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Lst>
  <p:sldSz cy="6858000" cx="12192000"/>
  <p:notesSz cx="6858000" cy="9144000"/>
  <p:embeddedFontLst>
    <p:embeddedFont>
      <p:font typeface="Quattrocento Sans"/>
      <p:regular r:id="rId36"/>
      <p:bold r:id="rId37"/>
      <p:italic r:id="rId38"/>
      <p:boldItalic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40" roundtripDataSignature="AMtx7mjJ8DbPCy7+wKZcHGuPI0s4PQjwN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1C910C3-4E8F-42C0-97C6-AD5C08C5A125}">
  <a:tblStyle styleId="{B1C910C3-4E8F-42C0-97C6-AD5C08C5A125}"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BF5"/>
          </a:solidFill>
        </a:fill>
      </a:tcStyle>
    </a:wholeTbl>
    <a:band1H>
      <a:tcTxStyle/>
      <a:tcStyle>
        <a:fill>
          <a:solidFill>
            <a:srgbClr val="CDD4EA"/>
          </a:solidFill>
        </a:fill>
      </a:tcStyle>
    </a:band1H>
    <a:band2H>
      <a:tcTxStyle/>
    </a:band2H>
    <a:band1V>
      <a:tcTxStyle/>
      <a:tcStyle>
        <a:fill>
          <a:solidFill>
            <a:srgbClr val="CDD4EA"/>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40" Type="http://customschemas.google.com/relationships/presentationmetadata" Target="meta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font" Target="fonts/QuattrocentoSans-bold.fntdata"/><Relationship Id="rId14" Type="http://schemas.openxmlformats.org/officeDocument/2006/relationships/slide" Target="slides/slide9.xml"/><Relationship Id="rId36" Type="http://schemas.openxmlformats.org/officeDocument/2006/relationships/font" Target="fonts/QuattrocentoSans-regular.fntdata"/><Relationship Id="rId17" Type="http://schemas.openxmlformats.org/officeDocument/2006/relationships/slide" Target="slides/slide12.xml"/><Relationship Id="rId39" Type="http://schemas.openxmlformats.org/officeDocument/2006/relationships/font" Target="fonts/QuattrocentoSans-boldItalic.fntdata"/><Relationship Id="rId16" Type="http://schemas.openxmlformats.org/officeDocument/2006/relationships/slide" Target="slides/slide11.xml"/><Relationship Id="rId38" Type="http://schemas.openxmlformats.org/officeDocument/2006/relationships/font" Target="fonts/QuattrocentoSans-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p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p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2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p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2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p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2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p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2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p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3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3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3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4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4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4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4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3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3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3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3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3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3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3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3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3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3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3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3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3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3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3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3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4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40"/>
          <p:cNvSpPr/>
          <p:nvPr>
            <p:ph idx="2" type="pic"/>
          </p:nvPr>
        </p:nvSpPr>
        <p:spPr>
          <a:xfrm>
            <a:off x="5183188" y="987425"/>
            <a:ext cx="6172200" cy="4873625"/>
          </a:xfrm>
          <a:prstGeom prst="rect">
            <a:avLst/>
          </a:prstGeom>
          <a:noFill/>
          <a:ln>
            <a:noFill/>
          </a:ln>
        </p:spPr>
      </p:sp>
      <p:sp>
        <p:nvSpPr>
          <p:cNvPr id="64" name="Google Shape;64;p4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3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3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de-DE"/>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5.png"/><Relationship Id="rId4" Type="http://schemas.openxmlformats.org/officeDocument/2006/relationships/image" Target="../media/image38.png"/><Relationship Id="rId5"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5.png"/><Relationship Id="rId4" Type="http://schemas.openxmlformats.org/officeDocument/2006/relationships/image" Target="../media/image5.png"/><Relationship Id="rId5"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5.png"/><Relationship Id="rId4" Type="http://schemas.openxmlformats.org/officeDocument/2006/relationships/image" Target="../media/image5.png"/><Relationship Id="rId5" Type="http://schemas.openxmlformats.org/officeDocument/2006/relationships/image" Target="../media/image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5.png"/><Relationship Id="rId4" Type="http://schemas.openxmlformats.org/officeDocument/2006/relationships/image" Target="../media/image5.png"/><Relationship Id="rId5" Type="http://schemas.openxmlformats.org/officeDocument/2006/relationships/image" Target="../media/image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5.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5.png"/><Relationship Id="rId4" Type="http://schemas.openxmlformats.org/officeDocument/2006/relationships/image" Target="../media/image5.png"/><Relationship Id="rId5" Type="http://schemas.openxmlformats.org/officeDocument/2006/relationships/image" Target="../media/image1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5.png"/><Relationship Id="rId4" Type="http://schemas.openxmlformats.org/officeDocument/2006/relationships/image" Target="../media/image5.png"/><Relationship Id="rId5" Type="http://schemas.openxmlformats.org/officeDocument/2006/relationships/image" Target="../media/image12.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5.png"/><Relationship Id="rId4" Type="http://schemas.openxmlformats.org/officeDocument/2006/relationships/image" Target="../media/image5.png"/><Relationship Id="rId5" Type="http://schemas.openxmlformats.org/officeDocument/2006/relationships/image" Target="../media/image14.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35.png"/><Relationship Id="rId4" Type="http://schemas.openxmlformats.org/officeDocument/2006/relationships/image" Target="../media/image5.png"/><Relationship Id="rId5" Type="http://schemas.openxmlformats.org/officeDocument/2006/relationships/image" Target="../media/image29.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35.png"/><Relationship Id="rId4" Type="http://schemas.openxmlformats.org/officeDocument/2006/relationships/image" Target="../media/image5.png"/><Relationship Id="rId5" Type="http://schemas.openxmlformats.org/officeDocument/2006/relationships/image" Target="../media/image26.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35.png"/><Relationship Id="rId4" Type="http://schemas.openxmlformats.org/officeDocument/2006/relationships/image" Target="../media/image5.png"/><Relationship Id="rId5"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35.png"/><Relationship Id="rId5"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35.png"/><Relationship Id="rId4" Type="http://schemas.openxmlformats.org/officeDocument/2006/relationships/image" Target="../media/image5.png"/><Relationship Id="rId5"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35.png"/><Relationship Id="rId4" Type="http://schemas.openxmlformats.org/officeDocument/2006/relationships/image" Target="../media/image5.png"/><Relationship Id="rId5" Type="http://schemas.openxmlformats.org/officeDocument/2006/relationships/image" Target="../media/image21.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35.png"/><Relationship Id="rId4" Type="http://schemas.openxmlformats.org/officeDocument/2006/relationships/image" Target="../media/image5.png"/><Relationship Id="rId5" Type="http://schemas.openxmlformats.org/officeDocument/2006/relationships/image" Target="../media/image28.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35.png"/><Relationship Id="rId4" Type="http://schemas.openxmlformats.org/officeDocument/2006/relationships/image" Target="../media/image5.png"/><Relationship Id="rId5" Type="http://schemas.openxmlformats.org/officeDocument/2006/relationships/image" Target="../media/image30.png"/><Relationship Id="rId6" Type="http://schemas.openxmlformats.org/officeDocument/2006/relationships/image" Target="../media/image25.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35.png"/><Relationship Id="rId4" Type="http://schemas.openxmlformats.org/officeDocument/2006/relationships/image" Target="../media/image5.png"/><Relationship Id="rId5" Type="http://schemas.openxmlformats.org/officeDocument/2006/relationships/image" Target="../media/image2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35.png"/><Relationship Id="rId4" Type="http://schemas.openxmlformats.org/officeDocument/2006/relationships/image" Target="../media/image5.png"/><Relationship Id="rId9" Type="http://schemas.openxmlformats.org/officeDocument/2006/relationships/image" Target="../media/image19.png"/><Relationship Id="rId5" Type="http://schemas.openxmlformats.org/officeDocument/2006/relationships/hyperlink" Target="https://pixabay.com/illustrations/pixabay-soon-logo-graphics-design-1987090/" TargetMode="External"/><Relationship Id="rId6" Type="http://schemas.openxmlformats.org/officeDocument/2006/relationships/image" Target="../media/image17.png"/><Relationship Id="rId7" Type="http://schemas.openxmlformats.org/officeDocument/2006/relationships/hyperlink" Target="https://commons.wikimedia.org/wiki/File:Unsplash_wordmark_logo.svg" TargetMode="External"/><Relationship Id="rId8" Type="http://schemas.openxmlformats.org/officeDocument/2006/relationships/image" Target="../media/image2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35.png"/><Relationship Id="rId4" Type="http://schemas.openxmlformats.org/officeDocument/2006/relationships/image" Target="../media/image5.png"/><Relationship Id="rId5" Type="http://schemas.openxmlformats.org/officeDocument/2006/relationships/image" Target="../media/image2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35.png"/><Relationship Id="rId4" Type="http://schemas.openxmlformats.org/officeDocument/2006/relationships/image" Target="../media/image5.png"/><Relationship Id="rId5" Type="http://schemas.openxmlformats.org/officeDocument/2006/relationships/image" Target="../media/image31.png"/><Relationship Id="rId6" Type="http://schemas.openxmlformats.org/officeDocument/2006/relationships/image" Target="../media/image2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35.png"/><Relationship Id="rId4" Type="http://schemas.openxmlformats.org/officeDocument/2006/relationships/image" Target="../media/image5.png"/><Relationship Id="rId5" Type="http://schemas.openxmlformats.org/officeDocument/2006/relationships/image" Target="../media/image32.jpg"/><Relationship Id="rId6" Type="http://schemas.openxmlformats.org/officeDocument/2006/relationships/image" Target="../media/image3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35.png"/><Relationship Id="rId4" Type="http://schemas.openxmlformats.org/officeDocument/2006/relationships/image" Target="../media/image5.png"/><Relationship Id="rId5"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5.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35.png"/><Relationship Id="rId4" Type="http://schemas.openxmlformats.org/officeDocument/2006/relationships/image" Target="../media/image38.png"/><Relationship Id="rId5" Type="http://schemas.openxmlformats.org/officeDocument/2006/relationships/image" Target="../media/image5.png"/><Relationship Id="rId6" Type="http://schemas.openxmlformats.org/officeDocument/2006/relationships/image" Target="../media/image37.png"/><Relationship Id="rId7" Type="http://schemas.openxmlformats.org/officeDocument/2006/relationships/image" Target="../media/image3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5.png"/><Relationship Id="rId4" Type="http://schemas.openxmlformats.org/officeDocument/2006/relationships/image" Target="../media/image2.png"/><Relationship Id="rId5"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5.png"/><Relationship Id="rId4" Type="http://schemas.openxmlformats.org/officeDocument/2006/relationships/image" Target="../media/image5.png"/><Relationship Id="rId5" Type="http://schemas.openxmlformats.org/officeDocument/2006/relationships/image" Target="../media/image3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5.png"/><Relationship Id="rId4" Type="http://schemas.openxmlformats.org/officeDocument/2006/relationships/image" Target="../media/image5.png"/><Relationship Id="rId5"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5.png"/><Relationship Id="rId4" Type="http://schemas.openxmlformats.org/officeDocument/2006/relationships/image" Target="../media/image5.png"/><Relationship Id="rId5"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5.png"/><Relationship Id="rId4" Type="http://schemas.openxmlformats.org/officeDocument/2006/relationships/image" Target="../media/image5.png"/><Relationship Id="rId5"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5.png"/><Relationship Id="rId4" Type="http://schemas.openxmlformats.org/officeDocument/2006/relationships/image" Target="../media/image5.png"/><Relationship Id="rId5"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txBox="1"/>
          <p:nvPr>
            <p:ph type="ctrTitle"/>
          </p:nvPr>
        </p:nvSpPr>
        <p:spPr>
          <a:xfrm>
            <a:off x="3643945" y="4420998"/>
            <a:ext cx="4895621" cy="1319027"/>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rgbClr val="29BA86"/>
              </a:buClr>
              <a:buSzPts val="3200"/>
              <a:buFont typeface="Calibri"/>
              <a:buNone/>
            </a:pPr>
            <a:r>
              <a:rPr b="1" lang="de-DE" sz="3200">
                <a:solidFill>
                  <a:srgbClr val="29BA86"/>
                </a:solidFill>
              </a:rPr>
              <a:t>Betriebliche Fortbildung - Teil B</a:t>
            </a:r>
            <a:br>
              <a:rPr b="1" lang="de-DE" sz="3200">
                <a:solidFill>
                  <a:srgbClr val="29BA86"/>
                </a:solidFill>
              </a:rPr>
            </a:br>
            <a:br>
              <a:rPr lang="de-DE" sz="1400"/>
            </a:br>
            <a:r>
              <a:rPr lang="de-DE" sz="1400"/>
              <a:t> </a:t>
            </a:r>
            <a:endParaRPr sz="4400">
              <a:solidFill>
                <a:srgbClr val="7F7F7F"/>
              </a:solidFill>
              <a:latin typeface="Quattrocento Sans"/>
              <a:ea typeface="Quattrocento Sans"/>
              <a:cs typeface="Quattrocento Sans"/>
              <a:sym typeface="Quattrocento Sans"/>
            </a:endParaRPr>
          </a:p>
        </p:txBody>
      </p:sp>
      <p:pic>
        <p:nvPicPr>
          <p:cNvPr descr="Text&#10;&#10;Description automatically generated" id="85" name="Google Shape;85;p1"/>
          <p:cNvPicPr preferRelativeResize="0"/>
          <p:nvPr/>
        </p:nvPicPr>
        <p:blipFill rotWithShape="1">
          <a:blip r:embed="rId3">
            <a:alphaModFix/>
          </a:blip>
          <a:srcRect b="0" l="0" r="0" t="0"/>
          <a:stretch/>
        </p:blipFill>
        <p:spPr>
          <a:xfrm>
            <a:off x="235341" y="6247302"/>
            <a:ext cx="1964299" cy="427819"/>
          </a:xfrm>
          <a:prstGeom prst="rect">
            <a:avLst/>
          </a:prstGeom>
          <a:noFill/>
          <a:ln>
            <a:noFill/>
          </a:ln>
        </p:spPr>
      </p:pic>
      <p:pic>
        <p:nvPicPr>
          <p:cNvPr id="86" name="Google Shape;86;p1"/>
          <p:cNvPicPr preferRelativeResize="0"/>
          <p:nvPr/>
        </p:nvPicPr>
        <p:blipFill rotWithShape="1">
          <a:blip r:embed="rId4">
            <a:alphaModFix/>
          </a:blip>
          <a:srcRect b="0" l="0" r="0" t="0"/>
          <a:stretch/>
        </p:blipFill>
        <p:spPr>
          <a:xfrm>
            <a:off x="3989122" y="1299400"/>
            <a:ext cx="4205268" cy="3121598"/>
          </a:xfrm>
          <a:prstGeom prst="rect">
            <a:avLst/>
          </a:prstGeom>
          <a:noFill/>
          <a:ln>
            <a:noFill/>
          </a:ln>
        </p:spPr>
      </p:pic>
      <p:pic>
        <p:nvPicPr>
          <p:cNvPr id="87" name="Google Shape;87;p1"/>
          <p:cNvPicPr preferRelativeResize="0"/>
          <p:nvPr/>
        </p:nvPicPr>
        <p:blipFill rotWithShape="1">
          <a:blip r:embed="rId5">
            <a:alphaModFix/>
          </a:blip>
          <a:srcRect b="0" l="0" r="0" t="0"/>
          <a:stretch/>
        </p:blipFill>
        <p:spPr>
          <a:xfrm>
            <a:off x="11541231" y="108086"/>
            <a:ext cx="495921" cy="49592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10"/>
          <p:cNvSpPr txBox="1"/>
          <p:nvPr/>
        </p:nvSpPr>
        <p:spPr>
          <a:xfrm>
            <a:off x="980974" y="1035526"/>
            <a:ext cx="7014257"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de-DE" sz="3600">
                <a:solidFill>
                  <a:srgbClr val="29BA86"/>
                </a:solidFill>
                <a:latin typeface="Quattrocento Sans"/>
                <a:ea typeface="Quattrocento Sans"/>
                <a:cs typeface="Quattrocento Sans"/>
                <a:sym typeface="Quattrocento Sans"/>
              </a:rPr>
              <a:t>Infografik zum Vergleich</a:t>
            </a:r>
            <a:endParaRPr b="1" sz="3600">
              <a:solidFill>
                <a:srgbClr val="29BA86"/>
              </a:solidFill>
              <a:latin typeface="Quattrocento Sans"/>
              <a:ea typeface="Quattrocento Sans"/>
              <a:cs typeface="Quattrocento Sans"/>
              <a:sym typeface="Quattrocento Sans"/>
            </a:endParaRPr>
          </a:p>
        </p:txBody>
      </p:sp>
      <p:sp>
        <p:nvSpPr>
          <p:cNvPr id="183" name="Google Shape;183;p10"/>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184" name="Google Shape;184;p10"/>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185" name="Google Shape;185;p10"/>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sp>
        <p:nvSpPr>
          <p:cNvPr id="186" name="Google Shape;186;p10"/>
          <p:cNvSpPr txBox="1"/>
          <p:nvPr/>
        </p:nvSpPr>
        <p:spPr>
          <a:xfrm>
            <a:off x="1046289" y="2051372"/>
            <a:ext cx="5049600" cy="41712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i="0" lang="de-DE" sz="2500">
                <a:solidFill>
                  <a:srgbClr val="195562"/>
                </a:solidFill>
                <a:latin typeface="Calibri"/>
                <a:ea typeface="Calibri"/>
                <a:cs typeface="Calibri"/>
                <a:sym typeface="Calibri"/>
              </a:rPr>
              <a:t>Die Infografik im Vergleichs- oder </a:t>
            </a:r>
            <a:r>
              <a:rPr lang="de-DE" sz="2500">
                <a:solidFill>
                  <a:srgbClr val="195562"/>
                </a:solidFill>
                <a:latin typeface="Calibri"/>
                <a:ea typeface="Calibri"/>
                <a:cs typeface="Calibri"/>
                <a:sym typeface="Calibri"/>
              </a:rPr>
              <a:t>Gegenüberstellungsformat </a:t>
            </a:r>
            <a:r>
              <a:rPr i="0" lang="de-DE" sz="2500">
                <a:solidFill>
                  <a:srgbClr val="195562"/>
                </a:solidFill>
                <a:latin typeface="Calibri"/>
                <a:ea typeface="Calibri"/>
                <a:cs typeface="Calibri"/>
                <a:sym typeface="Calibri"/>
              </a:rPr>
              <a:t>vergleicht zwei Ideen, Konzepte oder Objekte.</a:t>
            </a:r>
            <a:endParaRPr sz="1100"/>
          </a:p>
          <a:p>
            <a:pPr indent="0" lvl="0" marL="0" marR="0" rtl="0" algn="just">
              <a:spcBef>
                <a:spcPts val="0"/>
              </a:spcBef>
              <a:spcAft>
                <a:spcPts val="0"/>
              </a:spcAft>
              <a:buNone/>
            </a:pPr>
            <a:r>
              <a:t/>
            </a:r>
            <a:endParaRPr i="0" sz="2500">
              <a:solidFill>
                <a:srgbClr val="195562"/>
              </a:solidFill>
              <a:latin typeface="Calibri"/>
              <a:ea typeface="Calibri"/>
              <a:cs typeface="Calibri"/>
              <a:sym typeface="Calibri"/>
            </a:endParaRPr>
          </a:p>
          <a:p>
            <a:pPr indent="0" lvl="0" marL="0" marR="0" rtl="0" algn="just">
              <a:spcBef>
                <a:spcPts val="0"/>
              </a:spcBef>
              <a:spcAft>
                <a:spcPts val="0"/>
              </a:spcAft>
              <a:buNone/>
            </a:pPr>
            <a:r>
              <a:rPr lang="de-DE" sz="2500">
                <a:solidFill>
                  <a:srgbClr val="195562"/>
                </a:solidFill>
                <a:latin typeface="Calibri"/>
                <a:ea typeface="Calibri"/>
                <a:cs typeface="Calibri"/>
                <a:sym typeface="Calibri"/>
              </a:rPr>
              <a:t>Sie ist ideal, um Unterschiede oder Ähnlichkeiten zwischen zwei Dingen hervorzuheben oder um zu beweisen, dass eine Meinung der anderen überlegen oder unterlegen ist.</a:t>
            </a:r>
            <a:endParaRPr sz="1100"/>
          </a:p>
          <a:p>
            <a:pPr indent="0" lvl="0" marL="0" marR="0" rtl="0" algn="l">
              <a:spcBef>
                <a:spcPts val="0"/>
              </a:spcBef>
              <a:spcAft>
                <a:spcPts val="0"/>
              </a:spcAft>
              <a:buNone/>
            </a:pPr>
            <a:r>
              <a:t/>
            </a:r>
            <a:endParaRPr sz="1500">
              <a:solidFill>
                <a:schemeClr val="dk1"/>
              </a:solidFill>
              <a:latin typeface="Calibri"/>
              <a:ea typeface="Calibri"/>
              <a:cs typeface="Calibri"/>
              <a:sym typeface="Calibri"/>
            </a:endParaRPr>
          </a:p>
        </p:txBody>
      </p:sp>
      <p:pic>
        <p:nvPicPr>
          <p:cNvPr descr="Colorful comparison chart infographic Free Vector" id="187" name="Google Shape;187;p10"/>
          <p:cNvPicPr preferRelativeResize="0"/>
          <p:nvPr/>
        </p:nvPicPr>
        <p:blipFill rotWithShape="1">
          <a:blip r:embed="rId5">
            <a:alphaModFix/>
          </a:blip>
          <a:srcRect b="0" l="0" r="0" t="0"/>
          <a:stretch/>
        </p:blipFill>
        <p:spPr>
          <a:xfrm>
            <a:off x="6096000" y="1935401"/>
            <a:ext cx="5772539" cy="384528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11"/>
          <p:cNvSpPr txBox="1"/>
          <p:nvPr/>
        </p:nvSpPr>
        <p:spPr>
          <a:xfrm>
            <a:off x="1040067" y="954346"/>
            <a:ext cx="7014257"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de-DE" sz="3600">
                <a:solidFill>
                  <a:srgbClr val="29BA86"/>
                </a:solidFill>
                <a:latin typeface="Quattrocento Sans"/>
                <a:ea typeface="Quattrocento Sans"/>
                <a:cs typeface="Quattrocento Sans"/>
                <a:sym typeface="Quattrocento Sans"/>
              </a:rPr>
              <a:t>Prozess-Infografik</a:t>
            </a:r>
            <a:endParaRPr b="1" sz="3600">
              <a:solidFill>
                <a:srgbClr val="29BA86"/>
              </a:solidFill>
              <a:latin typeface="Quattrocento Sans"/>
              <a:ea typeface="Quattrocento Sans"/>
              <a:cs typeface="Quattrocento Sans"/>
              <a:sym typeface="Quattrocento Sans"/>
            </a:endParaRPr>
          </a:p>
        </p:txBody>
      </p:sp>
      <p:sp>
        <p:nvSpPr>
          <p:cNvPr id="193" name="Google Shape;193;p11"/>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194" name="Google Shape;194;p11"/>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195" name="Google Shape;195;p11"/>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sp>
        <p:nvSpPr>
          <p:cNvPr id="196" name="Google Shape;196;p11"/>
          <p:cNvSpPr txBox="1"/>
          <p:nvPr/>
        </p:nvSpPr>
        <p:spPr>
          <a:xfrm>
            <a:off x="1040067" y="1893347"/>
            <a:ext cx="5127600" cy="4156800"/>
          </a:xfrm>
          <a:prstGeom prst="rect">
            <a:avLst/>
          </a:prstGeom>
          <a:noFill/>
          <a:ln>
            <a:noFill/>
          </a:ln>
        </p:spPr>
        <p:txBody>
          <a:bodyPr anchorCtr="0" anchor="t" bIns="45700" lIns="91425" spcFirstLastPara="1" rIns="91425" wrap="square" tIns="45700">
            <a:spAutoFit/>
          </a:bodyPr>
          <a:lstStyle/>
          <a:p>
            <a:pPr indent="0" lvl="0" marL="0" marR="0" rtl="0" algn="just">
              <a:lnSpc>
                <a:spcPct val="107000"/>
              </a:lnSpc>
              <a:spcBef>
                <a:spcPts val="0"/>
              </a:spcBef>
              <a:spcAft>
                <a:spcPts val="0"/>
              </a:spcAft>
              <a:buNone/>
            </a:pPr>
            <a:r>
              <a:rPr lang="de-DE" sz="2200">
                <a:solidFill>
                  <a:srgbClr val="195562"/>
                </a:solidFill>
                <a:latin typeface="Calibri"/>
                <a:ea typeface="Calibri"/>
                <a:cs typeface="Calibri"/>
                <a:sym typeface="Calibri"/>
              </a:rPr>
              <a:t>Eine Prozessinfografik dient dazu, </a:t>
            </a:r>
            <a:r>
              <a:rPr b="1" lang="de-DE" sz="2200">
                <a:solidFill>
                  <a:srgbClr val="195562"/>
                </a:solidFill>
                <a:latin typeface="Calibri"/>
                <a:ea typeface="Calibri"/>
                <a:cs typeface="Calibri"/>
                <a:sym typeface="Calibri"/>
              </a:rPr>
              <a:t>Prozesse zu visualisieren, zusammenzufassen und zu vereinfachen</a:t>
            </a:r>
            <a:r>
              <a:rPr lang="de-DE" sz="2200">
                <a:solidFill>
                  <a:srgbClr val="195562"/>
                </a:solidFill>
                <a:latin typeface="Calibri"/>
                <a:ea typeface="Calibri"/>
                <a:cs typeface="Calibri"/>
                <a:sym typeface="Calibri"/>
              </a:rPr>
              <a:t>. Sie ist das ideale Format, wenn Ihr Ziel darin besteht, ein Verfahren zu visualisieren, eine Zusammenfassung von Prozessschritten zu erstellen oder einen komplexen Prozess in leicht verdauliche Informationen zu zerlegen.</a:t>
            </a:r>
            <a:endParaRPr sz="2200">
              <a:solidFill>
                <a:srgbClr val="195562"/>
              </a:solidFill>
              <a:latin typeface="Calibri"/>
              <a:ea typeface="Calibri"/>
              <a:cs typeface="Calibri"/>
              <a:sym typeface="Calibri"/>
            </a:endParaRPr>
          </a:p>
          <a:p>
            <a:pPr indent="0" lvl="0" marL="0" marR="0" rtl="0" algn="just">
              <a:lnSpc>
                <a:spcPct val="107000"/>
              </a:lnSpc>
              <a:spcBef>
                <a:spcPts val="800"/>
              </a:spcBef>
              <a:spcAft>
                <a:spcPts val="0"/>
              </a:spcAft>
              <a:buNone/>
            </a:pPr>
            <a:r>
              <a:rPr lang="de-DE" sz="2200">
                <a:solidFill>
                  <a:srgbClr val="195562"/>
                </a:solidFill>
                <a:latin typeface="Calibri"/>
                <a:ea typeface="Calibri"/>
                <a:cs typeface="Calibri"/>
                <a:sym typeface="Calibri"/>
              </a:rPr>
              <a:t>Eine Prozessinfografik kann den Lernenden helfen, die Details eines Prozesses oder Verfahrens schnell zu erfassen.</a:t>
            </a:r>
            <a:endParaRPr sz="2200">
              <a:solidFill>
                <a:srgbClr val="195562"/>
              </a:solidFill>
              <a:latin typeface="Calibri"/>
              <a:ea typeface="Calibri"/>
              <a:cs typeface="Calibri"/>
              <a:sym typeface="Calibri"/>
            </a:endParaRPr>
          </a:p>
        </p:txBody>
      </p:sp>
      <p:pic>
        <p:nvPicPr>
          <p:cNvPr descr="Business infographic template with four steps Free Vector" id="197" name="Google Shape;197;p11"/>
          <p:cNvPicPr preferRelativeResize="0"/>
          <p:nvPr/>
        </p:nvPicPr>
        <p:blipFill rotWithShape="1">
          <a:blip r:embed="rId5">
            <a:alphaModFix/>
          </a:blip>
          <a:srcRect b="0" l="0" r="0" t="0"/>
          <a:stretch/>
        </p:blipFill>
        <p:spPr>
          <a:xfrm>
            <a:off x="6313002" y="1991670"/>
            <a:ext cx="5600531" cy="373070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12"/>
          <p:cNvSpPr txBox="1"/>
          <p:nvPr/>
        </p:nvSpPr>
        <p:spPr>
          <a:xfrm>
            <a:off x="1055619" y="1064727"/>
            <a:ext cx="7014257"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de-DE" sz="3600">
                <a:solidFill>
                  <a:srgbClr val="29BA86"/>
                </a:solidFill>
                <a:latin typeface="Quattrocento Sans"/>
                <a:ea typeface="Quattrocento Sans"/>
                <a:cs typeface="Quattrocento Sans"/>
                <a:sym typeface="Quattrocento Sans"/>
              </a:rPr>
              <a:t>Infografik zur Zeitachse</a:t>
            </a:r>
            <a:endParaRPr b="1" sz="3600">
              <a:solidFill>
                <a:srgbClr val="29BA86"/>
              </a:solidFill>
              <a:latin typeface="Quattrocento Sans"/>
              <a:ea typeface="Quattrocento Sans"/>
              <a:cs typeface="Quattrocento Sans"/>
              <a:sym typeface="Quattrocento Sans"/>
            </a:endParaRPr>
          </a:p>
        </p:txBody>
      </p:sp>
      <p:sp>
        <p:nvSpPr>
          <p:cNvPr id="203" name="Google Shape;203;p12"/>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204" name="Google Shape;204;p12"/>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205" name="Google Shape;205;p12"/>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sp>
        <p:nvSpPr>
          <p:cNvPr id="206" name="Google Shape;206;p12"/>
          <p:cNvSpPr txBox="1"/>
          <p:nvPr/>
        </p:nvSpPr>
        <p:spPr>
          <a:xfrm>
            <a:off x="1068152" y="1967238"/>
            <a:ext cx="5027700" cy="42483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i="0" lang="de-DE" sz="2700">
                <a:solidFill>
                  <a:srgbClr val="195562"/>
                </a:solidFill>
                <a:latin typeface="Calibri"/>
                <a:ea typeface="Calibri"/>
                <a:cs typeface="Calibri"/>
                <a:sym typeface="Calibri"/>
              </a:rPr>
              <a:t>Eine Zeitleisten-Infografik ist ideal, wenn Sie eine Geschichte chronologisch erzählen oder eine lange, komplizierte Geschichte leichter verständlich machen wollen.</a:t>
            </a:r>
            <a:endParaRPr sz="1300"/>
          </a:p>
          <a:p>
            <a:pPr indent="0" lvl="0" marL="0" marR="0" rtl="0" algn="just">
              <a:spcBef>
                <a:spcPts val="0"/>
              </a:spcBef>
              <a:spcAft>
                <a:spcPts val="0"/>
              </a:spcAft>
              <a:buNone/>
            </a:pPr>
            <a:r>
              <a:rPr lang="de-DE" sz="2700">
                <a:solidFill>
                  <a:srgbClr val="195562"/>
                </a:solidFill>
                <a:latin typeface="Calibri"/>
                <a:ea typeface="Calibri"/>
                <a:cs typeface="Calibri"/>
                <a:sym typeface="Calibri"/>
              </a:rPr>
              <a:t>Sie können zeigen, wie sich etwas im Laufe der Zeit verändert hat, oder wie eine Sache zu einer anderen führt.</a:t>
            </a:r>
            <a:endParaRPr i="0" sz="2700">
              <a:solidFill>
                <a:srgbClr val="195562"/>
              </a:solidFill>
              <a:latin typeface="Calibri"/>
              <a:ea typeface="Calibri"/>
              <a:cs typeface="Calibri"/>
              <a:sym typeface="Calibri"/>
            </a:endParaRPr>
          </a:p>
        </p:txBody>
      </p:sp>
      <p:pic>
        <p:nvPicPr>
          <p:cNvPr descr="Retro timeline infographic Free Vector" id="207" name="Google Shape;207;p12"/>
          <p:cNvPicPr preferRelativeResize="0"/>
          <p:nvPr/>
        </p:nvPicPr>
        <p:blipFill rotWithShape="1">
          <a:blip r:embed="rId5">
            <a:alphaModFix/>
          </a:blip>
          <a:srcRect b="0" l="0" r="0" t="0"/>
          <a:stretch/>
        </p:blipFill>
        <p:spPr>
          <a:xfrm>
            <a:off x="6313480" y="2049993"/>
            <a:ext cx="5475711" cy="356883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13"/>
          <p:cNvSpPr txBox="1"/>
          <p:nvPr/>
        </p:nvSpPr>
        <p:spPr>
          <a:xfrm>
            <a:off x="1146797" y="1315650"/>
            <a:ext cx="90948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de-DE" sz="3600">
                <a:solidFill>
                  <a:srgbClr val="29BA86"/>
                </a:solidFill>
                <a:latin typeface="Quattrocento Sans"/>
                <a:ea typeface="Quattrocento Sans"/>
                <a:cs typeface="Quattrocento Sans"/>
                <a:sym typeface="Quattrocento Sans"/>
              </a:rPr>
              <a:t>Grundlegende Gestaltungsprinzipien</a:t>
            </a:r>
            <a:endParaRPr b="1" sz="3600">
              <a:solidFill>
                <a:srgbClr val="29BA86"/>
              </a:solidFill>
              <a:latin typeface="Quattrocento Sans"/>
              <a:ea typeface="Quattrocento Sans"/>
              <a:cs typeface="Quattrocento Sans"/>
              <a:sym typeface="Quattrocento Sans"/>
            </a:endParaRPr>
          </a:p>
        </p:txBody>
      </p:sp>
      <p:sp>
        <p:nvSpPr>
          <p:cNvPr id="213" name="Google Shape;213;p13"/>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214" name="Google Shape;214;p13"/>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215" name="Google Shape;215;p13"/>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sp>
        <p:nvSpPr>
          <p:cNvPr id="216" name="Google Shape;216;p13"/>
          <p:cNvSpPr txBox="1"/>
          <p:nvPr/>
        </p:nvSpPr>
        <p:spPr>
          <a:xfrm>
            <a:off x="1231301" y="2392625"/>
            <a:ext cx="8209800" cy="2678100"/>
          </a:xfrm>
          <a:prstGeom prst="rect">
            <a:avLst/>
          </a:prstGeom>
          <a:noFill/>
          <a:ln>
            <a:noFill/>
          </a:ln>
        </p:spPr>
        <p:txBody>
          <a:bodyPr anchorCtr="0" anchor="t" bIns="45700" lIns="91425" spcFirstLastPara="1" rIns="91425" wrap="square" tIns="45700">
            <a:spAutoFit/>
          </a:bodyPr>
          <a:lstStyle/>
          <a:p>
            <a:pPr indent="-514338" lvl="0" marL="514338" marR="0" rtl="0" algn="l">
              <a:spcBef>
                <a:spcPts val="0"/>
              </a:spcBef>
              <a:spcAft>
                <a:spcPts val="0"/>
              </a:spcAft>
              <a:buClr>
                <a:srgbClr val="195562"/>
              </a:buClr>
              <a:buSzPts val="2800"/>
              <a:buFont typeface="Calibri"/>
              <a:buAutoNum type="arabicPeriod"/>
            </a:pPr>
            <a:r>
              <a:rPr lang="de-DE" sz="2800">
                <a:solidFill>
                  <a:srgbClr val="195562"/>
                </a:solidFill>
                <a:latin typeface="Calibri"/>
                <a:ea typeface="Calibri"/>
                <a:cs typeface="Calibri"/>
                <a:sym typeface="Calibri"/>
              </a:rPr>
              <a:t>Farbe - Wählen Sie die richtige Kombination von Farben</a:t>
            </a:r>
            <a:endParaRPr sz="2800">
              <a:solidFill>
                <a:srgbClr val="195562"/>
              </a:solidFill>
              <a:latin typeface="Calibri"/>
              <a:ea typeface="Calibri"/>
              <a:cs typeface="Calibri"/>
              <a:sym typeface="Calibri"/>
            </a:endParaRPr>
          </a:p>
          <a:p>
            <a:pPr indent="-514338" lvl="0" marL="514338" marR="0" rtl="0" algn="l">
              <a:spcBef>
                <a:spcPts val="0"/>
              </a:spcBef>
              <a:spcAft>
                <a:spcPts val="0"/>
              </a:spcAft>
              <a:buClr>
                <a:srgbClr val="195562"/>
              </a:buClr>
              <a:buSzPts val="2800"/>
              <a:buFont typeface="Calibri"/>
              <a:buAutoNum type="arabicPeriod"/>
            </a:pPr>
            <a:r>
              <a:rPr lang="de-DE" sz="2800">
                <a:solidFill>
                  <a:srgbClr val="195562"/>
                </a:solidFill>
                <a:latin typeface="Calibri"/>
                <a:ea typeface="Calibri"/>
                <a:cs typeface="Calibri"/>
                <a:sym typeface="Calibri"/>
              </a:rPr>
              <a:t>Raum - Lassen Sie Ihr Design atmen</a:t>
            </a:r>
            <a:endParaRPr/>
          </a:p>
          <a:p>
            <a:pPr indent="-514338" lvl="0" marL="514338" marR="0" rtl="0" algn="l">
              <a:spcBef>
                <a:spcPts val="0"/>
              </a:spcBef>
              <a:spcAft>
                <a:spcPts val="0"/>
              </a:spcAft>
              <a:buClr>
                <a:srgbClr val="195562"/>
              </a:buClr>
              <a:buSzPts val="2800"/>
              <a:buFont typeface="Calibri"/>
              <a:buAutoNum type="arabicPeriod"/>
            </a:pPr>
            <a:r>
              <a:rPr lang="de-DE" sz="2800">
                <a:solidFill>
                  <a:srgbClr val="195562"/>
                </a:solidFill>
                <a:latin typeface="Calibri"/>
                <a:ea typeface="Calibri"/>
                <a:cs typeface="Calibri"/>
                <a:sym typeface="Calibri"/>
              </a:rPr>
              <a:t>Balance - Symmetrisch oder asymmetrisch denken</a:t>
            </a:r>
            <a:endParaRPr/>
          </a:p>
          <a:p>
            <a:pPr indent="-514338" lvl="0" marL="514338" marR="0" rtl="0" algn="l">
              <a:spcBef>
                <a:spcPts val="0"/>
              </a:spcBef>
              <a:spcAft>
                <a:spcPts val="0"/>
              </a:spcAft>
              <a:buClr>
                <a:srgbClr val="195562"/>
              </a:buClr>
              <a:buSzPts val="2800"/>
              <a:buFont typeface="Calibri"/>
              <a:buAutoNum type="arabicPeriod"/>
            </a:pPr>
            <a:r>
              <a:rPr lang="de-DE" sz="2800">
                <a:solidFill>
                  <a:srgbClr val="195562"/>
                </a:solidFill>
                <a:latin typeface="Calibri"/>
                <a:ea typeface="Calibri"/>
                <a:cs typeface="Calibri"/>
                <a:sym typeface="Calibri"/>
              </a:rPr>
              <a:t>Proximity - Verbinden Sie Ihre Elemente visuell</a:t>
            </a:r>
            <a:endParaRPr/>
          </a:p>
          <a:p>
            <a:pPr indent="-514338" lvl="0" marL="514338" marR="0" rtl="0" algn="l">
              <a:spcBef>
                <a:spcPts val="0"/>
              </a:spcBef>
              <a:spcAft>
                <a:spcPts val="0"/>
              </a:spcAft>
              <a:buClr>
                <a:srgbClr val="195562"/>
              </a:buClr>
              <a:buSzPts val="2800"/>
              <a:buFont typeface="Calibri"/>
              <a:buAutoNum type="arabicPeriod"/>
            </a:pPr>
            <a:r>
              <a:rPr lang="de-DE" sz="2800">
                <a:solidFill>
                  <a:srgbClr val="195562"/>
                </a:solidFill>
                <a:latin typeface="Calibri"/>
                <a:ea typeface="Calibri"/>
                <a:cs typeface="Calibri"/>
                <a:sym typeface="Calibri"/>
              </a:rPr>
              <a:t>Ausrichtung - Denken Sie nach, bevor Sie platzieren</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14"/>
          <p:cNvSpPr txBox="1"/>
          <p:nvPr/>
        </p:nvSpPr>
        <p:spPr>
          <a:xfrm>
            <a:off x="1146810" y="1376771"/>
            <a:ext cx="7014257"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de-DE" sz="3600">
                <a:solidFill>
                  <a:srgbClr val="29BA86"/>
                </a:solidFill>
                <a:latin typeface="Quattrocento Sans"/>
                <a:ea typeface="Quattrocento Sans"/>
                <a:cs typeface="Quattrocento Sans"/>
                <a:sym typeface="Quattrocento Sans"/>
              </a:rPr>
              <a:t>Farbe</a:t>
            </a:r>
            <a:endParaRPr b="1" sz="3600">
              <a:solidFill>
                <a:srgbClr val="29BA86"/>
              </a:solidFill>
              <a:latin typeface="Quattrocento Sans"/>
              <a:ea typeface="Quattrocento Sans"/>
              <a:cs typeface="Quattrocento Sans"/>
              <a:sym typeface="Quattrocento Sans"/>
            </a:endParaRPr>
          </a:p>
        </p:txBody>
      </p:sp>
      <p:sp>
        <p:nvSpPr>
          <p:cNvPr id="222" name="Google Shape;222;p14"/>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223" name="Google Shape;223;p14"/>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224" name="Google Shape;224;p14"/>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sp>
        <p:nvSpPr>
          <p:cNvPr id="225" name="Google Shape;225;p14"/>
          <p:cNvSpPr txBox="1"/>
          <p:nvPr/>
        </p:nvSpPr>
        <p:spPr>
          <a:xfrm>
            <a:off x="1146800" y="2370800"/>
            <a:ext cx="5617500" cy="35403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de-DE" sz="2800">
                <a:solidFill>
                  <a:srgbClr val="195562"/>
                </a:solidFill>
                <a:latin typeface="Calibri"/>
                <a:ea typeface="Calibri"/>
                <a:cs typeface="Calibri"/>
                <a:sym typeface="Calibri"/>
              </a:rPr>
              <a:t>Die Farbtheorie ist sowohl die Wissenschaft als auch die Kunst der Verwendung von Farben. Sie erklärt, wie der Mensch Farben wahrnimmt und welche visuellen Effekte sich ergeben, wenn sich Farben mischen, aufeinander abgestimmt sind oder in Kontrast zueinander stehen.</a:t>
            </a:r>
            <a:endParaRPr sz="2800">
              <a:solidFill>
                <a:srgbClr val="195562"/>
              </a:solidFill>
              <a:latin typeface="Calibri"/>
              <a:ea typeface="Calibri"/>
              <a:cs typeface="Calibri"/>
              <a:sym typeface="Calibri"/>
            </a:endParaRPr>
          </a:p>
        </p:txBody>
      </p:sp>
      <p:pic>
        <p:nvPicPr>
          <p:cNvPr descr="Colorful paint splashes Free Vector" id="226" name="Google Shape;226;p14"/>
          <p:cNvPicPr preferRelativeResize="0"/>
          <p:nvPr/>
        </p:nvPicPr>
        <p:blipFill rotWithShape="1">
          <a:blip r:embed="rId5">
            <a:alphaModFix/>
          </a:blip>
          <a:srcRect b="0" l="0" r="0" t="0"/>
          <a:stretch/>
        </p:blipFill>
        <p:spPr>
          <a:xfrm>
            <a:off x="6830008" y="1699936"/>
            <a:ext cx="4711223" cy="471122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15"/>
          <p:cNvSpPr txBox="1"/>
          <p:nvPr/>
        </p:nvSpPr>
        <p:spPr>
          <a:xfrm>
            <a:off x="1146810" y="1015833"/>
            <a:ext cx="7014257"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de-DE" sz="3600">
                <a:solidFill>
                  <a:srgbClr val="29BA86"/>
                </a:solidFill>
                <a:latin typeface="Quattrocento Sans"/>
                <a:ea typeface="Quattrocento Sans"/>
                <a:cs typeface="Quattrocento Sans"/>
                <a:sym typeface="Quattrocento Sans"/>
              </a:rPr>
              <a:t>Farbe</a:t>
            </a:r>
            <a:endParaRPr b="1" sz="3600">
              <a:solidFill>
                <a:srgbClr val="29BA86"/>
              </a:solidFill>
              <a:latin typeface="Quattrocento Sans"/>
              <a:ea typeface="Quattrocento Sans"/>
              <a:cs typeface="Quattrocento Sans"/>
              <a:sym typeface="Quattrocento Sans"/>
            </a:endParaRPr>
          </a:p>
        </p:txBody>
      </p:sp>
      <p:sp>
        <p:nvSpPr>
          <p:cNvPr id="232" name="Google Shape;232;p15"/>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233" name="Google Shape;233;p15"/>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234" name="Google Shape;234;p15"/>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sp>
        <p:nvSpPr>
          <p:cNvPr id="235" name="Google Shape;235;p15"/>
          <p:cNvSpPr txBox="1"/>
          <p:nvPr/>
        </p:nvSpPr>
        <p:spPr>
          <a:xfrm>
            <a:off x="1120017" y="1841590"/>
            <a:ext cx="5585583" cy="3970318"/>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0" i="0" lang="de-DE" sz="2800">
                <a:solidFill>
                  <a:srgbClr val="195562"/>
                </a:solidFill>
                <a:latin typeface="Calibri"/>
                <a:ea typeface="Calibri"/>
                <a:cs typeface="Calibri"/>
                <a:sym typeface="Calibri"/>
              </a:rPr>
              <a:t>Die von Ihnen gewählten Farben sollten zum Inhalt der Infografik selbst passen. </a:t>
            </a:r>
            <a:r>
              <a:rPr lang="de-DE" sz="2800">
                <a:solidFill>
                  <a:srgbClr val="195562"/>
                </a:solidFill>
                <a:latin typeface="Calibri"/>
                <a:ea typeface="Calibri"/>
                <a:cs typeface="Calibri"/>
                <a:sym typeface="Calibri"/>
              </a:rPr>
              <a:t>Wenn Sie über Ökologie sprechen, sollten Sie vielleicht Grüntöne verwenden. </a:t>
            </a:r>
            <a:endParaRPr b="0" i="0" sz="2800">
              <a:solidFill>
                <a:srgbClr val="195562"/>
              </a:solidFill>
              <a:latin typeface="Calibri"/>
              <a:ea typeface="Calibri"/>
              <a:cs typeface="Calibri"/>
              <a:sym typeface="Calibri"/>
            </a:endParaRPr>
          </a:p>
          <a:p>
            <a:pPr indent="0" lvl="0" marL="0" marR="0" rtl="0" algn="just">
              <a:spcBef>
                <a:spcPts val="0"/>
              </a:spcBef>
              <a:spcAft>
                <a:spcPts val="0"/>
              </a:spcAft>
              <a:buNone/>
            </a:pPr>
            <a:r>
              <a:rPr b="0" i="0" lang="de-DE" sz="2800">
                <a:solidFill>
                  <a:srgbClr val="195562"/>
                </a:solidFill>
                <a:latin typeface="Calibri"/>
                <a:ea typeface="Calibri"/>
                <a:cs typeface="Calibri"/>
                <a:sym typeface="Calibri"/>
              </a:rPr>
              <a:t>Die Verwendung relevanter Farben hilft dem Betrachter, die Verbindung herzustellen und die dargestellten Daten leicht zu verstehen und zu behalten.</a:t>
            </a:r>
            <a:endParaRPr sz="2800">
              <a:solidFill>
                <a:srgbClr val="195562"/>
              </a:solidFill>
              <a:latin typeface="Calibri"/>
              <a:ea typeface="Calibri"/>
              <a:cs typeface="Calibri"/>
              <a:sym typeface="Calibri"/>
            </a:endParaRPr>
          </a:p>
        </p:txBody>
      </p:sp>
      <p:pic>
        <p:nvPicPr>
          <p:cNvPr descr="Ecology and environment conservation creative idea concept design Premium Vector" id="236" name="Google Shape;236;p15"/>
          <p:cNvPicPr preferRelativeResize="0"/>
          <p:nvPr/>
        </p:nvPicPr>
        <p:blipFill rotWithShape="1">
          <a:blip r:embed="rId5">
            <a:alphaModFix/>
          </a:blip>
          <a:srcRect b="0" l="0" r="0" t="0"/>
          <a:stretch/>
        </p:blipFill>
        <p:spPr>
          <a:xfrm>
            <a:off x="7019798" y="1338998"/>
            <a:ext cx="4600091" cy="460009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16"/>
          <p:cNvSpPr txBox="1"/>
          <p:nvPr/>
        </p:nvSpPr>
        <p:spPr>
          <a:xfrm>
            <a:off x="1217490" y="1073066"/>
            <a:ext cx="70143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de-DE" sz="3600">
                <a:solidFill>
                  <a:srgbClr val="29BA86"/>
                </a:solidFill>
                <a:latin typeface="Quattrocento Sans"/>
                <a:ea typeface="Quattrocento Sans"/>
                <a:cs typeface="Quattrocento Sans"/>
                <a:sym typeface="Quattrocento Sans"/>
              </a:rPr>
              <a:t>R</a:t>
            </a:r>
            <a:r>
              <a:rPr b="1" lang="de-DE" sz="3600">
                <a:solidFill>
                  <a:srgbClr val="29BA86"/>
                </a:solidFill>
                <a:latin typeface="Quattrocento Sans"/>
                <a:ea typeface="Quattrocento Sans"/>
                <a:cs typeface="Quattrocento Sans"/>
                <a:sym typeface="Quattrocento Sans"/>
              </a:rPr>
              <a:t>aum</a:t>
            </a:r>
            <a:endParaRPr b="1" sz="3600">
              <a:solidFill>
                <a:srgbClr val="29BA86"/>
              </a:solidFill>
              <a:latin typeface="Quattrocento Sans"/>
              <a:ea typeface="Quattrocento Sans"/>
              <a:cs typeface="Quattrocento Sans"/>
              <a:sym typeface="Quattrocento Sans"/>
            </a:endParaRPr>
          </a:p>
        </p:txBody>
      </p:sp>
      <p:sp>
        <p:nvSpPr>
          <p:cNvPr id="242" name="Google Shape;242;p16"/>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243" name="Google Shape;243;p16"/>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244" name="Google Shape;244;p16"/>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sp>
        <p:nvSpPr>
          <p:cNvPr id="245" name="Google Shape;245;p16"/>
          <p:cNvSpPr txBox="1"/>
          <p:nvPr/>
        </p:nvSpPr>
        <p:spPr>
          <a:xfrm>
            <a:off x="1217490" y="1977962"/>
            <a:ext cx="5428406" cy="4166718"/>
          </a:xfrm>
          <a:prstGeom prst="rect">
            <a:avLst/>
          </a:prstGeom>
          <a:noFill/>
          <a:ln>
            <a:noFill/>
          </a:ln>
        </p:spPr>
        <p:txBody>
          <a:bodyPr anchorCtr="0" anchor="t" bIns="45700" lIns="91425" spcFirstLastPara="1" rIns="91425" wrap="square" tIns="45700">
            <a:spAutoFit/>
          </a:bodyPr>
          <a:lstStyle/>
          <a:p>
            <a:pPr indent="0" lvl="0" marL="0" marR="0" rtl="0" algn="just">
              <a:lnSpc>
                <a:spcPct val="107000"/>
              </a:lnSpc>
              <a:spcBef>
                <a:spcPts val="0"/>
              </a:spcBef>
              <a:spcAft>
                <a:spcPts val="0"/>
              </a:spcAft>
              <a:buNone/>
            </a:pPr>
            <a:r>
              <a:rPr lang="de-DE" sz="3200">
                <a:solidFill>
                  <a:srgbClr val="195562"/>
                </a:solidFill>
                <a:latin typeface="Calibri"/>
                <a:ea typeface="Calibri"/>
                <a:cs typeface="Calibri"/>
                <a:sym typeface="Calibri"/>
              </a:rPr>
              <a:t>Raum im Grafikdesign ist der Abstand zwischen den verschiedenen Elementen Ihrer Komposition. Er bezieht sich auf den "leeren Raum" zwischen Textzeilen, Bildern, Symbolen und anderen Elementen in Ihrer Infografik.</a:t>
            </a:r>
            <a:endParaRPr sz="3200">
              <a:solidFill>
                <a:srgbClr val="195562"/>
              </a:solidFill>
              <a:latin typeface="Calibri"/>
              <a:ea typeface="Calibri"/>
              <a:cs typeface="Calibri"/>
              <a:sym typeface="Calibri"/>
            </a:endParaRPr>
          </a:p>
          <a:p>
            <a:pPr indent="0" lvl="0" marL="0" marR="0" rtl="0" algn="l">
              <a:lnSpc>
                <a:spcPct val="107000"/>
              </a:lnSpc>
              <a:spcBef>
                <a:spcPts val="800"/>
              </a:spcBef>
              <a:spcAft>
                <a:spcPts val="0"/>
              </a:spcAft>
              <a:buNone/>
            </a:pPr>
            <a:r>
              <a:t/>
            </a:r>
            <a:endParaRPr sz="1800">
              <a:solidFill>
                <a:schemeClr val="dk1"/>
              </a:solidFill>
              <a:latin typeface="Calibri"/>
              <a:ea typeface="Calibri"/>
              <a:cs typeface="Calibri"/>
              <a:sym typeface="Calibri"/>
            </a:endParaRPr>
          </a:p>
        </p:txBody>
      </p:sp>
      <p:pic>
        <p:nvPicPr>
          <p:cNvPr descr="Hand drawn flat design circular economy infographic Free Vector" id="246" name="Google Shape;246;p16"/>
          <p:cNvPicPr preferRelativeResize="0"/>
          <p:nvPr/>
        </p:nvPicPr>
        <p:blipFill rotWithShape="1">
          <a:blip r:embed="rId5">
            <a:alphaModFix/>
          </a:blip>
          <a:srcRect b="0" l="0" r="0" t="0"/>
          <a:stretch/>
        </p:blipFill>
        <p:spPr>
          <a:xfrm>
            <a:off x="6950394" y="1660159"/>
            <a:ext cx="4484521" cy="448452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17"/>
          <p:cNvSpPr txBox="1"/>
          <p:nvPr/>
        </p:nvSpPr>
        <p:spPr>
          <a:xfrm>
            <a:off x="1217490" y="1073066"/>
            <a:ext cx="70143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de-DE" sz="3600">
                <a:solidFill>
                  <a:srgbClr val="29BA86"/>
                </a:solidFill>
                <a:latin typeface="Quattrocento Sans"/>
                <a:ea typeface="Quattrocento Sans"/>
                <a:cs typeface="Quattrocento Sans"/>
                <a:sym typeface="Quattrocento Sans"/>
              </a:rPr>
              <a:t>R</a:t>
            </a:r>
            <a:r>
              <a:rPr b="1" lang="de-DE" sz="3600">
                <a:solidFill>
                  <a:srgbClr val="29BA86"/>
                </a:solidFill>
                <a:latin typeface="Quattrocento Sans"/>
                <a:ea typeface="Quattrocento Sans"/>
                <a:cs typeface="Quattrocento Sans"/>
                <a:sym typeface="Quattrocento Sans"/>
              </a:rPr>
              <a:t>aum</a:t>
            </a:r>
            <a:endParaRPr b="1" sz="3600">
              <a:solidFill>
                <a:srgbClr val="29BA86"/>
              </a:solidFill>
              <a:latin typeface="Quattrocento Sans"/>
              <a:ea typeface="Quattrocento Sans"/>
              <a:cs typeface="Quattrocento Sans"/>
              <a:sym typeface="Quattrocento Sans"/>
            </a:endParaRPr>
          </a:p>
        </p:txBody>
      </p:sp>
      <p:sp>
        <p:nvSpPr>
          <p:cNvPr id="252" name="Google Shape;252;p17"/>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253" name="Google Shape;253;p17"/>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254" name="Google Shape;254;p17"/>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sp>
        <p:nvSpPr>
          <p:cNvPr id="255" name="Google Shape;255;p17"/>
          <p:cNvSpPr txBox="1"/>
          <p:nvPr/>
        </p:nvSpPr>
        <p:spPr>
          <a:xfrm>
            <a:off x="1217500" y="1953675"/>
            <a:ext cx="5450100" cy="4362600"/>
          </a:xfrm>
          <a:prstGeom prst="rect">
            <a:avLst/>
          </a:prstGeom>
          <a:noFill/>
          <a:ln>
            <a:noFill/>
          </a:ln>
        </p:spPr>
        <p:txBody>
          <a:bodyPr anchorCtr="0" anchor="t" bIns="45700" lIns="91425" spcFirstLastPara="1" rIns="91425" wrap="square" tIns="45700">
            <a:spAutoFit/>
          </a:bodyPr>
          <a:lstStyle/>
          <a:p>
            <a:pPr indent="0" lvl="0" marL="0" marR="0" rtl="0" algn="just">
              <a:lnSpc>
                <a:spcPct val="107000"/>
              </a:lnSpc>
              <a:spcBef>
                <a:spcPts val="0"/>
              </a:spcBef>
              <a:spcAft>
                <a:spcPts val="0"/>
              </a:spcAft>
              <a:buNone/>
            </a:pPr>
            <a:r>
              <a:rPr lang="de-DE" sz="2300">
                <a:solidFill>
                  <a:srgbClr val="195562"/>
                </a:solidFill>
                <a:latin typeface="Calibri"/>
                <a:ea typeface="Calibri"/>
                <a:cs typeface="Calibri"/>
                <a:sym typeface="Calibri"/>
              </a:rPr>
              <a:t>Eine effektive Nutzung des Raums verbessert die Lesbarkeit und das Verständnis, indem sie ein Gefühl der Ordnung und des Flusses schafft und dazu beiträgt, dass die Texte klar und lesbar sind.</a:t>
            </a:r>
            <a:endParaRPr sz="2300">
              <a:solidFill>
                <a:srgbClr val="195562"/>
              </a:solidFill>
              <a:latin typeface="Calibri"/>
              <a:ea typeface="Calibri"/>
              <a:cs typeface="Calibri"/>
              <a:sym typeface="Calibri"/>
            </a:endParaRPr>
          </a:p>
          <a:p>
            <a:pPr indent="0" lvl="0" marL="0" marR="0" rtl="0" algn="just">
              <a:lnSpc>
                <a:spcPct val="107000"/>
              </a:lnSpc>
              <a:spcBef>
                <a:spcPts val="800"/>
              </a:spcBef>
              <a:spcAft>
                <a:spcPts val="0"/>
              </a:spcAft>
              <a:buNone/>
            </a:pPr>
            <a:r>
              <a:rPr lang="de-DE" sz="2300">
                <a:solidFill>
                  <a:srgbClr val="195562"/>
                </a:solidFill>
                <a:latin typeface="Calibri"/>
                <a:ea typeface="Calibri"/>
                <a:cs typeface="Calibri"/>
                <a:sym typeface="Calibri"/>
              </a:rPr>
              <a:t>Es ist wichtig, den Platz strategisch zu nutzen und etwas wegzulassen, wenn man versucht, viele Informationen zu vermitteln, damit sich die Betrachter nicht überfordert fühlen.</a:t>
            </a:r>
            <a:endParaRPr sz="2300">
              <a:solidFill>
                <a:srgbClr val="195562"/>
              </a:solidFill>
              <a:latin typeface="Calibri"/>
              <a:ea typeface="Calibri"/>
              <a:cs typeface="Calibri"/>
              <a:sym typeface="Calibri"/>
            </a:endParaRPr>
          </a:p>
          <a:p>
            <a:pPr indent="0" lvl="0" marL="0" marR="0" rtl="0" algn="l">
              <a:lnSpc>
                <a:spcPct val="107000"/>
              </a:lnSpc>
              <a:spcBef>
                <a:spcPts val="800"/>
              </a:spcBef>
              <a:spcAft>
                <a:spcPts val="0"/>
              </a:spcAft>
              <a:buNone/>
            </a:pPr>
            <a:r>
              <a:t/>
            </a:r>
            <a:endParaRPr sz="1800">
              <a:solidFill>
                <a:schemeClr val="dk1"/>
              </a:solidFill>
              <a:latin typeface="Calibri"/>
              <a:ea typeface="Calibri"/>
              <a:cs typeface="Calibri"/>
              <a:sym typeface="Calibri"/>
            </a:endParaRPr>
          </a:p>
        </p:txBody>
      </p:sp>
      <p:pic>
        <p:nvPicPr>
          <p:cNvPr descr="Ecology colored infographic Free Vector" id="256" name="Google Shape;256;p17"/>
          <p:cNvPicPr preferRelativeResize="0"/>
          <p:nvPr/>
        </p:nvPicPr>
        <p:blipFill rotWithShape="1">
          <a:blip r:embed="rId5">
            <a:alphaModFix/>
          </a:blip>
          <a:srcRect b="0" l="0" r="0" t="0"/>
          <a:stretch/>
        </p:blipFill>
        <p:spPr>
          <a:xfrm>
            <a:off x="6947819" y="1478918"/>
            <a:ext cx="4691633" cy="4691633"/>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18"/>
          <p:cNvSpPr txBox="1"/>
          <p:nvPr/>
        </p:nvSpPr>
        <p:spPr>
          <a:xfrm>
            <a:off x="1146810" y="1163903"/>
            <a:ext cx="70143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de-DE" sz="3600">
                <a:solidFill>
                  <a:srgbClr val="29BA86"/>
                </a:solidFill>
                <a:latin typeface="Quattrocento Sans"/>
                <a:ea typeface="Quattrocento Sans"/>
                <a:cs typeface="Quattrocento Sans"/>
                <a:sym typeface="Quattrocento Sans"/>
              </a:rPr>
              <a:t>Gleichgewicht</a:t>
            </a:r>
            <a:endParaRPr b="1" sz="3600">
              <a:solidFill>
                <a:srgbClr val="29BA86"/>
              </a:solidFill>
              <a:latin typeface="Quattrocento Sans"/>
              <a:ea typeface="Quattrocento Sans"/>
              <a:cs typeface="Quattrocento Sans"/>
              <a:sym typeface="Quattrocento Sans"/>
            </a:endParaRPr>
          </a:p>
        </p:txBody>
      </p:sp>
      <p:sp>
        <p:nvSpPr>
          <p:cNvPr id="262" name="Google Shape;262;p18"/>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263" name="Google Shape;263;p18"/>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264" name="Google Shape;264;p18"/>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sp>
        <p:nvSpPr>
          <p:cNvPr id="265" name="Google Shape;265;p18"/>
          <p:cNvSpPr txBox="1"/>
          <p:nvPr/>
        </p:nvSpPr>
        <p:spPr>
          <a:xfrm>
            <a:off x="1217490" y="2059904"/>
            <a:ext cx="5371800" cy="4018500"/>
          </a:xfrm>
          <a:prstGeom prst="rect">
            <a:avLst/>
          </a:prstGeom>
          <a:noFill/>
          <a:ln>
            <a:noFill/>
          </a:ln>
        </p:spPr>
        <p:txBody>
          <a:bodyPr anchorCtr="0" anchor="t" bIns="45700" lIns="91425" spcFirstLastPara="1" rIns="91425" wrap="square" tIns="45700">
            <a:spAutoFit/>
          </a:bodyPr>
          <a:lstStyle/>
          <a:p>
            <a:pPr indent="0" lvl="0" marL="0" marR="0" rtl="0" algn="just">
              <a:lnSpc>
                <a:spcPct val="107000"/>
              </a:lnSpc>
              <a:spcBef>
                <a:spcPts val="0"/>
              </a:spcBef>
              <a:spcAft>
                <a:spcPts val="0"/>
              </a:spcAft>
              <a:buNone/>
            </a:pPr>
            <a:r>
              <a:rPr lang="de-DE" sz="3000">
                <a:solidFill>
                  <a:srgbClr val="195562"/>
                </a:solidFill>
                <a:latin typeface="Calibri"/>
                <a:ea typeface="Calibri"/>
                <a:cs typeface="Calibri"/>
                <a:sym typeface="Calibri"/>
              </a:rPr>
              <a:t>Ausgewogenheit ist die Verteilung des visuellen Gewichts von Elementen, Farben, Textur und Raum. </a:t>
            </a:r>
            <a:endParaRPr sz="3000">
              <a:solidFill>
                <a:srgbClr val="195562"/>
              </a:solidFill>
              <a:latin typeface="Calibri"/>
              <a:ea typeface="Calibri"/>
              <a:cs typeface="Calibri"/>
              <a:sym typeface="Calibri"/>
            </a:endParaRPr>
          </a:p>
          <a:p>
            <a:pPr indent="0" lvl="0" marL="0" marR="0" rtl="0" algn="just">
              <a:spcBef>
                <a:spcPts val="800"/>
              </a:spcBef>
              <a:spcAft>
                <a:spcPts val="0"/>
              </a:spcAft>
              <a:buNone/>
            </a:pPr>
            <a:r>
              <a:rPr lang="de-DE" sz="3000">
                <a:solidFill>
                  <a:srgbClr val="195562"/>
                </a:solidFill>
                <a:latin typeface="Calibri"/>
                <a:ea typeface="Calibri"/>
                <a:cs typeface="Calibri"/>
                <a:sym typeface="Calibri"/>
              </a:rPr>
              <a:t>Unser Auge sucht ganz natürlich nach Ordnung und einem Gefühl von Stabilität und Harmonie in jedem Bild, das wir sehen.</a:t>
            </a:r>
            <a:endParaRPr sz="3000">
              <a:solidFill>
                <a:srgbClr val="195562"/>
              </a:solidFill>
              <a:latin typeface="Calibri"/>
              <a:ea typeface="Calibri"/>
              <a:cs typeface="Calibri"/>
              <a:sym typeface="Calibri"/>
            </a:endParaRPr>
          </a:p>
        </p:txBody>
      </p:sp>
      <p:pic>
        <p:nvPicPr>
          <p:cNvPr descr="Ecological infographic Free Vector" id="266" name="Google Shape;266;p18"/>
          <p:cNvPicPr preferRelativeResize="0"/>
          <p:nvPr/>
        </p:nvPicPr>
        <p:blipFill rotWithShape="1">
          <a:blip r:embed="rId5">
            <a:alphaModFix/>
          </a:blip>
          <a:srcRect b="0" l="0" r="0" t="0"/>
          <a:stretch/>
        </p:blipFill>
        <p:spPr>
          <a:xfrm>
            <a:off x="6854808" y="1649393"/>
            <a:ext cx="4544344" cy="454434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19"/>
          <p:cNvSpPr txBox="1"/>
          <p:nvPr/>
        </p:nvSpPr>
        <p:spPr>
          <a:xfrm>
            <a:off x="1091610" y="1038435"/>
            <a:ext cx="70143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de-DE" sz="3600">
                <a:solidFill>
                  <a:srgbClr val="29BA86"/>
                </a:solidFill>
                <a:latin typeface="Quattrocento Sans"/>
                <a:ea typeface="Quattrocento Sans"/>
                <a:cs typeface="Quattrocento Sans"/>
                <a:sym typeface="Quattrocento Sans"/>
              </a:rPr>
              <a:t>Symmetrisches Gleichgewicht</a:t>
            </a:r>
            <a:endParaRPr b="1" sz="3600">
              <a:solidFill>
                <a:srgbClr val="29BA86"/>
              </a:solidFill>
              <a:latin typeface="Quattrocento Sans"/>
              <a:ea typeface="Quattrocento Sans"/>
              <a:cs typeface="Quattrocento Sans"/>
              <a:sym typeface="Quattrocento Sans"/>
            </a:endParaRPr>
          </a:p>
        </p:txBody>
      </p:sp>
      <p:sp>
        <p:nvSpPr>
          <p:cNvPr id="272" name="Google Shape;272;p19"/>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273" name="Google Shape;273;p19"/>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274" name="Google Shape;274;p19"/>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sp>
        <p:nvSpPr>
          <p:cNvPr id="275" name="Google Shape;275;p19"/>
          <p:cNvSpPr txBox="1"/>
          <p:nvPr/>
        </p:nvSpPr>
        <p:spPr>
          <a:xfrm>
            <a:off x="1146790" y="1927610"/>
            <a:ext cx="5164500" cy="4315200"/>
          </a:xfrm>
          <a:prstGeom prst="rect">
            <a:avLst/>
          </a:prstGeom>
          <a:noFill/>
          <a:ln>
            <a:noFill/>
          </a:ln>
        </p:spPr>
        <p:txBody>
          <a:bodyPr anchorCtr="0" anchor="t" bIns="45700" lIns="91425" spcFirstLastPara="1" rIns="91425" wrap="square" tIns="45700">
            <a:spAutoFit/>
          </a:bodyPr>
          <a:lstStyle/>
          <a:p>
            <a:pPr indent="0" lvl="0" marL="0" marR="0" rtl="0" algn="just">
              <a:lnSpc>
                <a:spcPct val="107000"/>
              </a:lnSpc>
              <a:spcBef>
                <a:spcPts val="0"/>
              </a:spcBef>
              <a:spcAft>
                <a:spcPts val="0"/>
              </a:spcAft>
              <a:buNone/>
            </a:pPr>
            <a:r>
              <a:rPr lang="de-DE" sz="2800">
                <a:solidFill>
                  <a:srgbClr val="195562"/>
                </a:solidFill>
                <a:latin typeface="Calibri"/>
                <a:ea typeface="Calibri"/>
                <a:cs typeface="Calibri"/>
                <a:sym typeface="Calibri"/>
              </a:rPr>
              <a:t>Wenn beide Elemente eines Designs das gleiche visuelle Gewicht haben, nennt man es symmetrisches Design.</a:t>
            </a:r>
            <a:endParaRPr sz="2800">
              <a:solidFill>
                <a:srgbClr val="195562"/>
              </a:solidFill>
              <a:latin typeface="Calibri"/>
              <a:ea typeface="Calibri"/>
              <a:cs typeface="Calibri"/>
              <a:sym typeface="Calibri"/>
            </a:endParaRPr>
          </a:p>
          <a:p>
            <a:pPr indent="0" lvl="0" marL="0" marR="0" rtl="0" algn="just">
              <a:lnSpc>
                <a:spcPct val="107000"/>
              </a:lnSpc>
              <a:spcBef>
                <a:spcPts val="800"/>
              </a:spcBef>
              <a:spcAft>
                <a:spcPts val="0"/>
              </a:spcAft>
              <a:buNone/>
            </a:pPr>
            <a:r>
              <a:rPr b="0" i="0" lang="de-DE" sz="2800">
                <a:solidFill>
                  <a:srgbClr val="195562"/>
                </a:solidFill>
                <a:latin typeface="Calibri"/>
                <a:ea typeface="Calibri"/>
                <a:cs typeface="Calibri"/>
                <a:sym typeface="Calibri"/>
              </a:rPr>
              <a:t>Ein symmetrisch ausbalanciertes Bild ist visuell auf beiden Seiten der Mitte gleich und weckt Gefühle von Ordnung und Formalität.</a:t>
            </a:r>
            <a:endParaRPr sz="2800">
              <a:solidFill>
                <a:srgbClr val="195562"/>
              </a:solidFill>
              <a:latin typeface="Calibri"/>
              <a:ea typeface="Calibri"/>
              <a:cs typeface="Calibri"/>
              <a:sym typeface="Calibri"/>
            </a:endParaRPr>
          </a:p>
        </p:txBody>
      </p:sp>
      <p:pic>
        <p:nvPicPr>
          <p:cNvPr id="276" name="Google Shape;276;p19"/>
          <p:cNvPicPr preferRelativeResize="0"/>
          <p:nvPr/>
        </p:nvPicPr>
        <p:blipFill rotWithShape="1">
          <a:blip r:embed="rId5">
            <a:alphaModFix/>
          </a:blip>
          <a:srcRect b="0" l="0" r="0" t="0"/>
          <a:stretch/>
        </p:blipFill>
        <p:spPr>
          <a:xfrm>
            <a:off x="6728890" y="2120605"/>
            <a:ext cx="4952684" cy="358034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pic>
        <p:nvPicPr>
          <p:cNvPr id="92" name="Google Shape;92;p2"/>
          <p:cNvPicPr preferRelativeResize="0"/>
          <p:nvPr/>
        </p:nvPicPr>
        <p:blipFill rotWithShape="1">
          <a:blip r:embed="rId3">
            <a:alphaModFix/>
          </a:blip>
          <a:srcRect b="34973" l="22760" r="0" t="17155"/>
          <a:stretch/>
        </p:blipFill>
        <p:spPr>
          <a:xfrm>
            <a:off x="-1" y="0"/>
            <a:ext cx="11064981" cy="6858000"/>
          </a:xfrm>
          <a:prstGeom prst="rect">
            <a:avLst/>
          </a:prstGeom>
          <a:noFill/>
          <a:ln>
            <a:noFill/>
          </a:ln>
        </p:spPr>
      </p:pic>
      <p:sp>
        <p:nvSpPr>
          <p:cNvPr id="93" name="Google Shape;93;p2"/>
          <p:cNvSpPr/>
          <p:nvPr/>
        </p:nvSpPr>
        <p:spPr>
          <a:xfrm>
            <a:off x="0" y="6198244"/>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400" u="none" cap="none" strike="noStrike">
              <a:solidFill>
                <a:schemeClr val="lt1"/>
              </a:solidFill>
              <a:latin typeface="Calibri"/>
              <a:ea typeface="Calibri"/>
              <a:cs typeface="Calibri"/>
              <a:sym typeface="Calibri"/>
            </a:endParaRPr>
          </a:p>
        </p:txBody>
      </p:sp>
      <p:pic>
        <p:nvPicPr>
          <p:cNvPr descr="Text&#10;&#10;Description automatically generated" id="94" name="Google Shape;94;p2"/>
          <p:cNvPicPr preferRelativeResize="0"/>
          <p:nvPr/>
        </p:nvPicPr>
        <p:blipFill rotWithShape="1">
          <a:blip r:embed="rId4">
            <a:alphaModFix/>
          </a:blip>
          <a:srcRect b="0" l="0" r="0" t="0"/>
          <a:stretch/>
        </p:blipFill>
        <p:spPr>
          <a:xfrm>
            <a:off x="235341" y="6247302"/>
            <a:ext cx="1964299" cy="427819"/>
          </a:xfrm>
          <a:prstGeom prst="rect">
            <a:avLst/>
          </a:prstGeom>
          <a:noFill/>
          <a:ln>
            <a:noFill/>
          </a:ln>
        </p:spPr>
      </p:pic>
      <p:sp>
        <p:nvSpPr>
          <p:cNvPr id="95" name="Google Shape;95;p2"/>
          <p:cNvSpPr/>
          <p:nvPr/>
        </p:nvSpPr>
        <p:spPr>
          <a:xfrm>
            <a:off x="2293620" y="1257622"/>
            <a:ext cx="7664221" cy="3683000"/>
          </a:xfrm>
          <a:prstGeom prst="roundRect">
            <a:avLst>
              <a:gd fmla="val 7357" name="adj"/>
            </a:avLst>
          </a:prstGeom>
          <a:solidFill>
            <a:schemeClr val="lt1"/>
          </a:solidFill>
          <a:ln cap="flat" cmpd="sng" w="57150">
            <a:solidFill>
              <a:srgbClr val="29BB8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6" name="Google Shape;96;p2"/>
          <p:cNvSpPr txBox="1"/>
          <p:nvPr/>
        </p:nvSpPr>
        <p:spPr>
          <a:xfrm>
            <a:off x="2943584" y="1974013"/>
            <a:ext cx="7014257"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de-DE" sz="3600" u="none" cap="none" strike="noStrike">
                <a:solidFill>
                  <a:srgbClr val="29BB89"/>
                </a:solidFill>
                <a:latin typeface="Quattrocento Sans"/>
                <a:ea typeface="Quattrocento Sans"/>
                <a:cs typeface="Quattrocento Sans"/>
                <a:sym typeface="Quattrocento Sans"/>
              </a:rPr>
              <a:t>ENTWICKLUNG DIGITALER KOMPETENZEN </a:t>
            </a:r>
            <a:endParaRPr b="1" sz="3600">
              <a:solidFill>
                <a:srgbClr val="29BB89"/>
              </a:solidFill>
              <a:latin typeface="Quattrocento Sans"/>
              <a:ea typeface="Quattrocento Sans"/>
              <a:cs typeface="Quattrocento Sans"/>
              <a:sym typeface="Quattrocento Sans"/>
            </a:endParaRPr>
          </a:p>
        </p:txBody>
      </p:sp>
      <p:sp>
        <p:nvSpPr>
          <p:cNvPr id="97" name="Google Shape;97;p2"/>
          <p:cNvSpPr txBox="1"/>
          <p:nvPr/>
        </p:nvSpPr>
        <p:spPr>
          <a:xfrm>
            <a:off x="2943584" y="2857245"/>
            <a:ext cx="6486166" cy="138499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1100"/>
              <a:buFont typeface="Calibri"/>
              <a:buNone/>
            </a:pPr>
            <a:r>
              <a:rPr lang="de-DE" sz="2800">
                <a:solidFill>
                  <a:srgbClr val="195562"/>
                </a:solidFill>
                <a:latin typeface="Calibri"/>
                <a:ea typeface="Calibri"/>
                <a:cs typeface="Calibri"/>
                <a:sym typeface="Calibri"/>
              </a:rPr>
              <a:t>Dieses Modul zielt darauf ab, die digitalen Fähigkeiten von Berufsbildungstutoren zu entwickeln und sie auf die Arbeit in Online-Umgebungen vorzubereiten.</a:t>
            </a:r>
            <a:endParaRPr/>
          </a:p>
        </p:txBody>
      </p:sp>
      <p:pic>
        <p:nvPicPr>
          <p:cNvPr id="98" name="Google Shape;98;p2"/>
          <p:cNvPicPr preferRelativeResize="0"/>
          <p:nvPr/>
        </p:nvPicPr>
        <p:blipFill rotWithShape="1">
          <a:blip r:embed="rId5">
            <a:alphaModFix/>
          </a:blip>
          <a:srcRect b="0" l="0" r="0" t="0"/>
          <a:stretch/>
        </p:blipFill>
        <p:spPr>
          <a:xfrm>
            <a:off x="11541231" y="108086"/>
            <a:ext cx="495921" cy="49592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20"/>
          <p:cNvSpPr txBox="1"/>
          <p:nvPr/>
        </p:nvSpPr>
        <p:spPr>
          <a:xfrm>
            <a:off x="1146810" y="1213524"/>
            <a:ext cx="7014257"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de-DE" sz="3600">
                <a:solidFill>
                  <a:srgbClr val="29BA86"/>
                </a:solidFill>
                <a:latin typeface="Quattrocento Sans"/>
                <a:ea typeface="Quattrocento Sans"/>
                <a:cs typeface="Quattrocento Sans"/>
                <a:sym typeface="Quattrocento Sans"/>
              </a:rPr>
              <a:t>Asymmetrische Balance</a:t>
            </a:r>
            <a:endParaRPr b="1" sz="3600">
              <a:solidFill>
                <a:srgbClr val="29BA86"/>
              </a:solidFill>
              <a:latin typeface="Quattrocento Sans"/>
              <a:ea typeface="Quattrocento Sans"/>
              <a:cs typeface="Quattrocento Sans"/>
              <a:sym typeface="Quattrocento Sans"/>
            </a:endParaRPr>
          </a:p>
        </p:txBody>
      </p:sp>
      <p:sp>
        <p:nvSpPr>
          <p:cNvPr id="282" name="Google Shape;282;p20"/>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283" name="Google Shape;283;p20"/>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284" name="Google Shape;284;p20"/>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sp>
        <p:nvSpPr>
          <p:cNvPr id="285" name="Google Shape;285;p20"/>
          <p:cNvSpPr txBox="1"/>
          <p:nvPr/>
        </p:nvSpPr>
        <p:spPr>
          <a:xfrm>
            <a:off x="1146810" y="1959024"/>
            <a:ext cx="5772600" cy="4315200"/>
          </a:xfrm>
          <a:prstGeom prst="rect">
            <a:avLst/>
          </a:prstGeom>
          <a:noFill/>
          <a:ln>
            <a:noFill/>
          </a:ln>
        </p:spPr>
        <p:txBody>
          <a:bodyPr anchorCtr="0" anchor="t" bIns="45700" lIns="91425" spcFirstLastPara="1" rIns="91425" wrap="square" tIns="45700">
            <a:spAutoFit/>
          </a:bodyPr>
          <a:lstStyle/>
          <a:p>
            <a:pPr indent="0" lvl="0" marL="0" marR="0" rtl="0" algn="just">
              <a:lnSpc>
                <a:spcPct val="107000"/>
              </a:lnSpc>
              <a:spcBef>
                <a:spcPts val="0"/>
              </a:spcBef>
              <a:spcAft>
                <a:spcPts val="0"/>
              </a:spcAft>
              <a:buNone/>
            </a:pPr>
            <a:r>
              <a:rPr lang="de-DE" sz="2800">
                <a:solidFill>
                  <a:srgbClr val="195562"/>
                </a:solidFill>
                <a:latin typeface="Calibri"/>
                <a:ea typeface="Calibri"/>
                <a:cs typeface="Calibri"/>
                <a:sym typeface="Calibri"/>
              </a:rPr>
              <a:t>Von asymmetrischer Ausgewogenheit spricht man, wenn ein Element eines Bildes ein größeres visuelles Gewicht hat als das andere, Sie aber dennoch ein Gefühl der Ausgewogenheit erreicht haben. </a:t>
            </a:r>
            <a:endParaRPr sz="2800">
              <a:solidFill>
                <a:srgbClr val="195562"/>
              </a:solidFill>
              <a:latin typeface="Calibri"/>
              <a:ea typeface="Calibri"/>
              <a:cs typeface="Calibri"/>
              <a:sym typeface="Calibri"/>
            </a:endParaRPr>
          </a:p>
          <a:p>
            <a:pPr indent="0" lvl="0" marL="0" marR="0" rtl="0" algn="just">
              <a:lnSpc>
                <a:spcPct val="107000"/>
              </a:lnSpc>
              <a:spcBef>
                <a:spcPts val="800"/>
              </a:spcBef>
              <a:spcAft>
                <a:spcPts val="0"/>
              </a:spcAft>
              <a:buNone/>
            </a:pPr>
            <a:r>
              <a:rPr lang="de-DE" sz="2800">
                <a:solidFill>
                  <a:srgbClr val="195562"/>
                </a:solidFill>
                <a:latin typeface="Calibri"/>
                <a:ea typeface="Calibri"/>
                <a:cs typeface="Calibri"/>
                <a:sym typeface="Calibri"/>
              </a:rPr>
              <a:t>Asymmetrisches Design ist dynamischer und weckt Gefühle von Bewegung und Vitalität.</a:t>
            </a:r>
            <a:endParaRPr sz="2800">
              <a:solidFill>
                <a:srgbClr val="195562"/>
              </a:solidFill>
              <a:latin typeface="Calibri"/>
              <a:ea typeface="Calibri"/>
              <a:cs typeface="Calibri"/>
              <a:sym typeface="Calibri"/>
            </a:endParaRPr>
          </a:p>
        </p:txBody>
      </p:sp>
      <p:pic>
        <p:nvPicPr>
          <p:cNvPr id="286" name="Google Shape;286;p20"/>
          <p:cNvPicPr preferRelativeResize="0"/>
          <p:nvPr/>
        </p:nvPicPr>
        <p:blipFill rotWithShape="1">
          <a:blip r:embed="rId5">
            <a:alphaModFix/>
          </a:blip>
          <a:srcRect b="0" l="0" r="0" t="0"/>
          <a:stretch/>
        </p:blipFill>
        <p:spPr>
          <a:xfrm>
            <a:off x="7099664" y="2111567"/>
            <a:ext cx="4595258" cy="356646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21"/>
          <p:cNvSpPr txBox="1"/>
          <p:nvPr/>
        </p:nvSpPr>
        <p:spPr>
          <a:xfrm>
            <a:off x="1217490" y="1055894"/>
            <a:ext cx="7014257"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de-DE" sz="3600">
                <a:solidFill>
                  <a:srgbClr val="29BA86"/>
                </a:solidFill>
                <a:latin typeface="Quattrocento Sans"/>
                <a:ea typeface="Quattrocento Sans"/>
                <a:cs typeface="Quattrocento Sans"/>
                <a:sym typeface="Quattrocento Sans"/>
              </a:rPr>
              <a:t>Ausrichtung</a:t>
            </a:r>
            <a:endParaRPr b="1" sz="3600">
              <a:solidFill>
                <a:srgbClr val="29BA86"/>
              </a:solidFill>
              <a:latin typeface="Quattrocento Sans"/>
              <a:ea typeface="Quattrocento Sans"/>
              <a:cs typeface="Quattrocento Sans"/>
              <a:sym typeface="Quattrocento Sans"/>
            </a:endParaRPr>
          </a:p>
        </p:txBody>
      </p:sp>
      <p:sp>
        <p:nvSpPr>
          <p:cNvPr id="292" name="Google Shape;292;p21"/>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293" name="Google Shape;293;p21"/>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294" name="Google Shape;294;p21"/>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sp>
        <p:nvSpPr>
          <p:cNvPr id="295" name="Google Shape;295;p21"/>
          <p:cNvSpPr txBox="1"/>
          <p:nvPr/>
        </p:nvSpPr>
        <p:spPr>
          <a:xfrm>
            <a:off x="1217500" y="1962825"/>
            <a:ext cx="5988300" cy="35403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i="0" lang="de-DE" sz="2800">
                <a:solidFill>
                  <a:srgbClr val="195562"/>
                </a:solidFill>
                <a:latin typeface="Calibri"/>
                <a:ea typeface="Calibri"/>
                <a:cs typeface="Calibri"/>
                <a:sym typeface="Calibri"/>
              </a:rPr>
              <a:t>Die Ausrichtung ist die organisatorische Platzierung von Text und visuellen Elementen, damit sie in einer Komposition in einer Reihe stehen.</a:t>
            </a:r>
            <a:endParaRPr sz="2800">
              <a:solidFill>
                <a:srgbClr val="195562"/>
              </a:solidFill>
              <a:latin typeface="Calibri"/>
              <a:ea typeface="Calibri"/>
              <a:cs typeface="Calibri"/>
              <a:sym typeface="Calibri"/>
            </a:endParaRPr>
          </a:p>
          <a:p>
            <a:pPr indent="0" lvl="0" marL="0" marR="0" rtl="0" algn="just">
              <a:spcBef>
                <a:spcPts val="0"/>
              </a:spcBef>
              <a:spcAft>
                <a:spcPts val="0"/>
              </a:spcAft>
              <a:buNone/>
            </a:pPr>
            <a:r>
              <a:rPr i="0" lang="de-DE" sz="2800">
                <a:solidFill>
                  <a:srgbClr val="195562"/>
                </a:solidFill>
                <a:latin typeface="Calibri"/>
                <a:ea typeface="Calibri"/>
                <a:cs typeface="Calibri"/>
                <a:sym typeface="Calibri"/>
              </a:rPr>
              <a:t>Sie hilft, Ordnung zu schaffen, Ihre Elemente zu organisieren, visuelle Verbindungen herzustellen und die Lesbarkeit Ihres Entwurfs zu verbessern.</a:t>
            </a:r>
            <a:endParaRPr sz="2800">
              <a:solidFill>
                <a:srgbClr val="195562"/>
              </a:solidFill>
              <a:latin typeface="Calibri"/>
              <a:ea typeface="Calibri"/>
              <a:cs typeface="Calibri"/>
              <a:sym typeface="Calibri"/>
            </a:endParaRPr>
          </a:p>
        </p:txBody>
      </p:sp>
      <p:pic>
        <p:nvPicPr>
          <p:cNvPr descr="Garbage recycling infographic set Free Vector" id="296" name="Google Shape;296;p21"/>
          <p:cNvPicPr preferRelativeResize="0"/>
          <p:nvPr/>
        </p:nvPicPr>
        <p:blipFill rotWithShape="1">
          <a:blip r:embed="rId5">
            <a:alphaModFix/>
          </a:blip>
          <a:srcRect b="0" l="0" r="0" t="0"/>
          <a:stretch/>
        </p:blipFill>
        <p:spPr>
          <a:xfrm>
            <a:off x="7541342" y="1174964"/>
            <a:ext cx="3804921" cy="506783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22"/>
          <p:cNvSpPr txBox="1"/>
          <p:nvPr/>
        </p:nvSpPr>
        <p:spPr>
          <a:xfrm>
            <a:off x="1217490" y="993489"/>
            <a:ext cx="7014257"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de-DE" sz="3600">
                <a:solidFill>
                  <a:srgbClr val="29BA86"/>
                </a:solidFill>
                <a:latin typeface="Quattrocento Sans"/>
                <a:ea typeface="Quattrocento Sans"/>
                <a:cs typeface="Quattrocento Sans"/>
                <a:sym typeface="Quattrocento Sans"/>
              </a:rPr>
              <a:t>Annäherung</a:t>
            </a:r>
            <a:endParaRPr b="1" sz="3600">
              <a:solidFill>
                <a:srgbClr val="29BA86"/>
              </a:solidFill>
              <a:latin typeface="Quattrocento Sans"/>
              <a:ea typeface="Quattrocento Sans"/>
              <a:cs typeface="Quattrocento Sans"/>
              <a:sym typeface="Quattrocento Sans"/>
            </a:endParaRPr>
          </a:p>
        </p:txBody>
      </p:sp>
      <p:sp>
        <p:nvSpPr>
          <p:cNvPr id="302" name="Google Shape;302;p22"/>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303" name="Google Shape;303;p22"/>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304" name="Google Shape;304;p22"/>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sp>
        <p:nvSpPr>
          <p:cNvPr id="305" name="Google Shape;305;p22"/>
          <p:cNvSpPr txBox="1"/>
          <p:nvPr/>
        </p:nvSpPr>
        <p:spPr>
          <a:xfrm>
            <a:off x="1217490" y="1832638"/>
            <a:ext cx="6012900" cy="42483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i="0" lang="de-DE" sz="3000">
                <a:solidFill>
                  <a:srgbClr val="195562"/>
                </a:solidFill>
                <a:latin typeface="Calibri"/>
                <a:ea typeface="Calibri"/>
                <a:cs typeface="Calibri"/>
                <a:sym typeface="Calibri"/>
              </a:rPr>
              <a:t>Nähe </a:t>
            </a:r>
            <a:r>
              <a:rPr lang="de-DE" sz="3000">
                <a:solidFill>
                  <a:srgbClr val="195562"/>
                </a:solidFill>
                <a:latin typeface="Calibri"/>
                <a:ea typeface="Calibri"/>
                <a:cs typeface="Calibri"/>
                <a:sym typeface="Calibri"/>
              </a:rPr>
              <a:t>im </a:t>
            </a:r>
            <a:r>
              <a:rPr i="0" lang="de-DE" sz="3000">
                <a:solidFill>
                  <a:srgbClr val="195562"/>
                </a:solidFill>
                <a:latin typeface="Calibri"/>
                <a:ea typeface="Calibri"/>
                <a:cs typeface="Calibri"/>
                <a:sym typeface="Calibri"/>
              </a:rPr>
              <a:t>Grafikdesign bezieht sich auf die räumliche Beziehung zwischen den Elementen des Designs. </a:t>
            </a:r>
            <a:endParaRPr sz="1200"/>
          </a:p>
          <a:p>
            <a:pPr indent="0" lvl="0" marL="0" marR="0" rtl="0" algn="just">
              <a:spcBef>
                <a:spcPts val="0"/>
              </a:spcBef>
              <a:spcAft>
                <a:spcPts val="0"/>
              </a:spcAft>
              <a:buNone/>
            </a:pPr>
            <a:r>
              <a:t/>
            </a:r>
            <a:endParaRPr sz="3000">
              <a:solidFill>
                <a:srgbClr val="195562"/>
              </a:solidFill>
              <a:latin typeface="Calibri"/>
              <a:ea typeface="Calibri"/>
              <a:cs typeface="Calibri"/>
              <a:sym typeface="Calibri"/>
            </a:endParaRPr>
          </a:p>
          <a:p>
            <a:pPr indent="0" lvl="0" marL="0" marR="0" rtl="0" algn="just">
              <a:spcBef>
                <a:spcPts val="0"/>
              </a:spcBef>
              <a:spcAft>
                <a:spcPts val="0"/>
              </a:spcAft>
              <a:buNone/>
            </a:pPr>
            <a:r>
              <a:rPr b="0" i="0" lang="de-DE" sz="3000">
                <a:solidFill>
                  <a:srgbClr val="195562"/>
                </a:solidFill>
                <a:latin typeface="Calibri"/>
                <a:ea typeface="Calibri"/>
                <a:cs typeface="Calibri"/>
                <a:sym typeface="Calibri"/>
              </a:rPr>
              <a:t>Dinge, die miteinander verwandt sind, sollten näher beieinander stehen, und Dinge, die nicht miteinander verwandt sind, sollten weiter voneinander entfernt sein.</a:t>
            </a:r>
            <a:endParaRPr sz="3000">
              <a:solidFill>
                <a:srgbClr val="195562"/>
              </a:solidFill>
              <a:latin typeface="Calibri"/>
              <a:ea typeface="Calibri"/>
              <a:cs typeface="Calibri"/>
              <a:sym typeface="Calibri"/>
            </a:endParaRPr>
          </a:p>
        </p:txBody>
      </p:sp>
      <p:pic>
        <p:nvPicPr>
          <p:cNvPr descr="Energy saving house infographics Free Vector" id="306" name="Google Shape;306;p22"/>
          <p:cNvPicPr preferRelativeResize="0"/>
          <p:nvPr/>
        </p:nvPicPr>
        <p:blipFill rotWithShape="1">
          <a:blip r:embed="rId5">
            <a:alphaModFix/>
          </a:blip>
          <a:srcRect b="0" l="0" r="0" t="0"/>
          <a:stretch/>
        </p:blipFill>
        <p:spPr>
          <a:xfrm>
            <a:off x="7669161" y="1316655"/>
            <a:ext cx="3698539" cy="492614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23"/>
          <p:cNvSpPr txBox="1"/>
          <p:nvPr/>
        </p:nvSpPr>
        <p:spPr>
          <a:xfrm>
            <a:off x="1097649" y="1170442"/>
            <a:ext cx="7014257"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de-DE" sz="4000">
                <a:solidFill>
                  <a:srgbClr val="29BA86"/>
                </a:solidFill>
                <a:latin typeface="Quattrocento Sans"/>
                <a:ea typeface="Quattrocento Sans"/>
                <a:cs typeface="Quattrocento Sans"/>
                <a:sym typeface="Quattrocento Sans"/>
              </a:rPr>
              <a:t>Canva</a:t>
            </a:r>
            <a:endParaRPr b="1" sz="4000">
              <a:solidFill>
                <a:srgbClr val="29BA86"/>
              </a:solidFill>
              <a:latin typeface="Quattrocento Sans"/>
              <a:ea typeface="Quattrocento Sans"/>
              <a:cs typeface="Quattrocento Sans"/>
              <a:sym typeface="Quattrocento Sans"/>
            </a:endParaRPr>
          </a:p>
        </p:txBody>
      </p:sp>
      <p:sp>
        <p:nvSpPr>
          <p:cNvPr id="312" name="Google Shape;312;p23"/>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313" name="Google Shape;313;p23"/>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314" name="Google Shape;314;p23"/>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sp>
        <p:nvSpPr>
          <p:cNvPr id="315" name="Google Shape;315;p23"/>
          <p:cNvSpPr txBox="1"/>
          <p:nvPr/>
        </p:nvSpPr>
        <p:spPr>
          <a:xfrm>
            <a:off x="1097649" y="2304353"/>
            <a:ext cx="4471200" cy="36633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de-DE" sz="3000">
                <a:solidFill>
                  <a:srgbClr val="195562"/>
                </a:solidFill>
                <a:latin typeface="Calibri"/>
                <a:ea typeface="Calibri"/>
                <a:cs typeface="Calibri"/>
                <a:sym typeface="Calibri"/>
              </a:rPr>
              <a:t>Canva ist ein kostenloses Grafikdesign-Tool, mit dem Sie beliebige grafische Inhalte bearbeiten und gestalten können, darunter Poster, Logos, Flyer und Infografiken.</a:t>
            </a:r>
            <a:endParaRPr sz="1000"/>
          </a:p>
          <a:p>
            <a:pPr indent="0" lvl="0" marL="0" marR="0" rtl="0" algn="just">
              <a:spcBef>
                <a:spcPts val="0"/>
              </a:spcBef>
              <a:spcAft>
                <a:spcPts val="0"/>
              </a:spcAft>
              <a:buNone/>
            </a:pPr>
            <a:r>
              <a:t/>
            </a:r>
            <a:endParaRPr sz="2200">
              <a:solidFill>
                <a:srgbClr val="195562"/>
              </a:solidFill>
              <a:latin typeface="Calibri"/>
              <a:ea typeface="Calibri"/>
              <a:cs typeface="Calibri"/>
              <a:sym typeface="Calibri"/>
            </a:endParaRPr>
          </a:p>
        </p:txBody>
      </p:sp>
      <p:pic>
        <p:nvPicPr>
          <p:cNvPr descr="Canva - Wikipedia" id="316" name="Google Shape;316;p23"/>
          <p:cNvPicPr preferRelativeResize="0"/>
          <p:nvPr/>
        </p:nvPicPr>
        <p:blipFill rotWithShape="1">
          <a:blip r:embed="rId5">
            <a:alphaModFix/>
          </a:blip>
          <a:srcRect b="0" l="0" r="0" t="0"/>
          <a:stretch/>
        </p:blipFill>
        <p:spPr>
          <a:xfrm>
            <a:off x="7410322" y="867069"/>
            <a:ext cx="2645255" cy="1011259"/>
          </a:xfrm>
          <a:prstGeom prst="rect">
            <a:avLst/>
          </a:prstGeom>
          <a:noFill/>
          <a:ln>
            <a:noFill/>
          </a:ln>
        </p:spPr>
      </p:pic>
      <p:pic>
        <p:nvPicPr>
          <p:cNvPr descr="Features - Canva" id="317" name="Google Shape;317;p23"/>
          <p:cNvPicPr preferRelativeResize="0"/>
          <p:nvPr/>
        </p:nvPicPr>
        <p:blipFill rotWithShape="1">
          <a:blip r:embed="rId6">
            <a:alphaModFix/>
          </a:blip>
          <a:srcRect b="0" l="0" r="0" t="0"/>
          <a:stretch/>
        </p:blipFill>
        <p:spPr>
          <a:xfrm>
            <a:off x="5853743" y="2022264"/>
            <a:ext cx="5758414" cy="366529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24"/>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323" name="Google Shape;323;p24"/>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324" name="Google Shape;324;p24"/>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sp>
        <p:nvSpPr>
          <p:cNvPr id="325" name="Google Shape;325;p24"/>
          <p:cNvSpPr txBox="1"/>
          <p:nvPr/>
        </p:nvSpPr>
        <p:spPr>
          <a:xfrm>
            <a:off x="815080" y="676794"/>
            <a:ext cx="10290900" cy="1631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de-DE" sz="2600">
                <a:solidFill>
                  <a:srgbClr val="195562"/>
                </a:solidFill>
                <a:latin typeface="Calibri"/>
                <a:ea typeface="Calibri"/>
                <a:cs typeface="Calibri"/>
                <a:sym typeface="Calibri"/>
              </a:rPr>
              <a:t>Um eine Infografik in Canva zu erstellen, können Sie eine der vorgefertigten Vorlagen auswählen, die auf Ihre speziellen Bedürfnisse zugeschnitten sind, oder von Grund auf neu beginnen. </a:t>
            </a:r>
            <a:endParaRPr sz="1200"/>
          </a:p>
          <a:p>
            <a:pPr indent="0" lvl="0" marL="0" marR="0" rtl="0" algn="just">
              <a:spcBef>
                <a:spcPts val="0"/>
              </a:spcBef>
              <a:spcAft>
                <a:spcPts val="0"/>
              </a:spcAft>
              <a:buNone/>
            </a:pPr>
            <a:r>
              <a:t/>
            </a:r>
            <a:endParaRPr sz="2200">
              <a:solidFill>
                <a:srgbClr val="195562"/>
              </a:solidFill>
              <a:latin typeface="Calibri"/>
              <a:ea typeface="Calibri"/>
              <a:cs typeface="Calibri"/>
              <a:sym typeface="Calibri"/>
            </a:endParaRPr>
          </a:p>
        </p:txBody>
      </p:sp>
      <p:pic>
        <p:nvPicPr>
          <p:cNvPr id="326" name="Google Shape;326;p24"/>
          <p:cNvPicPr preferRelativeResize="0"/>
          <p:nvPr/>
        </p:nvPicPr>
        <p:blipFill rotWithShape="1">
          <a:blip r:embed="rId5">
            <a:alphaModFix/>
          </a:blip>
          <a:srcRect b="0" l="0" r="0" t="0"/>
          <a:stretch/>
        </p:blipFill>
        <p:spPr>
          <a:xfrm>
            <a:off x="1799302" y="2217856"/>
            <a:ext cx="8460310" cy="390959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25"/>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332" name="Google Shape;332;p25"/>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333" name="Google Shape;333;p25"/>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sp>
        <p:nvSpPr>
          <p:cNvPr id="334" name="Google Shape;334;p25"/>
          <p:cNvSpPr txBox="1"/>
          <p:nvPr/>
        </p:nvSpPr>
        <p:spPr>
          <a:xfrm>
            <a:off x="1072050" y="1148950"/>
            <a:ext cx="10287000" cy="3709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de-DE" sz="3100">
                <a:solidFill>
                  <a:srgbClr val="195562"/>
                </a:solidFill>
                <a:latin typeface="Calibri"/>
                <a:ea typeface="Calibri"/>
                <a:cs typeface="Calibri"/>
                <a:sym typeface="Calibri"/>
              </a:rPr>
              <a:t>Sie können beliebige kostenlose Bilder, Symbole und Schriftarten aus der Canva-Bibliothek oder Ihre eigenen Bilder hinzufügen.</a:t>
            </a:r>
            <a:endParaRPr sz="1300"/>
          </a:p>
          <a:p>
            <a:pPr indent="0" lvl="0" marL="0" marR="0" rtl="0" algn="l">
              <a:spcBef>
                <a:spcPts val="0"/>
              </a:spcBef>
              <a:spcAft>
                <a:spcPts val="0"/>
              </a:spcAft>
              <a:buNone/>
            </a:pPr>
            <a:r>
              <a:t/>
            </a:r>
            <a:endParaRPr sz="3100">
              <a:solidFill>
                <a:srgbClr val="195562"/>
              </a:solidFill>
              <a:latin typeface="Calibri"/>
              <a:ea typeface="Calibri"/>
              <a:cs typeface="Calibri"/>
              <a:sym typeface="Calibri"/>
            </a:endParaRPr>
          </a:p>
          <a:p>
            <a:pPr indent="0" lvl="0" marL="0" marR="0" rtl="0" algn="l">
              <a:spcBef>
                <a:spcPts val="0"/>
              </a:spcBef>
              <a:spcAft>
                <a:spcPts val="0"/>
              </a:spcAft>
              <a:buNone/>
            </a:pPr>
            <a:r>
              <a:rPr lang="de-DE" sz="3100">
                <a:solidFill>
                  <a:srgbClr val="195562"/>
                </a:solidFill>
                <a:latin typeface="Calibri"/>
                <a:ea typeface="Calibri"/>
                <a:cs typeface="Calibri"/>
                <a:sym typeface="Calibri"/>
              </a:rPr>
              <a:t>Für Bilder, die Sie einbinden möchten, die aber nicht auf diesen Websites zu finden sind, können Sie eine kostenlose Stockfoto-Website besuchen:</a:t>
            </a:r>
            <a:endParaRPr sz="1300"/>
          </a:p>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pic>
        <p:nvPicPr>
          <p:cNvPr id="335" name="Google Shape;335;p25">
            <a:hlinkClick r:id="rId5"/>
          </p:cNvPr>
          <p:cNvPicPr preferRelativeResize="0"/>
          <p:nvPr/>
        </p:nvPicPr>
        <p:blipFill rotWithShape="1">
          <a:blip r:embed="rId6">
            <a:alphaModFix/>
          </a:blip>
          <a:srcRect b="0" l="0" r="0" t="0"/>
          <a:stretch/>
        </p:blipFill>
        <p:spPr>
          <a:xfrm>
            <a:off x="5337594" y="4688102"/>
            <a:ext cx="1278584" cy="1278584"/>
          </a:xfrm>
          <a:prstGeom prst="rect">
            <a:avLst/>
          </a:prstGeom>
          <a:noFill/>
          <a:ln>
            <a:noFill/>
          </a:ln>
        </p:spPr>
      </p:pic>
      <p:pic>
        <p:nvPicPr>
          <p:cNvPr id="336" name="Google Shape;336;p25">
            <a:hlinkClick r:id="rId7"/>
          </p:cNvPr>
          <p:cNvPicPr preferRelativeResize="0"/>
          <p:nvPr/>
        </p:nvPicPr>
        <p:blipFill rotWithShape="1">
          <a:blip r:embed="rId8">
            <a:alphaModFix/>
          </a:blip>
          <a:srcRect b="0" l="0" r="0" t="0"/>
          <a:stretch/>
        </p:blipFill>
        <p:spPr>
          <a:xfrm>
            <a:off x="2416018" y="4688102"/>
            <a:ext cx="2840178" cy="959614"/>
          </a:xfrm>
          <a:prstGeom prst="rect">
            <a:avLst/>
          </a:prstGeom>
          <a:noFill/>
          <a:ln>
            <a:noFill/>
          </a:ln>
        </p:spPr>
      </p:pic>
      <p:pic>
        <p:nvPicPr>
          <p:cNvPr descr="22 Ways to Sell Photos Online – How to Sell Photos in 2020?" id="337" name="Google Shape;337;p25"/>
          <p:cNvPicPr preferRelativeResize="0"/>
          <p:nvPr/>
        </p:nvPicPr>
        <p:blipFill rotWithShape="1">
          <a:blip r:embed="rId9">
            <a:alphaModFix/>
          </a:blip>
          <a:srcRect b="0" l="0" r="0" t="0"/>
          <a:stretch/>
        </p:blipFill>
        <p:spPr>
          <a:xfrm>
            <a:off x="7122445" y="4800162"/>
            <a:ext cx="2724666" cy="84755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p26"/>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343" name="Google Shape;343;p26"/>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344" name="Google Shape;344;p26"/>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sp>
        <p:nvSpPr>
          <p:cNvPr id="345" name="Google Shape;345;p26"/>
          <p:cNvSpPr txBox="1"/>
          <p:nvPr/>
        </p:nvSpPr>
        <p:spPr>
          <a:xfrm>
            <a:off x="789300" y="796000"/>
            <a:ext cx="10218600" cy="12006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de-DE" sz="2700">
                <a:solidFill>
                  <a:srgbClr val="195562"/>
                </a:solidFill>
                <a:latin typeface="Calibri"/>
                <a:ea typeface="Calibri"/>
                <a:cs typeface="Calibri"/>
                <a:sym typeface="Calibri"/>
              </a:rPr>
              <a:t>Sie können auch einen QR-Code in Ihre Infografik einfügen, um zusätzliche Ressourcen oder weiterführende Informationen zu erhalten.</a:t>
            </a:r>
            <a:endParaRPr sz="900"/>
          </a:p>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pic>
        <p:nvPicPr>
          <p:cNvPr id="346" name="Google Shape;346;p26"/>
          <p:cNvPicPr preferRelativeResize="0"/>
          <p:nvPr/>
        </p:nvPicPr>
        <p:blipFill rotWithShape="1">
          <a:blip r:embed="rId5">
            <a:alphaModFix/>
          </a:blip>
          <a:srcRect b="0" l="0" r="0" t="0"/>
          <a:stretch/>
        </p:blipFill>
        <p:spPr>
          <a:xfrm>
            <a:off x="1680658" y="1987119"/>
            <a:ext cx="8830683" cy="4074872"/>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p27"/>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352" name="Google Shape;352;p27"/>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353" name="Google Shape;353;p27"/>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sp>
        <p:nvSpPr>
          <p:cNvPr id="354" name="Google Shape;354;p27"/>
          <p:cNvSpPr txBox="1"/>
          <p:nvPr/>
        </p:nvSpPr>
        <p:spPr>
          <a:xfrm>
            <a:off x="1146810" y="2156806"/>
            <a:ext cx="5676265" cy="3338799"/>
          </a:xfrm>
          <a:prstGeom prst="rect">
            <a:avLst/>
          </a:prstGeom>
          <a:noFill/>
          <a:ln>
            <a:noFill/>
          </a:ln>
        </p:spPr>
        <p:txBody>
          <a:bodyPr anchorCtr="0" anchor="t" bIns="45700" lIns="91425" spcFirstLastPara="1" rIns="91425" wrap="square" tIns="45700">
            <a:spAutoFit/>
          </a:bodyPr>
          <a:lstStyle/>
          <a:p>
            <a:pPr indent="0" lvl="0" marL="0" marR="0" rtl="0" algn="just">
              <a:lnSpc>
                <a:spcPct val="107000"/>
              </a:lnSpc>
              <a:spcBef>
                <a:spcPts val="0"/>
              </a:spcBef>
              <a:spcAft>
                <a:spcPts val="0"/>
              </a:spcAft>
              <a:buNone/>
            </a:pPr>
            <a:r>
              <a:rPr lang="de-DE" sz="2400">
                <a:solidFill>
                  <a:srgbClr val="195562"/>
                </a:solidFill>
                <a:latin typeface="Calibri"/>
                <a:ea typeface="Calibri"/>
                <a:cs typeface="Calibri"/>
                <a:sym typeface="Calibri"/>
              </a:rPr>
              <a:t>Sie können kostenlose Online-Generatoren für QR-Codes verwenden, um Ihren eigenen QR-Code zu erstellen, den Sie in Ihre Infografik einfügen und den Lernenden einen einfachen Zugang zu weiterführenden Links und Ressourcen bieten.</a:t>
            </a:r>
            <a:endParaRPr/>
          </a:p>
          <a:p>
            <a:pPr indent="0" lvl="0" marL="0" marR="0" rtl="0" algn="just">
              <a:lnSpc>
                <a:spcPct val="107000"/>
              </a:lnSpc>
              <a:spcBef>
                <a:spcPts val="800"/>
              </a:spcBef>
              <a:spcAft>
                <a:spcPts val="0"/>
              </a:spcAft>
              <a:buNone/>
            </a:pPr>
            <a:r>
              <a:rPr b="1" lang="de-DE" sz="2400">
                <a:solidFill>
                  <a:srgbClr val="29BA86"/>
                </a:solidFill>
                <a:latin typeface="Calibri"/>
                <a:ea typeface="Calibri"/>
                <a:cs typeface="Calibri"/>
                <a:sym typeface="Calibri"/>
              </a:rPr>
              <a:t>QRCode Monkey </a:t>
            </a:r>
            <a:r>
              <a:rPr lang="de-DE" sz="2400">
                <a:solidFill>
                  <a:srgbClr val="195562"/>
                </a:solidFill>
                <a:latin typeface="Calibri"/>
                <a:ea typeface="Calibri"/>
                <a:cs typeface="Calibri"/>
                <a:sym typeface="Calibri"/>
              </a:rPr>
              <a:t>ist einer der beliebtesten und ermöglicht es Ihnen, Ihren QR-Code mit </a:t>
            </a:r>
            <a:r>
              <a:rPr b="0" i="0" lang="de-DE" sz="2400">
                <a:solidFill>
                  <a:srgbClr val="195562"/>
                </a:solidFill>
                <a:latin typeface="Calibri"/>
                <a:ea typeface="Calibri"/>
                <a:cs typeface="Calibri"/>
                <a:sym typeface="Calibri"/>
              </a:rPr>
              <a:t>Logo-Bildern und Farboptionen </a:t>
            </a:r>
            <a:r>
              <a:rPr lang="de-DE" sz="2400">
                <a:solidFill>
                  <a:srgbClr val="195562"/>
                </a:solidFill>
                <a:latin typeface="Calibri"/>
                <a:ea typeface="Calibri"/>
                <a:cs typeface="Calibri"/>
                <a:sym typeface="Calibri"/>
              </a:rPr>
              <a:t>zu personalisieren</a:t>
            </a:r>
            <a:r>
              <a:rPr b="0" i="0" lang="de-DE" sz="2400">
                <a:solidFill>
                  <a:srgbClr val="195562"/>
                </a:solidFill>
                <a:latin typeface="Calibri"/>
                <a:ea typeface="Calibri"/>
                <a:cs typeface="Calibri"/>
                <a:sym typeface="Calibri"/>
              </a:rPr>
              <a:t>.</a:t>
            </a:r>
            <a:endParaRPr sz="2400">
              <a:solidFill>
                <a:srgbClr val="195562"/>
              </a:solidFill>
              <a:latin typeface="Calibri"/>
              <a:ea typeface="Calibri"/>
              <a:cs typeface="Calibri"/>
              <a:sym typeface="Calibri"/>
            </a:endParaRPr>
          </a:p>
        </p:txBody>
      </p:sp>
      <p:pic>
        <p:nvPicPr>
          <p:cNvPr id="355" name="Google Shape;355;p27"/>
          <p:cNvPicPr preferRelativeResize="0"/>
          <p:nvPr/>
        </p:nvPicPr>
        <p:blipFill rotWithShape="1">
          <a:blip r:embed="rId5">
            <a:alphaModFix/>
          </a:blip>
          <a:srcRect b="0" l="0" r="0" t="0"/>
          <a:stretch/>
        </p:blipFill>
        <p:spPr>
          <a:xfrm>
            <a:off x="7635329" y="2156806"/>
            <a:ext cx="3435221" cy="786171"/>
          </a:xfrm>
          <a:prstGeom prst="rect">
            <a:avLst/>
          </a:prstGeom>
          <a:noFill/>
          <a:ln>
            <a:noFill/>
          </a:ln>
        </p:spPr>
      </p:pic>
      <p:sp>
        <p:nvSpPr>
          <p:cNvPr id="356" name="Google Shape;356;p27"/>
          <p:cNvSpPr txBox="1"/>
          <p:nvPr/>
        </p:nvSpPr>
        <p:spPr>
          <a:xfrm>
            <a:off x="1146810" y="1225875"/>
            <a:ext cx="7014257"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de-DE" sz="3600">
                <a:solidFill>
                  <a:srgbClr val="29BA86"/>
                </a:solidFill>
                <a:latin typeface="Quattrocento Sans"/>
                <a:ea typeface="Quattrocento Sans"/>
                <a:cs typeface="Quattrocento Sans"/>
                <a:sym typeface="Quattrocento Sans"/>
              </a:rPr>
              <a:t>Online-QR-Code-Tools</a:t>
            </a:r>
            <a:endParaRPr b="1" sz="3600">
              <a:solidFill>
                <a:srgbClr val="29BA86"/>
              </a:solidFill>
              <a:latin typeface="Quattrocento Sans"/>
              <a:ea typeface="Quattrocento Sans"/>
              <a:cs typeface="Quattrocento Sans"/>
              <a:sym typeface="Quattrocento Sans"/>
            </a:endParaRPr>
          </a:p>
        </p:txBody>
      </p:sp>
      <p:pic>
        <p:nvPicPr>
          <p:cNvPr descr="QRCode Monkey - The free QR Code Generator to create custom QR Codes with  Logo" id="357" name="Google Shape;357;p27"/>
          <p:cNvPicPr preferRelativeResize="0"/>
          <p:nvPr/>
        </p:nvPicPr>
        <p:blipFill rotWithShape="1">
          <a:blip r:embed="rId6">
            <a:alphaModFix/>
          </a:blip>
          <a:srcRect b="0" l="0" r="0" t="0"/>
          <a:stretch/>
        </p:blipFill>
        <p:spPr>
          <a:xfrm>
            <a:off x="8012904" y="2952055"/>
            <a:ext cx="2680070" cy="268007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p28"/>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363" name="Google Shape;363;p28"/>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364" name="Google Shape;364;p28"/>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pic>
        <p:nvPicPr>
          <p:cNvPr id="365" name="Google Shape;365;p28" title="Canva Tutorial: Infographics"/>
          <p:cNvPicPr preferRelativeResize="0"/>
          <p:nvPr/>
        </p:nvPicPr>
        <p:blipFill rotWithShape="1">
          <a:blip r:embed="rId5">
            <a:alphaModFix/>
          </a:blip>
          <a:srcRect b="0" l="0" r="0" t="0"/>
          <a:stretch/>
        </p:blipFill>
        <p:spPr>
          <a:xfrm>
            <a:off x="2092632" y="1710034"/>
            <a:ext cx="7743343" cy="4374989"/>
          </a:xfrm>
          <a:prstGeom prst="rect">
            <a:avLst/>
          </a:prstGeom>
          <a:noFill/>
          <a:ln>
            <a:noFill/>
          </a:ln>
        </p:spPr>
      </p:pic>
      <p:pic>
        <p:nvPicPr>
          <p:cNvPr descr="Canva - Wikipedia" id="366" name="Google Shape;366;p28"/>
          <p:cNvPicPr preferRelativeResize="0"/>
          <p:nvPr/>
        </p:nvPicPr>
        <p:blipFill rotWithShape="1">
          <a:blip r:embed="rId6">
            <a:alphaModFix/>
          </a:blip>
          <a:srcRect b="0" l="0" r="0" t="0"/>
          <a:stretch/>
        </p:blipFill>
        <p:spPr>
          <a:xfrm>
            <a:off x="4429243" y="604007"/>
            <a:ext cx="2645255" cy="101125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5"/>
                                        </p:tgtEl>
                                        <p:attrNameLst>
                                          <p:attrName>style.visibility</p:attrName>
                                        </p:attrNameLst>
                                      </p:cBhvr>
                                      <p:to>
                                        <p:strVal val="visible"/>
                                      </p:to>
                                    </p:set>
                                    <p:animEffect filter="fade" transition="in">
                                      <p:cBhvr>
                                        <p:cTn dur="1"/>
                                        <p:tgtEl>
                                          <p:spTgt spid="3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p29"/>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372" name="Google Shape;372;p29"/>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373" name="Google Shape;373;p29"/>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sp>
        <p:nvSpPr>
          <p:cNvPr id="374" name="Google Shape;374;p29"/>
          <p:cNvSpPr txBox="1"/>
          <p:nvPr/>
        </p:nvSpPr>
        <p:spPr>
          <a:xfrm>
            <a:off x="1217490" y="2013228"/>
            <a:ext cx="9394666" cy="196977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de-DE" sz="8000">
                <a:solidFill>
                  <a:srgbClr val="195562"/>
                </a:solidFill>
                <a:latin typeface="Calibri"/>
                <a:ea typeface="Calibri"/>
                <a:cs typeface="Calibri"/>
                <a:sym typeface="Calibri"/>
              </a:rPr>
              <a:t>DANKESCHÖN ☺</a:t>
            </a:r>
            <a:endParaRPr b="1" sz="7200">
              <a:solidFill>
                <a:srgbClr val="195562"/>
              </a:solidFill>
              <a:latin typeface="Calibri"/>
              <a:ea typeface="Calibri"/>
              <a:cs typeface="Calibri"/>
              <a:sym typeface="Calibri"/>
            </a:endParaRPr>
          </a:p>
          <a:p>
            <a:pPr indent="0" lvl="0" marL="0" marR="0" rtl="0" algn="l">
              <a:spcBef>
                <a:spcPts val="0"/>
              </a:spcBef>
              <a:spcAft>
                <a:spcPts val="0"/>
              </a:spcAft>
              <a:buNone/>
            </a:pPr>
            <a:r>
              <a:t/>
            </a:r>
            <a:endParaRPr sz="2400">
              <a:solidFill>
                <a:srgbClr val="195562"/>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pic>
        <p:nvPicPr>
          <p:cNvPr id="375" name="Google Shape;375;p29"/>
          <p:cNvPicPr preferRelativeResize="0"/>
          <p:nvPr/>
        </p:nvPicPr>
        <p:blipFill rotWithShape="1">
          <a:blip r:embed="rId5">
            <a:alphaModFix/>
          </a:blip>
          <a:srcRect b="0" l="0" r="71473" t="52289"/>
          <a:stretch/>
        </p:blipFill>
        <p:spPr>
          <a:xfrm rot="5400000">
            <a:off x="7321526" y="1987527"/>
            <a:ext cx="3644945" cy="609600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pic>
        <p:nvPicPr>
          <p:cNvPr descr="Text&#10;&#10;Description automatically generated" id="103" name="Google Shape;103;p3"/>
          <p:cNvPicPr preferRelativeResize="0"/>
          <p:nvPr/>
        </p:nvPicPr>
        <p:blipFill rotWithShape="1">
          <a:blip r:embed="rId3">
            <a:alphaModFix/>
          </a:blip>
          <a:srcRect b="0" l="0" r="0" t="0"/>
          <a:stretch/>
        </p:blipFill>
        <p:spPr>
          <a:xfrm>
            <a:off x="235341" y="6247302"/>
            <a:ext cx="1964299" cy="427819"/>
          </a:xfrm>
          <a:prstGeom prst="rect">
            <a:avLst/>
          </a:prstGeom>
          <a:noFill/>
          <a:ln>
            <a:noFill/>
          </a:ln>
        </p:spPr>
      </p:pic>
      <p:sp>
        <p:nvSpPr>
          <p:cNvPr id="104" name="Google Shape;104;p3"/>
          <p:cNvSpPr txBox="1"/>
          <p:nvPr/>
        </p:nvSpPr>
        <p:spPr>
          <a:xfrm>
            <a:off x="1459131" y="4353982"/>
            <a:ext cx="1681480" cy="73866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de-DE" sz="1400">
                <a:solidFill>
                  <a:schemeClr val="lt1"/>
                </a:solidFill>
                <a:latin typeface="Quattrocento Sans"/>
                <a:ea typeface="Quattrocento Sans"/>
                <a:cs typeface="Quattrocento Sans"/>
                <a:sym typeface="Quattrocento Sans"/>
              </a:rPr>
              <a:t>Hier könnten Sie das Thema des Abschnitts beschreiben</a:t>
            </a:r>
            <a:endParaRPr/>
          </a:p>
        </p:txBody>
      </p:sp>
      <p:sp>
        <p:nvSpPr>
          <p:cNvPr id="105" name="Google Shape;105;p3"/>
          <p:cNvSpPr txBox="1"/>
          <p:nvPr/>
        </p:nvSpPr>
        <p:spPr>
          <a:xfrm>
            <a:off x="3989883" y="4353982"/>
            <a:ext cx="1681480" cy="73866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de-DE" sz="1400">
                <a:solidFill>
                  <a:schemeClr val="lt1"/>
                </a:solidFill>
                <a:latin typeface="Quattrocento Sans"/>
                <a:ea typeface="Quattrocento Sans"/>
                <a:cs typeface="Quattrocento Sans"/>
                <a:sym typeface="Quattrocento Sans"/>
              </a:rPr>
              <a:t>Hier könnten Sie das Thema des Abschnitts beschreiben</a:t>
            </a:r>
            <a:endParaRPr/>
          </a:p>
        </p:txBody>
      </p:sp>
      <p:sp>
        <p:nvSpPr>
          <p:cNvPr id="106" name="Google Shape;106;p3"/>
          <p:cNvSpPr txBox="1"/>
          <p:nvPr/>
        </p:nvSpPr>
        <p:spPr>
          <a:xfrm>
            <a:off x="6520636" y="4353982"/>
            <a:ext cx="1681480" cy="73866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de-DE" sz="1400">
                <a:solidFill>
                  <a:schemeClr val="lt1"/>
                </a:solidFill>
                <a:latin typeface="Quattrocento Sans"/>
                <a:ea typeface="Quattrocento Sans"/>
                <a:cs typeface="Quattrocento Sans"/>
                <a:sym typeface="Quattrocento Sans"/>
              </a:rPr>
              <a:t>Hier könnten Sie das Thema des Abschnitts beschreiben</a:t>
            </a:r>
            <a:endParaRPr/>
          </a:p>
        </p:txBody>
      </p:sp>
      <p:sp>
        <p:nvSpPr>
          <p:cNvPr id="107" name="Google Shape;107;p3"/>
          <p:cNvSpPr txBox="1"/>
          <p:nvPr>
            <p:ph type="title"/>
          </p:nvPr>
        </p:nvSpPr>
        <p:spPr>
          <a:xfrm>
            <a:off x="3665588" y="787857"/>
            <a:ext cx="4618228" cy="491738"/>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29BB89"/>
              </a:buClr>
              <a:buSzPts val="3600"/>
              <a:buFont typeface="Quattrocento Sans"/>
              <a:buNone/>
            </a:pPr>
            <a:r>
              <a:rPr b="1" lang="de-DE" sz="3600">
                <a:solidFill>
                  <a:srgbClr val="29BB89"/>
                </a:solidFill>
                <a:latin typeface="Quattrocento Sans"/>
                <a:ea typeface="Quattrocento Sans"/>
                <a:cs typeface="Quattrocento Sans"/>
                <a:sym typeface="Quattrocento Sans"/>
              </a:rPr>
              <a:t>Lernergebnisse</a:t>
            </a:r>
            <a:endParaRPr/>
          </a:p>
        </p:txBody>
      </p:sp>
      <p:pic>
        <p:nvPicPr>
          <p:cNvPr id="108" name="Google Shape;108;p3"/>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graphicFrame>
        <p:nvGraphicFramePr>
          <p:cNvPr id="109" name="Google Shape;109;p3"/>
          <p:cNvGraphicFramePr/>
          <p:nvPr/>
        </p:nvGraphicFramePr>
        <p:xfrm>
          <a:off x="1260467" y="1518160"/>
          <a:ext cx="3000000" cy="3000000"/>
        </p:xfrm>
        <a:graphic>
          <a:graphicData uri="http://schemas.openxmlformats.org/drawingml/2006/table">
            <a:tbl>
              <a:tblPr bandRow="1" firstRow="1">
                <a:noFill/>
                <a:tableStyleId>{B1C910C3-4E8F-42C0-97C6-AD5C08C5A125}</a:tableStyleId>
              </a:tblPr>
              <a:tblGrid>
                <a:gridCol w="2375625"/>
                <a:gridCol w="2375625"/>
                <a:gridCol w="2375625"/>
                <a:gridCol w="2375625"/>
              </a:tblGrid>
              <a:tr h="370850">
                <a:tc>
                  <a:txBody>
                    <a:bodyPr/>
                    <a:lstStyle/>
                    <a:p>
                      <a:pPr indent="0" lvl="0" marL="0" marR="0" rtl="0" algn="l">
                        <a:lnSpc>
                          <a:spcPct val="100000"/>
                        </a:lnSpc>
                        <a:spcBef>
                          <a:spcPts val="0"/>
                        </a:spcBef>
                        <a:spcAft>
                          <a:spcPts val="0"/>
                        </a:spcAft>
                        <a:buClr>
                          <a:schemeClr val="dk1"/>
                        </a:buClr>
                        <a:buSzPts val="1400"/>
                        <a:buFont typeface="Calibri"/>
                        <a:buNone/>
                      </a:pPr>
                      <a:r>
                        <a:rPr b="1" lang="de-DE" sz="1400" u="none" cap="none" strike="noStrike"/>
                        <a:t>5. Werkzeuge für die Entwicklung von Materialien für das Online-Lernen</a:t>
                      </a:r>
                      <a:endParaRPr b="1" sz="1400" u="none" cap="none" strike="noStrike"/>
                    </a:p>
                    <a:p>
                      <a:pPr indent="0" lvl="0" marL="0" marR="0" rtl="0" algn="l">
                        <a:spcBef>
                          <a:spcPts val="0"/>
                        </a:spcBef>
                        <a:spcAft>
                          <a:spcPts val="0"/>
                        </a:spcAft>
                        <a:buNone/>
                      </a:pPr>
                      <a:r>
                        <a:t/>
                      </a:r>
                      <a:endParaRPr sz="1400"/>
                    </a:p>
                  </a:txBody>
                  <a:tcPr marT="45725" marB="45725" marR="91450" marL="91450"/>
                </a:tc>
                <a:tc>
                  <a:txBody>
                    <a:bodyPr/>
                    <a:lstStyle/>
                    <a:p>
                      <a:pPr indent="0" lvl="0" marL="0" marR="0" rtl="0" algn="l">
                        <a:lnSpc>
                          <a:spcPct val="100000"/>
                        </a:lnSpc>
                        <a:spcBef>
                          <a:spcPts val="0"/>
                        </a:spcBef>
                        <a:spcAft>
                          <a:spcPts val="0"/>
                        </a:spcAft>
                        <a:buClr>
                          <a:schemeClr val="dk1"/>
                        </a:buClr>
                        <a:buSzPts val="1400"/>
                        <a:buFont typeface="Calibri"/>
                        <a:buNone/>
                      </a:pPr>
                      <a:r>
                        <a:rPr b="1" lang="de-DE" sz="1400"/>
                        <a:t>6. Erstellen von Videos und Quizfragen für den Online-Unterricht </a:t>
                      </a:r>
                      <a:endParaRPr b="1" sz="1400"/>
                    </a:p>
                    <a:p>
                      <a:pPr indent="0" lvl="0" marL="0" marR="0" rtl="0" algn="l">
                        <a:spcBef>
                          <a:spcPts val="0"/>
                        </a:spcBef>
                        <a:spcAft>
                          <a:spcPts val="0"/>
                        </a:spcAft>
                        <a:buNone/>
                      </a:pPr>
                      <a:r>
                        <a:t/>
                      </a:r>
                      <a:endParaRPr sz="1400"/>
                    </a:p>
                  </a:txBody>
                  <a:tcPr marT="45725" marB="45725" marR="91450" marL="91450"/>
                </a:tc>
                <a:tc>
                  <a:txBody>
                    <a:bodyPr/>
                    <a:lstStyle/>
                    <a:p>
                      <a:pPr indent="0" lvl="0" marL="0" marR="0" rtl="0" algn="l">
                        <a:lnSpc>
                          <a:spcPct val="100000"/>
                        </a:lnSpc>
                        <a:spcBef>
                          <a:spcPts val="0"/>
                        </a:spcBef>
                        <a:spcAft>
                          <a:spcPts val="0"/>
                        </a:spcAft>
                        <a:buClr>
                          <a:schemeClr val="dk1"/>
                        </a:buClr>
                        <a:buSzPts val="1400"/>
                        <a:buFont typeface="Calibri"/>
                        <a:buNone/>
                      </a:pPr>
                      <a:r>
                        <a:rPr b="1" lang="de-DE" sz="1400"/>
                        <a:t>7. Mikro-Lernen</a:t>
                      </a:r>
                      <a:endParaRPr b="1" sz="1400"/>
                    </a:p>
                    <a:p>
                      <a:pPr indent="0" lvl="0" marL="0" marR="0" rtl="0" algn="l">
                        <a:spcBef>
                          <a:spcPts val="0"/>
                        </a:spcBef>
                        <a:spcAft>
                          <a:spcPts val="0"/>
                        </a:spcAft>
                        <a:buNone/>
                      </a:pPr>
                      <a:r>
                        <a:t/>
                      </a:r>
                      <a:endParaRPr sz="1400"/>
                    </a:p>
                  </a:txBody>
                  <a:tcPr marT="45725" marB="45725" marR="91450" marL="91450"/>
                </a:tc>
                <a:tc>
                  <a:txBody>
                    <a:bodyPr/>
                    <a:lstStyle/>
                    <a:p>
                      <a:pPr indent="0" lvl="0" marL="0" marR="0" rtl="0" algn="l">
                        <a:lnSpc>
                          <a:spcPct val="100000"/>
                        </a:lnSpc>
                        <a:spcBef>
                          <a:spcPts val="0"/>
                        </a:spcBef>
                        <a:spcAft>
                          <a:spcPts val="0"/>
                        </a:spcAft>
                        <a:buClr>
                          <a:schemeClr val="lt1"/>
                        </a:buClr>
                        <a:buSzPts val="1400"/>
                        <a:buFont typeface="Calibri"/>
                        <a:buNone/>
                      </a:pPr>
                      <a:r>
                        <a:rPr b="1" i="0" lang="de-DE" sz="1400">
                          <a:solidFill>
                            <a:schemeClr val="lt1"/>
                          </a:solidFill>
                          <a:latin typeface="Calibri"/>
                          <a:ea typeface="Calibri"/>
                          <a:cs typeface="Calibri"/>
                          <a:sym typeface="Calibri"/>
                        </a:rPr>
                        <a:t>8. Gestaltung von Infografiken</a:t>
                      </a:r>
                      <a:endParaRPr b="1" sz="1400">
                        <a:solidFill>
                          <a:schemeClr val="lt1"/>
                        </a:solidFill>
                      </a:endParaRPr>
                    </a:p>
                    <a:p>
                      <a:pPr indent="0" lvl="0" marL="0" marR="0" rtl="0" algn="l">
                        <a:spcBef>
                          <a:spcPts val="0"/>
                        </a:spcBef>
                        <a:spcAft>
                          <a:spcPts val="0"/>
                        </a:spcAft>
                        <a:buNone/>
                      </a:pPr>
                      <a:r>
                        <a:t/>
                      </a:r>
                      <a:endParaRPr sz="1400"/>
                    </a:p>
                  </a:txBody>
                  <a:tcPr marT="45725" marB="45725" marR="91450" marL="91450"/>
                </a:tc>
              </a:tr>
              <a:tr h="370850">
                <a:tc>
                  <a:txBody>
                    <a:bodyPr/>
                    <a:lstStyle/>
                    <a:p>
                      <a:pPr indent="-171450" lvl="0" marL="171450" marR="0" rtl="0" algn="l">
                        <a:spcBef>
                          <a:spcPts val="0"/>
                        </a:spcBef>
                        <a:spcAft>
                          <a:spcPts val="0"/>
                        </a:spcAft>
                        <a:buClr>
                          <a:schemeClr val="dk1"/>
                        </a:buClr>
                        <a:buSzPts val="1400"/>
                        <a:buFont typeface="Arial"/>
                        <a:buChar char="•"/>
                      </a:pPr>
                      <a:r>
                        <a:rPr b="0" lang="de-DE" sz="1400"/>
                        <a:t>die vorhandenen Open-Source-Tools für die Erstellung von Online-Lernressourcen zu kennen;</a:t>
                      </a:r>
                      <a:endParaRPr/>
                    </a:p>
                    <a:p>
                      <a:pPr indent="-171450" lvl="0" marL="171450" marR="0" rtl="0" algn="l">
                        <a:spcBef>
                          <a:spcPts val="0"/>
                        </a:spcBef>
                        <a:spcAft>
                          <a:spcPts val="0"/>
                        </a:spcAft>
                        <a:buClr>
                          <a:schemeClr val="dk1"/>
                        </a:buClr>
                        <a:buSzPts val="1400"/>
                        <a:buFont typeface="Arial"/>
                        <a:buChar char="•"/>
                      </a:pPr>
                      <a:r>
                        <a:rPr b="0" lang="de-DE" sz="1400"/>
                        <a:t>Verstehen der Art von Ressourcen, die mit Open-Source-Tools entwickelt werden können (Videos, Audiovorträge, Lernspiele, Infografiken, eduzines usw.)</a:t>
                      </a:r>
                      <a:endParaRPr/>
                    </a:p>
                    <a:p>
                      <a:pPr indent="-171450" lvl="0" marL="171450" marR="0" rtl="0" algn="l">
                        <a:spcBef>
                          <a:spcPts val="0"/>
                        </a:spcBef>
                        <a:spcAft>
                          <a:spcPts val="0"/>
                        </a:spcAft>
                        <a:buClr>
                          <a:schemeClr val="dk1"/>
                        </a:buClr>
                        <a:buSzPts val="1400"/>
                        <a:buFont typeface="Arial"/>
                        <a:buChar char="•"/>
                      </a:pPr>
                      <a:r>
                        <a:rPr b="0" lang="de-DE" sz="1400"/>
                        <a:t>die für ihre Bedürfnisse am besten geeigneten Werkzeuge auswählen</a:t>
                      </a:r>
                      <a:endParaRPr b="0" sz="1400"/>
                    </a:p>
                    <a:p>
                      <a:pPr indent="0" lvl="0" marL="0" marR="0" rtl="0" algn="l">
                        <a:spcBef>
                          <a:spcPts val="0"/>
                        </a:spcBef>
                        <a:spcAft>
                          <a:spcPts val="0"/>
                        </a:spcAft>
                        <a:buNone/>
                      </a:pPr>
                      <a:r>
                        <a:t/>
                      </a:r>
                      <a:endParaRPr sz="1400"/>
                    </a:p>
                  </a:txBody>
                  <a:tcPr marT="45725" marB="45725" marR="91450" marL="91450"/>
                </a:tc>
                <a:tc>
                  <a:txBody>
                    <a:bodyPr/>
                    <a:lstStyle/>
                    <a:p>
                      <a:pPr indent="-171450" lvl="0" marL="171450" marR="0" rtl="0" algn="l">
                        <a:spcBef>
                          <a:spcPts val="0"/>
                        </a:spcBef>
                        <a:spcAft>
                          <a:spcPts val="0"/>
                        </a:spcAft>
                        <a:buClr>
                          <a:schemeClr val="dk1"/>
                        </a:buClr>
                        <a:buSzPts val="1400"/>
                        <a:buFont typeface="Arial"/>
                        <a:buChar char="•"/>
                      </a:pPr>
                      <a:r>
                        <a:rPr b="0" i="0" lang="de-DE" sz="1400">
                          <a:solidFill>
                            <a:schemeClr val="dk1"/>
                          </a:solidFill>
                          <a:latin typeface="Calibri"/>
                          <a:ea typeface="Calibri"/>
                          <a:cs typeface="Calibri"/>
                          <a:sym typeface="Calibri"/>
                        </a:rPr>
                        <a:t>Verwenden Sie Open-Source-Software, um einen Videovortrag oder ein Erklärvideo zu erstellen.</a:t>
                      </a:r>
                      <a:endParaRPr b="0" i="0" sz="1400">
                        <a:solidFill>
                          <a:schemeClr val="dk1"/>
                        </a:solidFill>
                        <a:latin typeface="Calibri"/>
                        <a:ea typeface="Calibri"/>
                        <a:cs typeface="Calibri"/>
                        <a:sym typeface="Calibri"/>
                      </a:endParaRPr>
                    </a:p>
                    <a:p>
                      <a:pPr indent="-171450" lvl="0" marL="171450" marR="0" rtl="0" algn="l">
                        <a:spcBef>
                          <a:spcPts val="0"/>
                        </a:spcBef>
                        <a:spcAft>
                          <a:spcPts val="0"/>
                        </a:spcAft>
                        <a:buClr>
                          <a:schemeClr val="dk1"/>
                        </a:buClr>
                        <a:buSzPts val="1400"/>
                        <a:buFont typeface="Arial"/>
                        <a:buChar char="•"/>
                      </a:pPr>
                      <a:r>
                        <a:rPr b="0" i="0" lang="de-DE" sz="1400">
                          <a:solidFill>
                            <a:schemeClr val="dk1"/>
                          </a:solidFill>
                          <a:latin typeface="Calibri"/>
                          <a:ea typeface="Calibri"/>
                          <a:cs typeface="Calibri"/>
                          <a:sym typeface="Calibri"/>
                        </a:rPr>
                        <a:t>Verstehen der grundlegenden Funktionen einer Open-Source-Videosoftware (z. B. Powtoon)</a:t>
                      </a:r>
                      <a:endParaRPr/>
                    </a:p>
                    <a:p>
                      <a:pPr indent="-171450" lvl="0" marL="171450" marR="0" rtl="0" algn="l">
                        <a:spcBef>
                          <a:spcPts val="0"/>
                        </a:spcBef>
                        <a:spcAft>
                          <a:spcPts val="0"/>
                        </a:spcAft>
                        <a:buClr>
                          <a:schemeClr val="dk1"/>
                        </a:buClr>
                        <a:buSzPts val="1400"/>
                        <a:buFont typeface="Arial"/>
                        <a:buChar char="•"/>
                      </a:pPr>
                      <a:r>
                        <a:rPr b="0" i="0" lang="de-DE" sz="1400">
                          <a:solidFill>
                            <a:schemeClr val="dk1"/>
                          </a:solidFill>
                          <a:latin typeface="Calibri"/>
                          <a:ea typeface="Calibri"/>
                          <a:cs typeface="Calibri"/>
                          <a:sym typeface="Calibri"/>
                        </a:rPr>
                        <a:t>Erstellen Sie Quizze mit Open-Source-Tools (z. B. Google Forms)</a:t>
                      </a:r>
                      <a:endParaRPr/>
                    </a:p>
                    <a:p>
                      <a:pPr indent="0" lvl="0" marL="0" marR="0" rtl="0" algn="l">
                        <a:spcBef>
                          <a:spcPts val="0"/>
                        </a:spcBef>
                        <a:spcAft>
                          <a:spcPts val="0"/>
                        </a:spcAft>
                        <a:buNone/>
                      </a:pPr>
                      <a:r>
                        <a:t/>
                      </a:r>
                      <a:endParaRPr sz="1400"/>
                    </a:p>
                  </a:txBody>
                  <a:tcPr marT="45725" marB="45725" marR="91450" marL="91450"/>
                </a:tc>
                <a:tc>
                  <a:txBody>
                    <a:bodyPr/>
                    <a:lstStyle/>
                    <a:p>
                      <a:pPr indent="-171450" lvl="0" marL="171450" marR="0" rtl="0" algn="l">
                        <a:spcBef>
                          <a:spcPts val="0"/>
                        </a:spcBef>
                        <a:spcAft>
                          <a:spcPts val="0"/>
                        </a:spcAft>
                        <a:buClr>
                          <a:schemeClr val="dk1"/>
                        </a:buClr>
                        <a:buSzPts val="1400"/>
                        <a:buFont typeface="Arial"/>
                        <a:buChar char="•"/>
                      </a:pPr>
                      <a:r>
                        <a:rPr lang="de-DE" sz="1400"/>
                        <a:t>Verstehen, was ein Format für Mini-Lernressourcen ist (z. B. Eduzine)</a:t>
                      </a:r>
                      <a:endParaRPr/>
                    </a:p>
                    <a:p>
                      <a:pPr indent="-171450" lvl="0" marL="171450" marR="0" rtl="0" algn="l">
                        <a:spcBef>
                          <a:spcPts val="0"/>
                        </a:spcBef>
                        <a:spcAft>
                          <a:spcPts val="0"/>
                        </a:spcAft>
                        <a:buClr>
                          <a:schemeClr val="dk1"/>
                        </a:buClr>
                        <a:buSzPts val="1400"/>
                        <a:buFont typeface="Arial"/>
                        <a:buChar char="•"/>
                      </a:pPr>
                      <a:r>
                        <a:rPr lang="de-DE" sz="1400"/>
                        <a:t>Verstehen, wie man die Struktur von Ressourcen im Mini-Lernformat erstellt</a:t>
                      </a:r>
                      <a:endParaRPr/>
                    </a:p>
                    <a:p>
                      <a:pPr indent="-171450" lvl="0" marL="171450" marR="0" rtl="0" algn="l">
                        <a:spcBef>
                          <a:spcPts val="0"/>
                        </a:spcBef>
                        <a:spcAft>
                          <a:spcPts val="0"/>
                        </a:spcAft>
                        <a:buClr>
                          <a:schemeClr val="dk1"/>
                        </a:buClr>
                        <a:buSzPts val="1400"/>
                        <a:buFont typeface="Arial"/>
                        <a:buChar char="•"/>
                      </a:pPr>
                      <a:r>
                        <a:rPr lang="de-DE" sz="1400"/>
                        <a:t>Online navigieren, um unterstützende Ressourcen aus glaubwürdigen Quellen zu finden</a:t>
                      </a:r>
                      <a:endParaRPr/>
                    </a:p>
                    <a:p>
                      <a:pPr indent="0" lvl="0" marL="0" marR="0" rtl="0" algn="l">
                        <a:spcBef>
                          <a:spcPts val="0"/>
                        </a:spcBef>
                        <a:spcAft>
                          <a:spcPts val="0"/>
                        </a:spcAft>
                        <a:buNone/>
                      </a:pPr>
                      <a:r>
                        <a:t/>
                      </a:r>
                      <a:endParaRPr sz="1400"/>
                    </a:p>
                  </a:txBody>
                  <a:tcPr marT="45725" marB="45725" marR="91450" marL="91450"/>
                </a:tc>
                <a:tc>
                  <a:txBody>
                    <a:bodyPr/>
                    <a:lstStyle/>
                    <a:p>
                      <a:pPr indent="-171450" lvl="0" marL="171450" marR="0" rtl="0" algn="l">
                        <a:spcBef>
                          <a:spcPts val="0"/>
                        </a:spcBef>
                        <a:spcAft>
                          <a:spcPts val="0"/>
                        </a:spcAft>
                        <a:buClr>
                          <a:schemeClr val="dk1"/>
                        </a:buClr>
                        <a:buSzPts val="1400"/>
                        <a:buFont typeface="Arial"/>
                        <a:buChar char="•"/>
                      </a:pPr>
                      <a:r>
                        <a:rPr b="0" lang="de-DE" sz="1400"/>
                        <a:t>Verwendung offener Design-Tools (z. B. Canva)</a:t>
                      </a:r>
                      <a:endParaRPr/>
                    </a:p>
                    <a:p>
                      <a:pPr indent="-171450" lvl="0" marL="171450" marR="0" rtl="0" algn="l">
                        <a:spcBef>
                          <a:spcPts val="0"/>
                        </a:spcBef>
                        <a:spcAft>
                          <a:spcPts val="0"/>
                        </a:spcAft>
                        <a:buClr>
                          <a:schemeClr val="dk1"/>
                        </a:buClr>
                        <a:buSzPts val="1400"/>
                        <a:buFont typeface="Arial"/>
                        <a:buChar char="•"/>
                      </a:pPr>
                      <a:r>
                        <a:rPr b="0" lang="de-DE" sz="1400"/>
                        <a:t>Verstehen grundlegender Gestaltungsprinzipien (Gleichgewicht, Kontrast, Proportionen, ...)</a:t>
                      </a:r>
                      <a:endParaRPr/>
                    </a:p>
                    <a:p>
                      <a:pPr indent="-171450" lvl="0" marL="171450" marR="0" rtl="0" algn="l">
                        <a:spcBef>
                          <a:spcPts val="0"/>
                        </a:spcBef>
                        <a:spcAft>
                          <a:spcPts val="0"/>
                        </a:spcAft>
                        <a:buClr>
                          <a:schemeClr val="dk1"/>
                        </a:buClr>
                        <a:buSzPts val="1400"/>
                        <a:buFont typeface="Arial"/>
                        <a:buChar char="•"/>
                      </a:pPr>
                      <a:r>
                        <a:rPr b="0" lang="de-DE" sz="1400"/>
                        <a:t>QR-Codes mit Online-Tools erstellen (z. B. QR-Code-Monkey)</a:t>
                      </a:r>
                      <a:endParaRPr sz="1400"/>
                    </a:p>
                  </a:txBody>
                  <a:tcPr marT="45725" marB="45725" marR="91450" marL="91450"/>
                </a:tc>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p30"/>
          <p:cNvSpPr txBox="1"/>
          <p:nvPr/>
        </p:nvSpPr>
        <p:spPr>
          <a:xfrm>
            <a:off x="5185019" y="6117162"/>
            <a:ext cx="6771640" cy="553998"/>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de-DE" sz="1000">
                <a:solidFill>
                  <a:schemeClr val="dk1"/>
                </a:solidFill>
                <a:latin typeface="Quattrocento Sans"/>
                <a:ea typeface="Quattrocento Sans"/>
                <a:cs typeface="Quattrocento Sans"/>
                <a:sym typeface="Quattrocento Sans"/>
              </a:rPr>
              <a:t>"Die Unterstützung der Europäischen Kommission für die Erstellung dieser Veröffentlichung stellt keine Billigung des Inhalts dar, der ausschließlich die Meinung der Autoren wiedergibt, und die Kommission kann nicht für die Verwendung der darin enthaltenen Informationen verantwortlich gemacht werden." Projektnummer: </a:t>
            </a:r>
            <a:r>
              <a:rPr b="0" i="0" lang="de-DE" sz="1000">
                <a:solidFill>
                  <a:srgbClr val="222222"/>
                </a:solidFill>
                <a:latin typeface="Arial"/>
                <a:ea typeface="Arial"/>
                <a:cs typeface="Arial"/>
                <a:sym typeface="Arial"/>
              </a:rPr>
              <a:t>2020-1-UK01-KA226-VET-094435</a:t>
            </a:r>
            <a:endParaRPr sz="1000">
              <a:solidFill>
                <a:schemeClr val="dk1"/>
              </a:solidFill>
              <a:latin typeface="Quattrocento Sans"/>
              <a:ea typeface="Quattrocento Sans"/>
              <a:cs typeface="Quattrocento Sans"/>
              <a:sym typeface="Quattrocento Sans"/>
            </a:endParaRPr>
          </a:p>
        </p:txBody>
      </p:sp>
      <p:pic>
        <p:nvPicPr>
          <p:cNvPr descr="Text&#10;&#10;Description automatically generated" id="381" name="Google Shape;381;p30"/>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382" name="Google Shape;382;p30"/>
          <p:cNvPicPr preferRelativeResize="0"/>
          <p:nvPr/>
        </p:nvPicPr>
        <p:blipFill rotWithShape="1">
          <a:blip r:embed="rId4">
            <a:alphaModFix/>
          </a:blip>
          <a:srcRect b="0" l="0" r="0" t="0"/>
          <a:stretch/>
        </p:blipFill>
        <p:spPr>
          <a:xfrm>
            <a:off x="4843244" y="1002244"/>
            <a:ext cx="2505512" cy="1859858"/>
          </a:xfrm>
          <a:prstGeom prst="rect">
            <a:avLst/>
          </a:prstGeom>
          <a:noFill/>
          <a:ln>
            <a:noFill/>
          </a:ln>
        </p:spPr>
      </p:pic>
      <p:sp>
        <p:nvSpPr>
          <p:cNvPr id="383" name="Google Shape;383;p30"/>
          <p:cNvSpPr/>
          <p:nvPr/>
        </p:nvSpPr>
        <p:spPr>
          <a:xfrm>
            <a:off x="10353554" y="57149"/>
            <a:ext cx="1838446" cy="79358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id="384" name="Google Shape;384;p30"/>
          <p:cNvPicPr preferRelativeResize="0"/>
          <p:nvPr/>
        </p:nvPicPr>
        <p:blipFill rotWithShape="1">
          <a:blip r:embed="rId5">
            <a:alphaModFix/>
          </a:blip>
          <a:srcRect b="0" l="0" r="0" t="0"/>
          <a:stretch/>
        </p:blipFill>
        <p:spPr>
          <a:xfrm>
            <a:off x="11541231" y="108086"/>
            <a:ext cx="495921" cy="495921"/>
          </a:xfrm>
          <a:prstGeom prst="rect">
            <a:avLst/>
          </a:prstGeom>
          <a:noFill/>
          <a:ln>
            <a:noFill/>
          </a:ln>
        </p:spPr>
      </p:pic>
      <p:grpSp>
        <p:nvGrpSpPr>
          <p:cNvPr id="385" name="Google Shape;385;p30"/>
          <p:cNvGrpSpPr/>
          <p:nvPr/>
        </p:nvGrpSpPr>
        <p:grpSpPr>
          <a:xfrm>
            <a:off x="2569288" y="3802743"/>
            <a:ext cx="7053424" cy="1670958"/>
            <a:chOff x="2569288" y="3802743"/>
            <a:chExt cx="7053424" cy="1670958"/>
          </a:xfrm>
        </p:grpSpPr>
        <p:pic>
          <p:nvPicPr>
            <p:cNvPr descr="Qr code&#10;&#10;Description automatically generated" id="386" name="Google Shape;386;p30"/>
            <p:cNvPicPr preferRelativeResize="0"/>
            <p:nvPr/>
          </p:nvPicPr>
          <p:blipFill rotWithShape="1">
            <a:blip r:embed="rId6">
              <a:alphaModFix/>
            </a:blip>
            <a:srcRect b="0" l="0" r="0" t="0"/>
            <a:stretch/>
          </p:blipFill>
          <p:spPr>
            <a:xfrm>
              <a:off x="2569288" y="3802743"/>
              <a:ext cx="7053424" cy="1635034"/>
            </a:xfrm>
            <a:prstGeom prst="rect">
              <a:avLst/>
            </a:prstGeom>
            <a:noFill/>
            <a:ln>
              <a:noFill/>
            </a:ln>
          </p:spPr>
        </p:pic>
        <p:pic>
          <p:nvPicPr>
            <p:cNvPr descr="Logo&#10;&#10;Description automatically generated" id="387" name="Google Shape;387;p30"/>
            <p:cNvPicPr preferRelativeResize="0"/>
            <p:nvPr/>
          </p:nvPicPr>
          <p:blipFill rotWithShape="1">
            <a:blip r:embed="rId7">
              <a:alphaModFix/>
            </a:blip>
            <a:srcRect b="26992" l="25160" r="30392" t="26528"/>
            <a:stretch/>
          </p:blipFill>
          <p:spPr>
            <a:xfrm>
              <a:off x="6749430" y="4580527"/>
              <a:ext cx="854122" cy="893174"/>
            </a:xfrm>
            <a:prstGeom prst="rect">
              <a:avLst/>
            </a:prstGeom>
            <a:noFill/>
            <a:ln>
              <a:noFill/>
            </a:ln>
          </p:spPr>
        </p:pic>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4"/>
          <p:cNvSpPr txBox="1"/>
          <p:nvPr>
            <p:ph type="title"/>
          </p:nvPr>
        </p:nvSpPr>
        <p:spPr>
          <a:xfrm>
            <a:off x="2584581" y="479123"/>
            <a:ext cx="6746032" cy="752518"/>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29BB89"/>
              </a:buClr>
              <a:buSzPts val="3600"/>
              <a:buFont typeface="Quattrocento Sans"/>
              <a:buNone/>
            </a:pPr>
            <a:r>
              <a:rPr b="1" lang="de-DE" sz="3600">
                <a:solidFill>
                  <a:srgbClr val="29BB89"/>
                </a:solidFill>
                <a:latin typeface="Quattrocento Sans"/>
                <a:ea typeface="Quattrocento Sans"/>
                <a:cs typeface="Quattrocento Sans"/>
                <a:sym typeface="Quattrocento Sans"/>
              </a:rPr>
              <a:t>Fortbildung - Teil B</a:t>
            </a:r>
            <a:endParaRPr/>
          </a:p>
        </p:txBody>
      </p:sp>
      <p:sp>
        <p:nvSpPr>
          <p:cNvPr id="115" name="Google Shape;115;p4"/>
          <p:cNvSpPr txBox="1"/>
          <p:nvPr/>
        </p:nvSpPr>
        <p:spPr>
          <a:xfrm>
            <a:off x="2444467" y="5131593"/>
            <a:ext cx="1163221" cy="491738"/>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195562"/>
              </a:buClr>
              <a:buSzPts val="3200"/>
              <a:buFont typeface="Quattrocento Sans"/>
              <a:buNone/>
            </a:pPr>
            <a:r>
              <a:rPr b="1" lang="de-DE" sz="3200">
                <a:solidFill>
                  <a:srgbClr val="195562"/>
                </a:solidFill>
                <a:latin typeface="Quattrocento Sans"/>
                <a:ea typeface="Quattrocento Sans"/>
                <a:cs typeface="Quattrocento Sans"/>
                <a:sym typeface="Quattrocento Sans"/>
              </a:rPr>
              <a:t>8.</a:t>
            </a:r>
            <a:endParaRPr/>
          </a:p>
        </p:txBody>
      </p:sp>
      <p:sp>
        <p:nvSpPr>
          <p:cNvPr id="116" name="Google Shape;116;p4"/>
          <p:cNvSpPr/>
          <p:nvPr/>
        </p:nvSpPr>
        <p:spPr>
          <a:xfrm>
            <a:off x="0" y="6198244"/>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117" name="Google Shape;117;p4"/>
          <p:cNvPicPr preferRelativeResize="0"/>
          <p:nvPr/>
        </p:nvPicPr>
        <p:blipFill rotWithShape="1">
          <a:blip r:embed="rId3">
            <a:alphaModFix/>
          </a:blip>
          <a:srcRect b="0" l="0" r="0" t="0"/>
          <a:stretch/>
        </p:blipFill>
        <p:spPr>
          <a:xfrm>
            <a:off x="235341" y="6247302"/>
            <a:ext cx="1964299" cy="427819"/>
          </a:xfrm>
          <a:prstGeom prst="rect">
            <a:avLst/>
          </a:prstGeom>
          <a:noFill/>
          <a:ln>
            <a:noFill/>
          </a:ln>
        </p:spPr>
      </p:pic>
      <p:sp>
        <p:nvSpPr>
          <p:cNvPr id="118" name="Google Shape;118;p4"/>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119" name="Google Shape;119;p4"/>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120" name="Google Shape;120;p4"/>
          <p:cNvPicPr preferRelativeResize="0"/>
          <p:nvPr/>
        </p:nvPicPr>
        <p:blipFill rotWithShape="1">
          <a:blip r:embed="rId4">
            <a:alphaModFix/>
          </a:blip>
          <a:srcRect b="0" l="0" r="0" t="1926"/>
          <a:stretch/>
        </p:blipFill>
        <p:spPr>
          <a:xfrm>
            <a:off x="1045611" y="0"/>
            <a:ext cx="897978" cy="5820508"/>
          </a:xfrm>
          <a:prstGeom prst="rect">
            <a:avLst/>
          </a:prstGeom>
          <a:noFill/>
          <a:ln>
            <a:noFill/>
          </a:ln>
        </p:spPr>
      </p:pic>
      <p:pic>
        <p:nvPicPr>
          <p:cNvPr id="121" name="Google Shape;121;p4"/>
          <p:cNvPicPr preferRelativeResize="0"/>
          <p:nvPr/>
        </p:nvPicPr>
        <p:blipFill rotWithShape="1">
          <a:blip r:embed="rId5">
            <a:alphaModFix/>
          </a:blip>
          <a:srcRect b="0" l="0" r="0" t="0"/>
          <a:stretch/>
        </p:blipFill>
        <p:spPr>
          <a:xfrm>
            <a:off x="11541231" y="108086"/>
            <a:ext cx="495921" cy="495921"/>
          </a:xfrm>
          <a:prstGeom prst="rect">
            <a:avLst/>
          </a:prstGeom>
          <a:noFill/>
          <a:ln>
            <a:noFill/>
          </a:ln>
        </p:spPr>
      </p:pic>
      <p:sp>
        <p:nvSpPr>
          <p:cNvPr id="122" name="Google Shape;122;p4"/>
          <p:cNvSpPr txBox="1"/>
          <p:nvPr/>
        </p:nvSpPr>
        <p:spPr>
          <a:xfrm>
            <a:off x="3324841" y="5077162"/>
            <a:ext cx="5832000" cy="6006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195562"/>
              </a:buClr>
              <a:buSzPts val="3200"/>
              <a:buFont typeface="Quattrocento Sans"/>
              <a:buNone/>
            </a:pPr>
            <a:r>
              <a:rPr b="1" lang="de-DE" sz="3200">
                <a:solidFill>
                  <a:srgbClr val="195562"/>
                </a:solidFill>
                <a:latin typeface="Quattrocento Sans"/>
                <a:ea typeface="Quattrocento Sans"/>
                <a:cs typeface="Quattrocento Sans"/>
                <a:sym typeface="Quattrocento Sans"/>
              </a:rPr>
              <a:t>Gestaltung von Infografiken</a:t>
            </a:r>
            <a:endParaRPr/>
          </a:p>
        </p:txBody>
      </p:sp>
      <p:sp>
        <p:nvSpPr>
          <p:cNvPr id="123" name="Google Shape;123;p4"/>
          <p:cNvSpPr txBox="1"/>
          <p:nvPr/>
        </p:nvSpPr>
        <p:spPr>
          <a:xfrm>
            <a:off x="3324841" y="1562959"/>
            <a:ext cx="5832000" cy="6006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195562"/>
              </a:buClr>
              <a:buSzPts val="2000"/>
              <a:buFont typeface="Quattrocento Sans"/>
              <a:buNone/>
            </a:pPr>
            <a:r>
              <a:rPr lang="de-DE" sz="2000">
                <a:solidFill>
                  <a:srgbClr val="195562"/>
                </a:solidFill>
                <a:latin typeface="Quattrocento Sans"/>
                <a:ea typeface="Quattrocento Sans"/>
                <a:cs typeface="Quattrocento Sans"/>
                <a:sym typeface="Quattrocento Sans"/>
              </a:rPr>
              <a:t>Werkzeuge für die Entwicklung von Materialien für das Online-Lernen</a:t>
            </a:r>
            <a:endParaRPr/>
          </a:p>
        </p:txBody>
      </p:sp>
      <p:sp>
        <p:nvSpPr>
          <p:cNvPr id="124" name="Google Shape;124;p4"/>
          <p:cNvSpPr txBox="1"/>
          <p:nvPr/>
        </p:nvSpPr>
        <p:spPr>
          <a:xfrm>
            <a:off x="3234613" y="2781507"/>
            <a:ext cx="6096000"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195562"/>
              </a:buClr>
              <a:buSzPts val="2000"/>
              <a:buFont typeface="Arial"/>
              <a:buNone/>
            </a:pPr>
            <a:r>
              <a:rPr lang="de-DE" sz="2000">
                <a:solidFill>
                  <a:srgbClr val="195562"/>
                </a:solidFill>
                <a:latin typeface="Arial"/>
                <a:ea typeface="Arial"/>
                <a:cs typeface="Arial"/>
                <a:sym typeface="Arial"/>
              </a:rPr>
              <a:t> Erstellen von Videos und Quizfragen für den Online-Unterricht </a:t>
            </a:r>
            <a:endParaRPr sz="2000">
              <a:solidFill>
                <a:srgbClr val="195562"/>
              </a:solidFill>
              <a:latin typeface="Arial"/>
              <a:ea typeface="Arial"/>
              <a:cs typeface="Arial"/>
              <a:sym typeface="Arial"/>
            </a:endParaRPr>
          </a:p>
        </p:txBody>
      </p:sp>
      <p:sp>
        <p:nvSpPr>
          <p:cNvPr id="125" name="Google Shape;125;p4"/>
          <p:cNvSpPr txBox="1"/>
          <p:nvPr/>
        </p:nvSpPr>
        <p:spPr>
          <a:xfrm>
            <a:off x="3324841" y="3902119"/>
            <a:ext cx="5832000" cy="6006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195562"/>
              </a:buClr>
              <a:buSzPts val="2000"/>
              <a:buFont typeface="Quattrocento Sans"/>
              <a:buNone/>
            </a:pPr>
            <a:r>
              <a:rPr lang="de-DE" sz="2000">
                <a:solidFill>
                  <a:srgbClr val="195562"/>
                </a:solidFill>
                <a:latin typeface="Quattrocento Sans"/>
                <a:ea typeface="Quattrocento Sans"/>
                <a:cs typeface="Quattrocento Sans"/>
                <a:sym typeface="Quattrocento Sans"/>
              </a:rPr>
              <a:t>Mikro-Lernen</a:t>
            </a:r>
            <a:endParaRPr/>
          </a:p>
        </p:txBody>
      </p:sp>
      <p:sp>
        <p:nvSpPr>
          <p:cNvPr id="126" name="Google Shape;126;p4"/>
          <p:cNvSpPr txBox="1"/>
          <p:nvPr/>
        </p:nvSpPr>
        <p:spPr>
          <a:xfrm>
            <a:off x="2444467" y="3949278"/>
            <a:ext cx="1163221" cy="491738"/>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195562"/>
              </a:buClr>
              <a:buSzPts val="2000"/>
              <a:buFont typeface="Quattrocento Sans"/>
              <a:buNone/>
            </a:pPr>
            <a:r>
              <a:rPr lang="de-DE" sz="2000">
                <a:solidFill>
                  <a:srgbClr val="195562"/>
                </a:solidFill>
                <a:latin typeface="Quattrocento Sans"/>
                <a:ea typeface="Quattrocento Sans"/>
                <a:cs typeface="Quattrocento Sans"/>
                <a:sym typeface="Quattrocento Sans"/>
              </a:rPr>
              <a:t>7.</a:t>
            </a:r>
            <a:endParaRPr/>
          </a:p>
        </p:txBody>
      </p:sp>
      <p:sp>
        <p:nvSpPr>
          <p:cNvPr id="127" name="Google Shape;127;p4"/>
          <p:cNvSpPr txBox="1"/>
          <p:nvPr/>
        </p:nvSpPr>
        <p:spPr>
          <a:xfrm>
            <a:off x="2444466" y="2781507"/>
            <a:ext cx="1163221" cy="491738"/>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195562"/>
              </a:buClr>
              <a:buSzPts val="2000"/>
              <a:buFont typeface="Quattrocento Sans"/>
              <a:buNone/>
            </a:pPr>
            <a:r>
              <a:rPr lang="de-DE" sz="2000">
                <a:solidFill>
                  <a:srgbClr val="195562"/>
                </a:solidFill>
                <a:latin typeface="Quattrocento Sans"/>
                <a:ea typeface="Quattrocento Sans"/>
                <a:cs typeface="Quattrocento Sans"/>
                <a:sym typeface="Quattrocento Sans"/>
              </a:rPr>
              <a:t>6.</a:t>
            </a:r>
            <a:endParaRPr/>
          </a:p>
        </p:txBody>
      </p:sp>
      <p:sp>
        <p:nvSpPr>
          <p:cNvPr id="128" name="Google Shape;128;p4"/>
          <p:cNvSpPr txBox="1"/>
          <p:nvPr/>
        </p:nvSpPr>
        <p:spPr>
          <a:xfrm>
            <a:off x="2444465" y="1564423"/>
            <a:ext cx="1163221" cy="491738"/>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195562"/>
              </a:buClr>
              <a:buSzPts val="2000"/>
              <a:buFont typeface="Quattrocento Sans"/>
              <a:buNone/>
            </a:pPr>
            <a:r>
              <a:rPr lang="de-DE" sz="2000">
                <a:solidFill>
                  <a:srgbClr val="195562"/>
                </a:solidFill>
                <a:latin typeface="Quattrocento Sans"/>
                <a:ea typeface="Quattrocento Sans"/>
                <a:cs typeface="Quattrocento Sans"/>
                <a:sym typeface="Quattrocento Sans"/>
              </a:rPr>
              <a:t>5.</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5"/>
          <p:cNvSpPr txBox="1"/>
          <p:nvPr/>
        </p:nvSpPr>
        <p:spPr>
          <a:xfrm>
            <a:off x="1146811" y="1088729"/>
            <a:ext cx="5784932"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de-DE" sz="3600">
                <a:solidFill>
                  <a:srgbClr val="29BA86"/>
                </a:solidFill>
                <a:latin typeface="Quattrocento Sans"/>
                <a:ea typeface="Quattrocento Sans"/>
                <a:cs typeface="Quattrocento Sans"/>
                <a:sym typeface="Quattrocento Sans"/>
              </a:rPr>
              <a:t>Was ist eine Infografik?</a:t>
            </a:r>
            <a:endParaRPr b="1" sz="3600">
              <a:solidFill>
                <a:srgbClr val="29BA86"/>
              </a:solidFill>
              <a:latin typeface="Quattrocento Sans"/>
              <a:ea typeface="Quattrocento Sans"/>
              <a:cs typeface="Quattrocento Sans"/>
              <a:sym typeface="Quattrocento Sans"/>
            </a:endParaRPr>
          </a:p>
        </p:txBody>
      </p:sp>
      <p:sp>
        <p:nvSpPr>
          <p:cNvPr id="134" name="Google Shape;134;p5"/>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135" name="Google Shape;135;p5"/>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136" name="Google Shape;136;p5"/>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sp>
        <p:nvSpPr>
          <p:cNvPr id="137" name="Google Shape;137;p5"/>
          <p:cNvSpPr txBox="1"/>
          <p:nvPr/>
        </p:nvSpPr>
        <p:spPr>
          <a:xfrm>
            <a:off x="1217490" y="2194683"/>
            <a:ext cx="5635594" cy="353943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de-DE" sz="3200">
                <a:solidFill>
                  <a:srgbClr val="195562"/>
                </a:solidFill>
                <a:latin typeface="Calibri"/>
                <a:ea typeface="Calibri"/>
                <a:cs typeface="Calibri"/>
                <a:sym typeface="Calibri"/>
              </a:rPr>
              <a:t>Eine Infografik oder Informationsgrafik ist eine visuelle Darstellung von Informationen oder Daten. Sie wird verwendet, um eine Botschaft schnell zu vermitteln und große Datenmengen auf einfache Weise zu präsentieren. </a:t>
            </a:r>
            <a:endParaRPr/>
          </a:p>
        </p:txBody>
      </p:sp>
      <p:pic>
        <p:nvPicPr>
          <p:cNvPr descr="Circular economy — European Environment Agency" id="138" name="Google Shape;138;p5"/>
          <p:cNvPicPr preferRelativeResize="0"/>
          <p:nvPr/>
        </p:nvPicPr>
        <p:blipFill rotWithShape="1">
          <a:blip r:embed="rId5">
            <a:alphaModFix/>
          </a:blip>
          <a:srcRect b="0" l="0" r="0" t="0"/>
          <a:stretch/>
        </p:blipFill>
        <p:spPr>
          <a:xfrm>
            <a:off x="7251935" y="915430"/>
            <a:ext cx="4045642" cy="554127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6"/>
          <p:cNvSpPr txBox="1"/>
          <p:nvPr/>
        </p:nvSpPr>
        <p:spPr>
          <a:xfrm>
            <a:off x="1146810" y="980798"/>
            <a:ext cx="7014257"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de-DE" sz="3600">
                <a:solidFill>
                  <a:srgbClr val="29BA86"/>
                </a:solidFill>
                <a:latin typeface="Quattrocento Sans"/>
                <a:ea typeface="Quattrocento Sans"/>
                <a:cs typeface="Quattrocento Sans"/>
                <a:sym typeface="Quattrocento Sans"/>
              </a:rPr>
              <a:t>Was ist eine Infografik?</a:t>
            </a:r>
            <a:endParaRPr b="1" sz="3600">
              <a:solidFill>
                <a:srgbClr val="29BA86"/>
              </a:solidFill>
              <a:latin typeface="Quattrocento Sans"/>
              <a:ea typeface="Quattrocento Sans"/>
              <a:cs typeface="Quattrocento Sans"/>
              <a:sym typeface="Quattrocento Sans"/>
            </a:endParaRPr>
          </a:p>
        </p:txBody>
      </p:sp>
      <p:sp>
        <p:nvSpPr>
          <p:cNvPr id="144" name="Google Shape;144;p6"/>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145" name="Google Shape;145;p6"/>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146" name="Google Shape;146;p6"/>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sp>
        <p:nvSpPr>
          <p:cNvPr id="147" name="Google Shape;147;p6"/>
          <p:cNvSpPr txBox="1"/>
          <p:nvPr/>
        </p:nvSpPr>
        <p:spPr>
          <a:xfrm>
            <a:off x="1217491" y="2036738"/>
            <a:ext cx="5635594" cy="341632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de-DE" sz="3600">
                <a:solidFill>
                  <a:srgbClr val="195562"/>
                </a:solidFill>
                <a:latin typeface="Calibri"/>
                <a:ea typeface="Calibri"/>
                <a:cs typeface="Calibri"/>
                <a:sym typeface="Calibri"/>
              </a:rPr>
              <a:t>Infografiken haben die Fähigkeit, Daten in eine visuelle Geschichte zu verwandeln. </a:t>
            </a:r>
            <a:endParaRPr sz="3600">
              <a:solidFill>
                <a:srgbClr val="195562"/>
              </a:solidFill>
              <a:latin typeface="Calibri"/>
              <a:ea typeface="Calibri"/>
              <a:cs typeface="Calibri"/>
              <a:sym typeface="Calibri"/>
            </a:endParaRPr>
          </a:p>
          <a:p>
            <a:pPr indent="0" lvl="0" marL="0" marR="0" rtl="0" algn="just">
              <a:spcBef>
                <a:spcPts val="0"/>
              </a:spcBef>
              <a:spcAft>
                <a:spcPts val="0"/>
              </a:spcAft>
              <a:buNone/>
            </a:pPr>
            <a:r>
              <a:rPr lang="de-DE" sz="3600">
                <a:solidFill>
                  <a:srgbClr val="195562"/>
                </a:solidFill>
                <a:latin typeface="Calibri"/>
                <a:ea typeface="Calibri"/>
                <a:cs typeface="Calibri"/>
                <a:sym typeface="Calibri"/>
              </a:rPr>
              <a:t>Eine effektive Infografik ist </a:t>
            </a:r>
            <a:r>
              <a:rPr b="1" lang="de-DE" sz="3600">
                <a:solidFill>
                  <a:srgbClr val="195562"/>
                </a:solidFill>
                <a:latin typeface="Calibri"/>
                <a:ea typeface="Calibri"/>
                <a:cs typeface="Calibri"/>
                <a:sym typeface="Calibri"/>
              </a:rPr>
              <a:t>klar</a:t>
            </a:r>
            <a:r>
              <a:rPr lang="de-DE" sz="3600">
                <a:solidFill>
                  <a:srgbClr val="195562"/>
                </a:solidFill>
                <a:latin typeface="Calibri"/>
                <a:ea typeface="Calibri"/>
                <a:cs typeface="Calibri"/>
                <a:sym typeface="Calibri"/>
              </a:rPr>
              <a:t>, </a:t>
            </a:r>
            <a:r>
              <a:rPr b="1" lang="de-DE" sz="3600">
                <a:solidFill>
                  <a:srgbClr val="195562"/>
                </a:solidFill>
                <a:latin typeface="Calibri"/>
                <a:ea typeface="Calibri"/>
                <a:cs typeface="Calibri"/>
                <a:sym typeface="Calibri"/>
              </a:rPr>
              <a:t>effektiv </a:t>
            </a:r>
            <a:r>
              <a:rPr lang="de-DE" sz="3600">
                <a:solidFill>
                  <a:srgbClr val="195562"/>
                </a:solidFill>
                <a:latin typeface="Calibri"/>
                <a:ea typeface="Calibri"/>
                <a:cs typeface="Calibri"/>
                <a:sym typeface="Calibri"/>
              </a:rPr>
              <a:t>und </a:t>
            </a:r>
            <a:r>
              <a:rPr b="1" lang="de-DE" sz="3600">
                <a:solidFill>
                  <a:srgbClr val="195562"/>
                </a:solidFill>
                <a:latin typeface="Calibri"/>
                <a:ea typeface="Calibri"/>
                <a:cs typeface="Calibri"/>
                <a:sym typeface="Calibri"/>
              </a:rPr>
              <a:t>visuell ansprechend</a:t>
            </a:r>
            <a:r>
              <a:rPr lang="de-DE" sz="3600">
                <a:solidFill>
                  <a:srgbClr val="195562"/>
                </a:solidFill>
                <a:latin typeface="Calibri"/>
                <a:ea typeface="Calibri"/>
                <a:cs typeface="Calibri"/>
                <a:sym typeface="Calibri"/>
              </a:rPr>
              <a:t>.</a:t>
            </a:r>
            <a:endParaRPr/>
          </a:p>
        </p:txBody>
      </p:sp>
      <p:pic>
        <p:nvPicPr>
          <p:cNvPr descr="INFOGRAPHIC: Copper's contribution the the EU's circular economy |  MINING.com | Economy infographic, Circular economy, Economy" id="148" name="Google Shape;148;p6"/>
          <p:cNvPicPr preferRelativeResize="0"/>
          <p:nvPr/>
        </p:nvPicPr>
        <p:blipFill rotWithShape="1">
          <a:blip r:embed="rId5">
            <a:alphaModFix/>
          </a:blip>
          <a:srcRect b="0" l="0" r="0" t="0"/>
          <a:stretch/>
        </p:blipFill>
        <p:spPr>
          <a:xfrm>
            <a:off x="7439644" y="1114769"/>
            <a:ext cx="3796988" cy="545130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7"/>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154" name="Google Shape;154;p7"/>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155" name="Google Shape;155;p7"/>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sp>
        <p:nvSpPr>
          <p:cNvPr id="156" name="Google Shape;156;p7"/>
          <p:cNvSpPr txBox="1"/>
          <p:nvPr/>
        </p:nvSpPr>
        <p:spPr>
          <a:xfrm>
            <a:off x="881339" y="1827190"/>
            <a:ext cx="10010950" cy="193899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de-DE" sz="4000">
                <a:solidFill>
                  <a:srgbClr val="195562"/>
                </a:solidFill>
                <a:latin typeface="Calibri"/>
                <a:ea typeface="Calibri"/>
                <a:cs typeface="Calibri"/>
                <a:sym typeface="Calibri"/>
              </a:rPr>
              <a:t>Infografiken gibt es auch in verschiedenen Formaten, je nachdem, welches Thema Sie wählen und wie Sie Ihre Informationen weitergeben möchten.</a:t>
            </a:r>
            <a:endParaRPr/>
          </a:p>
        </p:txBody>
      </p:sp>
      <p:pic>
        <p:nvPicPr>
          <p:cNvPr id="157" name="Google Shape;157;p7"/>
          <p:cNvPicPr preferRelativeResize="0"/>
          <p:nvPr/>
        </p:nvPicPr>
        <p:blipFill rotWithShape="1">
          <a:blip r:embed="rId5">
            <a:alphaModFix/>
          </a:blip>
          <a:srcRect b="0" l="0" r="71473" t="52289"/>
          <a:stretch/>
        </p:blipFill>
        <p:spPr>
          <a:xfrm rot="5400000">
            <a:off x="7321526" y="1987527"/>
            <a:ext cx="3644945" cy="609600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8"/>
          <p:cNvSpPr txBox="1"/>
          <p:nvPr/>
        </p:nvSpPr>
        <p:spPr>
          <a:xfrm>
            <a:off x="962005" y="874968"/>
            <a:ext cx="7014257"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de-DE" sz="3600">
                <a:solidFill>
                  <a:srgbClr val="29BA86"/>
                </a:solidFill>
                <a:latin typeface="Quattrocento Sans"/>
                <a:ea typeface="Quattrocento Sans"/>
                <a:cs typeface="Quattrocento Sans"/>
                <a:sym typeface="Quattrocento Sans"/>
              </a:rPr>
              <a:t>Statistische Infografik</a:t>
            </a:r>
            <a:endParaRPr b="1" sz="3600">
              <a:solidFill>
                <a:srgbClr val="29BA86"/>
              </a:solidFill>
              <a:latin typeface="Quattrocento Sans"/>
              <a:ea typeface="Quattrocento Sans"/>
              <a:cs typeface="Quattrocento Sans"/>
              <a:sym typeface="Quattrocento Sans"/>
            </a:endParaRPr>
          </a:p>
        </p:txBody>
      </p:sp>
      <p:sp>
        <p:nvSpPr>
          <p:cNvPr id="163" name="Google Shape;163;p8"/>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164" name="Google Shape;164;p8"/>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165" name="Google Shape;165;p8"/>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pic>
        <p:nvPicPr>
          <p:cNvPr descr="Company annual report infographic" id="166" name="Google Shape;166;p8"/>
          <p:cNvPicPr preferRelativeResize="0"/>
          <p:nvPr/>
        </p:nvPicPr>
        <p:blipFill rotWithShape="1">
          <a:blip r:embed="rId5">
            <a:alphaModFix/>
          </a:blip>
          <a:srcRect b="0" l="0" r="0" t="0"/>
          <a:stretch/>
        </p:blipFill>
        <p:spPr>
          <a:xfrm>
            <a:off x="7403690" y="874968"/>
            <a:ext cx="4059161" cy="5629398"/>
          </a:xfrm>
          <a:prstGeom prst="rect">
            <a:avLst/>
          </a:prstGeom>
          <a:noFill/>
          <a:ln>
            <a:noFill/>
          </a:ln>
        </p:spPr>
      </p:pic>
      <p:sp>
        <p:nvSpPr>
          <p:cNvPr id="167" name="Google Shape;167;p8"/>
          <p:cNvSpPr txBox="1"/>
          <p:nvPr/>
        </p:nvSpPr>
        <p:spPr>
          <a:xfrm>
            <a:off x="962005" y="1774360"/>
            <a:ext cx="6184800" cy="4285500"/>
          </a:xfrm>
          <a:prstGeom prst="rect">
            <a:avLst/>
          </a:prstGeom>
          <a:noFill/>
          <a:ln>
            <a:noFill/>
          </a:ln>
        </p:spPr>
        <p:txBody>
          <a:bodyPr anchorCtr="0" anchor="t" bIns="45700" lIns="91425" spcFirstLastPara="1" rIns="91425" wrap="square" tIns="45700">
            <a:spAutoFit/>
          </a:bodyPr>
          <a:lstStyle/>
          <a:p>
            <a:pPr indent="0" lvl="0" marL="0" marR="0" rtl="0" algn="just">
              <a:lnSpc>
                <a:spcPct val="107000"/>
              </a:lnSpc>
              <a:spcBef>
                <a:spcPts val="0"/>
              </a:spcBef>
              <a:spcAft>
                <a:spcPts val="0"/>
              </a:spcAft>
              <a:buNone/>
            </a:pPr>
            <a:r>
              <a:rPr lang="de-DE" sz="2500">
                <a:solidFill>
                  <a:srgbClr val="195562"/>
                </a:solidFill>
                <a:latin typeface="Calibri"/>
                <a:ea typeface="Calibri"/>
                <a:cs typeface="Calibri"/>
                <a:sym typeface="Calibri"/>
              </a:rPr>
              <a:t>Eine statistische Infografik ist ideal für die Veranschaulichung komplexer Daten und Informationen durch Diagramme, Grafiken, Diagramme, Icons, Bilder und schöne Schriftarten. Sie ist die beste Option zur Darstellung von Umfragedaten, offiziellen Daten oder Daten aus anderen Quellen usw.</a:t>
            </a:r>
            <a:endParaRPr sz="2500">
              <a:solidFill>
                <a:srgbClr val="195562"/>
              </a:solidFill>
              <a:latin typeface="Calibri"/>
              <a:ea typeface="Calibri"/>
              <a:cs typeface="Calibri"/>
              <a:sym typeface="Calibri"/>
            </a:endParaRPr>
          </a:p>
          <a:p>
            <a:pPr indent="0" lvl="0" marL="0" marR="0" rtl="0" algn="just">
              <a:lnSpc>
                <a:spcPct val="107000"/>
              </a:lnSpc>
              <a:spcBef>
                <a:spcPts val="800"/>
              </a:spcBef>
              <a:spcAft>
                <a:spcPts val="0"/>
              </a:spcAft>
              <a:buNone/>
            </a:pPr>
            <a:r>
              <a:rPr lang="de-DE" sz="2500">
                <a:solidFill>
                  <a:srgbClr val="195562"/>
                </a:solidFill>
                <a:latin typeface="Calibri"/>
                <a:ea typeface="Calibri"/>
                <a:cs typeface="Calibri"/>
                <a:sym typeface="Calibri"/>
              </a:rPr>
              <a:t>Auf diese Weise werden datengetriebene Argumente leichter verständlich und Fakten und Statistiken interessanter aufgenommen.</a:t>
            </a:r>
            <a:endParaRPr sz="2500">
              <a:solidFill>
                <a:srgbClr val="195562"/>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9"/>
          <p:cNvSpPr txBox="1"/>
          <p:nvPr/>
        </p:nvSpPr>
        <p:spPr>
          <a:xfrm>
            <a:off x="952983" y="1060100"/>
            <a:ext cx="7014257"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de-DE" sz="3600">
                <a:solidFill>
                  <a:srgbClr val="29BA86"/>
                </a:solidFill>
                <a:latin typeface="Quattrocento Sans"/>
                <a:ea typeface="Quattrocento Sans"/>
                <a:cs typeface="Quattrocento Sans"/>
                <a:sym typeface="Quattrocento Sans"/>
              </a:rPr>
              <a:t>Infografik Karte</a:t>
            </a:r>
            <a:endParaRPr b="1" sz="3600">
              <a:solidFill>
                <a:srgbClr val="29BA86"/>
              </a:solidFill>
              <a:latin typeface="Quattrocento Sans"/>
              <a:ea typeface="Quattrocento Sans"/>
              <a:cs typeface="Quattrocento Sans"/>
              <a:sym typeface="Quattrocento Sans"/>
            </a:endParaRPr>
          </a:p>
        </p:txBody>
      </p:sp>
      <p:sp>
        <p:nvSpPr>
          <p:cNvPr id="173" name="Google Shape;173;p9"/>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174" name="Google Shape;174;p9"/>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175" name="Google Shape;175;p9"/>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sp>
        <p:nvSpPr>
          <p:cNvPr id="176" name="Google Shape;176;p9"/>
          <p:cNvSpPr txBox="1"/>
          <p:nvPr/>
        </p:nvSpPr>
        <p:spPr>
          <a:xfrm>
            <a:off x="952983" y="2134878"/>
            <a:ext cx="5142900" cy="43407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0" i="0" lang="de-DE" sz="2900">
                <a:solidFill>
                  <a:srgbClr val="195562"/>
                </a:solidFill>
                <a:latin typeface="Calibri"/>
                <a:ea typeface="Calibri"/>
                <a:cs typeface="Calibri"/>
                <a:sym typeface="Calibri"/>
              </a:rPr>
              <a:t>Das Format einer Karteninfografik ist ideal für die Darstellung und Weitergabe von Datentrends auf der Grundlage des Standorts.</a:t>
            </a:r>
            <a:endParaRPr sz="1100"/>
          </a:p>
          <a:p>
            <a:pPr indent="0" lvl="0" marL="0" marR="0" rtl="0" algn="just">
              <a:spcBef>
                <a:spcPts val="0"/>
              </a:spcBef>
              <a:spcAft>
                <a:spcPts val="0"/>
              </a:spcAft>
              <a:buNone/>
            </a:pPr>
            <a:r>
              <a:rPr lang="de-DE" sz="2900">
                <a:solidFill>
                  <a:srgbClr val="195562"/>
                </a:solidFill>
                <a:latin typeface="Calibri"/>
                <a:ea typeface="Calibri"/>
                <a:cs typeface="Calibri"/>
                <a:sym typeface="Calibri"/>
              </a:rPr>
              <a:t>Sie kann dazu verwendet werden, Orte und Kulturen anhand von ortsbezogenen Daten zu vergleichen.</a:t>
            </a:r>
            <a:endParaRPr sz="1100"/>
          </a:p>
          <a:p>
            <a:pPr indent="0" lvl="0" marL="0" marR="0" rtl="0" algn="l">
              <a:spcBef>
                <a:spcPts val="0"/>
              </a:spcBef>
              <a:spcAft>
                <a:spcPts val="0"/>
              </a:spcAft>
              <a:buNone/>
            </a:pPr>
            <a:r>
              <a:t/>
            </a:r>
            <a:endParaRPr sz="1500">
              <a:solidFill>
                <a:schemeClr val="dk1"/>
              </a:solidFill>
              <a:latin typeface="Calibri"/>
              <a:ea typeface="Calibri"/>
              <a:cs typeface="Calibri"/>
              <a:sym typeface="Calibri"/>
            </a:endParaRPr>
          </a:p>
        </p:txBody>
      </p:sp>
      <p:pic>
        <p:nvPicPr>
          <p:cNvPr descr="Flat europe map infographic Free Vector" id="177" name="Google Shape;177;p9"/>
          <p:cNvPicPr preferRelativeResize="0"/>
          <p:nvPr/>
        </p:nvPicPr>
        <p:blipFill rotWithShape="1">
          <a:blip r:embed="rId5">
            <a:alphaModFix/>
          </a:blip>
          <a:srcRect b="0" l="0" r="0" t="0"/>
          <a:stretch/>
        </p:blipFill>
        <p:spPr>
          <a:xfrm>
            <a:off x="6286292" y="2134878"/>
            <a:ext cx="5431920" cy="3618388"/>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2021-04-20T08:47:25.0000000Z</dcterms:created>
  <dc:creator>Gary</dc:creator>
</cp:coreProperties>
</file>