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12192000"/>
  <p:notesSz cx="6858000" cy="9144000"/>
  <p:embeddedFontLst>
    <p:embeddedFont>
      <p:font typeface="Quattrocento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7" roundtripDataSignature="AMtx7miIk75NYL7T4WrF9NZI6CM7GsKo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FE03AE-17F7-433E-801F-4DDAE8C2103D}">
  <a:tblStyle styleId="{94FE03AE-17F7-433E-801F-4DDAE8C2103D}"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QuattrocentoSans-bold.fntdata"/><Relationship Id="rId21" Type="http://schemas.openxmlformats.org/officeDocument/2006/relationships/slide" Target="slides/slide16.xml"/><Relationship Id="rId43" Type="http://schemas.openxmlformats.org/officeDocument/2006/relationships/font" Target="fonts/QuattrocentoSans-regular.fntdata"/><Relationship Id="rId24" Type="http://schemas.openxmlformats.org/officeDocument/2006/relationships/slide" Target="slides/slide19.xml"/><Relationship Id="rId46" Type="http://schemas.openxmlformats.org/officeDocument/2006/relationships/font" Target="fonts/QuattrocentoSans-boldItalic.fntdata"/><Relationship Id="rId23" Type="http://schemas.openxmlformats.org/officeDocument/2006/relationships/slide" Target="slides/slide18.xml"/><Relationship Id="rId45" Type="http://schemas.openxmlformats.org/officeDocument/2006/relationships/font" Target="fonts/Quattrocento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p:nvPr>
            <p:ph idx="2" type="pic"/>
          </p:nvPr>
        </p:nvSpPr>
        <p:spPr>
          <a:xfrm>
            <a:off x="5183188" y="987425"/>
            <a:ext cx="6172200" cy="4873625"/>
          </a:xfrm>
          <a:prstGeom prst="rect">
            <a:avLst/>
          </a:prstGeom>
          <a:noFill/>
          <a:ln>
            <a:noFill/>
          </a:ln>
        </p:spPr>
      </p:sp>
      <p:sp>
        <p:nvSpPr>
          <p:cNvPr id="64" name="Google Shape;64;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4.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3.png"/><Relationship Id="rId4" Type="http://schemas.openxmlformats.org/officeDocument/2006/relationships/image" Target="../media/image24.png"/><Relationship Id="rId5" Type="http://schemas.openxmlformats.org/officeDocument/2006/relationships/image" Target="../media/image4.png"/><Relationship Id="rId6" Type="http://schemas.openxmlformats.org/officeDocument/2006/relationships/image" Target="../media/image25.png"/><Relationship Id="rId7"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64"/>
          <p:cNvSpPr txBox="1"/>
          <p:nvPr>
            <p:ph type="ctrTitle"/>
          </p:nvPr>
        </p:nvSpPr>
        <p:spPr>
          <a:xfrm>
            <a:off x="3643945" y="4420998"/>
            <a:ext cx="4895621" cy="131902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b="1" lang="en-IE" sz="3200">
                <a:solidFill>
                  <a:srgbClr val="29BA86"/>
                </a:solidFill>
              </a:rPr>
              <a:t>Apmācība darba vietā - B daļa</a:t>
            </a:r>
            <a:br>
              <a:rPr b="1" lang="en-IE" sz="3200">
                <a:solidFill>
                  <a:srgbClr val="29BA86"/>
                </a:solidFill>
              </a:rPr>
            </a:br>
            <a:br>
              <a:rPr lang="en-IE" sz="1400"/>
            </a:br>
            <a:r>
              <a:rPr lang="en-IE" sz="1400"/>
              <a:t> </a:t>
            </a:r>
            <a:endParaRPr sz="4400">
              <a:solidFill>
                <a:srgbClr val="7F7F7F"/>
              </a:solidFill>
              <a:latin typeface="Quattrocento Sans"/>
              <a:ea typeface="Quattrocento Sans"/>
              <a:cs typeface="Quattrocento Sans"/>
              <a:sym typeface="Quattrocento Sans"/>
            </a:endParaRPr>
          </a:p>
        </p:txBody>
      </p:sp>
      <p:pic>
        <p:nvPicPr>
          <p:cNvPr descr="Text&#10;&#10;Description automatically generated" id="85" name="Google Shape;85;p6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64"/>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6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7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185" name="Google Shape;185;p7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86" name="Google Shape;186;p7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87" name="Google Shape;187;p73"/>
          <p:cNvSpPr txBox="1"/>
          <p:nvPr/>
        </p:nvSpPr>
        <p:spPr>
          <a:xfrm>
            <a:off x="1021656" y="2272613"/>
            <a:ext cx="5408115" cy="35394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3200" u="none" cap="none" strike="noStrike">
                <a:solidFill>
                  <a:srgbClr val="3F728A"/>
                </a:solidFill>
                <a:latin typeface="Arial"/>
                <a:ea typeface="Arial"/>
                <a:cs typeface="Arial"/>
                <a:sym typeface="Arial"/>
              </a:rPr>
              <a:t>Tas arī ļāva atklāt atmiņas "ietaupījumus". Viņš atklāja, ka stingri iegaumētu informāciju var daudz vieglāk atcerēties pēc atkārtotas mācīšanās, pat pēc ilgāka laika.</a:t>
            </a:r>
            <a:endParaRPr b="0" i="0" sz="3200" u="none" cap="none" strike="noStrike">
              <a:solidFill>
                <a:srgbClr val="3F728A"/>
              </a:solidFill>
              <a:latin typeface="Arial"/>
              <a:ea typeface="Arial"/>
              <a:cs typeface="Arial"/>
              <a:sym typeface="Arial"/>
            </a:endParaRPr>
          </a:p>
        </p:txBody>
      </p:sp>
      <p:sp>
        <p:nvSpPr>
          <p:cNvPr id="188" name="Google Shape;188;p73"/>
          <p:cNvSpPr txBox="1"/>
          <p:nvPr/>
        </p:nvSpPr>
        <p:spPr>
          <a:xfrm>
            <a:off x="952983" y="1336440"/>
            <a:ext cx="70142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Aizmiršanas līkne</a:t>
            </a:r>
            <a:endParaRPr b="1" i="0" sz="3600" u="none" cap="none" strike="noStrike">
              <a:solidFill>
                <a:srgbClr val="29BA86"/>
              </a:solidFill>
              <a:latin typeface="Quattrocento Sans"/>
              <a:ea typeface="Quattrocento Sans"/>
              <a:cs typeface="Quattrocento Sans"/>
              <a:sym typeface="Quattrocento Sans"/>
            </a:endParaRPr>
          </a:p>
        </p:txBody>
      </p:sp>
      <p:pic>
        <p:nvPicPr>
          <p:cNvPr descr="3d medical figure with brain highlighted Free Photo" id="189" name="Google Shape;189;p73"/>
          <p:cNvPicPr preferRelativeResize="0"/>
          <p:nvPr/>
        </p:nvPicPr>
        <p:blipFill rotWithShape="1">
          <a:blip r:embed="rId5">
            <a:alphaModFix/>
          </a:blip>
          <a:srcRect b="0" l="0" r="0" t="0"/>
          <a:stretch/>
        </p:blipFill>
        <p:spPr>
          <a:xfrm>
            <a:off x="6867526" y="1890919"/>
            <a:ext cx="4302818" cy="43028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7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195" name="Google Shape;195;p7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6" name="Google Shape;196;p7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97" name="Google Shape;197;p74"/>
          <p:cNvSpPr txBox="1"/>
          <p:nvPr/>
        </p:nvSpPr>
        <p:spPr>
          <a:xfrm>
            <a:off x="992872" y="2046408"/>
            <a:ext cx="10194532" cy="373615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i="0" lang="en-IE" sz="3200" u="none" cap="none" strike="noStrike">
                <a:solidFill>
                  <a:srgbClr val="3F728A"/>
                </a:solidFill>
                <a:latin typeface="Arial"/>
                <a:ea typeface="Arial"/>
                <a:cs typeface="Arial"/>
                <a:sym typeface="Arial"/>
              </a:rPr>
              <a:t>Mikromācīšanās </a:t>
            </a:r>
            <a:r>
              <a:rPr b="0" i="0" lang="en-IE" sz="3200" u="none" cap="none" strike="noStrike">
                <a:solidFill>
                  <a:srgbClr val="3F728A"/>
                </a:solidFill>
                <a:latin typeface="Arial"/>
                <a:ea typeface="Arial"/>
                <a:cs typeface="Arial"/>
                <a:sym typeface="Arial"/>
              </a:rPr>
              <a:t>ir jēdziens, kas ir Ebbinghausa pētījumu pamatā, un tas ir risinājums, lai izlīdzinātu aizmirstības līkni. </a:t>
            </a:r>
            <a:endParaRPr b="0" i="0" sz="3200" u="none" cap="none" strike="noStrike">
              <a:solidFill>
                <a:srgbClr val="3F728A"/>
              </a:solidFill>
              <a:latin typeface="Arial"/>
              <a:ea typeface="Arial"/>
              <a:cs typeface="Arial"/>
              <a:sym typeface="Arial"/>
            </a:endParaRPr>
          </a:p>
          <a:p>
            <a:pPr indent="0" lvl="0" marL="0" marR="0" rtl="0" algn="just">
              <a:lnSpc>
                <a:spcPct val="107000"/>
              </a:lnSpc>
              <a:spcBef>
                <a:spcPts val="800"/>
              </a:spcBef>
              <a:spcAft>
                <a:spcPts val="0"/>
              </a:spcAft>
              <a:buNone/>
            </a:pPr>
            <a:r>
              <a:rPr b="0" i="0" lang="en-IE" sz="3200" u="none" cap="none" strike="noStrike">
                <a:solidFill>
                  <a:srgbClr val="3F728A"/>
                </a:solidFill>
                <a:latin typeface="Arial"/>
                <a:ea typeface="Arial"/>
                <a:cs typeface="Arial"/>
                <a:sym typeface="Arial"/>
              </a:rPr>
              <a:t>Satura sadalīšana nelielos gabaliņos un dažādu tā daļu atcerēšanās laika gaitā var palīdzēt uzlabot </a:t>
            </a:r>
            <a:r>
              <a:rPr b="1" i="0" lang="en-IE" sz="3200" u="none" cap="none" strike="noStrike">
                <a:solidFill>
                  <a:srgbClr val="3F728A"/>
                </a:solidFill>
                <a:latin typeface="Arial"/>
                <a:ea typeface="Arial"/>
                <a:cs typeface="Arial"/>
                <a:sym typeface="Arial"/>
              </a:rPr>
              <a:t>zināšanu saglabāšanu </a:t>
            </a:r>
            <a:r>
              <a:rPr b="0" i="0" lang="en-IE" sz="3200" u="none" cap="none" strike="noStrike">
                <a:solidFill>
                  <a:srgbClr val="3F728A"/>
                </a:solidFill>
                <a:latin typeface="Arial"/>
                <a:ea typeface="Arial"/>
                <a:cs typeface="Arial"/>
                <a:sym typeface="Arial"/>
              </a:rPr>
              <a:t>un </a:t>
            </a:r>
            <a:r>
              <a:rPr b="1" i="0" lang="en-IE" sz="3200" u="none" cap="none" strike="noStrike">
                <a:solidFill>
                  <a:srgbClr val="3F728A"/>
                </a:solidFill>
                <a:latin typeface="Arial"/>
                <a:ea typeface="Arial"/>
                <a:cs typeface="Arial"/>
                <a:sym typeface="Arial"/>
              </a:rPr>
              <a:t>produktivitāti</a:t>
            </a:r>
            <a:r>
              <a:rPr b="0" i="0" lang="en-IE" sz="3200" u="none" cap="none" strike="noStrike">
                <a:solidFill>
                  <a:srgbClr val="3F728A"/>
                </a:solidFill>
                <a:latin typeface="Arial"/>
                <a:ea typeface="Arial"/>
                <a:cs typeface="Arial"/>
                <a:sym typeface="Arial"/>
              </a:rPr>
              <a:t>. </a:t>
            </a:r>
            <a:endParaRPr b="0" i="0" sz="3200" u="none" cap="none" strike="noStrike">
              <a:solidFill>
                <a:srgbClr val="3F728A"/>
              </a:solidFill>
              <a:latin typeface="Arial"/>
              <a:ea typeface="Arial"/>
              <a:cs typeface="Arial"/>
              <a:sym typeface="Arial"/>
            </a:endParaRPr>
          </a:p>
          <a:p>
            <a:pPr indent="0" lvl="0" marL="0" marR="0" rtl="0" algn="l">
              <a:lnSpc>
                <a:spcPct val="100000"/>
              </a:lnSpc>
              <a:spcBef>
                <a:spcPts val="80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74"/>
          <p:cNvSpPr txBox="1"/>
          <p:nvPr/>
        </p:nvSpPr>
        <p:spPr>
          <a:xfrm>
            <a:off x="992871" y="1208338"/>
            <a:ext cx="70142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Mikroapmācība</a:t>
            </a:r>
            <a:endParaRPr b="1" i="0" sz="3600" u="none" cap="none" strike="noStrike">
              <a:solidFill>
                <a:srgbClr val="29BA86"/>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5"/>
          <p:cNvSpPr txBox="1"/>
          <p:nvPr/>
        </p:nvSpPr>
        <p:spPr>
          <a:xfrm>
            <a:off x="952983" y="1336440"/>
            <a:ext cx="70142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Arial"/>
                <a:ea typeface="Arial"/>
                <a:cs typeface="Arial"/>
                <a:sym typeface="Arial"/>
              </a:rPr>
              <a:t>Mini mācību formāta resursi</a:t>
            </a:r>
            <a:endParaRPr b="1" i="0" sz="3600" u="none" cap="none" strike="noStrike">
              <a:solidFill>
                <a:srgbClr val="29BA86"/>
              </a:solidFill>
              <a:latin typeface="Arial"/>
              <a:ea typeface="Arial"/>
              <a:cs typeface="Arial"/>
              <a:sym typeface="Arial"/>
            </a:endParaRPr>
          </a:p>
        </p:txBody>
      </p:sp>
      <p:sp>
        <p:nvSpPr>
          <p:cNvPr id="204" name="Google Shape;204;p7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205" name="Google Shape;205;p7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6" name="Google Shape;206;p7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07" name="Google Shape;207;p75"/>
          <p:cNvSpPr txBox="1"/>
          <p:nvPr/>
        </p:nvSpPr>
        <p:spPr>
          <a:xfrm>
            <a:off x="952983" y="2350055"/>
            <a:ext cx="10588248" cy="302999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IE" sz="3600" u="none" cap="none" strike="noStrike">
                <a:solidFill>
                  <a:srgbClr val="3F728A"/>
                </a:solidFill>
                <a:latin typeface="Calibri"/>
                <a:ea typeface="Calibri"/>
                <a:cs typeface="Calibri"/>
                <a:sym typeface="Calibri"/>
              </a:rPr>
              <a:t>Mini mācību formāta resursi parasti ir digitālie resursi, kas ir pieejami tiešsaistē, izmantojot tīmekļa platformas vai viedierīces, lai izglītojamie varētu piekļūt materiāliem sev ērtā laikā un vietā.</a:t>
            </a:r>
            <a:endParaRPr b="0" i="0" sz="3600" u="none" cap="none" strike="noStrike">
              <a:solidFill>
                <a:srgbClr val="3F728A"/>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7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213" name="Google Shape;213;p7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4" name="Google Shape;214;p7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A man in front of camera recording a video to share it in internet illustration Free Vector" id="215" name="Google Shape;215;p76"/>
          <p:cNvPicPr preferRelativeResize="0"/>
          <p:nvPr/>
        </p:nvPicPr>
        <p:blipFill rotWithShape="1">
          <a:blip r:embed="rId5">
            <a:alphaModFix/>
          </a:blip>
          <a:srcRect b="0" l="0" r="0" t="0"/>
          <a:stretch/>
        </p:blipFill>
        <p:spPr>
          <a:xfrm>
            <a:off x="2015411" y="1215924"/>
            <a:ext cx="7725747" cy="5146384"/>
          </a:xfrm>
          <a:prstGeom prst="rect">
            <a:avLst/>
          </a:prstGeom>
          <a:noFill/>
          <a:ln>
            <a:noFill/>
          </a:ln>
        </p:spPr>
      </p:pic>
      <p:sp>
        <p:nvSpPr>
          <p:cNvPr id="216" name="Google Shape;216;p76"/>
          <p:cNvSpPr txBox="1"/>
          <p:nvPr/>
        </p:nvSpPr>
        <p:spPr>
          <a:xfrm>
            <a:off x="4349326" y="767274"/>
            <a:ext cx="334842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IE" sz="4400" u="none" cap="none" strike="noStrike">
                <a:solidFill>
                  <a:srgbClr val="29BA86"/>
                </a:solidFill>
                <a:latin typeface="Arial"/>
                <a:ea typeface="Arial"/>
                <a:cs typeface="Arial"/>
                <a:sym typeface="Arial"/>
              </a:rPr>
              <a:t>Videoklipi</a:t>
            </a:r>
            <a:endParaRPr b="1" i="0" sz="3600" u="none" cap="none" strike="noStrike">
              <a:solidFill>
                <a:srgbClr val="29BA8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7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222" name="Google Shape;222;p7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3" name="Google Shape;223;p7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Quiz in comic pop art style Premium Vector" id="224" name="Google Shape;224;p77"/>
          <p:cNvPicPr preferRelativeResize="0"/>
          <p:nvPr/>
        </p:nvPicPr>
        <p:blipFill rotWithShape="1">
          <a:blip r:embed="rId5">
            <a:alphaModFix/>
          </a:blip>
          <a:srcRect b="0" l="0" r="0" t="0"/>
          <a:stretch/>
        </p:blipFill>
        <p:spPr>
          <a:xfrm>
            <a:off x="2607310" y="1273826"/>
            <a:ext cx="6977380" cy="5182878"/>
          </a:xfrm>
          <a:prstGeom prst="rect">
            <a:avLst/>
          </a:prstGeom>
          <a:noFill/>
          <a:ln>
            <a:noFill/>
          </a:ln>
        </p:spPr>
      </p:pic>
      <p:sp>
        <p:nvSpPr>
          <p:cNvPr id="225" name="Google Shape;225;p77"/>
          <p:cNvSpPr txBox="1"/>
          <p:nvPr/>
        </p:nvSpPr>
        <p:spPr>
          <a:xfrm>
            <a:off x="4228028" y="604007"/>
            <a:ext cx="3917596"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IE" sz="4400" u="none" cap="none" strike="noStrike">
                <a:solidFill>
                  <a:srgbClr val="29BA86"/>
                </a:solidFill>
                <a:latin typeface="Arial"/>
                <a:ea typeface="Arial"/>
                <a:cs typeface="Arial"/>
                <a:sym typeface="Arial"/>
              </a:rPr>
              <a:t>Mācību spēles</a:t>
            </a:r>
            <a:endParaRPr b="1" i="0" sz="4400" u="none" cap="none" strike="noStrike">
              <a:solidFill>
                <a:srgbClr val="29BA86"/>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7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231" name="Google Shape;231;p7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2" name="Google Shape;232;p7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Podcast geometric badge with microphone. Premium Vector" id="233" name="Google Shape;233;p78"/>
          <p:cNvPicPr preferRelativeResize="0"/>
          <p:nvPr/>
        </p:nvPicPr>
        <p:blipFill rotWithShape="1">
          <a:blip r:embed="rId5">
            <a:alphaModFix/>
          </a:blip>
          <a:srcRect b="0" l="0" r="0" t="0"/>
          <a:stretch/>
        </p:blipFill>
        <p:spPr>
          <a:xfrm>
            <a:off x="1922106" y="1296430"/>
            <a:ext cx="7802546" cy="4921836"/>
          </a:xfrm>
          <a:prstGeom prst="rect">
            <a:avLst/>
          </a:prstGeom>
          <a:noFill/>
          <a:ln>
            <a:noFill/>
          </a:ln>
        </p:spPr>
      </p:pic>
      <p:sp>
        <p:nvSpPr>
          <p:cNvPr id="234" name="Google Shape;234;p78"/>
          <p:cNvSpPr txBox="1"/>
          <p:nvPr/>
        </p:nvSpPr>
        <p:spPr>
          <a:xfrm>
            <a:off x="4174524" y="795025"/>
            <a:ext cx="3842952"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IE" sz="4400" u="none" cap="none" strike="noStrike">
                <a:solidFill>
                  <a:srgbClr val="29BA86"/>
                </a:solidFill>
                <a:latin typeface="Arial"/>
                <a:ea typeface="Arial"/>
                <a:cs typeface="Arial"/>
                <a:sym typeface="Arial"/>
              </a:rPr>
              <a:t>Audio lekcijas</a:t>
            </a:r>
            <a:endParaRPr b="1" i="0" sz="4400" u="none" cap="none" strike="noStrike">
              <a:solidFill>
                <a:srgbClr val="29BA86"/>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7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240" name="Google Shape;240;p7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41" name="Google Shape;241;p7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Flat infographic set Free Vector" id="242" name="Google Shape;242;p79"/>
          <p:cNvPicPr preferRelativeResize="0"/>
          <p:nvPr/>
        </p:nvPicPr>
        <p:blipFill rotWithShape="1">
          <a:blip r:embed="rId5">
            <a:alphaModFix/>
          </a:blip>
          <a:srcRect b="0" l="0" r="0" t="0"/>
          <a:stretch/>
        </p:blipFill>
        <p:spPr>
          <a:xfrm>
            <a:off x="2585980" y="1274092"/>
            <a:ext cx="6791285" cy="4968703"/>
          </a:xfrm>
          <a:prstGeom prst="rect">
            <a:avLst/>
          </a:prstGeom>
          <a:noFill/>
          <a:ln>
            <a:noFill/>
          </a:ln>
        </p:spPr>
      </p:pic>
      <p:sp>
        <p:nvSpPr>
          <p:cNvPr id="243" name="Google Shape;243;p79"/>
          <p:cNvSpPr txBox="1"/>
          <p:nvPr/>
        </p:nvSpPr>
        <p:spPr>
          <a:xfrm>
            <a:off x="4060146" y="504651"/>
            <a:ext cx="3842952"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IE" sz="4400" u="none" cap="none" strike="noStrike">
                <a:solidFill>
                  <a:srgbClr val="29BA86"/>
                </a:solidFill>
                <a:latin typeface="Arial"/>
                <a:ea typeface="Arial"/>
                <a:cs typeface="Arial"/>
                <a:sym typeface="Arial"/>
              </a:rPr>
              <a:t>Infografikas</a:t>
            </a:r>
            <a:endParaRPr b="1" i="0" sz="4400" u="none" cap="none" strike="noStrike">
              <a:solidFill>
                <a:srgbClr val="29BA86"/>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8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249" name="Google Shape;249;p8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0" name="Google Shape;250;p8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51" name="Google Shape;251;p80"/>
          <p:cNvSpPr txBox="1"/>
          <p:nvPr/>
        </p:nvSpPr>
        <p:spPr>
          <a:xfrm>
            <a:off x="1088795" y="1828945"/>
            <a:ext cx="10452436" cy="269766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IE" sz="4000" u="none" cap="none" strike="noStrike">
                <a:solidFill>
                  <a:srgbClr val="29BA86"/>
                </a:solidFill>
                <a:latin typeface="Calibri"/>
                <a:ea typeface="Calibri"/>
                <a:cs typeface="Calibri"/>
                <a:sym typeface="Calibri"/>
              </a:rPr>
              <a:t>Mini mācību formāta resursi </a:t>
            </a:r>
            <a:r>
              <a:rPr b="0" i="0" lang="en-IE" sz="4000" u="none" cap="none" strike="noStrike">
                <a:solidFill>
                  <a:srgbClr val="3F728A"/>
                </a:solidFill>
                <a:latin typeface="Calibri"/>
                <a:ea typeface="Calibri"/>
                <a:cs typeface="Calibri"/>
                <a:sym typeface="Calibri"/>
              </a:rPr>
              <a:t>ir īsi pēc ilguma un formāta, un tie ir izstrādāti, pamatojoties uz noteiktiem mācību rezultātiem, lai sniegtu mērķtiecīgu izglītības saturu izglītojamajiem.</a:t>
            </a:r>
            <a:endParaRPr b="0" i="0" sz="4000" u="none" cap="none" strike="noStrike">
              <a:solidFill>
                <a:srgbClr val="3F728A"/>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81"/>
          <p:cNvSpPr txBox="1"/>
          <p:nvPr/>
        </p:nvSpPr>
        <p:spPr>
          <a:xfrm>
            <a:off x="1146810" y="923731"/>
            <a:ext cx="862022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Arial"/>
                <a:ea typeface="Arial"/>
                <a:cs typeface="Arial"/>
                <a:sym typeface="Arial"/>
              </a:rPr>
              <a:t>Mini mācību formāta resursa (MLFR) struktūra</a:t>
            </a:r>
            <a:endParaRPr b="1" i="0" sz="3600" u="none" cap="none" strike="noStrike">
              <a:solidFill>
                <a:srgbClr val="29BA86"/>
              </a:solidFill>
              <a:latin typeface="Arial"/>
              <a:ea typeface="Arial"/>
              <a:cs typeface="Arial"/>
              <a:sym typeface="Arial"/>
            </a:endParaRPr>
          </a:p>
        </p:txBody>
      </p:sp>
      <p:sp>
        <p:nvSpPr>
          <p:cNvPr id="257" name="Google Shape;257;p8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258" name="Google Shape;258;p8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9" name="Google Shape;259;p8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60" name="Google Shape;260;p81"/>
          <p:cNvSpPr txBox="1"/>
          <p:nvPr/>
        </p:nvSpPr>
        <p:spPr>
          <a:xfrm>
            <a:off x="952982" y="2443783"/>
            <a:ext cx="6408871" cy="35394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0" lang="en-IE" sz="2800" u="none" cap="none" strike="noStrike">
                <a:solidFill>
                  <a:srgbClr val="3F728A"/>
                </a:solidFill>
                <a:latin typeface="Arial"/>
                <a:ea typeface="Arial"/>
                <a:cs typeface="Arial"/>
                <a:sym typeface="Arial"/>
              </a:rPr>
              <a:t>Veidojot mini mācību materiālu, jāievēro šāda struktūra. </a:t>
            </a:r>
            <a:endParaRPr/>
          </a:p>
          <a:p>
            <a:pPr indent="-165100" lvl="0" marL="3429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3F728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0" lang="en-IE" sz="2800" u="none" cap="none" strike="noStrike">
                <a:solidFill>
                  <a:srgbClr val="3F728A"/>
                </a:solidFill>
                <a:latin typeface="Arial"/>
                <a:ea typeface="Arial"/>
                <a:cs typeface="Arial"/>
                <a:sym typeface="Arial"/>
              </a:rPr>
              <a:t>Šī struktūra ir balstīta uz parastām pieejām, ko izmanto mācību vidē, un ir balstīta uz didaktikas principiem un mācīšanās teoriju. </a:t>
            </a:r>
            <a:endParaRPr/>
          </a:p>
        </p:txBody>
      </p:sp>
      <p:grpSp>
        <p:nvGrpSpPr>
          <p:cNvPr id="261" name="Google Shape;261;p81"/>
          <p:cNvGrpSpPr/>
          <p:nvPr/>
        </p:nvGrpSpPr>
        <p:grpSpPr>
          <a:xfrm>
            <a:off x="3934379" y="1865961"/>
            <a:ext cx="7563289" cy="4483685"/>
            <a:chOff x="-3761683" y="-577822"/>
            <a:chExt cx="7563289" cy="4483685"/>
          </a:xfrm>
        </p:grpSpPr>
        <p:sp>
          <p:nvSpPr>
            <p:cNvPr id="262" name="Google Shape;262;p81"/>
            <p:cNvSpPr/>
            <p:nvPr/>
          </p:nvSpPr>
          <p:spPr>
            <a:xfrm>
              <a:off x="-3761683" y="-577822"/>
              <a:ext cx="4483685" cy="4483685"/>
            </a:xfrm>
            <a:prstGeom prst="blockArc">
              <a:avLst>
                <a:gd fmla="val 18900000" name="adj1"/>
                <a:gd fmla="val 2700000" name="adj2"/>
                <a:gd fmla="val 482" name="adj3"/>
              </a:avLst>
            </a:prstGeom>
            <a:no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1"/>
            <p:cNvSpPr/>
            <p:nvPr/>
          </p:nvSpPr>
          <p:spPr>
            <a:xfrm>
              <a:off x="464296" y="332804"/>
              <a:ext cx="3337310" cy="665608"/>
            </a:xfrm>
            <a:prstGeom prst="rect">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1"/>
            <p:cNvSpPr txBox="1"/>
            <p:nvPr/>
          </p:nvSpPr>
          <p:spPr>
            <a:xfrm>
              <a:off x="464296" y="332804"/>
              <a:ext cx="3337310" cy="665608"/>
            </a:xfrm>
            <a:prstGeom prst="rect">
              <a:avLst/>
            </a:prstGeom>
            <a:noFill/>
            <a:ln>
              <a:noFill/>
            </a:ln>
          </p:spPr>
          <p:txBody>
            <a:bodyPr anchorCtr="0" anchor="ctr" bIns="55875" lIns="528325" spcFirstLastPara="1" rIns="55875" wrap="square" tIns="55875">
              <a:noAutofit/>
            </a:bodyPr>
            <a:lstStyle/>
            <a:p>
              <a:pPr indent="0" lvl="0" marL="0" marR="0" rtl="0" algn="l">
                <a:lnSpc>
                  <a:spcPct val="90000"/>
                </a:lnSpc>
                <a:spcBef>
                  <a:spcPts val="0"/>
                </a:spcBef>
                <a:spcAft>
                  <a:spcPts val="0"/>
                </a:spcAft>
                <a:buNone/>
              </a:pPr>
              <a:r>
                <a:rPr b="0" i="0" lang="en-IE" sz="2200" u="none" cap="none" strike="noStrike">
                  <a:solidFill>
                    <a:schemeClr val="lt1"/>
                  </a:solidFill>
                  <a:latin typeface="Arial"/>
                  <a:ea typeface="Arial"/>
                  <a:cs typeface="Arial"/>
                  <a:sym typeface="Arial"/>
                </a:rPr>
                <a:t>Introduction &amp; Aims</a:t>
              </a:r>
              <a:endParaRPr/>
            </a:p>
          </p:txBody>
        </p:sp>
        <p:sp>
          <p:nvSpPr>
            <p:cNvPr id="265" name="Google Shape;265;p81"/>
            <p:cNvSpPr/>
            <p:nvPr/>
          </p:nvSpPr>
          <p:spPr>
            <a:xfrm>
              <a:off x="48291" y="249603"/>
              <a:ext cx="832010" cy="832010"/>
            </a:xfrm>
            <a:prstGeom prst="ellipse">
              <a:avLst/>
            </a:prstGeom>
            <a:solidFill>
              <a:schemeClr val="lt1"/>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1"/>
            <p:cNvSpPr/>
            <p:nvPr/>
          </p:nvSpPr>
          <p:spPr>
            <a:xfrm>
              <a:off x="706244" y="1331216"/>
              <a:ext cx="3095361" cy="665608"/>
            </a:xfrm>
            <a:prstGeom prst="rect">
              <a:avLst/>
            </a:prstGeom>
            <a:solidFill>
              <a:srgbClr val="4CC38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1"/>
            <p:cNvSpPr txBox="1"/>
            <p:nvPr/>
          </p:nvSpPr>
          <p:spPr>
            <a:xfrm>
              <a:off x="706244" y="1331216"/>
              <a:ext cx="3095361" cy="665608"/>
            </a:xfrm>
            <a:prstGeom prst="rect">
              <a:avLst/>
            </a:prstGeom>
            <a:noFill/>
            <a:ln>
              <a:noFill/>
            </a:ln>
          </p:spPr>
          <p:txBody>
            <a:bodyPr anchorCtr="0" anchor="ctr" bIns="55875" lIns="528325" spcFirstLastPara="1" rIns="55875" wrap="square" tIns="55875">
              <a:noAutofit/>
            </a:bodyPr>
            <a:lstStyle/>
            <a:p>
              <a:pPr indent="0" lvl="0" marL="0" marR="0" rtl="0" algn="l">
                <a:lnSpc>
                  <a:spcPct val="90000"/>
                </a:lnSpc>
                <a:spcBef>
                  <a:spcPts val="0"/>
                </a:spcBef>
                <a:spcAft>
                  <a:spcPts val="0"/>
                </a:spcAft>
                <a:buNone/>
              </a:pPr>
              <a:r>
                <a:rPr b="0" i="0" lang="en-IE" sz="2200" u="none" cap="none" strike="noStrike">
                  <a:solidFill>
                    <a:schemeClr val="lt1"/>
                  </a:solidFill>
                  <a:latin typeface="Arial"/>
                  <a:ea typeface="Arial"/>
                  <a:cs typeface="Arial"/>
                  <a:sym typeface="Arial"/>
                </a:rPr>
                <a:t>Key Learning Content</a:t>
              </a:r>
              <a:endParaRPr/>
            </a:p>
          </p:txBody>
        </p:sp>
        <p:sp>
          <p:nvSpPr>
            <p:cNvPr id="268" name="Google Shape;268;p81"/>
            <p:cNvSpPr/>
            <p:nvPr/>
          </p:nvSpPr>
          <p:spPr>
            <a:xfrm>
              <a:off x="290239" y="1248015"/>
              <a:ext cx="832010" cy="832010"/>
            </a:xfrm>
            <a:prstGeom prst="ellipse">
              <a:avLst/>
            </a:prstGeom>
            <a:solidFill>
              <a:schemeClr val="lt1"/>
            </a:solidFill>
            <a:ln cap="flat" cmpd="sng" w="25400">
              <a:solidFill>
                <a:srgbClr val="4CC38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1"/>
            <p:cNvSpPr/>
            <p:nvPr/>
          </p:nvSpPr>
          <p:spPr>
            <a:xfrm>
              <a:off x="464296" y="2329628"/>
              <a:ext cx="3337310" cy="665608"/>
            </a:xfrm>
            <a:prstGeom prst="rect">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1"/>
            <p:cNvSpPr txBox="1"/>
            <p:nvPr/>
          </p:nvSpPr>
          <p:spPr>
            <a:xfrm>
              <a:off x="464296" y="2329628"/>
              <a:ext cx="3337310" cy="665608"/>
            </a:xfrm>
            <a:prstGeom prst="rect">
              <a:avLst/>
            </a:prstGeom>
            <a:noFill/>
            <a:ln>
              <a:noFill/>
            </a:ln>
          </p:spPr>
          <p:txBody>
            <a:bodyPr anchorCtr="0" anchor="ctr" bIns="55875" lIns="528325" spcFirstLastPara="1" rIns="55875" wrap="square" tIns="55875">
              <a:noAutofit/>
            </a:bodyPr>
            <a:lstStyle/>
            <a:p>
              <a:pPr indent="0" lvl="0" marL="0" marR="0" rtl="0" algn="l">
                <a:lnSpc>
                  <a:spcPct val="90000"/>
                </a:lnSpc>
                <a:spcBef>
                  <a:spcPts val="0"/>
                </a:spcBef>
                <a:spcAft>
                  <a:spcPts val="0"/>
                </a:spcAft>
                <a:buNone/>
              </a:pPr>
              <a:r>
                <a:rPr b="0" i="0" lang="en-IE" sz="2200" u="none" cap="none" strike="noStrike">
                  <a:solidFill>
                    <a:schemeClr val="lt1"/>
                  </a:solidFill>
                  <a:latin typeface="Arial"/>
                  <a:ea typeface="Arial"/>
                  <a:cs typeface="Arial"/>
                  <a:sym typeface="Arial"/>
                </a:rPr>
                <a:t>Reflection &amp; Transfer</a:t>
              </a:r>
              <a:endParaRPr/>
            </a:p>
          </p:txBody>
        </p:sp>
        <p:sp>
          <p:nvSpPr>
            <p:cNvPr id="271" name="Google Shape;271;p81"/>
            <p:cNvSpPr/>
            <p:nvPr/>
          </p:nvSpPr>
          <p:spPr>
            <a:xfrm>
              <a:off x="48291" y="2246427"/>
              <a:ext cx="832010" cy="832010"/>
            </a:xfrm>
            <a:prstGeom prst="ellipse">
              <a:avLst/>
            </a:prstGeom>
            <a:solidFill>
              <a:schemeClr val="lt1"/>
            </a:solidFill>
            <a:ln cap="flat" cmpd="sng" w="25400">
              <a:solidFill>
                <a:srgbClr val="6FAB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82"/>
          <p:cNvSpPr txBox="1"/>
          <p:nvPr/>
        </p:nvSpPr>
        <p:spPr>
          <a:xfrm>
            <a:off x="1146810" y="750157"/>
            <a:ext cx="862022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Arial"/>
                <a:ea typeface="Arial"/>
                <a:cs typeface="Arial"/>
                <a:sym typeface="Arial"/>
              </a:rPr>
              <a:t>Mini mācību formāta resursa (MLFR) struktūra</a:t>
            </a:r>
            <a:endParaRPr b="1" i="0" sz="3600" u="none" cap="none" strike="noStrike">
              <a:solidFill>
                <a:srgbClr val="29BA86"/>
              </a:solidFill>
              <a:latin typeface="Arial"/>
              <a:ea typeface="Arial"/>
              <a:cs typeface="Arial"/>
              <a:sym typeface="Arial"/>
            </a:endParaRPr>
          </a:p>
        </p:txBody>
      </p:sp>
      <p:sp>
        <p:nvSpPr>
          <p:cNvPr id="277" name="Google Shape;277;p8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278" name="Google Shape;278;p8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9" name="Google Shape;279;p8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80" name="Google Shape;280;p82"/>
          <p:cNvSpPr txBox="1"/>
          <p:nvPr/>
        </p:nvSpPr>
        <p:spPr>
          <a:xfrm>
            <a:off x="1146810" y="2268307"/>
            <a:ext cx="9792632" cy="34849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2800" u="none" cap="none" strike="noStrike">
                <a:solidFill>
                  <a:srgbClr val="29BA86"/>
                </a:solidFill>
                <a:latin typeface="Arial"/>
                <a:ea typeface="Arial"/>
                <a:cs typeface="Arial"/>
                <a:sym typeface="Arial"/>
              </a:rPr>
              <a:t>1. posms - ievads un mērķi</a:t>
            </a:r>
            <a:endParaRPr/>
          </a:p>
          <a:p>
            <a:pPr indent="0" lvl="0" marL="0" marR="0" rtl="0" algn="l">
              <a:lnSpc>
                <a:spcPct val="100000"/>
              </a:lnSpc>
              <a:spcBef>
                <a:spcPts val="0"/>
              </a:spcBef>
              <a:spcAft>
                <a:spcPts val="0"/>
              </a:spcAft>
              <a:buNone/>
            </a:pPr>
            <a:r>
              <a:t/>
            </a:r>
            <a:endParaRPr b="0" i="0" sz="2400" u="none" cap="none" strike="noStrike">
              <a:solidFill>
                <a:srgbClr val="195562"/>
              </a:solidFill>
              <a:latin typeface="Arial"/>
              <a:ea typeface="Arial"/>
              <a:cs typeface="Arial"/>
              <a:sym typeface="Arial"/>
            </a:endParaRPr>
          </a:p>
          <a:p>
            <a:pPr indent="0" lvl="0" marL="0" marR="0" rtl="0" algn="l">
              <a:lnSpc>
                <a:spcPct val="107000"/>
              </a:lnSpc>
              <a:spcBef>
                <a:spcPts val="0"/>
              </a:spcBef>
              <a:spcAft>
                <a:spcPts val="0"/>
              </a:spcAft>
              <a:buNone/>
            </a:pPr>
            <a:r>
              <a:rPr b="0" i="0" lang="en-IE" sz="2800" u="none" cap="none" strike="noStrike">
                <a:solidFill>
                  <a:srgbClr val="3F728A"/>
                </a:solidFill>
                <a:latin typeface="Arial"/>
                <a:ea typeface="Arial"/>
                <a:cs typeface="Arial"/>
                <a:sym typeface="Arial"/>
              </a:rPr>
              <a:t>Šim posmam jāvelta aptuveni 1-2 minūtes, un tajā jāietver:</a:t>
            </a:r>
            <a:endParaRPr b="0" i="0" sz="2800" u="none" cap="none" strike="noStrike">
              <a:solidFill>
                <a:srgbClr val="3F728A"/>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2800"/>
              <a:buFont typeface="Arial"/>
              <a:buChar char="•"/>
            </a:pPr>
            <a:r>
              <a:rPr b="0" i="0" lang="en-IE" sz="2800" u="none" cap="none" strike="noStrike">
                <a:solidFill>
                  <a:srgbClr val="3F728A"/>
                </a:solidFill>
                <a:latin typeface="Arial"/>
                <a:ea typeface="Arial"/>
                <a:cs typeface="Arial"/>
                <a:sym typeface="Arial"/>
              </a:rPr>
              <a:t>Resursa nosaukums</a:t>
            </a:r>
            <a:endParaRPr b="0" i="0" sz="2800" u="none" cap="none" strike="noStrike">
              <a:solidFill>
                <a:srgbClr val="3F728A"/>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2800"/>
              <a:buFont typeface="Arial"/>
              <a:buChar char="•"/>
            </a:pPr>
            <a:r>
              <a:rPr b="0" i="0" lang="en-IE" sz="2800" u="none" cap="none" strike="noStrike">
                <a:solidFill>
                  <a:srgbClr val="3F728A"/>
                </a:solidFill>
                <a:latin typeface="Arial"/>
                <a:ea typeface="Arial"/>
                <a:cs typeface="Arial"/>
                <a:sym typeface="Arial"/>
              </a:rPr>
              <a:t>Mācību rezultāti </a:t>
            </a:r>
            <a:endParaRPr b="0" i="0" sz="2800" u="none" cap="none" strike="noStrike">
              <a:solidFill>
                <a:srgbClr val="3F728A"/>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2800"/>
              <a:buFont typeface="Arial"/>
              <a:buChar char="•"/>
            </a:pPr>
            <a:r>
              <a:rPr b="0" i="0" lang="en-IE" sz="2800" u="none" cap="none" strike="noStrike">
                <a:solidFill>
                  <a:srgbClr val="3F728A"/>
                </a:solidFill>
                <a:latin typeface="Arial"/>
                <a:ea typeface="Arial"/>
                <a:cs typeface="Arial"/>
                <a:sym typeface="Arial"/>
              </a:rPr>
              <a:t>Kursa galvenās satura jomas</a:t>
            </a:r>
            <a:endParaRPr b="0" i="0" sz="2800" u="none" cap="none" strike="noStrike">
              <a:solidFill>
                <a:srgbClr val="3F728A"/>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65"/>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93" name="Google Shape;93;p6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94" name="Google Shape;94;p6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95" name="Google Shape;95;p65"/>
          <p:cNvSpPr/>
          <p:nvPr/>
        </p:nvSpPr>
        <p:spPr>
          <a:xfrm>
            <a:off x="2293620" y="1257622"/>
            <a:ext cx="7664221" cy="3683000"/>
          </a:xfrm>
          <a:prstGeom prst="roundRect">
            <a:avLst>
              <a:gd fmla="val 7357" name="adj"/>
            </a:avLst>
          </a:prstGeom>
          <a:solidFill>
            <a:schemeClr val="lt1"/>
          </a:solidFill>
          <a:ln cap="flat" cmpd="sng" w="57150">
            <a:solidFill>
              <a:srgbClr val="29BB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6" name="Google Shape;96;p65"/>
          <p:cNvSpPr txBox="1"/>
          <p:nvPr/>
        </p:nvSpPr>
        <p:spPr>
          <a:xfrm>
            <a:off x="2943584" y="1974013"/>
            <a:ext cx="70142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B89"/>
                </a:solidFill>
                <a:latin typeface="Quattrocento Sans"/>
                <a:ea typeface="Quattrocento Sans"/>
                <a:cs typeface="Quattrocento Sans"/>
                <a:sym typeface="Quattrocento Sans"/>
              </a:rPr>
              <a:t>DIGITĀLO PRASMJU ATTĪSTĪŠANA </a:t>
            </a:r>
            <a:endParaRPr b="1" i="0" sz="3600" u="none" cap="none" strike="noStrike">
              <a:solidFill>
                <a:srgbClr val="29BB89"/>
              </a:solidFill>
              <a:latin typeface="Quattrocento Sans"/>
              <a:ea typeface="Quattrocento Sans"/>
              <a:cs typeface="Quattrocento Sans"/>
              <a:sym typeface="Quattrocento Sans"/>
            </a:endParaRPr>
          </a:p>
        </p:txBody>
      </p:sp>
      <p:sp>
        <p:nvSpPr>
          <p:cNvPr id="97" name="Google Shape;97;p65"/>
          <p:cNvSpPr txBox="1"/>
          <p:nvPr/>
        </p:nvSpPr>
        <p:spPr>
          <a:xfrm>
            <a:off x="2943584" y="2857245"/>
            <a:ext cx="6486166"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n-IE" sz="2800" u="none" cap="none" strike="noStrike">
                <a:solidFill>
                  <a:srgbClr val="195562"/>
                </a:solidFill>
                <a:latin typeface="Arial"/>
                <a:ea typeface="Arial"/>
                <a:cs typeface="Arial"/>
                <a:sym typeface="Arial"/>
              </a:rPr>
              <a:t>Šī moduļa mērķis ir attīstīt PIA pasniedzēju digitālās prasmes un sagatavot viņus darbam tiešsaistes vidē.</a:t>
            </a:r>
            <a:endParaRPr/>
          </a:p>
        </p:txBody>
      </p:sp>
      <p:pic>
        <p:nvPicPr>
          <p:cNvPr id="98" name="Google Shape;98;p6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83"/>
          <p:cNvSpPr txBox="1"/>
          <p:nvPr/>
        </p:nvSpPr>
        <p:spPr>
          <a:xfrm>
            <a:off x="1217490" y="900253"/>
            <a:ext cx="862022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Arial"/>
                <a:ea typeface="Arial"/>
                <a:cs typeface="Arial"/>
                <a:sym typeface="Arial"/>
              </a:rPr>
              <a:t>Mini mācību formāta resursa (MLFR) struktūra</a:t>
            </a:r>
            <a:endParaRPr b="1" i="0" sz="3600" u="none" cap="none" strike="noStrike">
              <a:solidFill>
                <a:srgbClr val="29BA86"/>
              </a:solidFill>
              <a:latin typeface="Arial"/>
              <a:ea typeface="Arial"/>
              <a:cs typeface="Arial"/>
              <a:sym typeface="Arial"/>
            </a:endParaRPr>
          </a:p>
        </p:txBody>
      </p:sp>
      <p:sp>
        <p:nvSpPr>
          <p:cNvPr id="286" name="Google Shape;286;p8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287" name="Google Shape;287;p8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8" name="Google Shape;288;p8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89" name="Google Shape;289;p83"/>
          <p:cNvSpPr txBox="1"/>
          <p:nvPr/>
        </p:nvSpPr>
        <p:spPr>
          <a:xfrm>
            <a:off x="1217490" y="2415791"/>
            <a:ext cx="9792632" cy="31475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200" u="none" cap="none" strike="noStrike">
                <a:solidFill>
                  <a:srgbClr val="29BA86"/>
                </a:solidFill>
                <a:latin typeface="Arial"/>
                <a:ea typeface="Arial"/>
                <a:cs typeface="Arial"/>
                <a:sym typeface="Arial"/>
              </a:rPr>
              <a:t>2. posms - galvenais mācību saturs</a:t>
            </a:r>
            <a:endParaRPr/>
          </a:p>
          <a:p>
            <a:pPr indent="0" lvl="0" marL="0" marR="0" rtl="0" algn="l">
              <a:lnSpc>
                <a:spcPct val="100000"/>
              </a:lnSpc>
              <a:spcBef>
                <a:spcPts val="0"/>
              </a:spcBef>
              <a:spcAft>
                <a:spcPts val="0"/>
              </a:spcAft>
              <a:buNone/>
            </a:pPr>
            <a:r>
              <a:t/>
            </a:r>
            <a:endParaRPr b="0" i="0" sz="2200" u="none" cap="none" strike="noStrike">
              <a:solidFill>
                <a:srgbClr val="195562"/>
              </a:solidFill>
              <a:latin typeface="Arial"/>
              <a:ea typeface="Arial"/>
              <a:cs typeface="Arial"/>
              <a:sym typeface="Arial"/>
            </a:endParaRPr>
          </a:p>
          <a:p>
            <a:pPr indent="0" lvl="0" marL="0" marR="0" rtl="0" algn="l">
              <a:lnSpc>
                <a:spcPct val="107000"/>
              </a:lnSpc>
              <a:spcBef>
                <a:spcPts val="0"/>
              </a:spcBef>
              <a:spcAft>
                <a:spcPts val="0"/>
              </a:spcAft>
              <a:buNone/>
            </a:pPr>
            <a:r>
              <a:rPr b="0" i="0" lang="en-IE" sz="2600" u="none" cap="none" strike="noStrike">
                <a:solidFill>
                  <a:srgbClr val="3F728A"/>
                </a:solidFill>
                <a:latin typeface="Calibri"/>
                <a:ea typeface="Calibri"/>
                <a:cs typeface="Calibri"/>
                <a:sym typeface="Calibri"/>
              </a:rPr>
              <a:t>Šis posms ir galvenais resursa elements, un tas būs visplašākais posms. </a:t>
            </a:r>
            <a:endParaRPr/>
          </a:p>
          <a:p>
            <a:pPr indent="0" lvl="0" marL="0" marR="0" rtl="0" algn="l">
              <a:lnSpc>
                <a:spcPct val="107000"/>
              </a:lnSpc>
              <a:spcBef>
                <a:spcPts val="800"/>
              </a:spcBef>
              <a:spcAft>
                <a:spcPts val="0"/>
              </a:spcAft>
              <a:buNone/>
            </a:pPr>
            <a:r>
              <a:rPr b="0" i="0" lang="en-IE" sz="2600" u="none" cap="none" strike="noStrike">
                <a:solidFill>
                  <a:srgbClr val="3F728A"/>
                </a:solidFill>
                <a:latin typeface="Calibri"/>
                <a:ea typeface="Calibri"/>
                <a:cs typeface="Calibri"/>
                <a:sym typeface="Calibri"/>
              </a:rPr>
              <a:t>Šim posmam vajadzētu būt aptuveni 3-4 minūtēm, un tajā jāietver faktiskais mācību saturs, kas vērsts uz ļoti konkrētu problēmu kontekstu vai tematisku jautājumu.</a:t>
            </a:r>
            <a:endParaRPr b="0" i="0" sz="2600" u="none" cap="none" strike="noStrike">
              <a:solidFill>
                <a:srgbClr val="3F728A"/>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84"/>
          <p:cNvSpPr txBox="1"/>
          <p:nvPr/>
        </p:nvSpPr>
        <p:spPr>
          <a:xfrm>
            <a:off x="1146810" y="887809"/>
            <a:ext cx="862022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Arial"/>
                <a:ea typeface="Arial"/>
                <a:cs typeface="Arial"/>
                <a:sym typeface="Arial"/>
              </a:rPr>
              <a:t>Mini mācību formāta resursa (MLFR) struktūra</a:t>
            </a:r>
            <a:endParaRPr b="1" i="0" sz="3600" u="none" cap="none" strike="noStrike">
              <a:solidFill>
                <a:srgbClr val="29BA86"/>
              </a:solidFill>
              <a:latin typeface="Quattrocento Sans"/>
              <a:ea typeface="Quattrocento Sans"/>
              <a:cs typeface="Quattrocento Sans"/>
              <a:sym typeface="Quattrocento Sans"/>
            </a:endParaRPr>
          </a:p>
        </p:txBody>
      </p:sp>
      <p:sp>
        <p:nvSpPr>
          <p:cNvPr id="295" name="Google Shape;295;p8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296" name="Google Shape;296;p8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7" name="Google Shape;297;p8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98" name="Google Shape;298;p84"/>
          <p:cNvSpPr txBox="1"/>
          <p:nvPr/>
        </p:nvSpPr>
        <p:spPr>
          <a:xfrm>
            <a:off x="1146810" y="2247840"/>
            <a:ext cx="9792632" cy="30444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200" u="none" cap="none" strike="noStrike">
                <a:solidFill>
                  <a:srgbClr val="29BA86"/>
                </a:solidFill>
                <a:latin typeface="Arial"/>
                <a:ea typeface="Arial"/>
                <a:cs typeface="Arial"/>
                <a:sym typeface="Arial"/>
              </a:rPr>
              <a:t>3. posms - pārdomas un pārnese</a:t>
            </a:r>
            <a:endParaRPr/>
          </a:p>
          <a:p>
            <a:pPr indent="0" lvl="0" marL="0" marR="0" rtl="0" algn="l">
              <a:lnSpc>
                <a:spcPct val="100000"/>
              </a:lnSpc>
              <a:spcBef>
                <a:spcPts val="0"/>
              </a:spcBef>
              <a:spcAft>
                <a:spcPts val="0"/>
              </a:spcAft>
              <a:buNone/>
            </a:pPr>
            <a:r>
              <a:t/>
            </a:r>
            <a:endParaRPr b="0" i="0" sz="2800" u="none" cap="none" strike="noStrike">
              <a:solidFill>
                <a:srgbClr val="195562"/>
              </a:solidFill>
              <a:latin typeface="Arial"/>
              <a:ea typeface="Arial"/>
              <a:cs typeface="Arial"/>
              <a:sym typeface="Arial"/>
            </a:endParaRPr>
          </a:p>
          <a:p>
            <a:pPr indent="0" lvl="0" marL="0" marR="0" rtl="0" algn="l">
              <a:lnSpc>
                <a:spcPct val="107000"/>
              </a:lnSpc>
              <a:spcBef>
                <a:spcPts val="0"/>
              </a:spcBef>
              <a:spcAft>
                <a:spcPts val="0"/>
              </a:spcAft>
              <a:buNone/>
            </a:pPr>
            <a:r>
              <a:rPr b="0" i="0" lang="en-IE" sz="2800" u="none" cap="none" strike="noStrike">
                <a:solidFill>
                  <a:srgbClr val="3F728A"/>
                </a:solidFill>
                <a:latin typeface="Calibri"/>
                <a:ea typeface="Calibri"/>
                <a:cs typeface="Calibri"/>
                <a:sym typeface="Calibri"/>
              </a:rPr>
              <a:t>Šim posmam jāvelta aptuveni 1 minūte, un tajā jāietver:</a:t>
            </a:r>
            <a:endParaRPr b="0" i="0" sz="2800" u="none" cap="none" strike="noStrike">
              <a:solidFill>
                <a:srgbClr val="3F728A"/>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800"/>
              <a:buFont typeface="Arial"/>
              <a:buChar char="•"/>
            </a:pPr>
            <a:r>
              <a:rPr b="0" i="0" lang="en-IE" sz="2800" u="none" cap="none" strike="noStrike">
                <a:solidFill>
                  <a:srgbClr val="3F728A"/>
                </a:solidFill>
                <a:latin typeface="Calibri"/>
                <a:ea typeface="Calibri"/>
                <a:cs typeface="Calibri"/>
                <a:sym typeface="Calibri"/>
              </a:rPr>
              <a:t>Īss galveno mācību punktu kopsavilkums</a:t>
            </a:r>
            <a:endParaRPr b="0" i="0" sz="2800" u="none" cap="none" strike="noStrike">
              <a:solidFill>
                <a:srgbClr val="3F728A"/>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800"/>
              <a:buFont typeface="Arial"/>
              <a:buChar char="•"/>
            </a:pPr>
            <a:r>
              <a:rPr b="0" i="0" lang="en-IE" sz="2800" u="none" cap="none" strike="noStrike">
                <a:solidFill>
                  <a:srgbClr val="3F728A"/>
                </a:solidFill>
                <a:latin typeface="Calibri"/>
                <a:ea typeface="Calibri"/>
                <a:cs typeface="Calibri"/>
                <a:sym typeface="Calibri"/>
              </a:rPr>
              <a:t>Jautājumi vai apgalvojumi, kas palīdz izglītojamajam pārdomāt saturu. </a:t>
            </a:r>
            <a:endParaRPr b="0" i="0" sz="2800" u="none" cap="none" strike="noStrike">
              <a:solidFill>
                <a:srgbClr val="3F728A"/>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85"/>
          <p:cNvSpPr txBox="1"/>
          <p:nvPr/>
        </p:nvSpPr>
        <p:spPr>
          <a:xfrm>
            <a:off x="1146810" y="1123782"/>
            <a:ext cx="862022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Arial"/>
                <a:ea typeface="Arial"/>
                <a:cs typeface="Arial"/>
                <a:sym typeface="Arial"/>
              </a:rPr>
              <a:t>Mini mācību formāta resursa (MLFR) struktūra</a:t>
            </a:r>
            <a:endParaRPr b="1" i="0" sz="3600" u="none" cap="none" strike="noStrike">
              <a:solidFill>
                <a:srgbClr val="29BA86"/>
              </a:solidFill>
              <a:latin typeface="Quattrocento Sans"/>
              <a:ea typeface="Quattrocento Sans"/>
              <a:cs typeface="Quattrocento Sans"/>
              <a:sym typeface="Quattrocento Sans"/>
            </a:endParaRPr>
          </a:p>
        </p:txBody>
      </p:sp>
      <p:sp>
        <p:nvSpPr>
          <p:cNvPr id="304" name="Google Shape;304;p8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305" name="Google Shape;305;p8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6" name="Google Shape;306;p8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07" name="Google Shape;307;p85"/>
          <p:cNvSpPr txBox="1"/>
          <p:nvPr/>
        </p:nvSpPr>
        <p:spPr>
          <a:xfrm>
            <a:off x="1146810" y="2523143"/>
            <a:ext cx="9792632" cy="268477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IE" sz="2800" u="none" cap="none" strike="noStrike">
                <a:solidFill>
                  <a:srgbClr val="3F728A"/>
                </a:solidFill>
                <a:latin typeface="Calibri"/>
                <a:ea typeface="Calibri"/>
                <a:cs typeface="Calibri"/>
                <a:sym typeface="Calibri"/>
              </a:rPr>
              <a:t>Pēc 3. fāzes jums ir iespēja sniegt pašnovērtējuma uzdevumus, resursus un/vai viktorīnu, lai palīdzētu pārbaudīt zināšanas. </a:t>
            </a:r>
            <a:endParaRPr/>
          </a:p>
          <a:p>
            <a:pPr indent="0" lvl="0" marL="0" marR="0" rtl="0" algn="l">
              <a:lnSpc>
                <a:spcPct val="107000"/>
              </a:lnSpc>
              <a:spcBef>
                <a:spcPts val="800"/>
              </a:spcBef>
              <a:spcAft>
                <a:spcPts val="0"/>
              </a:spcAft>
              <a:buNone/>
            </a:pPr>
            <a:r>
              <a:rPr b="0" i="0" lang="en-IE" sz="2800" u="none" cap="none" strike="noStrike">
                <a:solidFill>
                  <a:srgbClr val="3F728A"/>
                </a:solidFill>
                <a:latin typeface="Calibri"/>
                <a:ea typeface="Calibri"/>
                <a:cs typeface="Calibri"/>
                <a:sym typeface="Calibri"/>
              </a:rPr>
              <a:t>Šīs struktūras ievērošana jums palīdzēs:</a:t>
            </a:r>
            <a:endParaRPr b="0" i="0" sz="2800" u="none" cap="none" strike="noStrike">
              <a:solidFill>
                <a:srgbClr val="3F728A"/>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800"/>
              <a:buFont typeface="Arial"/>
              <a:buChar char="•"/>
            </a:pPr>
            <a:r>
              <a:rPr b="0" i="0" lang="en-IE" sz="2800" u="none" cap="none" strike="noStrike">
                <a:solidFill>
                  <a:srgbClr val="3F728A"/>
                </a:solidFill>
                <a:latin typeface="Calibri"/>
                <a:ea typeface="Calibri"/>
                <a:cs typeface="Calibri"/>
                <a:sym typeface="Calibri"/>
              </a:rPr>
              <a:t>uzturēt augstu </a:t>
            </a:r>
            <a:r>
              <a:rPr b="1" i="0" lang="en-IE" sz="2800" u="none" cap="none" strike="noStrike">
                <a:solidFill>
                  <a:srgbClr val="3F728A"/>
                </a:solidFill>
                <a:latin typeface="Calibri"/>
                <a:ea typeface="Calibri"/>
                <a:cs typeface="Calibri"/>
                <a:sym typeface="Calibri"/>
              </a:rPr>
              <a:t>kvalitātes</a:t>
            </a:r>
            <a:r>
              <a:rPr b="0" i="0" lang="en-IE" sz="2800" u="none" cap="none" strike="noStrike">
                <a:solidFill>
                  <a:srgbClr val="3F728A"/>
                </a:solidFill>
                <a:latin typeface="Calibri"/>
                <a:ea typeface="Calibri"/>
                <a:cs typeface="Calibri"/>
                <a:sym typeface="Calibri"/>
              </a:rPr>
              <a:t>, </a:t>
            </a:r>
            <a:r>
              <a:rPr b="1" i="0" lang="en-IE" sz="2800" u="none" cap="none" strike="noStrike">
                <a:solidFill>
                  <a:srgbClr val="3F728A"/>
                </a:solidFill>
                <a:latin typeface="Calibri"/>
                <a:ea typeface="Calibri"/>
                <a:cs typeface="Calibri"/>
                <a:sym typeface="Calibri"/>
              </a:rPr>
              <a:t>konsekvences </a:t>
            </a:r>
            <a:r>
              <a:rPr b="0" i="0" lang="en-IE" sz="2800" u="none" cap="none" strike="noStrike">
                <a:solidFill>
                  <a:srgbClr val="3F728A"/>
                </a:solidFill>
                <a:latin typeface="Calibri"/>
                <a:ea typeface="Calibri"/>
                <a:cs typeface="Calibri"/>
                <a:sym typeface="Calibri"/>
              </a:rPr>
              <a:t>un </a:t>
            </a:r>
            <a:r>
              <a:rPr b="1" i="0" lang="en-IE" sz="2800" u="none" cap="none" strike="noStrike">
                <a:solidFill>
                  <a:srgbClr val="3F728A"/>
                </a:solidFill>
                <a:latin typeface="Calibri"/>
                <a:ea typeface="Calibri"/>
                <a:cs typeface="Calibri"/>
                <a:sym typeface="Calibri"/>
              </a:rPr>
              <a:t>atbilstības </a:t>
            </a:r>
            <a:r>
              <a:rPr b="0" i="0" lang="en-IE" sz="2800" u="none" cap="none" strike="noStrike">
                <a:solidFill>
                  <a:srgbClr val="3F728A"/>
                </a:solidFill>
                <a:latin typeface="Calibri"/>
                <a:ea typeface="Calibri"/>
                <a:cs typeface="Calibri"/>
                <a:sym typeface="Calibri"/>
              </a:rPr>
              <a:t>standartu.</a:t>
            </a:r>
            <a:endParaRPr b="1" i="0" sz="2800" u="none" cap="none" strike="noStrike">
              <a:solidFill>
                <a:srgbClr val="3F728A"/>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800"/>
              <a:buFont typeface="Arial"/>
              <a:buChar char="•"/>
            </a:pPr>
            <a:r>
              <a:rPr b="0" i="0" lang="en-IE" sz="2800" u="none" cap="none" strike="noStrike">
                <a:solidFill>
                  <a:srgbClr val="3F728A"/>
                </a:solidFill>
                <a:latin typeface="Calibri"/>
                <a:ea typeface="Calibri"/>
                <a:cs typeface="Calibri"/>
                <a:sym typeface="Calibri"/>
              </a:rPr>
              <a:t>Nodrošināt </a:t>
            </a:r>
            <a:r>
              <a:rPr b="1" i="0" lang="en-IE" sz="2800" u="none" cap="none" strike="noStrike">
                <a:solidFill>
                  <a:srgbClr val="3F728A"/>
                </a:solidFill>
                <a:latin typeface="Calibri"/>
                <a:ea typeface="Calibri"/>
                <a:cs typeface="Calibri"/>
                <a:sym typeface="Calibri"/>
              </a:rPr>
              <a:t>mērķtiecīgus mācību resursus</a:t>
            </a:r>
            <a:endParaRPr b="1" i="0" sz="2800" u="none" cap="none" strike="noStrike">
              <a:solidFill>
                <a:srgbClr val="3F728A"/>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86"/>
          <p:cNvSpPr txBox="1"/>
          <p:nvPr/>
        </p:nvSpPr>
        <p:spPr>
          <a:xfrm>
            <a:off x="1146809" y="948152"/>
            <a:ext cx="862022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Arial"/>
                <a:ea typeface="Arial"/>
                <a:cs typeface="Arial"/>
                <a:sym typeface="Arial"/>
              </a:rPr>
              <a:t>Mini mācību formāta resursa (MLFR) izstrādes principi</a:t>
            </a:r>
            <a:endParaRPr b="1" i="0" sz="3600" u="none" cap="none" strike="noStrike">
              <a:solidFill>
                <a:srgbClr val="29BA86"/>
              </a:solidFill>
              <a:latin typeface="Arial"/>
              <a:ea typeface="Arial"/>
              <a:cs typeface="Arial"/>
              <a:sym typeface="Arial"/>
            </a:endParaRPr>
          </a:p>
        </p:txBody>
      </p:sp>
      <p:sp>
        <p:nvSpPr>
          <p:cNvPr id="313" name="Google Shape;313;p8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314" name="Google Shape;314;p8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15" name="Google Shape;315;p8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16" name="Google Shape;316;p86"/>
          <p:cNvSpPr txBox="1"/>
          <p:nvPr/>
        </p:nvSpPr>
        <p:spPr>
          <a:xfrm>
            <a:off x="1146810" y="2327725"/>
            <a:ext cx="10394421" cy="304320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IE" sz="2800" u="none" cap="none" strike="noStrike">
                <a:solidFill>
                  <a:srgbClr val="3F728A"/>
                </a:solidFill>
                <a:latin typeface="Arial"/>
                <a:ea typeface="Arial"/>
                <a:cs typeface="Arial"/>
                <a:sym typeface="Arial"/>
              </a:rPr>
              <a:t>No didaktiskā viedokļa saturam jābūt:</a:t>
            </a:r>
            <a:endParaRPr b="0" i="0" sz="2800" u="none" cap="none" strike="noStrike">
              <a:solidFill>
                <a:srgbClr val="3F728A"/>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2800"/>
              <a:buFont typeface="Arial"/>
              <a:buChar char="•"/>
            </a:pPr>
            <a:r>
              <a:rPr b="1" i="0" lang="en-IE" sz="2800" u="none" cap="none" strike="noStrike">
                <a:solidFill>
                  <a:srgbClr val="3F728A"/>
                </a:solidFill>
                <a:latin typeface="Arial"/>
                <a:ea typeface="Arial"/>
                <a:cs typeface="Arial"/>
                <a:sym typeface="Arial"/>
              </a:rPr>
              <a:t>Orientēti uz problēmu</a:t>
            </a:r>
            <a:r>
              <a:rPr b="0" i="0" lang="en-IE" sz="2800" u="none" cap="none" strike="noStrike">
                <a:solidFill>
                  <a:srgbClr val="3F728A"/>
                </a:solidFill>
                <a:latin typeface="Arial"/>
                <a:ea typeface="Arial"/>
                <a:cs typeface="Arial"/>
                <a:sym typeface="Arial"/>
              </a:rPr>
              <a:t>: teorētiskajam saturam jābūt atbilstošam praktiskam kontekstam, lai palīdzētu izglītojamajiem izprast mācību saturu un atspoguļot to.</a:t>
            </a:r>
            <a:endParaRPr b="0" i="0" sz="2800" u="none" cap="none" strike="noStrike">
              <a:solidFill>
                <a:srgbClr val="3F728A"/>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2800"/>
              <a:buFont typeface="Arial"/>
              <a:buChar char="•"/>
            </a:pPr>
            <a:r>
              <a:rPr b="1" i="0" lang="en-IE" sz="2800" u="none" cap="none" strike="noStrike">
                <a:solidFill>
                  <a:srgbClr val="3F728A"/>
                </a:solidFill>
                <a:latin typeface="Arial"/>
                <a:ea typeface="Arial"/>
                <a:cs typeface="Arial"/>
                <a:sym typeface="Arial"/>
              </a:rPr>
              <a:t>Uz kompetencēm orientēts </a:t>
            </a:r>
            <a:r>
              <a:rPr b="0" i="0" lang="en-IE" sz="2800" u="none" cap="none" strike="noStrike">
                <a:solidFill>
                  <a:srgbClr val="3F728A"/>
                </a:solidFill>
                <a:latin typeface="Arial"/>
                <a:ea typeface="Arial"/>
                <a:cs typeface="Arial"/>
                <a:sym typeface="Arial"/>
              </a:rPr>
              <a:t>saturs: saturam jābūt vērstam uz konkrētas kompetences apgūšanu.</a:t>
            </a:r>
            <a:endParaRPr b="0" i="0" sz="2800" u="none" cap="none" strike="noStrike">
              <a:solidFill>
                <a:srgbClr val="3F728A"/>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87"/>
          <p:cNvSpPr txBox="1"/>
          <p:nvPr/>
        </p:nvSpPr>
        <p:spPr>
          <a:xfrm>
            <a:off x="1294293" y="1105468"/>
            <a:ext cx="862022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Arial"/>
                <a:ea typeface="Arial"/>
                <a:cs typeface="Arial"/>
                <a:sym typeface="Arial"/>
              </a:rPr>
              <a:t>Mini mācību formāta resursa (MLFR) izstrādes principi</a:t>
            </a:r>
            <a:endParaRPr b="1" i="0" sz="3600" u="none" cap="none" strike="noStrike">
              <a:solidFill>
                <a:srgbClr val="29BA86"/>
              </a:solidFill>
              <a:latin typeface="Arial"/>
              <a:ea typeface="Arial"/>
              <a:cs typeface="Arial"/>
              <a:sym typeface="Arial"/>
            </a:endParaRPr>
          </a:p>
        </p:txBody>
      </p:sp>
      <p:sp>
        <p:nvSpPr>
          <p:cNvPr id="322" name="Google Shape;322;p8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323" name="Google Shape;323;p8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24" name="Google Shape;324;p8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25" name="Google Shape;325;p87"/>
          <p:cNvSpPr txBox="1"/>
          <p:nvPr/>
        </p:nvSpPr>
        <p:spPr>
          <a:xfrm>
            <a:off x="1146810" y="2658975"/>
            <a:ext cx="10394421" cy="247959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2800"/>
              <a:buFont typeface="Arial"/>
              <a:buChar char="•"/>
            </a:pPr>
            <a:r>
              <a:rPr b="1" i="0" lang="en-IE" sz="2800" u="none" cap="none" strike="noStrike">
                <a:solidFill>
                  <a:srgbClr val="3F728A"/>
                </a:solidFill>
                <a:latin typeface="Arial"/>
                <a:ea typeface="Arial"/>
                <a:cs typeface="Arial"/>
                <a:sym typeface="Arial"/>
              </a:rPr>
              <a:t>Papildināšana: </a:t>
            </a:r>
            <a:r>
              <a:rPr b="0" i="0" lang="en-IE" sz="2800" u="none" cap="none" strike="noStrike">
                <a:solidFill>
                  <a:srgbClr val="3F728A"/>
                </a:solidFill>
                <a:latin typeface="Arial"/>
                <a:ea typeface="Arial"/>
                <a:cs typeface="Arial"/>
                <a:sym typeface="Arial"/>
              </a:rPr>
              <a:t>iegūtās zināšanas ne tikai jāatspoguļo, bet arī jāpapildina, jāpaplašina un jāpadziļina. Ieteicams izveidotos resursus sasaistīt ar līdzīgiem resursiem.</a:t>
            </a:r>
            <a:endParaRPr b="0" i="0" sz="2800" u="none" cap="none" strike="noStrike">
              <a:solidFill>
                <a:srgbClr val="3F728A"/>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2800"/>
              <a:buFont typeface="Arial"/>
              <a:buChar char="•"/>
            </a:pPr>
            <a:r>
              <a:rPr b="1" i="0" lang="en-IE" sz="2800" u="none" cap="none" strike="noStrike">
                <a:solidFill>
                  <a:srgbClr val="3F728A"/>
                </a:solidFill>
                <a:latin typeface="Arial"/>
                <a:ea typeface="Arial"/>
                <a:cs typeface="Arial"/>
                <a:sym typeface="Arial"/>
              </a:rPr>
              <a:t>Praktiska</a:t>
            </a:r>
            <a:r>
              <a:rPr b="0" i="0" lang="en-IE" sz="2800" u="none" cap="none" strike="noStrike">
                <a:solidFill>
                  <a:srgbClr val="3F728A"/>
                </a:solidFill>
                <a:latin typeface="Arial"/>
                <a:ea typeface="Arial"/>
                <a:cs typeface="Arial"/>
                <a:sym typeface="Arial"/>
              </a:rPr>
              <a:t>: lai apgūtu prasmes, tās ir jāpilnveido, tāpēc ir jādod vai jāiekļauj resursā uzdevumi.</a:t>
            </a:r>
            <a:endParaRPr b="0" i="0" sz="2800" u="none" cap="none" strike="noStrike">
              <a:solidFill>
                <a:srgbClr val="3F728A"/>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88"/>
          <p:cNvSpPr txBox="1"/>
          <p:nvPr/>
        </p:nvSpPr>
        <p:spPr>
          <a:xfrm>
            <a:off x="1146810" y="850741"/>
            <a:ext cx="862022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Arial"/>
                <a:ea typeface="Arial"/>
                <a:cs typeface="Arial"/>
                <a:sym typeface="Arial"/>
              </a:rPr>
              <a:t>Galvenie dizaina principi</a:t>
            </a:r>
            <a:endParaRPr b="1" i="0" sz="3600" u="none" cap="none" strike="noStrike">
              <a:solidFill>
                <a:srgbClr val="29BA86"/>
              </a:solidFill>
              <a:latin typeface="Arial"/>
              <a:ea typeface="Arial"/>
              <a:cs typeface="Arial"/>
              <a:sym typeface="Arial"/>
            </a:endParaRPr>
          </a:p>
        </p:txBody>
      </p:sp>
      <p:sp>
        <p:nvSpPr>
          <p:cNvPr id="331" name="Google Shape;331;p8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332" name="Google Shape;332;p8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33" name="Google Shape;333;p8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34" name="Google Shape;334;p88"/>
          <p:cNvSpPr txBox="1"/>
          <p:nvPr/>
        </p:nvSpPr>
        <p:spPr>
          <a:xfrm>
            <a:off x="1217490" y="1774557"/>
            <a:ext cx="10502562" cy="41138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2600"/>
              <a:buFont typeface="Arial"/>
              <a:buChar char="•"/>
            </a:pPr>
            <a:r>
              <a:rPr b="1" i="0" lang="en-IE" sz="2600" u="none" cap="none" strike="noStrike">
                <a:solidFill>
                  <a:srgbClr val="3F728A"/>
                </a:solidFill>
                <a:latin typeface="Arial"/>
                <a:ea typeface="Arial"/>
                <a:cs typeface="Arial"/>
                <a:sym typeface="Arial"/>
              </a:rPr>
              <a:t>Mērķa definēšana</a:t>
            </a:r>
            <a:r>
              <a:rPr b="0" i="0" lang="en-IE" sz="2600" u="none" cap="none" strike="noStrike">
                <a:solidFill>
                  <a:srgbClr val="3F728A"/>
                </a:solidFill>
                <a:latin typeface="Arial"/>
                <a:ea typeface="Arial"/>
                <a:cs typeface="Arial"/>
                <a:sym typeface="Arial"/>
              </a:rPr>
              <a:t>: definējiet skaidru mācību mērķi</a:t>
            </a:r>
            <a:endParaRPr b="0" i="0" sz="2600" u="none" cap="none" strike="noStrike">
              <a:solidFill>
                <a:srgbClr val="3F728A"/>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2600"/>
              <a:buFont typeface="Arial"/>
              <a:buChar char="•"/>
            </a:pPr>
            <a:r>
              <a:rPr b="1" i="0" lang="en-IE" sz="2600" u="none" cap="none" strike="noStrike">
                <a:solidFill>
                  <a:srgbClr val="3F728A"/>
                </a:solidFill>
                <a:latin typeface="Arial"/>
                <a:ea typeface="Arial"/>
                <a:cs typeface="Arial"/>
                <a:sym typeface="Arial"/>
              </a:rPr>
              <a:t>Saskaņotība</a:t>
            </a:r>
            <a:r>
              <a:rPr b="0" i="0" lang="en-IE" sz="2600" u="none" cap="none" strike="noStrike">
                <a:solidFill>
                  <a:srgbClr val="3F728A"/>
                </a:solidFill>
                <a:latin typeface="Arial"/>
                <a:ea typeface="Arial"/>
                <a:cs typeface="Arial"/>
                <a:sym typeface="Arial"/>
              </a:rPr>
              <a:t>: izslēgt nebūtisku informāciju </a:t>
            </a:r>
            <a:endParaRPr/>
          </a:p>
          <a:p>
            <a:pPr indent="-342900" lvl="0" marL="342900" marR="0" rtl="0" algn="l">
              <a:lnSpc>
                <a:spcPct val="107000"/>
              </a:lnSpc>
              <a:spcBef>
                <a:spcPts val="800"/>
              </a:spcBef>
              <a:spcAft>
                <a:spcPts val="0"/>
              </a:spcAft>
              <a:buClr>
                <a:srgbClr val="000000"/>
              </a:buClr>
              <a:buSzPts val="2600"/>
              <a:buFont typeface="Arial"/>
              <a:buChar char="•"/>
            </a:pPr>
            <a:r>
              <a:rPr b="1" i="0" lang="en-IE" sz="2600" u="none" cap="none" strike="noStrike">
                <a:solidFill>
                  <a:srgbClr val="3F728A"/>
                </a:solidFill>
                <a:latin typeface="Arial"/>
                <a:ea typeface="Arial"/>
                <a:cs typeface="Arial"/>
                <a:sym typeface="Arial"/>
              </a:rPr>
              <a:t>Pārpalikums: </a:t>
            </a:r>
            <a:r>
              <a:rPr b="0" i="0" lang="en-IE" sz="2600" u="none" cap="none" strike="noStrike">
                <a:solidFill>
                  <a:srgbClr val="3F728A"/>
                </a:solidFill>
                <a:latin typeface="Arial"/>
                <a:ea typeface="Arial"/>
                <a:cs typeface="Arial"/>
                <a:sym typeface="Arial"/>
              </a:rPr>
              <a:t>nesniedziet vienu un to pašu informāciju divas reizes.</a:t>
            </a:r>
            <a:endParaRPr b="0" i="0" sz="2600" u="none" cap="none" strike="noStrike">
              <a:solidFill>
                <a:srgbClr val="3F728A"/>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2600"/>
              <a:buFont typeface="Arial"/>
              <a:buChar char="•"/>
            </a:pPr>
            <a:r>
              <a:rPr b="1" i="0" lang="en-IE" sz="2600" u="none" cap="none" strike="noStrike">
                <a:solidFill>
                  <a:srgbClr val="3F728A"/>
                </a:solidFill>
                <a:latin typeface="Arial"/>
                <a:ea typeface="Arial"/>
                <a:cs typeface="Arial"/>
                <a:sym typeface="Arial"/>
              </a:rPr>
              <a:t>Telpiskā tuvība</a:t>
            </a:r>
            <a:r>
              <a:rPr b="0" i="0" lang="en-IE" sz="2600" u="none" cap="none" strike="noStrike">
                <a:solidFill>
                  <a:srgbClr val="3F728A"/>
                </a:solidFill>
                <a:latin typeface="Arial"/>
                <a:ea typeface="Arial"/>
                <a:cs typeface="Arial"/>
                <a:sym typeface="Arial"/>
              </a:rPr>
              <a:t>: novietojiet atbilstošo informāciju tuvu vienu otrai.</a:t>
            </a:r>
            <a:endParaRPr b="0" i="0" sz="2600" u="none" cap="none" strike="noStrike">
              <a:solidFill>
                <a:srgbClr val="3F728A"/>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2600"/>
              <a:buFont typeface="Arial"/>
              <a:buChar char="•"/>
            </a:pPr>
            <a:r>
              <a:rPr b="1" i="0" lang="en-IE" sz="2600" u="none" cap="none" strike="noStrike">
                <a:solidFill>
                  <a:srgbClr val="3F728A"/>
                </a:solidFill>
                <a:latin typeface="Arial"/>
                <a:ea typeface="Arial"/>
                <a:cs typeface="Arial"/>
                <a:sym typeface="Arial"/>
              </a:rPr>
              <a:t>Laiku saistība</a:t>
            </a:r>
            <a:r>
              <a:rPr b="0" i="0" lang="en-IE" sz="2600" u="none" cap="none" strike="noStrike">
                <a:solidFill>
                  <a:srgbClr val="3F728A"/>
                </a:solidFill>
                <a:latin typeface="Arial"/>
                <a:ea typeface="Arial"/>
                <a:cs typeface="Arial"/>
                <a:sym typeface="Arial"/>
              </a:rPr>
              <a:t>: vienlaicīga atbilstošas informācijas sniegšana.</a:t>
            </a:r>
            <a:endParaRPr b="0" i="0" sz="2600" u="none" cap="none" strike="noStrike">
              <a:solidFill>
                <a:srgbClr val="3F728A"/>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2600"/>
              <a:buFont typeface="Arial"/>
              <a:buChar char="•"/>
            </a:pPr>
            <a:r>
              <a:rPr b="1" i="0" lang="en-IE" sz="2600" u="none" cap="none" strike="noStrike">
                <a:solidFill>
                  <a:srgbClr val="3F728A"/>
                </a:solidFill>
                <a:latin typeface="Arial"/>
                <a:ea typeface="Arial"/>
                <a:cs typeface="Arial"/>
                <a:sym typeface="Arial"/>
              </a:rPr>
              <a:t>Multimedialitāte</a:t>
            </a:r>
            <a:r>
              <a:rPr b="0" i="0" lang="en-IE" sz="2600" u="none" cap="none" strike="noStrike">
                <a:solidFill>
                  <a:srgbClr val="3F728A"/>
                </a:solidFill>
                <a:latin typeface="Arial"/>
                <a:ea typeface="Arial"/>
                <a:cs typeface="Arial"/>
                <a:sym typeface="Arial"/>
              </a:rPr>
              <a:t>: apvienojiet vārdus un attēlus</a:t>
            </a:r>
            <a:endParaRPr/>
          </a:p>
          <a:p>
            <a:pPr indent="-342900" lvl="0" marL="342900" marR="0" rtl="0" algn="l">
              <a:lnSpc>
                <a:spcPct val="107000"/>
              </a:lnSpc>
              <a:spcBef>
                <a:spcPts val="800"/>
              </a:spcBef>
              <a:spcAft>
                <a:spcPts val="0"/>
              </a:spcAft>
              <a:buClr>
                <a:srgbClr val="000000"/>
              </a:buClr>
              <a:buSzPts val="2600"/>
              <a:buFont typeface="Arial"/>
              <a:buChar char="•"/>
            </a:pPr>
            <a:r>
              <a:rPr b="1" i="0" lang="en-IE" sz="2600" u="none" cap="none" strike="noStrike">
                <a:solidFill>
                  <a:srgbClr val="3F728A"/>
                </a:solidFill>
                <a:latin typeface="Arial"/>
                <a:ea typeface="Arial"/>
                <a:cs typeface="Arial"/>
                <a:sym typeface="Arial"/>
              </a:rPr>
              <a:t>Personalizēšana</a:t>
            </a:r>
            <a:r>
              <a:rPr b="0" i="0" lang="en-IE" sz="2600" u="none" cap="none" strike="noStrike">
                <a:solidFill>
                  <a:srgbClr val="3F728A"/>
                </a:solidFill>
                <a:latin typeface="Arial"/>
                <a:ea typeface="Arial"/>
                <a:cs typeface="Arial"/>
                <a:sym typeface="Arial"/>
              </a:rPr>
              <a:t>: teksta un vārdu pasniegšana draudzīgā un sarunvalodas stilā.</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89"/>
          <p:cNvSpPr txBox="1"/>
          <p:nvPr/>
        </p:nvSpPr>
        <p:spPr>
          <a:xfrm>
            <a:off x="1217490" y="1196471"/>
            <a:ext cx="862022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Arial"/>
                <a:ea typeface="Arial"/>
                <a:cs typeface="Arial"/>
                <a:sym typeface="Arial"/>
              </a:rPr>
              <a:t>Kas jums nepieciešams, lai izstrādātu mini mācību formāta resursu</a:t>
            </a:r>
            <a:endParaRPr b="1" i="0" sz="3600" u="none" cap="none" strike="noStrike">
              <a:solidFill>
                <a:srgbClr val="29BA86"/>
              </a:solidFill>
              <a:latin typeface="Arial"/>
              <a:ea typeface="Arial"/>
              <a:cs typeface="Arial"/>
              <a:sym typeface="Arial"/>
            </a:endParaRPr>
          </a:p>
        </p:txBody>
      </p:sp>
      <p:sp>
        <p:nvSpPr>
          <p:cNvPr id="340" name="Google Shape;340;p8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341" name="Google Shape;341;p8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42" name="Google Shape;342;p8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43" name="Google Shape;343;p89"/>
          <p:cNvSpPr txBox="1"/>
          <p:nvPr/>
        </p:nvSpPr>
        <p:spPr>
          <a:xfrm>
            <a:off x="1217490" y="2554012"/>
            <a:ext cx="9456730" cy="268477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IE" sz="2800" u="none" cap="none" strike="noStrike">
                <a:solidFill>
                  <a:srgbClr val="3F728A"/>
                </a:solidFill>
                <a:latin typeface="Calibri"/>
                <a:ea typeface="Calibri"/>
                <a:cs typeface="Calibri"/>
                <a:sym typeface="Calibri"/>
              </a:rPr>
              <a:t>5-7 minūšu garam resursam ir nepieciešams:</a:t>
            </a:r>
            <a:endParaRPr b="0" i="0" sz="2800" u="none" cap="none" strike="noStrike">
              <a:solidFill>
                <a:srgbClr val="3F728A"/>
              </a:solidFill>
              <a:latin typeface="Calibri"/>
              <a:ea typeface="Calibri"/>
              <a:cs typeface="Calibri"/>
              <a:sym typeface="Calibri"/>
            </a:endParaRPr>
          </a:p>
          <a:p>
            <a:pPr indent="-457200" lvl="0" marL="457200" marR="0" rtl="0" algn="l">
              <a:lnSpc>
                <a:spcPct val="107000"/>
              </a:lnSpc>
              <a:spcBef>
                <a:spcPts val="800"/>
              </a:spcBef>
              <a:spcAft>
                <a:spcPts val="0"/>
              </a:spcAft>
              <a:buClr>
                <a:srgbClr val="000000"/>
              </a:buClr>
              <a:buSzPts val="2800"/>
              <a:buFont typeface="Arial"/>
              <a:buChar char="•"/>
            </a:pPr>
            <a:r>
              <a:rPr b="0" i="0" lang="en-IE" sz="2800" u="none" cap="none" strike="noStrike">
                <a:solidFill>
                  <a:srgbClr val="3F728A"/>
                </a:solidFill>
                <a:latin typeface="Calibri"/>
                <a:ea typeface="Calibri"/>
                <a:cs typeface="Calibri"/>
                <a:sym typeface="Calibri"/>
              </a:rPr>
              <a:t>Scenārijs 450-600 vārdu apjomā</a:t>
            </a:r>
            <a:endParaRPr b="0" i="0" sz="2800" u="none" cap="none" strike="noStrike">
              <a:solidFill>
                <a:srgbClr val="3F728A"/>
              </a:solidFill>
              <a:latin typeface="Calibri"/>
              <a:ea typeface="Calibri"/>
              <a:cs typeface="Calibri"/>
              <a:sym typeface="Calibri"/>
            </a:endParaRPr>
          </a:p>
          <a:p>
            <a:pPr indent="-457200" lvl="0" marL="457200" marR="0" rtl="0" algn="l">
              <a:lnSpc>
                <a:spcPct val="107000"/>
              </a:lnSpc>
              <a:spcBef>
                <a:spcPts val="800"/>
              </a:spcBef>
              <a:spcAft>
                <a:spcPts val="0"/>
              </a:spcAft>
              <a:buClr>
                <a:srgbClr val="000000"/>
              </a:buClr>
              <a:buSzPts val="2800"/>
              <a:buFont typeface="Arial"/>
              <a:buChar char="•"/>
            </a:pPr>
            <a:r>
              <a:rPr b="0" i="0" lang="en-IE" sz="2800" u="none" cap="none" strike="noStrike">
                <a:solidFill>
                  <a:srgbClr val="3F728A"/>
                </a:solidFill>
                <a:latin typeface="Calibri"/>
                <a:ea typeface="Calibri"/>
                <a:cs typeface="Calibri"/>
                <a:sym typeface="Calibri"/>
              </a:rPr>
              <a:t>PowerPoint prezentācija ar 8-10 slaidiem</a:t>
            </a:r>
            <a:endParaRPr b="0" i="0" sz="2800" u="none" cap="none" strike="noStrike">
              <a:solidFill>
                <a:srgbClr val="3F728A"/>
              </a:solidFill>
              <a:latin typeface="Calibri"/>
              <a:ea typeface="Calibri"/>
              <a:cs typeface="Calibri"/>
              <a:sym typeface="Calibri"/>
            </a:endParaRPr>
          </a:p>
          <a:p>
            <a:pPr indent="-457200" lvl="0" marL="457200" marR="0" rtl="0" algn="l">
              <a:lnSpc>
                <a:spcPct val="107000"/>
              </a:lnSpc>
              <a:spcBef>
                <a:spcPts val="800"/>
              </a:spcBef>
              <a:spcAft>
                <a:spcPts val="0"/>
              </a:spcAft>
              <a:buClr>
                <a:srgbClr val="000000"/>
              </a:buClr>
              <a:buSzPts val="2800"/>
              <a:buFont typeface="Arial"/>
              <a:buChar char="•"/>
            </a:pPr>
            <a:r>
              <a:rPr b="0" i="0" lang="en-IE" sz="2800" u="none" cap="none" strike="noStrike">
                <a:solidFill>
                  <a:srgbClr val="3F728A"/>
                </a:solidFill>
                <a:latin typeface="Calibri"/>
                <a:ea typeface="Calibri"/>
                <a:cs typeface="Calibri"/>
                <a:sym typeface="Calibri"/>
              </a:rPr>
              <a:t>Slaidos iekļaujiet galvenokārt attēlus un grafikus - pēc iespējas mazāk teksta.</a:t>
            </a:r>
            <a:endParaRPr b="0" i="0" sz="1800" u="none" cap="none" strike="noStrike">
              <a:solidFill>
                <a:srgbClr val="3F728A"/>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90"/>
          <p:cNvSpPr txBox="1"/>
          <p:nvPr/>
        </p:nvSpPr>
        <p:spPr>
          <a:xfrm>
            <a:off x="952983" y="993345"/>
            <a:ext cx="306841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Eduzines</a:t>
            </a:r>
            <a:endParaRPr b="1" i="0" sz="3600" u="none" cap="none" strike="noStrike">
              <a:solidFill>
                <a:srgbClr val="29BA86"/>
              </a:solidFill>
              <a:latin typeface="Quattrocento Sans"/>
              <a:ea typeface="Quattrocento Sans"/>
              <a:cs typeface="Quattrocento Sans"/>
              <a:sym typeface="Quattrocento Sans"/>
            </a:endParaRPr>
          </a:p>
        </p:txBody>
      </p:sp>
      <p:sp>
        <p:nvSpPr>
          <p:cNvPr id="349" name="Google Shape;349;p9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350" name="Google Shape;350;p9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51" name="Google Shape;351;p9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52" name="Google Shape;352;p90"/>
          <p:cNvSpPr txBox="1"/>
          <p:nvPr/>
        </p:nvSpPr>
        <p:spPr>
          <a:xfrm>
            <a:off x="952983" y="1931547"/>
            <a:ext cx="4936540" cy="39703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2800" u="none" cap="none" strike="noStrike">
                <a:solidFill>
                  <a:srgbClr val="3F728A"/>
                </a:solidFill>
                <a:latin typeface="Arial"/>
                <a:ea typeface="Arial"/>
                <a:cs typeface="Arial"/>
                <a:sym typeface="Arial"/>
              </a:rPr>
              <a:t>EduZine ir izglītojošs žurnāls viedtālrunim (un visām citām digitālajām ierīcēm) ar iestrādātiem multivides un mācību saturu. Šī formāta formulējums ir jauninājums mācību satura pasniegšanas ziņā.</a:t>
            </a:r>
            <a:endParaRPr/>
          </a:p>
        </p:txBody>
      </p:sp>
      <p:pic>
        <p:nvPicPr>
          <p:cNvPr id="353" name="Google Shape;353;p90"/>
          <p:cNvPicPr preferRelativeResize="0"/>
          <p:nvPr/>
        </p:nvPicPr>
        <p:blipFill rotWithShape="1">
          <a:blip r:embed="rId5">
            <a:alphaModFix/>
          </a:blip>
          <a:srcRect b="0" l="0" r="0" t="0"/>
          <a:stretch/>
        </p:blipFill>
        <p:spPr>
          <a:xfrm>
            <a:off x="6096000" y="1316510"/>
            <a:ext cx="5309250" cy="474316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9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359" name="Google Shape;359;p9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60" name="Google Shape;360;p9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61" name="Google Shape;361;p91"/>
          <p:cNvSpPr txBox="1"/>
          <p:nvPr/>
        </p:nvSpPr>
        <p:spPr>
          <a:xfrm>
            <a:off x="900923" y="797510"/>
            <a:ext cx="10806398" cy="52629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2800" u="none" cap="none" strike="noStrike">
                <a:solidFill>
                  <a:srgbClr val="29BA86"/>
                </a:solidFill>
                <a:latin typeface="Arial"/>
                <a:ea typeface="Arial"/>
                <a:cs typeface="Arial"/>
                <a:sym typeface="Arial"/>
              </a:rPr>
              <a:t>EduZines ir veidoti saskaņā ar šādu 5 posmu mācību modeli: </a:t>
            </a:r>
            <a:endParaRPr/>
          </a:p>
          <a:p>
            <a:pPr indent="0" lvl="0" marL="0" marR="0" rtl="0" algn="l">
              <a:lnSpc>
                <a:spcPct val="100000"/>
              </a:lnSpc>
              <a:spcBef>
                <a:spcPts val="0"/>
              </a:spcBef>
              <a:spcAft>
                <a:spcPts val="0"/>
              </a:spcAft>
              <a:buNone/>
            </a:pPr>
            <a:r>
              <a:t/>
            </a:r>
            <a:endParaRPr b="0" i="0" sz="2000" u="none" cap="none" strike="noStrike">
              <a:solidFill>
                <a:srgbClr val="3F728A"/>
              </a:solidFill>
              <a:latin typeface="Arial"/>
              <a:ea typeface="Arial"/>
              <a:cs typeface="Arial"/>
              <a:sym typeface="Arial"/>
            </a:endParaRPr>
          </a:p>
          <a:p>
            <a:pPr indent="-127000" lvl="0" marL="0" marR="0" rtl="0" algn="just">
              <a:lnSpc>
                <a:spcPct val="100000"/>
              </a:lnSpc>
              <a:spcBef>
                <a:spcPts val="0"/>
              </a:spcBef>
              <a:spcAft>
                <a:spcPts val="0"/>
              </a:spcAft>
              <a:buClr>
                <a:srgbClr val="000000"/>
              </a:buClr>
              <a:buSzPts val="2000"/>
              <a:buFont typeface="Arial"/>
              <a:buAutoNum type="arabicPeriod"/>
            </a:pPr>
            <a:r>
              <a:rPr b="0" i="0" lang="en-IE" sz="2000" u="none" cap="none" strike="noStrike">
                <a:solidFill>
                  <a:srgbClr val="3F728A"/>
                </a:solidFill>
                <a:latin typeface="Arial"/>
                <a:ea typeface="Arial"/>
                <a:cs typeface="Arial"/>
                <a:sym typeface="Arial"/>
              </a:rPr>
              <a:t> skaidrojošs video, kas iepazīstina ar tēmu (piem., Ted Talk).</a:t>
            </a:r>
            <a:endParaRPr/>
          </a:p>
          <a:p>
            <a:pPr indent="0" lvl="0" marL="0" marR="0" rtl="0" algn="just">
              <a:lnSpc>
                <a:spcPct val="100000"/>
              </a:lnSpc>
              <a:spcBef>
                <a:spcPts val="0"/>
              </a:spcBef>
              <a:spcAft>
                <a:spcPts val="0"/>
              </a:spcAft>
              <a:buNone/>
            </a:pPr>
            <a:r>
              <a:rPr b="0" i="0" lang="en-IE" sz="2000" u="none" cap="none" strike="noStrike">
                <a:solidFill>
                  <a:srgbClr val="3F728A"/>
                </a:solidFill>
                <a:latin typeface="Arial"/>
                <a:ea typeface="Arial"/>
                <a:cs typeface="Arial"/>
                <a:sym typeface="Arial"/>
              </a:rPr>
              <a:t> </a:t>
            </a:r>
            <a:endParaRPr/>
          </a:p>
          <a:p>
            <a:pPr indent="-127000" lvl="0" marL="0" marR="0" rtl="0" algn="just">
              <a:lnSpc>
                <a:spcPct val="100000"/>
              </a:lnSpc>
              <a:spcBef>
                <a:spcPts val="0"/>
              </a:spcBef>
              <a:spcAft>
                <a:spcPts val="0"/>
              </a:spcAft>
              <a:buClr>
                <a:srgbClr val="000000"/>
              </a:buClr>
              <a:buSzPts val="2000"/>
              <a:buFont typeface="Arial"/>
              <a:buAutoNum type="arabicPeriod" startAt="2"/>
            </a:pPr>
            <a:r>
              <a:rPr b="0" i="0" lang="en-IE" sz="2000" u="none" cap="none" strike="noStrike">
                <a:solidFill>
                  <a:srgbClr val="3F728A"/>
                </a:solidFill>
                <a:latin typeface="Arial"/>
                <a:ea typeface="Arial"/>
                <a:cs typeface="Arial"/>
                <a:sym typeface="Arial"/>
              </a:rPr>
              <a:t> Iepriekšējo zināšanu novērtējums - diagnosticējoša viktorīna vai puzle, lai palīdzētu skolēnam noteikt, ko viņš jau zina, kas izstrādāta, izmantojot Google veidlapas vai citu līdzīgu platformu vai rīku. </a:t>
            </a:r>
            <a:endParaRPr/>
          </a:p>
          <a:p>
            <a:pPr indent="0" lvl="0" marL="0" marR="0" rtl="0" algn="just">
              <a:lnSpc>
                <a:spcPct val="100000"/>
              </a:lnSpc>
              <a:spcBef>
                <a:spcPts val="0"/>
              </a:spcBef>
              <a:spcAft>
                <a:spcPts val="0"/>
              </a:spcAft>
              <a:buNone/>
            </a:pPr>
            <a:r>
              <a:rPr b="0" i="0" lang="en-IE" sz="2000" u="none" cap="none" strike="noStrike">
                <a:solidFill>
                  <a:srgbClr val="3F728A"/>
                </a:solidFill>
                <a:latin typeface="Arial"/>
                <a:ea typeface="Arial"/>
                <a:cs typeface="Arial"/>
                <a:sym typeface="Arial"/>
              </a:rPr>
              <a:t> </a:t>
            </a:r>
            <a:endParaRPr/>
          </a:p>
          <a:p>
            <a:pPr indent="-127000" lvl="0" marL="0" marR="0" rtl="0" algn="just">
              <a:lnSpc>
                <a:spcPct val="100000"/>
              </a:lnSpc>
              <a:spcBef>
                <a:spcPts val="0"/>
              </a:spcBef>
              <a:spcAft>
                <a:spcPts val="0"/>
              </a:spcAft>
              <a:buClr>
                <a:srgbClr val="000000"/>
              </a:buClr>
              <a:buSzPts val="2000"/>
              <a:buFont typeface="Arial"/>
              <a:buAutoNum type="arabicPeriod" startAt="3"/>
            </a:pPr>
            <a:r>
              <a:rPr b="0" i="0" lang="en-IE" sz="2000" u="none" cap="none" strike="noStrike">
                <a:solidFill>
                  <a:srgbClr val="3F728A"/>
                </a:solidFill>
                <a:latin typeface="Arial"/>
                <a:ea typeface="Arial"/>
                <a:cs typeface="Arial"/>
                <a:sym typeface="Arial"/>
              </a:rPr>
              <a:t> Mācību materiāls - mācību satura kodols ar teorētiskām zināšanām un uz izaicinājumiem balstītām aktivitātēm, kas palīdzēs skolēnam apgūt jaunas zināšanas. Tā noslēdzas ar prezentāciju vai uzdevuma iesniegšanu. </a:t>
            </a:r>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3F728A"/>
              </a:solidFill>
              <a:latin typeface="Arial"/>
              <a:ea typeface="Arial"/>
              <a:cs typeface="Arial"/>
              <a:sym typeface="Arial"/>
            </a:endParaRPr>
          </a:p>
          <a:p>
            <a:pPr indent="-127000" lvl="0" marL="0" marR="0" rtl="0" algn="just">
              <a:lnSpc>
                <a:spcPct val="100000"/>
              </a:lnSpc>
              <a:spcBef>
                <a:spcPts val="0"/>
              </a:spcBef>
              <a:spcAft>
                <a:spcPts val="0"/>
              </a:spcAft>
              <a:buClr>
                <a:srgbClr val="000000"/>
              </a:buClr>
              <a:buSzPts val="2000"/>
              <a:buFont typeface="Arial"/>
              <a:buAutoNum type="arabicPeriod" startAt="3"/>
            </a:pPr>
            <a:r>
              <a:rPr b="0" i="0" lang="en-IE" sz="2000" u="none" cap="none" strike="noStrike">
                <a:solidFill>
                  <a:srgbClr val="3F728A"/>
                </a:solidFill>
                <a:latin typeface="Arial"/>
                <a:ea typeface="Arial"/>
                <a:cs typeface="Arial"/>
                <a:sym typeface="Arial"/>
              </a:rPr>
              <a:t> Savstarpējs novērtējums - tiešsaistes savstarpējs novērtējums, kurā prezentācijas, videoklipus vai iesniegtos darbus komentē citi audzēkņi. </a:t>
            </a:r>
            <a:endParaRPr/>
          </a:p>
          <a:p>
            <a:pPr indent="0" lvl="0" marL="0" marR="0" rtl="0" algn="just">
              <a:lnSpc>
                <a:spcPct val="100000"/>
              </a:lnSpc>
              <a:spcBef>
                <a:spcPts val="0"/>
              </a:spcBef>
              <a:spcAft>
                <a:spcPts val="0"/>
              </a:spcAft>
              <a:buNone/>
            </a:pPr>
            <a:r>
              <a:rPr b="0" i="0" lang="en-IE" sz="2000" u="none" cap="none" strike="noStrike">
                <a:solidFill>
                  <a:srgbClr val="3F728A"/>
                </a:solidFill>
                <a:latin typeface="Arial"/>
                <a:ea typeface="Arial"/>
                <a:cs typeface="Arial"/>
                <a:sym typeface="Arial"/>
              </a:rPr>
              <a:t> </a:t>
            </a:r>
            <a:endParaRPr/>
          </a:p>
          <a:p>
            <a:pPr indent="-127000" lvl="0" marL="0" marR="0" rtl="0" algn="just">
              <a:lnSpc>
                <a:spcPct val="100000"/>
              </a:lnSpc>
              <a:spcBef>
                <a:spcPts val="0"/>
              </a:spcBef>
              <a:spcAft>
                <a:spcPts val="0"/>
              </a:spcAft>
              <a:buClr>
                <a:srgbClr val="000000"/>
              </a:buClr>
              <a:buSzPts val="2000"/>
              <a:buFont typeface="Arial"/>
              <a:buAutoNum type="arabicPeriod" startAt="5"/>
            </a:pPr>
            <a:r>
              <a:rPr b="0" i="0" lang="en-IE" sz="2000" u="none" cap="none" strike="noStrike">
                <a:solidFill>
                  <a:srgbClr val="3F728A"/>
                </a:solidFill>
                <a:latin typeface="Arial"/>
                <a:ea typeface="Arial"/>
                <a:cs typeface="Arial"/>
                <a:sym typeface="Arial"/>
              </a:rPr>
              <a:t> Apstiprināšana - kopsavilkuma viktorīna, kuras rezultātā tiek izsniegts digitālais sertifikāts un dota iespēja pašrefleksijai. </a:t>
            </a:r>
            <a:endParaRPr b="0" i="0" sz="2000" u="none" cap="none" strike="noStrike">
              <a:solidFill>
                <a:srgbClr val="3F728A"/>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92"/>
          <p:cNvSpPr txBox="1"/>
          <p:nvPr/>
        </p:nvSpPr>
        <p:spPr>
          <a:xfrm>
            <a:off x="1001931" y="844141"/>
            <a:ext cx="70142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Eduzīna formāts</a:t>
            </a:r>
            <a:endParaRPr b="1" i="0" sz="3600" u="none" cap="none" strike="noStrike">
              <a:solidFill>
                <a:srgbClr val="29BA86"/>
              </a:solidFill>
              <a:latin typeface="Quattrocento Sans"/>
              <a:ea typeface="Quattrocento Sans"/>
              <a:cs typeface="Quattrocento Sans"/>
              <a:sym typeface="Quattrocento Sans"/>
            </a:endParaRPr>
          </a:p>
        </p:txBody>
      </p:sp>
      <p:sp>
        <p:nvSpPr>
          <p:cNvPr id="367" name="Google Shape;367;p9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368" name="Google Shape;368;p9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69" name="Google Shape;369;p9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70" name="Google Shape;370;p92"/>
          <p:cNvSpPr txBox="1"/>
          <p:nvPr/>
        </p:nvSpPr>
        <p:spPr>
          <a:xfrm>
            <a:off x="1041473" y="1688734"/>
            <a:ext cx="6765340" cy="480131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2400" u="none" cap="none" strike="noStrike">
                <a:solidFill>
                  <a:srgbClr val="3F728A"/>
                </a:solidFill>
                <a:latin typeface="Arial"/>
                <a:ea typeface="Arial"/>
                <a:cs typeface="Arial"/>
                <a:sym typeface="Arial"/>
              </a:rPr>
              <a:t>Tipiskam EduZine ir šāds izkārtojums: </a:t>
            </a:r>
            <a:endParaRPr/>
          </a:p>
          <a:p>
            <a:pPr indent="0" lvl="0" marL="0" marR="0" rtl="0" algn="just">
              <a:lnSpc>
                <a:spcPct val="100000"/>
              </a:lnSpc>
              <a:spcBef>
                <a:spcPts val="0"/>
              </a:spcBef>
              <a:spcAft>
                <a:spcPts val="0"/>
              </a:spcAft>
              <a:buNone/>
            </a:pPr>
            <a:r>
              <a:rPr b="0" i="0" lang="en-IE" sz="2400" u="none" cap="none" strike="noStrike">
                <a:solidFill>
                  <a:srgbClr val="3F728A"/>
                </a:solidFill>
                <a:latin typeface="Arial"/>
                <a:ea typeface="Arial"/>
                <a:cs typeface="Arial"/>
                <a:sym typeface="Arial"/>
              </a:rPr>
              <a:t> </a:t>
            </a:r>
            <a:endParaRPr/>
          </a:p>
          <a:p>
            <a:pPr indent="-152400" lvl="0" marL="0" marR="0" rtl="0" algn="just">
              <a:lnSpc>
                <a:spcPct val="100000"/>
              </a:lnSpc>
              <a:spcBef>
                <a:spcPts val="0"/>
              </a:spcBef>
              <a:spcAft>
                <a:spcPts val="0"/>
              </a:spcAft>
              <a:buClr>
                <a:srgbClr val="000000"/>
              </a:buClr>
              <a:buSzPts val="2400"/>
              <a:buFont typeface="Arial"/>
              <a:buChar char="•"/>
            </a:pPr>
            <a:r>
              <a:rPr b="0" i="0" lang="en-IE" sz="2400" u="none" cap="none" strike="noStrike">
                <a:solidFill>
                  <a:srgbClr val="3F728A"/>
                </a:solidFill>
                <a:latin typeface="Arial"/>
                <a:ea typeface="Arial"/>
                <a:cs typeface="Arial"/>
                <a:sym typeface="Arial"/>
              </a:rPr>
              <a:t>1. lappuse - Pirmā lapa  </a:t>
            </a:r>
            <a:endParaRPr/>
          </a:p>
          <a:p>
            <a:pPr indent="-152400" lvl="0" marL="0" marR="0" rtl="0" algn="just">
              <a:lnSpc>
                <a:spcPct val="100000"/>
              </a:lnSpc>
              <a:spcBef>
                <a:spcPts val="0"/>
              </a:spcBef>
              <a:spcAft>
                <a:spcPts val="0"/>
              </a:spcAft>
              <a:buClr>
                <a:srgbClr val="000000"/>
              </a:buClr>
              <a:buSzPts val="2400"/>
              <a:buFont typeface="Arial"/>
              <a:buChar char="•"/>
            </a:pPr>
            <a:r>
              <a:rPr b="0" i="0" lang="en-IE" sz="2400" u="none" cap="none" strike="noStrike">
                <a:solidFill>
                  <a:srgbClr val="3F728A"/>
                </a:solidFill>
                <a:latin typeface="Arial"/>
                <a:ea typeface="Arial"/>
                <a:cs typeface="Arial"/>
                <a:sym typeface="Arial"/>
              </a:rPr>
              <a:t>2. lappuse - Ievadlapa</a:t>
            </a:r>
            <a:endParaRPr/>
          </a:p>
          <a:p>
            <a:pPr indent="-152400" lvl="0" marL="0" marR="0" rtl="0" algn="just">
              <a:lnSpc>
                <a:spcPct val="100000"/>
              </a:lnSpc>
              <a:spcBef>
                <a:spcPts val="0"/>
              </a:spcBef>
              <a:spcAft>
                <a:spcPts val="0"/>
              </a:spcAft>
              <a:buClr>
                <a:srgbClr val="000000"/>
              </a:buClr>
              <a:buSzPts val="2400"/>
              <a:buFont typeface="Arial"/>
              <a:buChar char="•"/>
            </a:pPr>
            <a:r>
              <a:rPr b="0" i="0" lang="en-IE" sz="2400" u="none" cap="none" strike="noStrike">
                <a:solidFill>
                  <a:srgbClr val="3F728A"/>
                </a:solidFill>
                <a:latin typeface="Arial"/>
                <a:ea typeface="Arial"/>
                <a:cs typeface="Arial"/>
                <a:sym typeface="Arial"/>
              </a:rPr>
              <a:t>3. lappuse - Rādītājs  </a:t>
            </a:r>
            <a:endParaRPr/>
          </a:p>
          <a:p>
            <a:pPr indent="-152400" lvl="0" marL="0" marR="0" rtl="0" algn="just">
              <a:lnSpc>
                <a:spcPct val="100000"/>
              </a:lnSpc>
              <a:spcBef>
                <a:spcPts val="0"/>
              </a:spcBef>
              <a:spcAft>
                <a:spcPts val="0"/>
              </a:spcAft>
              <a:buClr>
                <a:srgbClr val="000000"/>
              </a:buClr>
              <a:buSzPts val="2400"/>
              <a:buFont typeface="Arial"/>
              <a:buChar char="•"/>
            </a:pPr>
            <a:r>
              <a:rPr b="0" i="0" lang="en-IE" sz="2400" u="none" cap="none" strike="noStrike">
                <a:solidFill>
                  <a:srgbClr val="3F728A"/>
                </a:solidFill>
                <a:latin typeface="Arial"/>
                <a:ea typeface="Arial"/>
                <a:cs typeface="Arial"/>
                <a:sym typeface="Arial"/>
              </a:rPr>
              <a:t>Page 4 - Paredzamie mācību rezultāti </a:t>
            </a:r>
            <a:endParaRPr/>
          </a:p>
          <a:p>
            <a:pPr indent="-152400" lvl="0" marL="0" marR="0" rtl="0" algn="just">
              <a:lnSpc>
                <a:spcPct val="100000"/>
              </a:lnSpc>
              <a:spcBef>
                <a:spcPts val="0"/>
              </a:spcBef>
              <a:spcAft>
                <a:spcPts val="0"/>
              </a:spcAft>
              <a:buClr>
                <a:srgbClr val="000000"/>
              </a:buClr>
              <a:buSzPts val="2400"/>
              <a:buFont typeface="Arial"/>
              <a:buChar char="•"/>
            </a:pPr>
            <a:r>
              <a:rPr b="0" i="0" lang="en-IE" sz="2400" u="none" cap="none" strike="noStrike">
                <a:solidFill>
                  <a:srgbClr val="3F728A"/>
                </a:solidFill>
                <a:latin typeface="Arial"/>
                <a:ea typeface="Arial"/>
                <a:cs typeface="Arial"/>
                <a:sym typeface="Arial"/>
              </a:rPr>
              <a:t>5. lappuse - Pašrefleksijas vingrinājums  </a:t>
            </a:r>
            <a:endParaRPr/>
          </a:p>
          <a:p>
            <a:pPr indent="-152400" lvl="0" marL="0" marR="0" rtl="0" algn="just">
              <a:lnSpc>
                <a:spcPct val="100000"/>
              </a:lnSpc>
              <a:spcBef>
                <a:spcPts val="0"/>
              </a:spcBef>
              <a:spcAft>
                <a:spcPts val="0"/>
              </a:spcAft>
              <a:buClr>
                <a:srgbClr val="000000"/>
              </a:buClr>
              <a:buSzPts val="2400"/>
              <a:buFont typeface="Arial"/>
              <a:buChar char="•"/>
            </a:pPr>
            <a:r>
              <a:rPr b="0" i="0" lang="en-IE" sz="2400" u="none" cap="none" strike="noStrike">
                <a:solidFill>
                  <a:srgbClr val="3F728A"/>
                </a:solidFill>
                <a:latin typeface="Arial"/>
                <a:ea typeface="Arial"/>
                <a:cs typeface="Arial"/>
                <a:sym typeface="Arial"/>
              </a:rPr>
              <a:t>Page 6 - Page 17 - Saturs </a:t>
            </a:r>
            <a:endParaRPr/>
          </a:p>
          <a:p>
            <a:pPr indent="-152400" lvl="0" marL="0" marR="0" rtl="0" algn="just">
              <a:lnSpc>
                <a:spcPct val="100000"/>
              </a:lnSpc>
              <a:spcBef>
                <a:spcPts val="0"/>
              </a:spcBef>
              <a:spcAft>
                <a:spcPts val="0"/>
              </a:spcAft>
              <a:buClr>
                <a:srgbClr val="000000"/>
              </a:buClr>
              <a:buSzPts val="2400"/>
              <a:buFont typeface="Arial"/>
              <a:buChar char="•"/>
            </a:pPr>
            <a:r>
              <a:rPr b="0" i="0" lang="en-IE" sz="2400" u="none" cap="none" strike="noStrike">
                <a:solidFill>
                  <a:srgbClr val="3F728A"/>
                </a:solidFill>
                <a:latin typeface="Arial"/>
                <a:ea typeface="Arial"/>
                <a:cs typeface="Arial"/>
                <a:sym typeface="Arial"/>
              </a:rPr>
              <a:t>18. lappuse - Nobeiguma uzdevums </a:t>
            </a:r>
            <a:endParaRPr/>
          </a:p>
          <a:p>
            <a:pPr indent="-152400" lvl="0" marL="0" marR="0" rtl="0" algn="just">
              <a:lnSpc>
                <a:spcPct val="100000"/>
              </a:lnSpc>
              <a:spcBef>
                <a:spcPts val="0"/>
              </a:spcBef>
              <a:spcAft>
                <a:spcPts val="0"/>
              </a:spcAft>
              <a:buClr>
                <a:srgbClr val="000000"/>
              </a:buClr>
              <a:buSzPts val="2400"/>
              <a:buFont typeface="Arial"/>
              <a:buChar char="•"/>
            </a:pPr>
            <a:r>
              <a:rPr b="0" i="0" lang="en-IE" sz="2400" u="none" cap="none" strike="noStrike">
                <a:solidFill>
                  <a:srgbClr val="3F728A"/>
                </a:solidFill>
                <a:latin typeface="Arial"/>
                <a:ea typeface="Arial"/>
                <a:cs typeface="Arial"/>
                <a:sym typeface="Arial"/>
              </a:rPr>
              <a:t>19. lappuse - Noslēguma tests  </a:t>
            </a:r>
            <a:endParaRPr/>
          </a:p>
          <a:p>
            <a:pPr indent="-152400" lvl="0" marL="0" marR="0" rtl="0" algn="just">
              <a:lnSpc>
                <a:spcPct val="100000"/>
              </a:lnSpc>
              <a:spcBef>
                <a:spcPts val="0"/>
              </a:spcBef>
              <a:spcAft>
                <a:spcPts val="0"/>
              </a:spcAft>
              <a:buClr>
                <a:srgbClr val="000000"/>
              </a:buClr>
              <a:buSzPts val="2400"/>
              <a:buFont typeface="Arial"/>
              <a:buChar char="•"/>
            </a:pPr>
            <a:r>
              <a:rPr b="0" i="0" lang="en-IE" sz="2400" u="none" cap="none" strike="noStrike">
                <a:solidFill>
                  <a:srgbClr val="3F728A"/>
                </a:solidFill>
                <a:latin typeface="Arial"/>
                <a:ea typeface="Arial"/>
                <a:cs typeface="Arial"/>
                <a:sym typeface="Arial"/>
              </a:rPr>
              <a:t>20. lappuse - Papildu resursi  </a:t>
            </a:r>
            <a:endParaRPr/>
          </a:p>
          <a:p>
            <a:pPr indent="0" lvl="0" marL="0" marR="0" rtl="0" algn="just">
              <a:lnSpc>
                <a:spcPct val="100000"/>
              </a:lnSpc>
              <a:spcBef>
                <a:spcPts val="0"/>
              </a:spcBef>
              <a:spcAft>
                <a:spcPts val="0"/>
              </a:spcAft>
              <a:buNone/>
            </a:pPr>
            <a:r>
              <a:rPr b="0" i="0" lang="en-IE" sz="18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2400" u="none" cap="none" strike="noStrike">
              <a:solidFill>
                <a:srgbClr val="195562"/>
              </a:solidFill>
              <a:latin typeface="Arial"/>
              <a:ea typeface="Arial"/>
              <a:cs typeface="Arial"/>
              <a:sym typeface="Arial"/>
            </a:endParaRPr>
          </a:p>
        </p:txBody>
      </p:sp>
      <p:pic>
        <p:nvPicPr>
          <p:cNvPr descr="Text&#10;&#10;Description automatically generated" id="371" name="Google Shape;371;p92"/>
          <p:cNvPicPr preferRelativeResize="0"/>
          <p:nvPr/>
        </p:nvPicPr>
        <p:blipFill rotWithShape="1">
          <a:blip r:embed="rId5">
            <a:alphaModFix/>
          </a:blip>
          <a:srcRect b="0" l="0" r="0" t="0"/>
          <a:stretch/>
        </p:blipFill>
        <p:spPr>
          <a:xfrm>
            <a:off x="7703126" y="1057404"/>
            <a:ext cx="3486943" cy="5569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Text&#10;&#10;Description automatically generated" id="103" name="Google Shape;103;p66"/>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66"/>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a:p>
        </p:txBody>
      </p:sp>
      <p:sp>
        <p:nvSpPr>
          <p:cNvPr id="105" name="Google Shape;105;p66"/>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a:p>
        </p:txBody>
      </p:sp>
      <p:sp>
        <p:nvSpPr>
          <p:cNvPr id="106" name="Google Shape;106;p66"/>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IE" sz="1400" u="none" cap="none" strike="noStrike">
                <a:solidFill>
                  <a:schemeClr val="lt1"/>
                </a:solidFill>
                <a:latin typeface="Quattrocento Sans"/>
                <a:ea typeface="Quattrocento Sans"/>
                <a:cs typeface="Quattrocento Sans"/>
                <a:sym typeface="Quattrocento Sans"/>
              </a:rPr>
              <a:t>Šeit jūs varētu aprakstīt sadaļas tēmu.</a:t>
            </a:r>
            <a:endParaRPr/>
          </a:p>
        </p:txBody>
      </p:sp>
      <p:sp>
        <p:nvSpPr>
          <p:cNvPr id="107" name="Google Shape;107;p66"/>
          <p:cNvSpPr txBox="1"/>
          <p:nvPr>
            <p:ph type="title"/>
          </p:nvPr>
        </p:nvSpPr>
        <p:spPr>
          <a:xfrm>
            <a:off x="3665588" y="787857"/>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IE" sz="3600">
                <a:solidFill>
                  <a:srgbClr val="29BB89"/>
                </a:solidFill>
                <a:latin typeface="Quattrocento Sans"/>
                <a:ea typeface="Quattrocento Sans"/>
                <a:cs typeface="Quattrocento Sans"/>
                <a:sym typeface="Quattrocento Sans"/>
              </a:rPr>
              <a:t>Mācību rezultāti</a:t>
            </a:r>
            <a:endParaRPr/>
          </a:p>
        </p:txBody>
      </p:sp>
      <p:pic>
        <p:nvPicPr>
          <p:cNvPr id="108" name="Google Shape;108;p6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graphicFrame>
        <p:nvGraphicFramePr>
          <p:cNvPr id="109" name="Google Shape;109;p66"/>
          <p:cNvGraphicFramePr/>
          <p:nvPr/>
        </p:nvGraphicFramePr>
        <p:xfrm>
          <a:off x="1940767" y="1518160"/>
          <a:ext cx="3000000" cy="3000000"/>
        </p:xfrm>
        <a:graphic>
          <a:graphicData uri="http://schemas.openxmlformats.org/drawingml/2006/table">
            <a:tbl>
              <a:tblPr bandRow="1" firstRow="1">
                <a:noFill/>
                <a:tableStyleId>{94FE03AE-17F7-433E-801F-4DDAE8C2103D}</a:tableStyleId>
              </a:tblPr>
              <a:tblGrid>
                <a:gridCol w="2054800"/>
                <a:gridCol w="2054800"/>
                <a:gridCol w="2054800"/>
                <a:gridCol w="205480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b="1" lang="en-IE" sz="1400" u="none" cap="none" strike="noStrike"/>
                        <a:t>5. Instrumenti tiešsaistes mācību materiālu izstrādei</a:t>
                      </a:r>
                      <a:endParaRPr b="1"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IE" sz="1400" u="none" cap="none" strike="noStrike"/>
                        <a:t>6. Videoklipu un viktorīnu izveide tiešsaistes mācīšanai </a:t>
                      </a:r>
                      <a:endParaRPr b="1"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IE" sz="1400" u="none" cap="none" strike="noStrike"/>
                        <a:t>7. Mikroapmācība</a:t>
                      </a:r>
                      <a:endParaRPr b="1"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lt1"/>
                        </a:buClr>
                        <a:buSzPts val="1400"/>
                        <a:buFont typeface="Arial"/>
                        <a:buNone/>
                      </a:pPr>
                      <a:r>
                        <a:rPr b="1" i="0" lang="en-IE" sz="1400" u="none" cap="none" strike="noStrike">
                          <a:solidFill>
                            <a:schemeClr val="lt1"/>
                          </a:solidFill>
                          <a:latin typeface="Arial"/>
                          <a:ea typeface="Arial"/>
                          <a:cs typeface="Arial"/>
                          <a:sym typeface="Arial"/>
                        </a:rPr>
                        <a:t>8. Infografikas veidošana</a:t>
                      </a:r>
                      <a:endParaRPr b="1" sz="1400" u="none" cap="none" strike="noStrike">
                        <a:solidFill>
                          <a:schemeClr val="lt1"/>
                        </a:solidFill>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171450" lvl="0" marL="171450" marR="0" rtl="0" algn="l">
                        <a:lnSpc>
                          <a:spcPct val="100000"/>
                        </a:lnSpc>
                        <a:spcBef>
                          <a:spcPts val="0"/>
                        </a:spcBef>
                        <a:spcAft>
                          <a:spcPts val="0"/>
                        </a:spcAft>
                        <a:buClr>
                          <a:srgbClr val="000000"/>
                        </a:buClr>
                        <a:buSzPts val="1400"/>
                        <a:buFont typeface="Arial"/>
                        <a:buChar char="•"/>
                      </a:pPr>
                      <a:r>
                        <a:rPr b="0" lang="en-IE" sz="1400" u="none" cap="none" strike="noStrike"/>
                        <a:t>Atpazīt esošos atvērtā koda rīkus tiešsaistes mācību resursu izveidei;</a:t>
                      </a:r>
                      <a:endParaRPr/>
                    </a:p>
                    <a:p>
                      <a:pPr indent="-171450" lvl="0" marL="171450" marR="0" rtl="0" algn="l">
                        <a:lnSpc>
                          <a:spcPct val="100000"/>
                        </a:lnSpc>
                        <a:spcBef>
                          <a:spcPts val="0"/>
                        </a:spcBef>
                        <a:spcAft>
                          <a:spcPts val="0"/>
                        </a:spcAft>
                        <a:buClr>
                          <a:srgbClr val="000000"/>
                        </a:buClr>
                        <a:buSzPts val="1400"/>
                        <a:buFont typeface="Arial"/>
                        <a:buChar char="•"/>
                      </a:pPr>
                      <a:r>
                        <a:rPr b="0" lang="en-IE" sz="1400" u="none" cap="none" strike="noStrike"/>
                        <a:t>Izpratne par to, kāda veida resursus var izstrādāt, izmantojot atvērtā koda rīkus (video, audio lekcijas, mācību spēles, infografikas, eduzīnas u. c.).</a:t>
                      </a:r>
                      <a:endParaRPr/>
                    </a:p>
                    <a:p>
                      <a:pPr indent="-171450" lvl="0" marL="171450" marR="0" rtl="0" algn="l">
                        <a:lnSpc>
                          <a:spcPct val="100000"/>
                        </a:lnSpc>
                        <a:spcBef>
                          <a:spcPts val="0"/>
                        </a:spcBef>
                        <a:spcAft>
                          <a:spcPts val="0"/>
                        </a:spcAft>
                        <a:buClr>
                          <a:srgbClr val="000000"/>
                        </a:buClr>
                        <a:buSzPts val="1400"/>
                        <a:buFont typeface="Arial"/>
                        <a:buChar char="•"/>
                      </a:pPr>
                      <a:r>
                        <a:rPr b="0" lang="en-IE" sz="1400" u="none" cap="none" strike="noStrike"/>
                        <a:t>Izvēlēties savām vajadzībām vispiemērotākos rīkus.</a:t>
                      </a:r>
                      <a:endParaRPr b="0" sz="1400" u="none" cap="none" strike="noStrike"/>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400"/>
                        <a:buFont typeface="Arial"/>
                        <a:buChar char="•"/>
                      </a:pPr>
                      <a:r>
                        <a:rPr b="0" i="0" lang="en-IE" sz="1400" u="none" cap="none" strike="noStrike">
                          <a:solidFill>
                            <a:schemeClr val="dk1"/>
                          </a:solidFill>
                          <a:latin typeface="Arial"/>
                          <a:ea typeface="Arial"/>
                          <a:cs typeface="Arial"/>
                          <a:sym typeface="Arial"/>
                        </a:rPr>
                        <a:t>Izmantojiet atvērtā koda programmatūru, lai izveidotu video lekciju vai skaidrojošu video</a:t>
                      </a:r>
                      <a:endParaRPr b="0" i="0" sz="14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IE" sz="1400" u="none" cap="none" strike="noStrike">
                          <a:solidFill>
                            <a:schemeClr val="dk1"/>
                          </a:solidFill>
                          <a:latin typeface="Arial"/>
                          <a:ea typeface="Arial"/>
                          <a:cs typeface="Arial"/>
                          <a:sym typeface="Arial"/>
                        </a:rPr>
                        <a:t>Izpratne par atvērtā pirmkoda video programmatūras (piemēram, Powtoon) pamatfunkcijām.</a:t>
                      </a:r>
                      <a:endParaRPr/>
                    </a:p>
                    <a:p>
                      <a:pPr indent="-171450" lvl="0" marL="171450" marR="0" rtl="0" algn="l">
                        <a:lnSpc>
                          <a:spcPct val="100000"/>
                        </a:lnSpc>
                        <a:spcBef>
                          <a:spcPts val="0"/>
                        </a:spcBef>
                        <a:spcAft>
                          <a:spcPts val="0"/>
                        </a:spcAft>
                        <a:buClr>
                          <a:srgbClr val="000000"/>
                        </a:buClr>
                        <a:buSzPts val="1400"/>
                        <a:buFont typeface="Arial"/>
                        <a:buChar char="•"/>
                      </a:pPr>
                      <a:r>
                        <a:rPr b="0" i="0" lang="en-IE" sz="1400" u="none" cap="none" strike="noStrike">
                          <a:solidFill>
                            <a:schemeClr val="dk1"/>
                          </a:solidFill>
                          <a:latin typeface="Arial"/>
                          <a:ea typeface="Arial"/>
                          <a:cs typeface="Arial"/>
                          <a:sym typeface="Arial"/>
                        </a:rPr>
                        <a:t>izveidot viktorīnas, izmantojot atvērtā koda rīkus (piemēram, Google veidlapas).</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400"/>
                        <a:buFont typeface="Arial"/>
                        <a:buChar char="•"/>
                      </a:pPr>
                      <a:r>
                        <a:rPr lang="en-IE" sz="1400" u="none" cap="none" strike="noStrike"/>
                        <a:t>Izpratne par to, kas ir mini mācību resursu formāts (piem., Eduzine).</a:t>
                      </a:r>
                      <a:endParaRPr/>
                    </a:p>
                    <a:p>
                      <a:pPr indent="-171450" lvl="0" marL="171450" marR="0" rtl="0" algn="l">
                        <a:lnSpc>
                          <a:spcPct val="100000"/>
                        </a:lnSpc>
                        <a:spcBef>
                          <a:spcPts val="0"/>
                        </a:spcBef>
                        <a:spcAft>
                          <a:spcPts val="0"/>
                        </a:spcAft>
                        <a:buClr>
                          <a:srgbClr val="000000"/>
                        </a:buClr>
                        <a:buSzPts val="1400"/>
                        <a:buFont typeface="Arial"/>
                        <a:buChar char="•"/>
                      </a:pPr>
                      <a:r>
                        <a:rPr lang="en-IE" sz="1400" u="none" cap="none" strike="noStrike"/>
                        <a:t>Izpratne par to, kā izveidot mini mācību formāta resursu struktūru.</a:t>
                      </a:r>
                      <a:endParaRPr/>
                    </a:p>
                    <a:p>
                      <a:pPr indent="-171450" lvl="0" marL="171450" marR="0" rtl="0" algn="l">
                        <a:lnSpc>
                          <a:spcPct val="100000"/>
                        </a:lnSpc>
                        <a:spcBef>
                          <a:spcPts val="0"/>
                        </a:spcBef>
                        <a:spcAft>
                          <a:spcPts val="0"/>
                        </a:spcAft>
                        <a:buClr>
                          <a:srgbClr val="000000"/>
                        </a:buClr>
                        <a:buSzPts val="1400"/>
                        <a:buFont typeface="Arial"/>
                        <a:buChar char="•"/>
                      </a:pPr>
                      <a:r>
                        <a:rPr lang="en-IE" sz="1400" u="none" cap="none" strike="noStrike"/>
                        <a:t>Pārlūkojiet tiešsaistes resursus, lai atrastu atbalsta resursus no uzticamiem avotiem.</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rgbClr val="000000"/>
                        </a:buClr>
                        <a:buSzPts val="1400"/>
                        <a:buFont typeface="Arial"/>
                        <a:buChar char="•"/>
                      </a:pPr>
                      <a:r>
                        <a:rPr b="0" lang="en-IE" sz="1400" u="none" cap="none" strike="noStrike"/>
                        <a:t>Izmantojiet atvērtos dizaina rīkus (piemēram, Canva).</a:t>
                      </a:r>
                      <a:endParaRPr/>
                    </a:p>
                    <a:p>
                      <a:pPr indent="-171450" lvl="0" marL="171450" marR="0" rtl="0" algn="l">
                        <a:lnSpc>
                          <a:spcPct val="100000"/>
                        </a:lnSpc>
                        <a:spcBef>
                          <a:spcPts val="0"/>
                        </a:spcBef>
                        <a:spcAft>
                          <a:spcPts val="0"/>
                        </a:spcAft>
                        <a:buClr>
                          <a:srgbClr val="000000"/>
                        </a:buClr>
                        <a:buSzPts val="1400"/>
                        <a:buFont typeface="Arial"/>
                        <a:buChar char="•"/>
                      </a:pPr>
                      <a:r>
                        <a:rPr b="0" lang="en-IE" sz="1400" u="none" cap="none" strike="noStrike"/>
                        <a:t>Izprast dizaina pamatprincipus (līdzsvars, kontrasts, proporcijas, ...).</a:t>
                      </a:r>
                      <a:endParaRPr/>
                    </a:p>
                    <a:p>
                      <a:pPr indent="-171450" lvl="0" marL="171450" marR="0" rtl="0" algn="l">
                        <a:lnSpc>
                          <a:spcPct val="100000"/>
                        </a:lnSpc>
                        <a:spcBef>
                          <a:spcPts val="0"/>
                        </a:spcBef>
                        <a:spcAft>
                          <a:spcPts val="0"/>
                        </a:spcAft>
                        <a:buClr>
                          <a:srgbClr val="000000"/>
                        </a:buClr>
                        <a:buSzPts val="1400"/>
                        <a:buFont typeface="Arial"/>
                        <a:buChar char="•"/>
                      </a:pPr>
                      <a:r>
                        <a:rPr b="0" lang="en-IE" sz="1400" u="none" cap="none" strike="noStrike"/>
                        <a:t>izveidot QR kodus, izmantojot tiešsaistes rīkus (piemēram, QR code monkey).</a:t>
                      </a:r>
                      <a:endParaRPr sz="1400" u="none" cap="none" strike="noStrike"/>
                    </a:p>
                  </a:txBody>
                  <a:tcPr marT="45725" marB="45725" marR="91450" marL="9145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93"/>
          <p:cNvSpPr txBox="1"/>
          <p:nvPr/>
        </p:nvSpPr>
        <p:spPr>
          <a:xfrm>
            <a:off x="792272" y="857129"/>
            <a:ext cx="513928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Ievada lapa un rādītājs</a:t>
            </a:r>
            <a:endParaRPr b="1" i="0" sz="3600" u="none" cap="none" strike="noStrike">
              <a:solidFill>
                <a:srgbClr val="29BA86"/>
              </a:solidFill>
              <a:latin typeface="Quattrocento Sans"/>
              <a:ea typeface="Quattrocento Sans"/>
              <a:cs typeface="Quattrocento Sans"/>
              <a:sym typeface="Quattrocento Sans"/>
            </a:endParaRPr>
          </a:p>
        </p:txBody>
      </p:sp>
      <p:sp>
        <p:nvSpPr>
          <p:cNvPr id="377" name="Google Shape;377;p9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378" name="Google Shape;378;p9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79" name="Google Shape;379;p9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80" name="Google Shape;380;p93"/>
          <p:cNvPicPr preferRelativeResize="0"/>
          <p:nvPr/>
        </p:nvPicPr>
        <p:blipFill rotWithShape="1">
          <a:blip r:embed="rId5">
            <a:alphaModFix/>
          </a:blip>
          <a:srcRect b="0" l="0" r="0" t="0"/>
          <a:stretch/>
        </p:blipFill>
        <p:spPr>
          <a:xfrm>
            <a:off x="6096000" y="1185683"/>
            <a:ext cx="5660661" cy="5057112"/>
          </a:xfrm>
          <a:prstGeom prst="rect">
            <a:avLst/>
          </a:prstGeom>
          <a:noFill/>
          <a:ln>
            <a:noFill/>
          </a:ln>
        </p:spPr>
      </p:pic>
      <p:sp>
        <p:nvSpPr>
          <p:cNvPr id="381" name="Google Shape;381;p93"/>
          <p:cNvSpPr txBox="1"/>
          <p:nvPr/>
        </p:nvSpPr>
        <p:spPr>
          <a:xfrm>
            <a:off x="792272" y="2174334"/>
            <a:ext cx="4814820" cy="378565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2000" u="none" cap="none" strike="noStrike">
                <a:solidFill>
                  <a:srgbClr val="3F728A"/>
                </a:solidFill>
                <a:latin typeface="Arial"/>
                <a:ea typeface="Arial"/>
                <a:cs typeface="Arial"/>
                <a:sym typeface="Arial"/>
              </a:rPr>
              <a:t>Ievadlapā tiks iekļauta īsa video lekcija (2-3 minūtes), kas kalpos kā ievads par tēmu visam modulim, kas tiks izklāstīts ar EduZine starpniecību.  </a:t>
            </a:r>
            <a:endParaRPr/>
          </a:p>
          <a:p>
            <a:pPr indent="0" lvl="0" marL="0" marR="0" rtl="0" algn="just">
              <a:lnSpc>
                <a:spcPct val="100000"/>
              </a:lnSpc>
              <a:spcBef>
                <a:spcPts val="0"/>
              </a:spcBef>
              <a:spcAft>
                <a:spcPts val="0"/>
              </a:spcAft>
              <a:buNone/>
            </a:pPr>
            <a:r>
              <a:t/>
            </a:r>
            <a:endParaRPr b="0" i="0" sz="2000" u="none" cap="none" strike="noStrike">
              <a:solidFill>
                <a:srgbClr val="3F728A"/>
              </a:solidFill>
              <a:latin typeface="Arial"/>
              <a:ea typeface="Arial"/>
              <a:cs typeface="Arial"/>
              <a:sym typeface="Arial"/>
            </a:endParaRPr>
          </a:p>
          <a:p>
            <a:pPr indent="0" lvl="0" marL="0" marR="0" rtl="0" algn="just">
              <a:lnSpc>
                <a:spcPct val="100000"/>
              </a:lnSpc>
              <a:spcBef>
                <a:spcPts val="0"/>
              </a:spcBef>
              <a:spcAft>
                <a:spcPts val="0"/>
              </a:spcAft>
              <a:buNone/>
            </a:pPr>
            <a:r>
              <a:rPr b="0" i="0" lang="en-IE" sz="2000" u="none" cap="none" strike="noStrike">
                <a:solidFill>
                  <a:srgbClr val="3F728A"/>
                </a:solidFill>
                <a:latin typeface="Arial"/>
                <a:ea typeface="Arial"/>
                <a:cs typeface="Arial"/>
                <a:sym typeface="Arial"/>
              </a:rPr>
              <a:t>Skaidrojošajam videoklipam jāpievieno īss pārskats un ievads par videoklipu. Šajā īsajā tekstā (ne vairāk kā 100 vārdi) ir jāietver ievads par videoklipu un moduli, viegli izklāstot, kas tiks aplūkots abos moduļos.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94"/>
          <p:cNvSpPr txBox="1"/>
          <p:nvPr/>
        </p:nvSpPr>
        <p:spPr>
          <a:xfrm>
            <a:off x="792272" y="934502"/>
            <a:ext cx="663108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Paredzamie mācību rezultāti</a:t>
            </a:r>
            <a:endParaRPr b="1" i="0" sz="3600" u="none" cap="none" strike="noStrike">
              <a:solidFill>
                <a:srgbClr val="29BA86"/>
              </a:solidFill>
              <a:latin typeface="Quattrocento Sans"/>
              <a:ea typeface="Quattrocento Sans"/>
              <a:cs typeface="Quattrocento Sans"/>
              <a:sym typeface="Quattrocento Sans"/>
            </a:endParaRPr>
          </a:p>
        </p:txBody>
      </p:sp>
      <p:sp>
        <p:nvSpPr>
          <p:cNvPr id="387" name="Google Shape;387;p9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388" name="Google Shape;388;p9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89" name="Google Shape;389;p9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90" name="Google Shape;390;p94"/>
          <p:cNvSpPr txBox="1"/>
          <p:nvPr/>
        </p:nvSpPr>
        <p:spPr>
          <a:xfrm>
            <a:off x="792272" y="1891625"/>
            <a:ext cx="6522928" cy="35394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3200" u="none" cap="none" strike="noStrike">
                <a:solidFill>
                  <a:srgbClr val="3F728A"/>
                </a:solidFill>
                <a:latin typeface="Arial"/>
                <a:ea typeface="Arial"/>
                <a:cs typeface="Arial"/>
                <a:sym typeface="Arial"/>
              </a:rPr>
              <a:t>Tajā ir ietverti mācību rezultāti, kas tiks aplūkoti Eduzine.</a:t>
            </a:r>
            <a:endParaRPr/>
          </a:p>
          <a:p>
            <a:pPr indent="0" lvl="0" marL="0" marR="0" rtl="0" algn="just">
              <a:lnSpc>
                <a:spcPct val="100000"/>
              </a:lnSpc>
              <a:spcBef>
                <a:spcPts val="0"/>
              </a:spcBef>
              <a:spcAft>
                <a:spcPts val="0"/>
              </a:spcAft>
              <a:buNone/>
            </a:pPr>
            <a:r>
              <a:t/>
            </a:r>
            <a:endParaRPr b="0" i="0" sz="3200" u="none" cap="none" strike="noStrike">
              <a:solidFill>
                <a:srgbClr val="3F728A"/>
              </a:solidFill>
              <a:latin typeface="Arial"/>
              <a:ea typeface="Arial"/>
              <a:cs typeface="Arial"/>
              <a:sym typeface="Arial"/>
            </a:endParaRPr>
          </a:p>
          <a:p>
            <a:pPr indent="0" lvl="0" marL="0" marR="0" rtl="0" algn="just">
              <a:lnSpc>
                <a:spcPct val="100000"/>
              </a:lnSpc>
              <a:spcBef>
                <a:spcPts val="0"/>
              </a:spcBef>
              <a:spcAft>
                <a:spcPts val="0"/>
              </a:spcAft>
              <a:buNone/>
            </a:pPr>
            <a:r>
              <a:rPr b="0" i="0" lang="en-IE" sz="3200" u="none" cap="none" strike="noStrike">
                <a:solidFill>
                  <a:srgbClr val="3F728A"/>
                </a:solidFill>
                <a:latin typeface="Arial"/>
                <a:ea typeface="Arial"/>
                <a:cs typeface="Arial"/>
                <a:sym typeface="Arial"/>
              </a:rPr>
              <a:t>Tajā jāmēģina aptvert 2-3 mācību rezultātus katrai mācību rezultātu matricas daļai (zināšanas, prasmes, attieksme). </a:t>
            </a:r>
            <a:endParaRPr b="0" i="0" sz="3200" u="none" cap="none" strike="noStrike">
              <a:solidFill>
                <a:srgbClr val="3F728A"/>
              </a:solidFill>
              <a:latin typeface="Arial"/>
              <a:ea typeface="Arial"/>
              <a:cs typeface="Arial"/>
              <a:sym typeface="Arial"/>
            </a:endParaRPr>
          </a:p>
        </p:txBody>
      </p:sp>
      <p:pic>
        <p:nvPicPr>
          <p:cNvPr descr="Graphical user interface, text&#10;&#10;Description automatically generated" id="391" name="Google Shape;391;p94"/>
          <p:cNvPicPr preferRelativeResize="0"/>
          <p:nvPr/>
        </p:nvPicPr>
        <p:blipFill rotWithShape="1">
          <a:blip r:embed="rId5">
            <a:alphaModFix/>
          </a:blip>
          <a:srcRect b="0" l="0" r="0" t="0"/>
          <a:stretch/>
        </p:blipFill>
        <p:spPr>
          <a:xfrm>
            <a:off x="7647315" y="690153"/>
            <a:ext cx="3471944" cy="57665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95"/>
          <p:cNvSpPr txBox="1"/>
          <p:nvPr/>
        </p:nvSpPr>
        <p:spPr>
          <a:xfrm>
            <a:off x="792272" y="885272"/>
            <a:ext cx="663108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Pašrefleksijas vingrinājums</a:t>
            </a:r>
            <a:endParaRPr b="1" i="0" sz="3600" u="none" cap="none" strike="noStrike">
              <a:solidFill>
                <a:srgbClr val="29BA86"/>
              </a:solidFill>
              <a:latin typeface="Quattrocento Sans"/>
              <a:ea typeface="Quattrocento Sans"/>
              <a:cs typeface="Quattrocento Sans"/>
              <a:sym typeface="Quattrocento Sans"/>
            </a:endParaRPr>
          </a:p>
        </p:txBody>
      </p:sp>
      <p:sp>
        <p:nvSpPr>
          <p:cNvPr id="397" name="Google Shape;397;p9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398" name="Google Shape;398;p9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99" name="Google Shape;399;p9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00" name="Google Shape;400;p95"/>
          <p:cNvSpPr txBox="1"/>
          <p:nvPr/>
        </p:nvSpPr>
        <p:spPr>
          <a:xfrm>
            <a:off x="792271" y="1891625"/>
            <a:ext cx="6944959" cy="415498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2400" u="none" cap="none" strike="noStrike">
                <a:solidFill>
                  <a:srgbClr val="3F728A"/>
                </a:solidFill>
                <a:latin typeface="Arial"/>
                <a:ea typeface="Arial"/>
                <a:cs typeface="Arial"/>
                <a:sym typeface="Arial"/>
              </a:rPr>
              <a:t>Pašrefleksija ietver īsu viktorīnu ar 8-10 jautājumiem, kurā būs daži jautājumi ar atbilžu variantiem, kuros būs iekļautas galvenās definīcijas, teorijas, modeļi un metodes, kas ir saistītas ar EduZine tēmu. </a:t>
            </a:r>
            <a:endParaRPr/>
          </a:p>
          <a:p>
            <a:pPr indent="0" lvl="0" marL="0" marR="0" rtl="0" algn="just">
              <a:lnSpc>
                <a:spcPct val="100000"/>
              </a:lnSpc>
              <a:spcBef>
                <a:spcPts val="0"/>
              </a:spcBef>
              <a:spcAft>
                <a:spcPts val="0"/>
              </a:spcAft>
              <a:buNone/>
            </a:pPr>
            <a:r>
              <a:t/>
            </a:r>
            <a:endParaRPr b="0" i="0" sz="2400" u="none" cap="none" strike="noStrike">
              <a:solidFill>
                <a:srgbClr val="3F728A"/>
              </a:solidFill>
              <a:latin typeface="Arial"/>
              <a:ea typeface="Arial"/>
              <a:cs typeface="Arial"/>
              <a:sym typeface="Arial"/>
            </a:endParaRPr>
          </a:p>
          <a:p>
            <a:pPr indent="0" lvl="0" marL="0" marR="0" rtl="0" algn="just">
              <a:lnSpc>
                <a:spcPct val="100000"/>
              </a:lnSpc>
              <a:spcBef>
                <a:spcPts val="0"/>
              </a:spcBef>
              <a:spcAft>
                <a:spcPts val="0"/>
              </a:spcAft>
              <a:buNone/>
            </a:pPr>
            <a:r>
              <a:rPr b="0" i="0" lang="en-IE" sz="2400" u="none" cap="none" strike="noStrike">
                <a:solidFill>
                  <a:srgbClr val="3F728A"/>
                </a:solidFill>
                <a:latin typeface="Arial"/>
                <a:ea typeface="Arial"/>
                <a:cs typeface="Arial"/>
                <a:sym typeface="Arial"/>
              </a:rPr>
              <a:t>Šī pašrefleksijas uzdevuma mērķis ir pārbaudīt izglītojamo zināšanas par tēmu, pirms viņi sāk mācīties. Tas ir veids, kā novērtēt, ko izglītojamie zina mācību procesa sākumā, un sekot līdzi viņu progresam, kad viņi atkārto novērtējumu programmas beigās.</a:t>
            </a:r>
            <a:endParaRPr b="0" i="0" sz="2400" u="none" cap="none" strike="noStrike">
              <a:solidFill>
                <a:srgbClr val="3F728A"/>
              </a:solidFill>
              <a:latin typeface="Arial"/>
              <a:ea typeface="Arial"/>
              <a:cs typeface="Arial"/>
              <a:sym typeface="Arial"/>
            </a:endParaRPr>
          </a:p>
        </p:txBody>
      </p:sp>
      <p:pic>
        <p:nvPicPr>
          <p:cNvPr descr="Text&#10;&#10;Description automatically generated" id="401" name="Google Shape;401;p95"/>
          <p:cNvPicPr preferRelativeResize="0"/>
          <p:nvPr/>
        </p:nvPicPr>
        <p:blipFill rotWithShape="1">
          <a:blip r:embed="rId5">
            <a:alphaModFix/>
          </a:blip>
          <a:srcRect b="0" l="0" r="0" t="0"/>
          <a:stretch/>
        </p:blipFill>
        <p:spPr>
          <a:xfrm>
            <a:off x="8044263" y="885272"/>
            <a:ext cx="3355465" cy="56601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96"/>
          <p:cNvSpPr txBox="1"/>
          <p:nvPr/>
        </p:nvSpPr>
        <p:spPr>
          <a:xfrm>
            <a:off x="792272" y="885272"/>
            <a:ext cx="663108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Satura sadaļa</a:t>
            </a:r>
            <a:endParaRPr b="1" i="0" sz="3600" u="none" cap="none" strike="noStrike">
              <a:solidFill>
                <a:srgbClr val="29BA86"/>
              </a:solidFill>
              <a:latin typeface="Quattrocento Sans"/>
              <a:ea typeface="Quattrocento Sans"/>
              <a:cs typeface="Quattrocento Sans"/>
              <a:sym typeface="Quattrocento Sans"/>
            </a:endParaRPr>
          </a:p>
        </p:txBody>
      </p:sp>
      <p:sp>
        <p:nvSpPr>
          <p:cNvPr id="407" name="Google Shape;407;p9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408" name="Google Shape;408;p9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09" name="Google Shape;409;p9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10" name="Google Shape;410;p96"/>
          <p:cNvSpPr txBox="1"/>
          <p:nvPr/>
        </p:nvSpPr>
        <p:spPr>
          <a:xfrm>
            <a:off x="792271" y="1891625"/>
            <a:ext cx="6844476" cy="44627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2600" u="none" cap="none" strike="noStrike">
                <a:solidFill>
                  <a:srgbClr val="3F728A"/>
                </a:solidFill>
                <a:latin typeface="Arial"/>
                <a:ea typeface="Arial"/>
                <a:cs typeface="Arial"/>
                <a:sym typeface="Arial"/>
              </a:rPr>
              <a:t>Šī EduZine sadaļa ietver EduZine programmas mācību satura kodolu, un tai jābūt maksimāli. 10 lappusēm. Šīm 10 lappusēm jāietver īsi raksti, kas mācību saturu sniedz tieši skolēnam.</a:t>
            </a:r>
            <a:endParaRPr/>
          </a:p>
          <a:p>
            <a:pPr indent="0" lvl="0" marL="0" marR="0" rtl="0" algn="just">
              <a:lnSpc>
                <a:spcPct val="100000"/>
              </a:lnSpc>
              <a:spcBef>
                <a:spcPts val="0"/>
              </a:spcBef>
              <a:spcAft>
                <a:spcPts val="0"/>
              </a:spcAft>
              <a:buNone/>
            </a:pPr>
            <a:r>
              <a:t/>
            </a:r>
            <a:endParaRPr b="0" i="0" sz="2600" u="none" cap="none" strike="noStrike">
              <a:solidFill>
                <a:srgbClr val="3F728A"/>
              </a:solidFill>
              <a:latin typeface="Arial"/>
              <a:ea typeface="Arial"/>
              <a:cs typeface="Arial"/>
              <a:sym typeface="Arial"/>
            </a:endParaRPr>
          </a:p>
          <a:p>
            <a:pPr indent="0" lvl="0" marL="0" marR="0" rtl="0" algn="just">
              <a:lnSpc>
                <a:spcPct val="100000"/>
              </a:lnSpc>
              <a:spcBef>
                <a:spcPts val="0"/>
              </a:spcBef>
              <a:spcAft>
                <a:spcPts val="0"/>
              </a:spcAft>
              <a:buNone/>
            </a:pPr>
            <a:r>
              <a:rPr b="0" i="0" lang="en-IE" sz="2600" u="none" cap="none" strike="noStrike">
                <a:solidFill>
                  <a:srgbClr val="3F728A"/>
                </a:solidFill>
                <a:latin typeface="Arial"/>
                <a:ea typeface="Arial"/>
                <a:cs typeface="Arial"/>
                <a:sym typeface="Arial"/>
              </a:rPr>
              <a:t>Ņemot vērā EduZine formātu, katrā lappusē ir ne vairāk kā 250 vārdi bez attēla. Lapās ar attēlu ir ne vairāk kā 150 vārdi uz lappusi.</a:t>
            </a:r>
            <a:endParaRPr/>
          </a:p>
          <a:p>
            <a:pPr indent="0" lvl="0" marL="0" marR="0" rtl="0" algn="just">
              <a:lnSpc>
                <a:spcPct val="100000"/>
              </a:lnSpc>
              <a:spcBef>
                <a:spcPts val="0"/>
              </a:spcBef>
              <a:spcAft>
                <a:spcPts val="0"/>
              </a:spcAft>
              <a:buNone/>
            </a:pPr>
            <a:r>
              <a:t/>
            </a:r>
            <a:endParaRPr b="0" i="0" sz="2400" u="none" cap="none" strike="noStrike">
              <a:solidFill>
                <a:srgbClr val="195562"/>
              </a:solidFill>
              <a:latin typeface="Arial"/>
              <a:ea typeface="Arial"/>
              <a:cs typeface="Arial"/>
              <a:sym typeface="Arial"/>
            </a:endParaRPr>
          </a:p>
        </p:txBody>
      </p:sp>
      <p:pic>
        <p:nvPicPr>
          <p:cNvPr descr="Graphical user interface, text, application&#10;&#10;Description automatically generated" id="411" name="Google Shape;411;p96"/>
          <p:cNvPicPr preferRelativeResize="0"/>
          <p:nvPr/>
        </p:nvPicPr>
        <p:blipFill rotWithShape="1">
          <a:blip r:embed="rId5">
            <a:alphaModFix/>
          </a:blip>
          <a:srcRect b="0" l="0" r="0" t="0"/>
          <a:stretch/>
        </p:blipFill>
        <p:spPr>
          <a:xfrm>
            <a:off x="7991735" y="683287"/>
            <a:ext cx="3407993" cy="586321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97"/>
          <p:cNvSpPr txBox="1"/>
          <p:nvPr/>
        </p:nvSpPr>
        <p:spPr>
          <a:xfrm>
            <a:off x="829261" y="897600"/>
            <a:ext cx="333760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179D96"/>
                </a:solidFill>
                <a:latin typeface="Quattrocento Sans"/>
                <a:ea typeface="Quattrocento Sans"/>
                <a:cs typeface="Quattrocento Sans"/>
                <a:sym typeface="Quattrocento Sans"/>
              </a:rPr>
              <a:t>Noslēguma tests</a:t>
            </a:r>
            <a:endParaRPr b="1" i="0" sz="3600" u="none" cap="none" strike="noStrike">
              <a:solidFill>
                <a:srgbClr val="179D96"/>
              </a:solidFill>
              <a:latin typeface="Quattrocento Sans"/>
              <a:ea typeface="Quattrocento Sans"/>
              <a:cs typeface="Quattrocento Sans"/>
              <a:sym typeface="Quattrocento Sans"/>
            </a:endParaRPr>
          </a:p>
        </p:txBody>
      </p:sp>
      <p:sp>
        <p:nvSpPr>
          <p:cNvPr id="417" name="Google Shape;417;p9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418" name="Google Shape;418;p9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19" name="Google Shape;419;p9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20" name="Google Shape;420;p97"/>
          <p:cNvSpPr txBox="1"/>
          <p:nvPr/>
        </p:nvSpPr>
        <p:spPr>
          <a:xfrm>
            <a:off x="829261" y="1771045"/>
            <a:ext cx="6429899" cy="403187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3200" u="none" cap="none" strike="noStrike">
                <a:solidFill>
                  <a:srgbClr val="3F728A"/>
                </a:solidFill>
                <a:latin typeface="Arial"/>
                <a:ea typeface="Arial"/>
                <a:cs typeface="Arial"/>
                <a:sym typeface="Arial"/>
              </a:rPr>
              <a:t>Pēdējais tests EduZine ir vēl viena viktorīna "pārbaudiet savas zināšanas", ko skolēni var aizpildīt. </a:t>
            </a:r>
            <a:endParaRPr/>
          </a:p>
          <a:p>
            <a:pPr indent="0" lvl="0" marL="0" marR="0" rtl="0" algn="just">
              <a:lnSpc>
                <a:spcPct val="100000"/>
              </a:lnSpc>
              <a:spcBef>
                <a:spcPts val="0"/>
              </a:spcBef>
              <a:spcAft>
                <a:spcPts val="0"/>
              </a:spcAft>
              <a:buNone/>
            </a:pPr>
            <a:r>
              <a:rPr b="0" i="0" lang="en-IE" sz="3200" u="none" cap="none" strike="noStrike">
                <a:solidFill>
                  <a:srgbClr val="3F728A"/>
                </a:solidFill>
                <a:latin typeface="Arial"/>
                <a:ea typeface="Arial"/>
                <a:cs typeface="Arial"/>
                <a:sym typeface="Arial"/>
              </a:rPr>
              <a:t>Jautājumi izriet tieši no rakstos izklāstītā satura, lai nostiprinātu EduZine sniegto mācību vielu.  </a:t>
            </a:r>
            <a:endParaRPr b="0" i="0" sz="4000" u="none" cap="none" strike="noStrike">
              <a:solidFill>
                <a:srgbClr val="3F728A"/>
              </a:solidFill>
              <a:latin typeface="Arial"/>
              <a:ea typeface="Arial"/>
              <a:cs typeface="Arial"/>
              <a:sym typeface="Arial"/>
            </a:endParaRPr>
          </a:p>
        </p:txBody>
      </p:sp>
      <p:pic>
        <p:nvPicPr>
          <p:cNvPr descr="Text, letter&#10;&#10;Description automatically generated" id="421" name="Google Shape;421;p97"/>
          <p:cNvPicPr preferRelativeResize="0"/>
          <p:nvPr/>
        </p:nvPicPr>
        <p:blipFill rotWithShape="1">
          <a:blip r:embed="rId5">
            <a:alphaModFix/>
          </a:blip>
          <a:srcRect b="0" l="0" r="0" t="0"/>
          <a:stretch/>
        </p:blipFill>
        <p:spPr>
          <a:xfrm>
            <a:off x="7727997" y="604007"/>
            <a:ext cx="3510958" cy="5883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98"/>
          <p:cNvSpPr txBox="1"/>
          <p:nvPr/>
        </p:nvSpPr>
        <p:spPr>
          <a:xfrm>
            <a:off x="829261" y="897600"/>
            <a:ext cx="437200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Papildu resursi</a:t>
            </a:r>
            <a:endParaRPr b="1" i="0" sz="3600" u="none" cap="none" strike="noStrike">
              <a:solidFill>
                <a:srgbClr val="29BA86"/>
              </a:solidFill>
              <a:latin typeface="Quattrocento Sans"/>
              <a:ea typeface="Quattrocento Sans"/>
              <a:cs typeface="Quattrocento Sans"/>
              <a:sym typeface="Quattrocento Sans"/>
            </a:endParaRPr>
          </a:p>
        </p:txBody>
      </p:sp>
      <p:sp>
        <p:nvSpPr>
          <p:cNvPr id="427" name="Google Shape;427;p9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428" name="Google Shape;428;p9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29" name="Google Shape;429;p9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30" name="Google Shape;430;p98"/>
          <p:cNvSpPr txBox="1"/>
          <p:nvPr/>
        </p:nvSpPr>
        <p:spPr>
          <a:xfrm>
            <a:off x="829261" y="1771045"/>
            <a:ext cx="6429899" cy="39703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2800" u="none" cap="none" strike="noStrike">
                <a:solidFill>
                  <a:srgbClr val="3F728A"/>
                </a:solidFill>
                <a:latin typeface="Arial"/>
                <a:ea typeface="Arial"/>
                <a:cs typeface="Arial"/>
                <a:sym typeface="Arial"/>
              </a:rPr>
              <a:t>Pēdējās EduZine lapaspuses ietvers dažus papildu mācību un lasāmvielu materiālus, ko skolēni var izmantot pašmācībā, lai papildinātu savas zināšanas par EduZine tēmu.  </a:t>
            </a:r>
            <a:endParaRPr/>
          </a:p>
          <a:p>
            <a:pPr indent="0" lvl="0" marL="0" marR="0" rtl="0" algn="just">
              <a:lnSpc>
                <a:spcPct val="100000"/>
              </a:lnSpc>
              <a:spcBef>
                <a:spcPts val="0"/>
              </a:spcBef>
              <a:spcAft>
                <a:spcPts val="0"/>
              </a:spcAft>
              <a:buNone/>
            </a:pPr>
            <a:r>
              <a:rPr b="0" i="0" lang="en-IE" sz="2800" u="none" cap="none" strike="noStrike">
                <a:solidFill>
                  <a:srgbClr val="3F728A"/>
                </a:solidFill>
                <a:latin typeface="Arial"/>
                <a:ea typeface="Arial"/>
                <a:cs typeface="Arial"/>
                <a:sym typeface="Arial"/>
              </a:rPr>
              <a:t>Šie papildu resursi var ietvert saites uz emuāriem, citiem rakstiem, YouTube videoklipiem (ar nosacījumu, ka subtitri ir pieejami visās partneru valodās), gadījumu izpēti utt.</a:t>
            </a:r>
            <a:endParaRPr/>
          </a:p>
        </p:txBody>
      </p:sp>
      <p:pic>
        <p:nvPicPr>
          <p:cNvPr descr="Text&#10;&#10;Description automatically generated" id="431" name="Google Shape;431;p98"/>
          <p:cNvPicPr preferRelativeResize="0"/>
          <p:nvPr/>
        </p:nvPicPr>
        <p:blipFill rotWithShape="1">
          <a:blip r:embed="rId5">
            <a:alphaModFix/>
          </a:blip>
          <a:srcRect b="0" l="0" r="0" t="0"/>
          <a:stretch/>
        </p:blipFill>
        <p:spPr>
          <a:xfrm>
            <a:off x="7851561" y="741412"/>
            <a:ext cx="3150449" cy="5375175"/>
          </a:xfrm>
          <a:prstGeom prst="rect">
            <a:avLst/>
          </a:prstGeom>
          <a:noFill/>
          <a:ln>
            <a:noFill/>
          </a:ln>
        </p:spPr>
      </p:pic>
      <p:sp>
        <p:nvSpPr>
          <p:cNvPr id="432" name="Google Shape;432;p98"/>
          <p:cNvSpPr txBox="1"/>
          <p:nvPr/>
        </p:nvSpPr>
        <p:spPr>
          <a:xfrm>
            <a:off x="7463604" y="6168636"/>
            <a:ext cx="422695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400" u="none" cap="none" strike="noStrike">
                <a:solidFill>
                  <a:srgbClr val="195562"/>
                </a:solidFill>
                <a:latin typeface="Quattrocento Sans"/>
                <a:ea typeface="Quattrocento Sans"/>
                <a:cs typeface="Quattrocento Sans"/>
                <a:sym typeface="Quattrocento Sans"/>
              </a:rPr>
              <a:t>https://smartzines.com/eduzine/mobile/index.html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9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438" name="Google Shape;438;p9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39" name="Google Shape;439;p9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40" name="Google Shape;440;p99"/>
          <p:cNvSpPr txBox="1"/>
          <p:nvPr/>
        </p:nvSpPr>
        <p:spPr>
          <a:xfrm>
            <a:off x="1217490" y="2228170"/>
            <a:ext cx="9394666" cy="19697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IE" sz="8000" u="none" cap="none" strike="noStrike">
                <a:solidFill>
                  <a:srgbClr val="195562"/>
                </a:solidFill>
                <a:latin typeface="Arial"/>
                <a:ea typeface="Arial"/>
                <a:cs typeface="Arial"/>
                <a:sym typeface="Arial"/>
              </a:rPr>
              <a:t>PALDIES ☺</a:t>
            </a:r>
            <a:endParaRPr b="1" i="0" sz="7200" u="none" cap="none" strike="noStrike">
              <a:solidFill>
                <a:srgbClr val="19556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19556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41" name="Google Shape;441;p9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00"/>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IE" sz="1000" u="none" cap="none" strike="noStrike">
                <a:solidFill>
                  <a:srgbClr val="000000"/>
                </a:solidFill>
                <a:latin typeface="Quattrocento Sans"/>
                <a:ea typeface="Quattrocento Sans"/>
                <a:cs typeface="Quattrocento Sans"/>
                <a:sym typeface="Quattrocento Sans"/>
              </a:rPr>
              <a:t>"Eiropas Komisijas atbalsts šīs publikācijas izdošanai nenozīmē tās satura, kas atspoguļo tikai autoru viedokli, apstiprinājumu, un Komisija nav atbildīga par tajā ietvertās informācijas iespējamo izmantošanu." Projekta numurs: </a:t>
            </a:r>
            <a:r>
              <a:rPr b="0" i="0" lang="en-IE" sz="1000" u="none" cap="none" strike="noStrike">
                <a:solidFill>
                  <a:srgbClr val="222222"/>
                </a:solidFill>
                <a:latin typeface="Arial"/>
                <a:ea typeface="Arial"/>
                <a:cs typeface="Arial"/>
                <a:sym typeface="Arial"/>
              </a:rPr>
              <a:t>2020-1-UK01-KA226-VET-094435</a:t>
            </a:r>
            <a:endParaRPr b="0" i="0" sz="1000" u="none" cap="none" strike="noStrike">
              <a:solidFill>
                <a:srgbClr val="000000"/>
              </a:solidFill>
              <a:latin typeface="Quattrocento Sans"/>
              <a:ea typeface="Quattrocento Sans"/>
              <a:cs typeface="Quattrocento Sans"/>
              <a:sym typeface="Quattrocento Sans"/>
            </a:endParaRPr>
          </a:p>
        </p:txBody>
      </p:sp>
      <p:pic>
        <p:nvPicPr>
          <p:cNvPr descr="Text&#10;&#10;Description automatically generated" id="447" name="Google Shape;447;p10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48" name="Google Shape;448;p100"/>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449" name="Google Shape;449;p100"/>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id="450" name="Google Shape;450;p10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451" name="Google Shape;451;p100"/>
          <p:cNvGrpSpPr/>
          <p:nvPr/>
        </p:nvGrpSpPr>
        <p:grpSpPr>
          <a:xfrm>
            <a:off x="2569288" y="3802743"/>
            <a:ext cx="7053424" cy="1670958"/>
            <a:chOff x="2569288" y="3802743"/>
            <a:chExt cx="7053424" cy="1670958"/>
          </a:xfrm>
        </p:grpSpPr>
        <p:pic>
          <p:nvPicPr>
            <p:cNvPr descr="Qr code&#10;&#10;Description automatically generated" id="452" name="Google Shape;452;p100"/>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453" name="Google Shape;453;p100"/>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7"/>
          <p:cNvSpPr txBox="1"/>
          <p:nvPr>
            <p:ph type="title"/>
          </p:nvPr>
        </p:nvSpPr>
        <p:spPr>
          <a:xfrm>
            <a:off x="2584581" y="479123"/>
            <a:ext cx="6746032" cy="752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IE" sz="3600">
                <a:solidFill>
                  <a:srgbClr val="29BB89"/>
                </a:solidFill>
                <a:latin typeface="Quattrocento Sans"/>
                <a:ea typeface="Quattrocento Sans"/>
                <a:cs typeface="Quattrocento Sans"/>
                <a:sym typeface="Quattrocento Sans"/>
              </a:rPr>
              <a:t>Apmācība darba vietā - B daļa</a:t>
            </a:r>
            <a:endParaRPr/>
          </a:p>
        </p:txBody>
      </p:sp>
      <p:sp>
        <p:nvSpPr>
          <p:cNvPr id="115" name="Google Shape;115;p67"/>
          <p:cNvSpPr txBox="1"/>
          <p:nvPr/>
        </p:nvSpPr>
        <p:spPr>
          <a:xfrm>
            <a:off x="2293620" y="3909019"/>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1" i="0" lang="en-IE" sz="3200" u="none" cap="none" strike="noStrike">
                <a:solidFill>
                  <a:srgbClr val="195562"/>
                </a:solidFill>
                <a:latin typeface="Quattrocento Sans"/>
                <a:ea typeface="Quattrocento Sans"/>
                <a:cs typeface="Quattrocento Sans"/>
                <a:sym typeface="Quattrocento Sans"/>
              </a:rPr>
              <a:t>7.</a:t>
            </a:r>
            <a:endParaRPr/>
          </a:p>
        </p:txBody>
      </p:sp>
      <p:sp>
        <p:nvSpPr>
          <p:cNvPr id="116" name="Google Shape;116;p67"/>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117" name="Google Shape;117;p67"/>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18" name="Google Shape;118;p6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119" name="Google Shape;119;p6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20" name="Google Shape;120;p67"/>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21" name="Google Shape;121;p6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22" name="Google Shape;122;p67"/>
          <p:cNvSpPr txBox="1"/>
          <p:nvPr/>
        </p:nvSpPr>
        <p:spPr>
          <a:xfrm>
            <a:off x="3456841" y="3854588"/>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1" i="0" lang="en-IE" sz="3200" u="none" cap="none" strike="noStrike">
                <a:solidFill>
                  <a:srgbClr val="195562"/>
                </a:solidFill>
                <a:latin typeface="Quattrocento Sans"/>
                <a:ea typeface="Quattrocento Sans"/>
                <a:cs typeface="Quattrocento Sans"/>
                <a:sym typeface="Quattrocento Sans"/>
              </a:rPr>
              <a:t>Mikroapmācība</a:t>
            </a:r>
            <a:endParaRPr/>
          </a:p>
        </p:txBody>
      </p:sp>
      <p:sp>
        <p:nvSpPr>
          <p:cNvPr id="123" name="Google Shape;123;p67"/>
          <p:cNvSpPr txBox="1"/>
          <p:nvPr/>
        </p:nvSpPr>
        <p:spPr>
          <a:xfrm>
            <a:off x="3448797" y="2803357"/>
            <a:ext cx="6096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Arial"/>
              <a:buNone/>
            </a:pPr>
            <a:r>
              <a:rPr b="0" i="0" lang="en-IE" sz="2000" u="none" cap="none" strike="noStrike">
                <a:solidFill>
                  <a:srgbClr val="195562"/>
                </a:solidFill>
                <a:latin typeface="Arial"/>
                <a:ea typeface="Arial"/>
                <a:cs typeface="Arial"/>
                <a:sym typeface="Arial"/>
              </a:rPr>
              <a:t> Videoklipu un viktorīnu izveide tiešsaistes mācīšanai </a:t>
            </a:r>
            <a:endParaRPr b="0" i="0" sz="1800" u="none" cap="none" strike="noStrike">
              <a:solidFill>
                <a:srgbClr val="195562"/>
              </a:solidFill>
              <a:latin typeface="Arial"/>
              <a:ea typeface="Arial"/>
              <a:cs typeface="Arial"/>
              <a:sym typeface="Arial"/>
            </a:endParaRPr>
          </a:p>
        </p:txBody>
      </p:sp>
      <p:sp>
        <p:nvSpPr>
          <p:cNvPr id="124" name="Google Shape;124;p67"/>
          <p:cNvSpPr txBox="1"/>
          <p:nvPr/>
        </p:nvSpPr>
        <p:spPr>
          <a:xfrm>
            <a:off x="3448797" y="1573258"/>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0" i="0" lang="en-IE" sz="2000" u="none" cap="none" strike="noStrike">
                <a:solidFill>
                  <a:srgbClr val="195562"/>
                </a:solidFill>
                <a:latin typeface="Quattrocento Sans"/>
                <a:ea typeface="Quattrocento Sans"/>
                <a:cs typeface="Quattrocento Sans"/>
                <a:sym typeface="Quattrocento Sans"/>
              </a:rPr>
              <a:t>Instrumenti tiešsaistes mācību materiālu izstrādei</a:t>
            </a:r>
            <a:endParaRPr/>
          </a:p>
        </p:txBody>
      </p:sp>
      <p:sp>
        <p:nvSpPr>
          <p:cNvPr id="125" name="Google Shape;125;p67"/>
          <p:cNvSpPr txBox="1"/>
          <p:nvPr/>
        </p:nvSpPr>
        <p:spPr>
          <a:xfrm>
            <a:off x="3498613" y="5066133"/>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0" i="0" lang="en-IE" sz="2000" u="none" cap="none" strike="noStrike">
                <a:solidFill>
                  <a:srgbClr val="195562"/>
                </a:solidFill>
                <a:latin typeface="Quattrocento Sans"/>
                <a:ea typeface="Quattrocento Sans"/>
                <a:cs typeface="Quattrocento Sans"/>
                <a:sym typeface="Quattrocento Sans"/>
              </a:rPr>
              <a:t>Infografikas veidošana</a:t>
            </a:r>
            <a:endParaRPr/>
          </a:p>
        </p:txBody>
      </p:sp>
      <p:sp>
        <p:nvSpPr>
          <p:cNvPr id="126" name="Google Shape;126;p67"/>
          <p:cNvSpPr txBox="1"/>
          <p:nvPr/>
        </p:nvSpPr>
        <p:spPr>
          <a:xfrm>
            <a:off x="2393083" y="5120564"/>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0" i="0" lang="en-IE" sz="2000" u="none" cap="none" strike="noStrike">
                <a:solidFill>
                  <a:srgbClr val="195562"/>
                </a:solidFill>
                <a:latin typeface="Quattrocento Sans"/>
                <a:ea typeface="Quattrocento Sans"/>
                <a:cs typeface="Quattrocento Sans"/>
                <a:sym typeface="Quattrocento Sans"/>
              </a:rPr>
              <a:t>8.</a:t>
            </a:r>
            <a:endParaRPr/>
          </a:p>
        </p:txBody>
      </p:sp>
      <p:sp>
        <p:nvSpPr>
          <p:cNvPr id="127" name="Google Shape;127;p67"/>
          <p:cNvSpPr txBox="1"/>
          <p:nvPr/>
        </p:nvSpPr>
        <p:spPr>
          <a:xfrm>
            <a:off x="2297734" y="2796079"/>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0" i="0" lang="en-IE" sz="2000" u="none" cap="none" strike="noStrike">
                <a:solidFill>
                  <a:srgbClr val="195562"/>
                </a:solidFill>
                <a:latin typeface="Quattrocento Sans"/>
                <a:ea typeface="Quattrocento Sans"/>
                <a:cs typeface="Quattrocento Sans"/>
                <a:sym typeface="Quattrocento Sans"/>
              </a:rPr>
              <a:t>6.</a:t>
            </a:r>
            <a:endParaRPr/>
          </a:p>
        </p:txBody>
      </p:sp>
      <p:sp>
        <p:nvSpPr>
          <p:cNvPr id="128" name="Google Shape;128;p67"/>
          <p:cNvSpPr txBox="1"/>
          <p:nvPr/>
        </p:nvSpPr>
        <p:spPr>
          <a:xfrm>
            <a:off x="2285576" y="1613387"/>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0" i="0" lang="en-IE" sz="2000" u="none" cap="none" strike="noStrike">
                <a:solidFill>
                  <a:srgbClr val="195562"/>
                </a:solidFill>
                <a:latin typeface="Quattrocento Sans"/>
                <a:ea typeface="Quattrocento Sans"/>
                <a:cs typeface="Quattrocento Sans"/>
                <a:sym typeface="Quattrocento Sans"/>
              </a:rPr>
              <a:t>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8"/>
          <p:cNvSpPr txBox="1"/>
          <p:nvPr/>
        </p:nvSpPr>
        <p:spPr>
          <a:xfrm>
            <a:off x="952983" y="1336440"/>
            <a:ext cx="70142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Mikroapmācība</a:t>
            </a:r>
            <a:endParaRPr b="1" i="0" sz="3600" u="none" cap="none" strike="noStrike">
              <a:solidFill>
                <a:srgbClr val="29BA86"/>
              </a:solidFill>
              <a:latin typeface="Quattrocento Sans"/>
              <a:ea typeface="Quattrocento Sans"/>
              <a:cs typeface="Quattrocento Sans"/>
              <a:sym typeface="Quattrocento Sans"/>
            </a:endParaRPr>
          </a:p>
        </p:txBody>
      </p:sp>
      <p:sp>
        <p:nvSpPr>
          <p:cNvPr id="134" name="Google Shape;134;p6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135" name="Google Shape;135;p6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36" name="Google Shape;136;p6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37" name="Google Shape;137;p6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38" name="Google Shape;138;p68"/>
          <p:cNvSpPr txBox="1"/>
          <p:nvPr/>
        </p:nvSpPr>
        <p:spPr>
          <a:xfrm>
            <a:off x="952982" y="2350055"/>
            <a:ext cx="8219009" cy="217675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IE" sz="3200" u="none" cap="none" strike="noStrike">
                <a:solidFill>
                  <a:srgbClr val="29BA86"/>
                </a:solidFill>
                <a:latin typeface="Arial"/>
                <a:ea typeface="Arial"/>
                <a:cs typeface="Arial"/>
                <a:sym typeface="Arial"/>
              </a:rPr>
              <a:t>Mikroapmācība </a:t>
            </a:r>
            <a:r>
              <a:rPr b="0" i="0" lang="en-IE" sz="3200" u="none" cap="none" strike="noStrike">
                <a:solidFill>
                  <a:srgbClr val="3F728A"/>
                </a:solidFill>
                <a:latin typeface="Arial"/>
                <a:ea typeface="Arial"/>
                <a:cs typeface="Arial"/>
                <a:sym typeface="Arial"/>
              </a:rPr>
              <a:t>attiecas uz mācību materiāliem, kas ir mērķtiecīgi, specifiski, pielāgoti izglītojamā apmācības vajadzībām un interesēm, un tiek sniegti īsos fragmentos vai koduma lieluma formātos.</a:t>
            </a:r>
            <a:endParaRPr b="0" i="0" sz="3200" u="none" cap="none" strike="noStrike">
              <a:solidFill>
                <a:srgbClr val="3F728A"/>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9"/>
          <p:cNvSpPr txBox="1"/>
          <p:nvPr/>
        </p:nvSpPr>
        <p:spPr>
          <a:xfrm>
            <a:off x="952983" y="1215154"/>
            <a:ext cx="70142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Atmiņas saglabāšana </a:t>
            </a:r>
            <a:endParaRPr b="1" i="0" sz="3600" u="none" cap="none" strike="noStrike">
              <a:solidFill>
                <a:srgbClr val="29BA86"/>
              </a:solidFill>
              <a:latin typeface="Quattrocento Sans"/>
              <a:ea typeface="Quattrocento Sans"/>
              <a:cs typeface="Quattrocento Sans"/>
              <a:sym typeface="Quattrocento Sans"/>
            </a:endParaRPr>
          </a:p>
        </p:txBody>
      </p:sp>
      <p:sp>
        <p:nvSpPr>
          <p:cNvPr id="144" name="Google Shape;144;p6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145" name="Google Shape;145;p6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6" name="Google Shape;146;p6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47" name="Google Shape;147;p69"/>
          <p:cNvSpPr txBox="1"/>
          <p:nvPr/>
        </p:nvSpPr>
        <p:spPr>
          <a:xfrm>
            <a:off x="1021809" y="2257896"/>
            <a:ext cx="6283560" cy="35394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2800" u="none" cap="none" strike="noStrike">
                <a:solidFill>
                  <a:srgbClr val="195562"/>
                </a:solidFill>
                <a:latin typeface="Arial"/>
                <a:ea typeface="Arial"/>
                <a:cs typeface="Arial"/>
                <a:sym typeface="Arial"/>
              </a:rPr>
              <a:t>Pagājušā gadsimta 80. gadu vidū vācu psihologs Hermanis Ebbinghauss (Hermann Ebbinghaus) bija pirmais, kas sāka eksperimentāli pētīt atmiņu. Viņš galvenokārt pievērsās tam, kā darbojas mūsu atmiņa un kā tā saglabā informāciju, kas saistīta ar konkrētām lietām, kuras cilvēki mēģina apgūt.</a:t>
            </a:r>
            <a:endParaRPr b="0" i="0" sz="2800" u="none" cap="none" strike="noStrike">
              <a:solidFill>
                <a:srgbClr val="195562"/>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2800" u="none" cap="none" strike="noStrike">
              <a:solidFill>
                <a:srgbClr val="195562"/>
              </a:solidFill>
              <a:latin typeface="Arial"/>
              <a:ea typeface="Arial"/>
              <a:cs typeface="Arial"/>
              <a:sym typeface="Arial"/>
            </a:endParaRPr>
          </a:p>
        </p:txBody>
      </p:sp>
      <p:pic>
        <p:nvPicPr>
          <p:cNvPr id="148" name="Google Shape;148;p69"/>
          <p:cNvPicPr preferRelativeResize="0"/>
          <p:nvPr/>
        </p:nvPicPr>
        <p:blipFill rotWithShape="1">
          <a:blip r:embed="rId5">
            <a:alphaModFix/>
          </a:blip>
          <a:srcRect b="0" l="0" r="0" t="0"/>
          <a:stretch/>
        </p:blipFill>
        <p:spPr>
          <a:xfrm>
            <a:off x="7816645" y="1388539"/>
            <a:ext cx="3495982" cy="46242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0"/>
          <p:cNvSpPr txBox="1"/>
          <p:nvPr/>
        </p:nvSpPr>
        <p:spPr>
          <a:xfrm>
            <a:off x="952983" y="1336440"/>
            <a:ext cx="70142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Atmiņas saglabāšana</a:t>
            </a:r>
            <a:endParaRPr b="1" i="0" sz="3600" u="none" cap="none" strike="noStrike">
              <a:solidFill>
                <a:srgbClr val="29BA86"/>
              </a:solidFill>
              <a:latin typeface="Quattrocento Sans"/>
              <a:ea typeface="Quattrocento Sans"/>
              <a:cs typeface="Quattrocento Sans"/>
              <a:sym typeface="Quattrocento Sans"/>
            </a:endParaRPr>
          </a:p>
        </p:txBody>
      </p:sp>
      <p:sp>
        <p:nvSpPr>
          <p:cNvPr id="154" name="Google Shape;154;p7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155" name="Google Shape;155;p7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56" name="Google Shape;156;p7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57" name="Google Shape;157;p70"/>
          <p:cNvSpPr txBox="1"/>
          <p:nvPr/>
        </p:nvSpPr>
        <p:spPr>
          <a:xfrm>
            <a:off x="952983" y="2420034"/>
            <a:ext cx="4621907"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70"/>
          <p:cNvSpPr txBox="1"/>
          <p:nvPr/>
        </p:nvSpPr>
        <p:spPr>
          <a:xfrm>
            <a:off x="952984" y="2361271"/>
            <a:ext cx="5494470" cy="3327258"/>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IE" sz="2400" u="none" cap="none" strike="noStrike">
                <a:solidFill>
                  <a:srgbClr val="3F728A"/>
                </a:solidFill>
                <a:latin typeface="Quattrocento Sans"/>
                <a:ea typeface="Quattrocento Sans"/>
                <a:cs typeface="Quattrocento Sans"/>
                <a:sym typeface="Quattrocento Sans"/>
              </a:rPr>
              <a:t>Hermaņa Ebbinghausa testi ietvēra bezjēdzīgu skaņu un zilbju sērijas iegaumēšanu un atmiņas spēju un funkciju novērtēšanu. </a:t>
            </a:r>
            <a:endParaRPr/>
          </a:p>
          <a:p>
            <a:pPr indent="0" lvl="0" marL="0" marR="0" rtl="0" algn="just">
              <a:lnSpc>
                <a:spcPct val="107000"/>
              </a:lnSpc>
              <a:spcBef>
                <a:spcPts val="800"/>
              </a:spcBef>
              <a:spcAft>
                <a:spcPts val="0"/>
              </a:spcAft>
              <a:buNone/>
            </a:pPr>
            <a:r>
              <a:rPr b="0" i="0" lang="en-IE" sz="2400" u="none" cap="none" strike="noStrike">
                <a:solidFill>
                  <a:srgbClr val="3F728A"/>
                </a:solidFill>
                <a:latin typeface="Quattrocento Sans"/>
                <a:ea typeface="Quattrocento Sans"/>
                <a:cs typeface="Quattrocento Sans"/>
                <a:sym typeface="Quattrocento Sans"/>
              </a:rPr>
              <a:t>Ebbinghauss norādīja, ka atmiņa nav nemainīga, tā var palielināties, samazināties un atkal atgriezties vairākas reizes.</a:t>
            </a:r>
            <a:endParaRPr b="0" i="0" sz="2400" u="none" cap="none" strike="noStrike">
              <a:solidFill>
                <a:srgbClr val="3F728A"/>
              </a:solidFill>
              <a:latin typeface="Quattrocento Sans"/>
              <a:ea typeface="Quattrocento Sans"/>
              <a:cs typeface="Quattrocento Sans"/>
              <a:sym typeface="Quattrocento Sans"/>
            </a:endParaRPr>
          </a:p>
        </p:txBody>
      </p:sp>
      <p:pic>
        <p:nvPicPr>
          <p:cNvPr id="159" name="Google Shape;159;p70"/>
          <p:cNvPicPr preferRelativeResize="0"/>
          <p:nvPr/>
        </p:nvPicPr>
        <p:blipFill rotWithShape="1">
          <a:blip r:embed="rId5">
            <a:alphaModFix/>
          </a:blip>
          <a:srcRect b="0" l="0" r="0" t="0"/>
          <a:stretch/>
        </p:blipFill>
        <p:spPr>
          <a:xfrm>
            <a:off x="6447454" y="2245914"/>
            <a:ext cx="5440408" cy="34457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7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165" name="Google Shape;165;p7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66" name="Google Shape;166;p7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67" name="Google Shape;167;p71"/>
          <p:cNvSpPr txBox="1"/>
          <p:nvPr/>
        </p:nvSpPr>
        <p:spPr>
          <a:xfrm>
            <a:off x="952983" y="2278335"/>
            <a:ext cx="5559784" cy="3746603"/>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IE" sz="2800" u="none" cap="none" strike="noStrike">
                <a:solidFill>
                  <a:srgbClr val="3F728A"/>
                </a:solidFill>
                <a:latin typeface="Quattrocento Sans"/>
                <a:ea typeface="Quattrocento Sans"/>
                <a:cs typeface="Quattrocento Sans"/>
                <a:sym typeface="Quattrocento Sans"/>
              </a:rPr>
              <a:t>Ebbinghausa aizmiršanas līkne parāda, kā laika gaitā tiek zaudēta informācija, ja netiek mēģināts to saglabāt. Kad cilvēks kaut ko iemācās pirmo reizi, viņš saglabā visu informāciju. Dienu gaitā atmiņas saglabāšana sāk samazināties. </a:t>
            </a:r>
            <a:endParaRPr b="0" i="0" sz="2800" u="none" cap="none" strike="noStrike">
              <a:solidFill>
                <a:srgbClr val="3F728A"/>
              </a:solidFill>
              <a:latin typeface="Quattrocento Sans"/>
              <a:ea typeface="Quattrocento Sans"/>
              <a:cs typeface="Quattrocento Sans"/>
              <a:sym typeface="Quattrocento Sans"/>
            </a:endParaRPr>
          </a:p>
        </p:txBody>
      </p:sp>
      <p:sp>
        <p:nvSpPr>
          <p:cNvPr id="168" name="Google Shape;168;p71"/>
          <p:cNvSpPr txBox="1"/>
          <p:nvPr/>
        </p:nvSpPr>
        <p:spPr>
          <a:xfrm>
            <a:off x="952983" y="1336440"/>
            <a:ext cx="70142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Atmiņas saglabāšana</a:t>
            </a:r>
            <a:endParaRPr b="1" i="0" sz="3600" u="none" cap="none" strike="noStrike">
              <a:solidFill>
                <a:srgbClr val="29BA86"/>
              </a:solidFill>
              <a:latin typeface="Quattrocento Sans"/>
              <a:ea typeface="Quattrocento Sans"/>
              <a:cs typeface="Quattrocento Sans"/>
              <a:sym typeface="Quattrocento Sans"/>
            </a:endParaRPr>
          </a:p>
        </p:txBody>
      </p:sp>
      <p:pic>
        <p:nvPicPr>
          <p:cNvPr id="169" name="Google Shape;169;p71"/>
          <p:cNvPicPr preferRelativeResize="0"/>
          <p:nvPr/>
        </p:nvPicPr>
        <p:blipFill rotWithShape="1">
          <a:blip r:embed="rId5">
            <a:alphaModFix/>
          </a:blip>
          <a:srcRect b="0" l="0" r="0" t="0"/>
          <a:stretch/>
        </p:blipFill>
        <p:spPr>
          <a:xfrm>
            <a:off x="6781673" y="1982771"/>
            <a:ext cx="4759558" cy="40715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400" u="none" cap="none" strike="noStrike">
              <a:solidFill>
                <a:schemeClr val="lt1"/>
              </a:solidFill>
              <a:latin typeface="Arial"/>
              <a:ea typeface="Arial"/>
              <a:cs typeface="Arial"/>
              <a:sym typeface="Arial"/>
            </a:endParaRPr>
          </a:p>
        </p:txBody>
      </p:sp>
      <p:pic>
        <p:nvPicPr>
          <p:cNvPr descr="Text&#10;&#10;Description automatically generated" id="175" name="Google Shape;175;p7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76" name="Google Shape;176;p7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77" name="Google Shape;177;p72"/>
          <p:cNvSpPr txBox="1"/>
          <p:nvPr/>
        </p:nvSpPr>
        <p:spPr>
          <a:xfrm>
            <a:off x="952983" y="2278335"/>
            <a:ext cx="5475809" cy="3722429"/>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IE" sz="2400" u="none" cap="none" strike="noStrike">
                <a:solidFill>
                  <a:srgbClr val="3F728A"/>
                </a:solidFill>
                <a:latin typeface="Quattrocento Sans"/>
                <a:ea typeface="Quattrocento Sans"/>
                <a:cs typeface="Quattrocento Sans"/>
                <a:sym typeface="Quattrocento Sans"/>
              </a:rPr>
              <a:t>Kad cilvēki apgūst lielu informācijas apjomu, viņi to saglabā noteiktu laiku. </a:t>
            </a:r>
            <a:endParaRPr/>
          </a:p>
          <a:p>
            <a:pPr indent="0" lvl="0" marL="0" marR="0" rtl="0" algn="just">
              <a:lnSpc>
                <a:spcPct val="107000"/>
              </a:lnSpc>
              <a:spcBef>
                <a:spcPts val="800"/>
              </a:spcBef>
              <a:spcAft>
                <a:spcPts val="0"/>
              </a:spcAft>
              <a:buNone/>
            </a:pPr>
            <a:r>
              <a:rPr b="0" i="0" lang="en-IE" sz="2400" u="none" cap="none" strike="noStrike">
                <a:solidFill>
                  <a:srgbClr val="3F728A"/>
                </a:solidFill>
                <a:latin typeface="Quattrocento Sans"/>
                <a:ea typeface="Quattrocento Sans"/>
                <a:cs typeface="Quattrocento Sans"/>
                <a:sym typeface="Quattrocento Sans"/>
              </a:rPr>
              <a:t>Tomēr, ja šī informācija netiek uzskatīta par "būtisku" veicamajiem uzdevumiem, zināšanas laika gaitā pasliktinās. Taču, pastāvīgi pārskatot informāciju, jūs saglabājat arvien vairāk un vairāk informācijas.</a:t>
            </a:r>
            <a:endParaRPr b="0" i="0" sz="2400" u="none" cap="none" strike="noStrike">
              <a:solidFill>
                <a:srgbClr val="3F728A"/>
              </a:solidFill>
              <a:latin typeface="Quattrocento Sans"/>
              <a:ea typeface="Quattrocento Sans"/>
              <a:cs typeface="Quattrocento Sans"/>
              <a:sym typeface="Quattrocento Sans"/>
            </a:endParaRPr>
          </a:p>
        </p:txBody>
      </p:sp>
      <p:sp>
        <p:nvSpPr>
          <p:cNvPr id="178" name="Google Shape;178;p72"/>
          <p:cNvSpPr txBox="1"/>
          <p:nvPr/>
        </p:nvSpPr>
        <p:spPr>
          <a:xfrm>
            <a:off x="952983" y="1336440"/>
            <a:ext cx="701425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3600" u="none" cap="none" strike="noStrike">
                <a:solidFill>
                  <a:srgbClr val="29BA86"/>
                </a:solidFill>
                <a:latin typeface="Quattrocento Sans"/>
                <a:ea typeface="Quattrocento Sans"/>
                <a:cs typeface="Quattrocento Sans"/>
                <a:sym typeface="Quattrocento Sans"/>
              </a:rPr>
              <a:t>Atmiņas saglabāšana</a:t>
            </a:r>
            <a:endParaRPr b="1" i="0" sz="3600" u="none" cap="none" strike="noStrike">
              <a:solidFill>
                <a:srgbClr val="29BA86"/>
              </a:solidFill>
              <a:latin typeface="Quattrocento Sans"/>
              <a:ea typeface="Quattrocento Sans"/>
              <a:cs typeface="Quattrocento Sans"/>
              <a:sym typeface="Quattrocento Sans"/>
            </a:endParaRPr>
          </a:p>
        </p:txBody>
      </p:sp>
      <p:pic>
        <p:nvPicPr>
          <p:cNvPr id="179" name="Google Shape;179;p72"/>
          <p:cNvPicPr preferRelativeResize="0"/>
          <p:nvPr/>
        </p:nvPicPr>
        <p:blipFill rotWithShape="1">
          <a:blip r:embed="rId5">
            <a:alphaModFix/>
          </a:blip>
          <a:srcRect b="0" l="0" r="0" t="0"/>
          <a:stretch/>
        </p:blipFill>
        <p:spPr>
          <a:xfrm>
            <a:off x="6781673" y="1982771"/>
            <a:ext cx="4759558" cy="407154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