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6858000" cy="9144000"/>
  <p:embeddedFontLst>
    <p:embeddedFont>
      <p:font typeface="Quattrocento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7" roundtripDataSignature="AMtx7mgy7sCouLRiGOSQZ32H0VJnG4PY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DD96D5-8956-4350-9479-49E96D0EF7CE}">
  <a:tblStyle styleId="{03DD96D5-8956-4350-9479-49E96D0EF7C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QuattrocentoSans-bold.fntdata"/><Relationship Id="rId21" Type="http://schemas.openxmlformats.org/officeDocument/2006/relationships/slide" Target="slides/slide16.xml"/><Relationship Id="rId43" Type="http://schemas.openxmlformats.org/officeDocument/2006/relationships/font" Target="fonts/QuattrocentoSans-regular.fntdata"/><Relationship Id="rId24" Type="http://schemas.openxmlformats.org/officeDocument/2006/relationships/slide" Target="slides/slide19.xml"/><Relationship Id="rId46" Type="http://schemas.openxmlformats.org/officeDocument/2006/relationships/font" Target="fonts/QuattrocentoSans-boldItalic.fntdata"/><Relationship Id="rId23" Type="http://schemas.openxmlformats.org/officeDocument/2006/relationships/slide" Target="slides/slide18.xml"/><Relationship Id="rId45" Type="http://schemas.openxmlformats.org/officeDocument/2006/relationships/font" Target="fonts/Quattrocento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7"/>
          <p:cNvSpPr/>
          <p:nvPr>
            <p:ph idx="2" type="pic"/>
          </p:nvPr>
        </p:nvSpPr>
        <p:spPr>
          <a:xfrm>
            <a:off x="5183188" y="987425"/>
            <a:ext cx="6172200" cy="4873625"/>
          </a:xfrm>
          <a:prstGeom prst="rect">
            <a:avLst/>
          </a:prstGeom>
          <a:noFill/>
          <a:ln>
            <a:noFill/>
          </a:ln>
        </p:spPr>
      </p:sp>
      <p:sp>
        <p:nvSpPr>
          <p:cNvPr id="64" name="Google Shape;64;p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6.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1.png"/><Relationship Id="rId6" Type="http://schemas.openxmlformats.org/officeDocument/2006/relationships/image" Target="../media/image27.png"/><Relationship Id="rId7"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43945" y="4420998"/>
            <a:ext cx="4895621" cy="131902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29BA86"/>
              </a:buClr>
              <a:buSzPts val="3200"/>
              <a:buFont typeface="Calibri"/>
              <a:buNone/>
            </a:pPr>
            <a:r>
              <a:rPr b="1" lang="en-US" sz="3200">
                <a:solidFill>
                  <a:srgbClr val="29BA86"/>
                </a:solidFill>
              </a:rPr>
              <a:t>Betriebliche Fortbildung - Teil B</a:t>
            </a:r>
            <a:br>
              <a:rPr b="1" lang="en-US" sz="3200">
                <a:solidFill>
                  <a:srgbClr val="29BA86"/>
                </a:solidFill>
              </a:rPr>
            </a:br>
            <a:br>
              <a:rPr lang="en-US" sz="1400"/>
            </a:br>
            <a:r>
              <a:rPr lang="en-US" sz="1400"/>
              <a:t> </a:t>
            </a:r>
            <a:endParaRPr sz="4400">
              <a:solidFill>
                <a:srgbClr val="7F7F7F"/>
              </a:solidFill>
              <a:latin typeface="Quattrocento Sans"/>
              <a:ea typeface="Quattrocento Sans"/>
              <a:cs typeface="Quattrocento Sans"/>
              <a:sym typeface="Quattrocento Sans"/>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5" name="Google Shape;185;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86" name="Google Shape;186;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87" name="Google Shape;187;p10"/>
          <p:cNvSpPr txBox="1"/>
          <p:nvPr/>
        </p:nvSpPr>
        <p:spPr>
          <a:xfrm>
            <a:off x="1021656" y="2272613"/>
            <a:ext cx="5408100" cy="3663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900">
                <a:solidFill>
                  <a:srgbClr val="3F728A"/>
                </a:solidFill>
                <a:latin typeface="Arial"/>
                <a:ea typeface="Arial"/>
                <a:cs typeface="Arial"/>
                <a:sym typeface="Arial"/>
              </a:rPr>
              <a:t>Dies führte auch zur Entdeckung der "Gedächtnisersparnis". Er fand heraus, dass streng memorierte Informationen viel leichter abgerufen werden können, wenn sie erneut gelernt werden, auch nach langer Zeit.</a:t>
            </a:r>
            <a:endParaRPr sz="2900">
              <a:solidFill>
                <a:srgbClr val="3F728A"/>
              </a:solidFill>
              <a:latin typeface="Arial"/>
              <a:ea typeface="Arial"/>
              <a:cs typeface="Arial"/>
              <a:sym typeface="Arial"/>
            </a:endParaRPr>
          </a:p>
        </p:txBody>
      </p:sp>
      <p:sp>
        <p:nvSpPr>
          <p:cNvPr id="188" name="Google Shape;188;p10"/>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Die Vergessenskurve</a:t>
            </a:r>
            <a:endParaRPr b="1" sz="3600">
              <a:solidFill>
                <a:srgbClr val="29BA86"/>
              </a:solidFill>
              <a:latin typeface="Quattrocento Sans"/>
              <a:ea typeface="Quattrocento Sans"/>
              <a:cs typeface="Quattrocento Sans"/>
              <a:sym typeface="Quattrocento Sans"/>
            </a:endParaRPr>
          </a:p>
        </p:txBody>
      </p:sp>
      <p:pic>
        <p:nvPicPr>
          <p:cNvPr descr="3d medical figure with brain highlighted Free Photo" id="189" name="Google Shape;189;p10"/>
          <p:cNvPicPr preferRelativeResize="0"/>
          <p:nvPr/>
        </p:nvPicPr>
        <p:blipFill rotWithShape="1">
          <a:blip r:embed="rId5">
            <a:alphaModFix/>
          </a:blip>
          <a:srcRect b="0" l="0" r="0" t="0"/>
          <a:stretch/>
        </p:blipFill>
        <p:spPr>
          <a:xfrm>
            <a:off x="6867526" y="1890919"/>
            <a:ext cx="4302818" cy="43028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5" name="Google Shape;195;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6" name="Google Shape;196;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97" name="Google Shape;197;p11"/>
          <p:cNvSpPr txBox="1"/>
          <p:nvPr/>
        </p:nvSpPr>
        <p:spPr>
          <a:xfrm>
            <a:off x="992872" y="2046408"/>
            <a:ext cx="10194532" cy="373615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US" sz="3200">
                <a:solidFill>
                  <a:srgbClr val="3F728A"/>
                </a:solidFill>
                <a:latin typeface="Arial"/>
                <a:ea typeface="Arial"/>
                <a:cs typeface="Arial"/>
                <a:sym typeface="Arial"/>
              </a:rPr>
              <a:t>Microlearning </a:t>
            </a:r>
            <a:r>
              <a:rPr lang="en-US" sz="3200">
                <a:solidFill>
                  <a:srgbClr val="3F728A"/>
                </a:solidFill>
                <a:latin typeface="Arial"/>
                <a:ea typeface="Arial"/>
                <a:cs typeface="Arial"/>
                <a:sym typeface="Arial"/>
              </a:rPr>
              <a:t>ist das Konzept, das den Studien von Ebbinghaus zugrunde liegt und eine Lösung zur Abflachung der Vergessenskurve darstellt. </a:t>
            </a:r>
            <a:endParaRPr sz="3200">
              <a:solidFill>
                <a:srgbClr val="3F728A"/>
              </a:solidFill>
              <a:latin typeface="Arial"/>
              <a:ea typeface="Arial"/>
              <a:cs typeface="Arial"/>
              <a:sym typeface="Arial"/>
            </a:endParaRPr>
          </a:p>
          <a:p>
            <a:pPr indent="0" lvl="0" marL="0" marR="0" rtl="0" algn="just">
              <a:lnSpc>
                <a:spcPct val="107000"/>
              </a:lnSpc>
              <a:spcBef>
                <a:spcPts val="800"/>
              </a:spcBef>
              <a:spcAft>
                <a:spcPts val="0"/>
              </a:spcAft>
              <a:buNone/>
            </a:pPr>
            <a:r>
              <a:rPr lang="en-US" sz="3200">
                <a:solidFill>
                  <a:srgbClr val="3F728A"/>
                </a:solidFill>
                <a:latin typeface="Arial"/>
                <a:ea typeface="Arial"/>
                <a:cs typeface="Arial"/>
                <a:sym typeface="Arial"/>
              </a:rPr>
              <a:t>Die Aufteilung des Inhalts in kleine Teile und das Abrufen verschiedener Teile im Laufe der Zeit kann dazu beitragen, das </a:t>
            </a:r>
            <a:r>
              <a:rPr b="1" lang="en-US" sz="3200">
                <a:solidFill>
                  <a:srgbClr val="3F728A"/>
                </a:solidFill>
                <a:latin typeface="Arial"/>
                <a:ea typeface="Arial"/>
                <a:cs typeface="Arial"/>
                <a:sym typeface="Arial"/>
              </a:rPr>
              <a:t>Wissen </a:t>
            </a:r>
            <a:r>
              <a:rPr lang="en-US" sz="3200">
                <a:solidFill>
                  <a:srgbClr val="3F728A"/>
                </a:solidFill>
                <a:latin typeface="Arial"/>
                <a:ea typeface="Arial"/>
                <a:cs typeface="Arial"/>
                <a:sym typeface="Arial"/>
              </a:rPr>
              <a:t>besser </a:t>
            </a:r>
            <a:r>
              <a:rPr b="1" lang="en-US" sz="3200">
                <a:solidFill>
                  <a:srgbClr val="3F728A"/>
                </a:solidFill>
                <a:latin typeface="Arial"/>
                <a:ea typeface="Arial"/>
                <a:cs typeface="Arial"/>
                <a:sym typeface="Arial"/>
              </a:rPr>
              <a:t>zu behalten </a:t>
            </a:r>
            <a:r>
              <a:rPr lang="en-US" sz="3200">
                <a:solidFill>
                  <a:srgbClr val="3F728A"/>
                </a:solidFill>
                <a:latin typeface="Arial"/>
                <a:ea typeface="Arial"/>
                <a:cs typeface="Arial"/>
                <a:sym typeface="Arial"/>
              </a:rPr>
              <a:t>und die </a:t>
            </a:r>
            <a:r>
              <a:rPr b="1" lang="en-US" sz="3200">
                <a:solidFill>
                  <a:srgbClr val="3F728A"/>
                </a:solidFill>
                <a:latin typeface="Arial"/>
                <a:ea typeface="Arial"/>
                <a:cs typeface="Arial"/>
                <a:sym typeface="Arial"/>
              </a:rPr>
              <a:t>Produktivität zu steigern</a:t>
            </a:r>
            <a:r>
              <a:rPr lang="en-US" sz="3200">
                <a:solidFill>
                  <a:srgbClr val="3F728A"/>
                </a:solidFill>
                <a:latin typeface="Arial"/>
                <a:ea typeface="Arial"/>
                <a:cs typeface="Arial"/>
                <a:sym typeface="Arial"/>
              </a:rPr>
              <a:t>. </a:t>
            </a:r>
            <a:endParaRPr sz="3200">
              <a:solidFill>
                <a:srgbClr val="3F728A"/>
              </a:solidFill>
              <a:latin typeface="Arial"/>
              <a:ea typeface="Arial"/>
              <a:cs typeface="Arial"/>
              <a:sym typeface="Arial"/>
            </a:endParaRPr>
          </a:p>
          <a:p>
            <a:pPr indent="0" lvl="0" marL="0" marR="0" rtl="0" algn="l">
              <a:spcBef>
                <a:spcPts val="800"/>
              </a:spcBef>
              <a:spcAft>
                <a:spcPts val="0"/>
              </a:spcAft>
              <a:buNone/>
            </a:pPr>
            <a:r>
              <a:t/>
            </a:r>
            <a:endParaRPr sz="1800">
              <a:solidFill>
                <a:schemeClr val="dk1"/>
              </a:solidFill>
              <a:latin typeface="Calibri"/>
              <a:ea typeface="Calibri"/>
              <a:cs typeface="Calibri"/>
              <a:sym typeface="Calibri"/>
            </a:endParaRPr>
          </a:p>
        </p:txBody>
      </p:sp>
      <p:sp>
        <p:nvSpPr>
          <p:cNvPr id="198" name="Google Shape;198;p11"/>
          <p:cNvSpPr txBox="1"/>
          <p:nvPr/>
        </p:nvSpPr>
        <p:spPr>
          <a:xfrm>
            <a:off x="992871" y="1208338"/>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Mikro-Lernen</a:t>
            </a:r>
            <a:endParaRPr b="1" sz="3600">
              <a:solidFill>
                <a:srgbClr val="29BA86"/>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nvSpPr>
        <p:spPr>
          <a:xfrm>
            <a:off x="952974" y="1336450"/>
            <a:ext cx="8088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Arial"/>
                <a:ea typeface="Arial"/>
                <a:cs typeface="Arial"/>
                <a:sym typeface="Arial"/>
              </a:rPr>
              <a:t>Ressourcen im Mini-Lernformat</a:t>
            </a:r>
            <a:endParaRPr b="1" sz="3600">
              <a:solidFill>
                <a:srgbClr val="29BA86"/>
              </a:solidFill>
              <a:latin typeface="Arial"/>
              <a:ea typeface="Arial"/>
              <a:cs typeface="Arial"/>
              <a:sym typeface="Arial"/>
            </a:endParaRPr>
          </a:p>
        </p:txBody>
      </p:sp>
      <p:sp>
        <p:nvSpPr>
          <p:cNvPr id="204" name="Google Shape;204;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5" name="Google Shape;205;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6" name="Google Shape;206;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07" name="Google Shape;207;p12"/>
          <p:cNvSpPr txBox="1"/>
          <p:nvPr/>
        </p:nvSpPr>
        <p:spPr>
          <a:xfrm>
            <a:off x="952983" y="2350055"/>
            <a:ext cx="10588248" cy="302999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3600">
                <a:solidFill>
                  <a:srgbClr val="3F728A"/>
                </a:solidFill>
                <a:latin typeface="Calibri"/>
                <a:ea typeface="Calibri"/>
                <a:cs typeface="Calibri"/>
                <a:sym typeface="Calibri"/>
              </a:rPr>
              <a:t>Bei den Ressourcen im Mini-Lernformat handelt es sich in der Regel um digitale Ressourcen, die online über Webplattformen oder intelligente Geräte verfügbar sind, so dass die Lernenden zu einem für sie günstigen Zeitpunkt und an einem für sie geeigneten Ort auf die Materialien zugreifen können.</a:t>
            </a:r>
            <a:endParaRPr sz="3600">
              <a:solidFill>
                <a:srgbClr val="3F728A"/>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3" name="Google Shape;213;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4" name="Google Shape;214;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A man in front of camera recording a video to share it in internet illustration Free Vector" id="215" name="Google Shape;215;p13"/>
          <p:cNvPicPr preferRelativeResize="0"/>
          <p:nvPr/>
        </p:nvPicPr>
        <p:blipFill rotWithShape="1">
          <a:blip r:embed="rId5">
            <a:alphaModFix/>
          </a:blip>
          <a:srcRect b="0" l="0" r="0" t="0"/>
          <a:stretch/>
        </p:blipFill>
        <p:spPr>
          <a:xfrm>
            <a:off x="2015411" y="1215924"/>
            <a:ext cx="7725747" cy="5146384"/>
          </a:xfrm>
          <a:prstGeom prst="rect">
            <a:avLst/>
          </a:prstGeom>
          <a:noFill/>
          <a:ln>
            <a:noFill/>
          </a:ln>
        </p:spPr>
      </p:pic>
      <p:sp>
        <p:nvSpPr>
          <p:cNvPr id="216" name="Google Shape;216;p13"/>
          <p:cNvSpPr txBox="1"/>
          <p:nvPr/>
        </p:nvSpPr>
        <p:spPr>
          <a:xfrm>
            <a:off x="4349326" y="767274"/>
            <a:ext cx="334842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9BA86"/>
                </a:solidFill>
                <a:latin typeface="Arial"/>
                <a:ea typeface="Arial"/>
                <a:cs typeface="Arial"/>
                <a:sym typeface="Arial"/>
              </a:rPr>
              <a:t>Videos</a:t>
            </a:r>
            <a:endParaRPr b="1" sz="3600">
              <a:solidFill>
                <a:srgbClr val="29BA86"/>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2" name="Google Shape;222;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3" name="Google Shape;223;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Quiz in comic pop art style Premium Vector" id="224" name="Google Shape;224;p14"/>
          <p:cNvPicPr preferRelativeResize="0"/>
          <p:nvPr/>
        </p:nvPicPr>
        <p:blipFill rotWithShape="1">
          <a:blip r:embed="rId5">
            <a:alphaModFix/>
          </a:blip>
          <a:srcRect b="0" l="0" r="0" t="0"/>
          <a:stretch/>
        </p:blipFill>
        <p:spPr>
          <a:xfrm>
            <a:off x="2607310" y="1273826"/>
            <a:ext cx="6977380" cy="5182878"/>
          </a:xfrm>
          <a:prstGeom prst="rect">
            <a:avLst/>
          </a:prstGeom>
          <a:noFill/>
          <a:ln>
            <a:noFill/>
          </a:ln>
        </p:spPr>
      </p:pic>
      <p:sp>
        <p:nvSpPr>
          <p:cNvPr id="225" name="Google Shape;225;p14"/>
          <p:cNvSpPr txBox="1"/>
          <p:nvPr/>
        </p:nvSpPr>
        <p:spPr>
          <a:xfrm>
            <a:off x="4228028" y="604007"/>
            <a:ext cx="391759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9BA86"/>
                </a:solidFill>
                <a:latin typeface="Arial"/>
                <a:ea typeface="Arial"/>
                <a:cs typeface="Arial"/>
                <a:sym typeface="Arial"/>
              </a:rPr>
              <a:t>Lernspiele</a:t>
            </a:r>
            <a:endParaRPr b="1" sz="4400">
              <a:solidFill>
                <a:srgbClr val="29BA86"/>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1" name="Google Shape;231;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2" name="Google Shape;232;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Podcast geometric badge with microphone. Premium Vector" id="233" name="Google Shape;233;p15"/>
          <p:cNvPicPr preferRelativeResize="0"/>
          <p:nvPr/>
        </p:nvPicPr>
        <p:blipFill rotWithShape="1">
          <a:blip r:embed="rId5">
            <a:alphaModFix/>
          </a:blip>
          <a:srcRect b="0" l="0" r="0" t="0"/>
          <a:stretch/>
        </p:blipFill>
        <p:spPr>
          <a:xfrm>
            <a:off x="1922106" y="1296430"/>
            <a:ext cx="7802546" cy="4921836"/>
          </a:xfrm>
          <a:prstGeom prst="rect">
            <a:avLst/>
          </a:prstGeom>
          <a:noFill/>
          <a:ln>
            <a:noFill/>
          </a:ln>
        </p:spPr>
      </p:pic>
      <p:sp>
        <p:nvSpPr>
          <p:cNvPr id="234" name="Google Shape;234;p15"/>
          <p:cNvSpPr txBox="1"/>
          <p:nvPr/>
        </p:nvSpPr>
        <p:spPr>
          <a:xfrm>
            <a:off x="3788150" y="795025"/>
            <a:ext cx="5045700" cy="76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9BA86"/>
                </a:solidFill>
                <a:latin typeface="Arial"/>
                <a:ea typeface="Arial"/>
                <a:cs typeface="Arial"/>
                <a:sym typeface="Arial"/>
              </a:rPr>
              <a:t>Audio-</a:t>
            </a:r>
            <a:r>
              <a:rPr b="1" lang="en-US" sz="4400">
                <a:solidFill>
                  <a:srgbClr val="29BA86"/>
                </a:solidFill>
              </a:rPr>
              <a:t>Lektionen</a:t>
            </a:r>
            <a:endParaRPr b="1" sz="4400">
              <a:solidFill>
                <a:srgbClr val="29BA8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0" name="Google Shape;240;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1" name="Google Shape;241;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descr="Flat infographic set Free Vector" id="242" name="Google Shape;242;p16"/>
          <p:cNvPicPr preferRelativeResize="0"/>
          <p:nvPr/>
        </p:nvPicPr>
        <p:blipFill rotWithShape="1">
          <a:blip r:embed="rId5">
            <a:alphaModFix/>
          </a:blip>
          <a:srcRect b="0" l="0" r="0" t="0"/>
          <a:stretch/>
        </p:blipFill>
        <p:spPr>
          <a:xfrm>
            <a:off x="2585980" y="1274092"/>
            <a:ext cx="6791285" cy="4968703"/>
          </a:xfrm>
          <a:prstGeom prst="rect">
            <a:avLst/>
          </a:prstGeom>
          <a:noFill/>
          <a:ln>
            <a:noFill/>
          </a:ln>
        </p:spPr>
      </p:pic>
      <p:sp>
        <p:nvSpPr>
          <p:cNvPr id="243" name="Google Shape;243;p16"/>
          <p:cNvSpPr txBox="1"/>
          <p:nvPr/>
        </p:nvSpPr>
        <p:spPr>
          <a:xfrm>
            <a:off x="4060146" y="504651"/>
            <a:ext cx="384295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29BA86"/>
                </a:solidFill>
                <a:latin typeface="Arial"/>
                <a:ea typeface="Arial"/>
                <a:cs typeface="Arial"/>
                <a:sym typeface="Arial"/>
              </a:rPr>
              <a:t>Infografiken</a:t>
            </a:r>
            <a:endParaRPr b="1" sz="4400">
              <a:solidFill>
                <a:srgbClr val="29BA8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9" name="Google Shape;249;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0" name="Google Shape;250;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51" name="Google Shape;251;p17"/>
          <p:cNvSpPr txBox="1"/>
          <p:nvPr/>
        </p:nvSpPr>
        <p:spPr>
          <a:xfrm>
            <a:off x="1088795" y="1828945"/>
            <a:ext cx="10452436" cy="269766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4000">
                <a:solidFill>
                  <a:srgbClr val="29BA86"/>
                </a:solidFill>
                <a:latin typeface="Calibri"/>
                <a:ea typeface="Calibri"/>
                <a:cs typeface="Calibri"/>
                <a:sym typeface="Calibri"/>
              </a:rPr>
              <a:t>Ressourcen im Mini-Learning-Format </a:t>
            </a:r>
            <a:r>
              <a:rPr lang="en-US" sz="4000">
                <a:solidFill>
                  <a:srgbClr val="3F728A"/>
                </a:solidFill>
                <a:latin typeface="Calibri"/>
                <a:ea typeface="Calibri"/>
                <a:cs typeface="Calibri"/>
                <a:sym typeface="Calibri"/>
              </a:rPr>
              <a:t>sind von kurzer Dauer und Format und werden auf der Grundlage von definierten Lernergebnissen entwickelt, um den Lernenden gezielte Bildungsinhalte zu vermitteln.</a:t>
            </a:r>
            <a:endParaRPr sz="4000">
              <a:solidFill>
                <a:srgbClr val="3F728A"/>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nvSpPr>
        <p:spPr>
          <a:xfrm>
            <a:off x="1146810" y="923731"/>
            <a:ext cx="86202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Arial"/>
                <a:ea typeface="Arial"/>
                <a:cs typeface="Arial"/>
                <a:sym typeface="Arial"/>
              </a:rPr>
              <a:t>Aufbau einer Mini-Lernformat-Ressource (MLFR)</a:t>
            </a:r>
            <a:endParaRPr b="1" sz="3600">
              <a:solidFill>
                <a:srgbClr val="29BA86"/>
              </a:solidFill>
              <a:latin typeface="Arial"/>
              <a:ea typeface="Arial"/>
              <a:cs typeface="Arial"/>
              <a:sym typeface="Arial"/>
            </a:endParaRPr>
          </a:p>
        </p:txBody>
      </p:sp>
      <p:sp>
        <p:nvSpPr>
          <p:cNvPr id="257" name="Google Shape;257;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8" name="Google Shape;258;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9" name="Google Shape;259;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60" name="Google Shape;260;p18"/>
          <p:cNvSpPr txBox="1"/>
          <p:nvPr/>
        </p:nvSpPr>
        <p:spPr>
          <a:xfrm>
            <a:off x="952982" y="2443783"/>
            <a:ext cx="6408871" cy="35394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Bei der Erstellung einer Mini-Lernressource sollte die folgende Struktur beachtet werden. </a:t>
            </a:r>
            <a:endParaRPr/>
          </a:p>
          <a:p>
            <a:pPr indent="-165100" lvl="0" marL="342900" marR="0" rtl="0" algn="l">
              <a:spcBef>
                <a:spcPts val="0"/>
              </a:spcBef>
              <a:spcAft>
                <a:spcPts val="0"/>
              </a:spcAft>
              <a:buClr>
                <a:schemeClr val="dk1"/>
              </a:buClr>
              <a:buSzPts val="2800"/>
              <a:buFont typeface="Arial"/>
              <a:buNone/>
            </a:pPr>
            <a:r>
              <a:t/>
            </a:r>
            <a:endParaRPr sz="2800">
              <a:solidFill>
                <a:srgbClr val="3F728A"/>
              </a:solidFill>
              <a:latin typeface="Calibri"/>
              <a:ea typeface="Calibri"/>
              <a:cs typeface="Calibri"/>
              <a:sym typeface="Calibri"/>
            </a:endParaRPr>
          </a:p>
          <a:p>
            <a:pPr indent="-342900" lvl="0" marL="342900" marR="0" rtl="0" algn="l">
              <a:spcBef>
                <a:spcPts val="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Diese Struktur basiert auf gängigen Ansätzen, die in der Lehre verwendet werden, und ist von didaktischen Prinzipien und Lerntheorien geprägt. </a:t>
            </a:r>
            <a:endParaRPr/>
          </a:p>
        </p:txBody>
      </p:sp>
      <p:grpSp>
        <p:nvGrpSpPr>
          <p:cNvPr id="261" name="Google Shape;261;p18"/>
          <p:cNvGrpSpPr/>
          <p:nvPr/>
        </p:nvGrpSpPr>
        <p:grpSpPr>
          <a:xfrm>
            <a:off x="3934379" y="1865961"/>
            <a:ext cx="7563289" cy="4483685"/>
            <a:chOff x="-3761683" y="-577822"/>
            <a:chExt cx="7563289" cy="4483685"/>
          </a:xfrm>
        </p:grpSpPr>
        <p:sp>
          <p:nvSpPr>
            <p:cNvPr id="262" name="Google Shape;262;p18"/>
            <p:cNvSpPr/>
            <p:nvPr/>
          </p:nvSpPr>
          <p:spPr>
            <a:xfrm>
              <a:off x="-3761683" y="-577822"/>
              <a:ext cx="4483685" cy="4483685"/>
            </a:xfrm>
            <a:prstGeom prst="blockArc">
              <a:avLst>
                <a:gd fmla="val 18900000" name="adj1"/>
                <a:gd fmla="val 2700000" name="adj2"/>
                <a:gd fmla="val 482" name="adj3"/>
              </a:avLst>
            </a:pr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464296" y="332804"/>
              <a:ext cx="3337310" cy="665608"/>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txBox="1"/>
            <p:nvPr/>
          </p:nvSpPr>
          <p:spPr>
            <a:xfrm>
              <a:off x="464296" y="332804"/>
              <a:ext cx="3337310" cy="665608"/>
            </a:xfrm>
            <a:prstGeom prst="rect">
              <a:avLst/>
            </a:prstGeom>
            <a:noFill/>
            <a:ln>
              <a:noFill/>
            </a:ln>
          </p:spPr>
          <p:txBody>
            <a:bodyPr anchorCtr="0" anchor="ctr" bIns="55875" lIns="528325"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Introduction &amp; Aims</a:t>
              </a:r>
              <a:endParaRPr/>
            </a:p>
          </p:txBody>
        </p:sp>
        <p:sp>
          <p:nvSpPr>
            <p:cNvPr id="265" name="Google Shape;265;p18"/>
            <p:cNvSpPr/>
            <p:nvPr/>
          </p:nvSpPr>
          <p:spPr>
            <a:xfrm>
              <a:off x="48291" y="249603"/>
              <a:ext cx="832010" cy="832010"/>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p:nvPr/>
          </p:nvSpPr>
          <p:spPr>
            <a:xfrm>
              <a:off x="706244" y="1331216"/>
              <a:ext cx="3095361" cy="665608"/>
            </a:xfrm>
            <a:prstGeom prst="rect">
              <a:avLst/>
            </a:prstGeom>
            <a:solidFill>
              <a:srgbClr val="4CC3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txBox="1"/>
            <p:nvPr/>
          </p:nvSpPr>
          <p:spPr>
            <a:xfrm>
              <a:off x="706244" y="1331216"/>
              <a:ext cx="3095361" cy="665608"/>
            </a:xfrm>
            <a:prstGeom prst="rect">
              <a:avLst/>
            </a:prstGeom>
            <a:noFill/>
            <a:ln>
              <a:noFill/>
            </a:ln>
          </p:spPr>
          <p:txBody>
            <a:bodyPr anchorCtr="0" anchor="ctr" bIns="55875" lIns="528325"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Key Learning Content</a:t>
              </a:r>
              <a:endParaRPr/>
            </a:p>
          </p:txBody>
        </p:sp>
        <p:sp>
          <p:nvSpPr>
            <p:cNvPr id="268" name="Google Shape;268;p18"/>
            <p:cNvSpPr/>
            <p:nvPr/>
          </p:nvSpPr>
          <p:spPr>
            <a:xfrm>
              <a:off x="290239" y="1248015"/>
              <a:ext cx="832010" cy="832010"/>
            </a:xfrm>
            <a:prstGeom prst="ellipse">
              <a:avLst/>
            </a:prstGeom>
            <a:solidFill>
              <a:schemeClr val="lt1"/>
            </a:solidFill>
            <a:ln cap="flat" cmpd="sng" w="12700">
              <a:solidFill>
                <a:srgbClr val="4CC3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464296" y="2329628"/>
              <a:ext cx="3337310" cy="665608"/>
            </a:xfrm>
            <a:prstGeom prst="rect">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txBox="1"/>
            <p:nvPr/>
          </p:nvSpPr>
          <p:spPr>
            <a:xfrm>
              <a:off x="464296" y="2329628"/>
              <a:ext cx="3337310" cy="665608"/>
            </a:xfrm>
            <a:prstGeom prst="rect">
              <a:avLst/>
            </a:prstGeom>
            <a:noFill/>
            <a:ln>
              <a:noFill/>
            </a:ln>
          </p:spPr>
          <p:txBody>
            <a:bodyPr anchorCtr="0" anchor="ctr" bIns="55875" lIns="528325" spcFirstLastPara="1" rIns="55875" wrap="square" tIns="55875">
              <a:noAutofit/>
            </a:bodyPr>
            <a:lstStyle/>
            <a:p>
              <a:pPr indent="0" lvl="0" marL="0" marR="0" rtl="0" algn="l">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Reflection &amp; Transfer</a:t>
              </a:r>
              <a:endParaRPr/>
            </a:p>
          </p:txBody>
        </p:sp>
        <p:sp>
          <p:nvSpPr>
            <p:cNvPr id="271" name="Google Shape;271;p18"/>
            <p:cNvSpPr/>
            <p:nvPr/>
          </p:nvSpPr>
          <p:spPr>
            <a:xfrm>
              <a:off x="48291" y="2246427"/>
              <a:ext cx="832010" cy="832010"/>
            </a:xfrm>
            <a:prstGeom prst="ellipse">
              <a:avLst/>
            </a:prstGeom>
            <a:solidFill>
              <a:schemeClr val="lt1"/>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9"/>
          <p:cNvSpPr txBox="1"/>
          <p:nvPr/>
        </p:nvSpPr>
        <p:spPr>
          <a:xfrm>
            <a:off x="1146810" y="750157"/>
            <a:ext cx="86202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Arial"/>
                <a:ea typeface="Arial"/>
                <a:cs typeface="Arial"/>
                <a:sym typeface="Arial"/>
              </a:rPr>
              <a:t>Aufbau einer Mini-Lernformat-Ressource (MLFR)</a:t>
            </a:r>
            <a:endParaRPr b="1" sz="3600">
              <a:solidFill>
                <a:srgbClr val="29BA86"/>
              </a:solidFill>
              <a:latin typeface="Arial"/>
              <a:ea typeface="Arial"/>
              <a:cs typeface="Arial"/>
              <a:sym typeface="Arial"/>
            </a:endParaRPr>
          </a:p>
        </p:txBody>
      </p:sp>
      <p:sp>
        <p:nvSpPr>
          <p:cNvPr id="277" name="Google Shape;277;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8" name="Google Shape;278;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9" name="Google Shape;279;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80" name="Google Shape;280;p19"/>
          <p:cNvSpPr txBox="1"/>
          <p:nvPr/>
        </p:nvSpPr>
        <p:spPr>
          <a:xfrm>
            <a:off x="1146810" y="2268307"/>
            <a:ext cx="9792632" cy="34849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9BA86"/>
                </a:solidFill>
                <a:latin typeface="Calibri"/>
                <a:ea typeface="Calibri"/>
                <a:cs typeface="Calibri"/>
                <a:sym typeface="Calibri"/>
              </a:rPr>
              <a:t>Phase 1 - Einführung und Ziele</a:t>
            </a:r>
            <a:endParaRPr/>
          </a:p>
          <a:p>
            <a:pPr indent="0" lvl="0" marL="0" marR="0" rtl="0" algn="l">
              <a:spcBef>
                <a:spcPts val="0"/>
              </a:spcBef>
              <a:spcAft>
                <a:spcPts val="0"/>
              </a:spcAft>
              <a:buNone/>
            </a:pPr>
            <a:r>
              <a:t/>
            </a:r>
            <a:endParaRPr sz="2400">
              <a:solidFill>
                <a:srgbClr val="195562"/>
              </a:solidFill>
              <a:latin typeface="Calibri"/>
              <a:ea typeface="Calibri"/>
              <a:cs typeface="Calibri"/>
              <a:sym typeface="Calibri"/>
            </a:endParaRPr>
          </a:p>
          <a:p>
            <a:pPr indent="0" lvl="0" marL="0" marR="0" rtl="0" algn="l">
              <a:lnSpc>
                <a:spcPct val="107000"/>
              </a:lnSpc>
              <a:spcBef>
                <a:spcPts val="0"/>
              </a:spcBef>
              <a:spcAft>
                <a:spcPts val="0"/>
              </a:spcAft>
              <a:buNone/>
            </a:pPr>
            <a:r>
              <a:rPr lang="en-US" sz="2800">
                <a:solidFill>
                  <a:srgbClr val="3F728A"/>
                </a:solidFill>
                <a:latin typeface="Calibri"/>
                <a:ea typeface="Calibri"/>
                <a:cs typeface="Calibri"/>
                <a:sym typeface="Calibri"/>
              </a:rPr>
              <a:t>Die Eingabezeit für diese Phase sollte ca. 1-2 Minuten betragen und Folgendes beinhalten:</a:t>
            </a:r>
            <a:endParaRPr sz="2800">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Titel der Ressource</a:t>
            </a:r>
            <a:endParaRPr sz="2800">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Das/die Lernergebnis(se) </a:t>
            </a:r>
            <a:endParaRPr sz="2800">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Die wichtigsten Inhaltsbereiche des Kurses</a:t>
            </a:r>
            <a:endParaRPr sz="2800">
              <a:solidFill>
                <a:srgbClr val="3F728A"/>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4" name="Google Shape;94;p2"/>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nvSpPr>
        <p:spPr>
          <a:xfrm>
            <a:off x="2943584" y="1974013"/>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29BB89"/>
                </a:solidFill>
                <a:latin typeface="Quattrocento Sans"/>
                <a:ea typeface="Quattrocento Sans"/>
                <a:cs typeface="Quattrocento Sans"/>
                <a:sym typeface="Quattrocento Sans"/>
              </a:rPr>
              <a:t>ENTWICKLUNG DIGITALER KOMPETENZEN </a:t>
            </a:r>
            <a:endParaRPr b="1" sz="3600">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166"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Calibri"/>
              <a:buNone/>
            </a:pPr>
            <a:r>
              <a:rPr lang="en-US" sz="2800">
                <a:solidFill>
                  <a:srgbClr val="195562"/>
                </a:solidFill>
                <a:latin typeface="Calibri"/>
                <a:ea typeface="Calibri"/>
                <a:cs typeface="Calibri"/>
                <a:sym typeface="Calibri"/>
              </a:rPr>
              <a:t>Dieses Modul zielt darauf ab, die digitalen Fähigkeiten von Berufsbildungstutoren zu entwickeln und sie auf die Arbeit in Online-Umgebungen vorzubereiten.</a:t>
            </a:r>
            <a:endParaRPr/>
          </a:p>
        </p:txBody>
      </p:sp>
      <p:pic>
        <p:nvPicPr>
          <p:cNvPr id="98" name="Google Shape;9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0"/>
          <p:cNvSpPr txBox="1"/>
          <p:nvPr/>
        </p:nvSpPr>
        <p:spPr>
          <a:xfrm>
            <a:off x="1217490" y="900253"/>
            <a:ext cx="86202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Arial"/>
                <a:ea typeface="Arial"/>
                <a:cs typeface="Arial"/>
                <a:sym typeface="Arial"/>
              </a:rPr>
              <a:t>Aufbau einer Mini-Lernformat-Ressource (MLFR)</a:t>
            </a:r>
            <a:endParaRPr b="1" sz="3600">
              <a:solidFill>
                <a:srgbClr val="29BA86"/>
              </a:solidFill>
              <a:latin typeface="Arial"/>
              <a:ea typeface="Arial"/>
              <a:cs typeface="Arial"/>
              <a:sym typeface="Arial"/>
            </a:endParaRPr>
          </a:p>
        </p:txBody>
      </p:sp>
      <p:sp>
        <p:nvSpPr>
          <p:cNvPr id="286" name="Google Shape;286;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7" name="Google Shape;287;p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8" name="Google Shape;288;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89" name="Google Shape;289;p20"/>
          <p:cNvSpPr txBox="1"/>
          <p:nvPr/>
        </p:nvSpPr>
        <p:spPr>
          <a:xfrm>
            <a:off x="1217490" y="2415791"/>
            <a:ext cx="9792632" cy="31475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9BA86"/>
                </a:solidFill>
                <a:latin typeface="Calibri"/>
                <a:ea typeface="Calibri"/>
                <a:cs typeface="Calibri"/>
                <a:sym typeface="Calibri"/>
              </a:rPr>
              <a:t>Phase 2 - Wichtige Lerninhalte</a:t>
            </a:r>
            <a:endParaRPr/>
          </a:p>
          <a:p>
            <a:pPr indent="0" lvl="0" marL="0" marR="0" rtl="0" algn="l">
              <a:spcBef>
                <a:spcPts val="0"/>
              </a:spcBef>
              <a:spcAft>
                <a:spcPts val="0"/>
              </a:spcAft>
              <a:buNone/>
            </a:pPr>
            <a:r>
              <a:t/>
            </a:r>
            <a:endParaRPr sz="2200">
              <a:solidFill>
                <a:srgbClr val="195562"/>
              </a:solidFill>
              <a:latin typeface="Calibri"/>
              <a:ea typeface="Calibri"/>
              <a:cs typeface="Calibri"/>
              <a:sym typeface="Calibri"/>
            </a:endParaRPr>
          </a:p>
          <a:p>
            <a:pPr indent="0" lvl="0" marL="0" marR="0" rtl="0" algn="l">
              <a:lnSpc>
                <a:spcPct val="107000"/>
              </a:lnSpc>
              <a:spcBef>
                <a:spcPts val="0"/>
              </a:spcBef>
              <a:spcAft>
                <a:spcPts val="0"/>
              </a:spcAft>
              <a:buNone/>
            </a:pPr>
            <a:r>
              <a:rPr lang="en-US" sz="2600">
                <a:solidFill>
                  <a:srgbClr val="3F728A"/>
                </a:solidFill>
                <a:latin typeface="Calibri"/>
                <a:ea typeface="Calibri"/>
                <a:cs typeface="Calibri"/>
                <a:sym typeface="Calibri"/>
              </a:rPr>
              <a:t>Diese Phase ist das Kernelement der Ressource und wird die umfangreichste Phase sein. </a:t>
            </a:r>
            <a:endParaRPr/>
          </a:p>
          <a:p>
            <a:pPr indent="0" lvl="0" marL="0" marR="0" rtl="0" algn="l">
              <a:lnSpc>
                <a:spcPct val="107000"/>
              </a:lnSpc>
              <a:spcBef>
                <a:spcPts val="800"/>
              </a:spcBef>
              <a:spcAft>
                <a:spcPts val="0"/>
              </a:spcAft>
              <a:buNone/>
            </a:pPr>
            <a:r>
              <a:rPr lang="en-US" sz="2600">
                <a:solidFill>
                  <a:srgbClr val="3F728A"/>
                </a:solidFill>
                <a:latin typeface="Calibri"/>
                <a:ea typeface="Calibri"/>
                <a:cs typeface="Calibri"/>
                <a:sym typeface="Calibri"/>
              </a:rPr>
              <a:t>Der Zeitaufwand für diese Phase sollte ca. 3-4 Minuten betragen und die eigentlichen Lerninhalte beinhalten, die auf einen ganz bestimmten Problemkontext oder ein thematisches Thema abzielen.</a:t>
            </a:r>
            <a:endParaRPr sz="2600">
              <a:solidFill>
                <a:srgbClr val="3F728A"/>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1"/>
          <p:cNvSpPr txBox="1"/>
          <p:nvPr/>
        </p:nvSpPr>
        <p:spPr>
          <a:xfrm>
            <a:off x="1146810" y="887809"/>
            <a:ext cx="86202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Calibri"/>
                <a:ea typeface="Calibri"/>
                <a:cs typeface="Calibri"/>
                <a:sym typeface="Calibri"/>
              </a:rPr>
              <a:t>Aufbau einer Mini-Lernformat-Ressource (MLFR)</a:t>
            </a:r>
            <a:endParaRPr b="1" sz="3600">
              <a:solidFill>
                <a:srgbClr val="29BA86"/>
              </a:solidFill>
              <a:latin typeface="Quattrocento Sans"/>
              <a:ea typeface="Quattrocento Sans"/>
              <a:cs typeface="Quattrocento Sans"/>
              <a:sym typeface="Quattrocento Sans"/>
            </a:endParaRPr>
          </a:p>
        </p:txBody>
      </p:sp>
      <p:sp>
        <p:nvSpPr>
          <p:cNvPr id="295" name="Google Shape;295;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6" name="Google Shape;296;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7" name="Google Shape;297;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298" name="Google Shape;298;p21"/>
          <p:cNvSpPr txBox="1"/>
          <p:nvPr/>
        </p:nvSpPr>
        <p:spPr>
          <a:xfrm>
            <a:off x="1146810" y="2247840"/>
            <a:ext cx="9792632" cy="30444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9BA86"/>
                </a:solidFill>
                <a:latin typeface="Calibri"/>
                <a:ea typeface="Calibri"/>
                <a:cs typeface="Calibri"/>
                <a:sym typeface="Calibri"/>
              </a:rPr>
              <a:t>Phase 3 - Reflexion und Transfer</a:t>
            </a:r>
            <a:endParaRPr/>
          </a:p>
          <a:p>
            <a:pPr indent="0" lvl="0" marL="0" marR="0" rtl="0" algn="l">
              <a:spcBef>
                <a:spcPts val="0"/>
              </a:spcBef>
              <a:spcAft>
                <a:spcPts val="0"/>
              </a:spcAft>
              <a:buNone/>
            </a:pPr>
            <a:r>
              <a:t/>
            </a:r>
            <a:endParaRPr sz="2800">
              <a:solidFill>
                <a:srgbClr val="195562"/>
              </a:solidFill>
              <a:latin typeface="Calibri"/>
              <a:ea typeface="Calibri"/>
              <a:cs typeface="Calibri"/>
              <a:sym typeface="Calibri"/>
            </a:endParaRPr>
          </a:p>
          <a:p>
            <a:pPr indent="0" lvl="0" marL="0" marR="0" rtl="0" algn="l">
              <a:lnSpc>
                <a:spcPct val="107000"/>
              </a:lnSpc>
              <a:spcBef>
                <a:spcPts val="0"/>
              </a:spcBef>
              <a:spcAft>
                <a:spcPts val="0"/>
              </a:spcAft>
              <a:buNone/>
            </a:pPr>
            <a:r>
              <a:rPr lang="en-US" sz="2800">
                <a:solidFill>
                  <a:srgbClr val="3F728A"/>
                </a:solidFill>
                <a:latin typeface="Calibri"/>
                <a:ea typeface="Calibri"/>
                <a:cs typeface="Calibri"/>
                <a:sym typeface="Calibri"/>
              </a:rPr>
              <a:t>Die Eingabezeit für diese Phase sollte ca. 1 Minute betragen und Folgendes beinhalten:</a:t>
            </a:r>
            <a:endParaRPr sz="2800">
              <a:solidFill>
                <a:srgbClr val="3F728A"/>
              </a:solidFill>
              <a:latin typeface="Calibri"/>
              <a:ea typeface="Calibri"/>
              <a:cs typeface="Calibri"/>
              <a:sym typeface="Calibri"/>
            </a:endParaRPr>
          </a:p>
          <a:p>
            <a:pPr indent="-285750" lvl="0" marL="28575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Kurze Zusammenfassung der wichtigsten Lernpunkte</a:t>
            </a:r>
            <a:endParaRPr sz="2800">
              <a:solidFill>
                <a:srgbClr val="3F728A"/>
              </a:solidFill>
              <a:latin typeface="Calibri"/>
              <a:ea typeface="Calibri"/>
              <a:cs typeface="Calibri"/>
              <a:sym typeface="Calibri"/>
            </a:endParaRPr>
          </a:p>
          <a:p>
            <a:pPr indent="-285750" lvl="0" marL="28575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Fragen oder Aussagen, die dem Lernenden helfen, den Inhalt zu reflektieren </a:t>
            </a:r>
            <a:endParaRPr sz="2800">
              <a:solidFill>
                <a:srgbClr val="3F728A"/>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2"/>
          <p:cNvSpPr txBox="1"/>
          <p:nvPr/>
        </p:nvSpPr>
        <p:spPr>
          <a:xfrm>
            <a:off x="1146810" y="1123782"/>
            <a:ext cx="86202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Calibri"/>
                <a:ea typeface="Calibri"/>
                <a:cs typeface="Calibri"/>
                <a:sym typeface="Calibri"/>
              </a:rPr>
              <a:t>Aufbau einer Mini-Lernformat-Ressource (MLFR)</a:t>
            </a:r>
            <a:endParaRPr b="1" sz="3600">
              <a:solidFill>
                <a:srgbClr val="29BA86"/>
              </a:solidFill>
              <a:latin typeface="Quattrocento Sans"/>
              <a:ea typeface="Quattrocento Sans"/>
              <a:cs typeface="Quattrocento Sans"/>
              <a:sym typeface="Quattrocento Sans"/>
            </a:endParaRPr>
          </a:p>
        </p:txBody>
      </p:sp>
      <p:sp>
        <p:nvSpPr>
          <p:cNvPr id="304" name="Google Shape;304;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5" name="Google Shape;305;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6" name="Google Shape;306;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07" name="Google Shape;307;p22"/>
          <p:cNvSpPr txBox="1"/>
          <p:nvPr/>
        </p:nvSpPr>
        <p:spPr>
          <a:xfrm>
            <a:off x="1146810" y="2523143"/>
            <a:ext cx="9792632" cy="268477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800">
                <a:solidFill>
                  <a:srgbClr val="3F728A"/>
                </a:solidFill>
                <a:latin typeface="Calibri"/>
                <a:ea typeface="Calibri"/>
                <a:cs typeface="Calibri"/>
                <a:sym typeface="Calibri"/>
              </a:rPr>
              <a:t>Nach Phase 3 haben Sie die Möglichkeit, Aufgaben zur Selbstbeurteilung, Ressourcen und/oder ein Quiz zur Verfügung zu stellen, um das Wissen zu testen. </a:t>
            </a:r>
            <a:endParaRPr/>
          </a:p>
          <a:p>
            <a:pPr indent="0" lvl="0" marL="0" marR="0" rtl="0" algn="l">
              <a:lnSpc>
                <a:spcPct val="107000"/>
              </a:lnSpc>
              <a:spcBef>
                <a:spcPts val="800"/>
              </a:spcBef>
              <a:spcAft>
                <a:spcPts val="0"/>
              </a:spcAft>
              <a:buNone/>
            </a:pPr>
            <a:r>
              <a:rPr lang="en-US" sz="2800">
                <a:solidFill>
                  <a:srgbClr val="3F728A"/>
                </a:solidFill>
                <a:latin typeface="Calibri"/>
                <a:ea typeface="Calibri"/>
                <a:cs typeface="Calibri"/>
                <a:sym typeface="Calibri"/>
              </a:rPr>
              <a:t>Die Einhaltung dieser Struktur wird Ihnen helfen:</a:t>
            </a:r>
            <a:endParaRPr sz="2800">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Beibehaltung eines hohen Standards in Bezug auf </a:t>
            </a:r>
            <a:r>
              <a:rPr b="1" lang="en-US" sz="2800">
                <a:solidFill>
                  <a:srgbClr val="3F728A"/>
                </a:solidFill>
                <a:latin typeface="Calibri"/>
                <a:ea typeface="Calibri"/>
                <a:cs typeface="Calibri"/>
                <a:sym typeface="Calibri"/>
              </a:rPr>
              <a:t>Qualität</a:t>
            </a:r>
            <a:r>
              <a:rPr lang="en-US" sz="2800">
                <a:solidFill>
                  <a:srgbClr val="3F728A"/>
                </a:solidFill>
                <a:latin typeface="Calibri"/>
                <a:ea typeface="Calibri"/>
                <a:cs typeface="Calibri"/>
                <a:sym typeface="Calibri"/>
              </a:rPr>
              <a:t>, </a:t>
            </a:r>
            <a:r>
              <a:rPr b="1" lang="en-US" sz="2800">
                <a:solidFill>
                  <a:srgbClr val="3F728A"/>
                </a:solidFill>
                <a:latin typeface="Calibri"/>
                <a:ea typeface="Calibri"/>
                <a:cs typeface="Calibri"/>
                <a:sym typeface="Calibri"/>
              </a:rPr>
              <a:t>Kohärenz </a:t>
            </a:r>
            <a:r>
              <a:rPr lang="en-US" sz="2800">
                <a:solidFill>
                  <a:srgbClr val="3F728A"/>
                </a:solidFill>
                <a:latin typeface="Calibri"/>
                <a:ea typeface="Calibri"/>
                <a:cs typeface="Calibri"/>
                <a:sym typeface="Calibri"/>
              </a:rPr>
              <a:t>und </a:t>
            </a:r>
            <a:r>
              <a:rPr b="1" lang="en-US" sz="2800">
                <a:solidFill>
                  <a:srgbClr val="3F728A"/>
                </a:solidFill>
                <a:latin typeface="Calibri"/>
                <a:ea typeface="Calibri"/>
                <a:cs typeface="Calibri"/>
                <a:sym typeface="Calibri"/>
              </a:rPr>
              <a:t>Relevanz</a:t>
            </a:r>
            <a:endParaRPr b="1" sz="2800">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Bereitstellung </a:t>
            </a:r>
            <a:r>
              <a:rPr b="1" lang="en-US" sz="2800">
                <a:solidFill>
                  <a:srgbClr val="3F728A"/>
                </a:solidFill>
                <a:latin typeface="Calibri"/>
                <a:ea typeface="Calibri"/>
                <a:cs typeface="Calibri"/>
                <a:sym typeface="Calibri"/>
              </a:rPr>
              <a:t>gezielter Lernressourcen</a:t>
            </a:r>
            <a:endParaRPr b="1" sz="2800">
              <a:solidFill>
                <a:srgbClr val="3F728A"/>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3"/>
          <p:cNvSpPr txBox="1"/>
          <p:nvPr/>
        </p:nvSpPr>
        <p:spPr>
          <a:xfrm>
            <a:off x="1146809" y="948152"/>
            <a:ext cx="86202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Arial"/>
                <a:ea typeface="Arial"/>
                <a:cs typeface="Arial"/>
                <a:sym typeface="Arial"/>
              </a:rPr>
              <a:t>Grundsätze für die Entwicklung einer Ressource im Mini-Lernformat (MLFR)</a:t>
            </a:r>
            <a:endParaRPr b="1" sz="3600">
              <a:solidFill>
                <a:srgbClr val="29BA86"/>
              </a:solidFill>
              <a:latin typeface="Arial"/>
              <a:ea typeface="Arial"/>
              <a:cs typeface="Arial"/>
              <a:sym typeface="Arial"/>
            </a:endParaRPr>
          </a:p>
        </p:txBody>
      </p:sp>
      <p:sp>
        <p:nvSpPr>
          <p:cNvPr id="313" name="Google Shape;313;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4" name="Google Shape;314;p2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5" name="Google Shape;315;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16" name="Google Shape;316;p23"/>
          <p:cNvSpPr txBox="1"/>
          <p:nvPr/>
        </p:nvSpPr>
        <p:spPr>
          <a:xfrm>
            <a:off x="1146810" y="2327725"/>
            <a:ext cx="10394421" cy="30432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800">
                <a:solidFill>
                  <a:srgbClr val="3F728A"/>
                </a:solidFill>
                <a:latin typeface="Calibri"/>
                <a:ea typeface="Calibri"/>
                <a:cs typeface="Calibri"/>
                <a:sym typeface="Calibri"/>
              </a:rPr>
              <a:t>Aus didaktischer Sicht sollte der Inhalt sein:</a:t>
            </a:r>
            <a:endParaRPr sz="2800">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3F728A"/>
              </a:buClr>
              <a:buSzPts val="2800"/>
              <a:buFont typeface="Arial"/>
              <a:buChar char="•"/>
            </a:pPr>
            <a:r>
              <a:rPr b="1" lang="en-US" sz="2800">
                <a:solidFill>
                  <a:srgbClr val="3F728A"/>
                </a:solidFill>
                <a:latin typeface="Calibri"/>
                <a:ea typeface="Calibri"/>
                <a:cs typeface="Calibri"/>
                <a:sym typeface="Calibri"/>
              </a:rPr>
              <a:t>Problemorientiert</a:t>
            </a:r>
            <a:r>
              <a:rPr lang="en-US" sz="2800">
                <a:solidFill>
                  <a:srgbClr val="3F728A"/>
                </a:solidFill>
                <a:latin typeface="Calibri"/>
                <a:ea typeface="Calibri"/>
                <a:cs typeface="Calibri"/>
                <a:sym typeface="Calibri"/>
              </a:rPr>
              <a:t>: Theoretische Inhalte sollten mit einem entsprechenden praktischen Kontext verknüpft sein, damit die Lernenden die Lerninhalte verstehen und reflektieren können.</a:t>
            </a:r>
            <a:endParaRPr sz="2800">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3F728A"/>
              </a:buClr>
              <a:buSzPts val="2800"/>
              <a:buFont typeface="Arial"/>
              <a:buChar char="•"/>
            </a:pPr>
            <a:r>
              <a:rPr b="1" lang="en-US" sz="2800">
                <a:solidFill>
                  <a:srgbClr val="3F728A"/>
                </a:solidFill>
                <a:latin typeface="Calibri"/>
                <a:ea typeface="Calibri"/>
                <a:cs typeface="Calibri"/>
                <a:sym typeface="Calibri"/>
              </a:rPr>
              <a:t>Kompetenzorientiert</a:t>
            </a:r>
            <a:r>
              <a:rPr lang="en-US" sz="2800">
                <a:solidFill>
                  <a:srgbClr val="3F728A"/>
                </a:solidFill>
                <a:latin typeface="Calibri"/>
                <a:ea typeface="Calibri"/>
                <a:cs typeface="Calibri"/>
                <a:sym typeface="Calibri"/>
              </a:rPr>
              <a:t>: Der Inhalt sollte auf den Erwerb einer bestimmten Kompetenz ausgerichtet sein.</a:t>
            </a:r>
            <a:endParaRPr sz="2800">
              <a:solidFill>
                <a:srgbClr val="3F728A"/>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4"/>
          <p:cNvSpPr txBox="1"/>
          <p:nvPr/>
        </p:nvSpPr>
        <p:spPr>
          <a:xfrm>
            <a:off x="1294293" y="1105468"/>
            <a:ext cx="86202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Arial"/>
                <a:ea typeface="Arial"/>
                <a:cs typeface="Arial"/>
                <a:sym typeface="Arial"/>
              </a:rPr>
              <a:t>Grundsätze für die Entwicklung einer Ressource im Mini-Lernformat (MLFR)</a:t>
            </a:r>
            <a:endParaRPr b="1" sz="3600">
              <a:solidFill>
                <a:srgbClr val="29BA86"/>
              </a:solidFill>
              <a:latin typeface="Arial"/>
              <a:ea typeface="Arial"/>
              <a:cs typeface="Arial"/>
              <a:sym typeface="Arial"/>
            </a:endParaRPr>
          </a:p>
        </p:txBody>
      </p:sp>
      <p:sp>
        <p:nvSpPr>
          <p:cNvPr id="322" name="Google Shape;322;p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3" name="Google Shape;323;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4" name="Google Shape;324;p2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25" name="Google Shape;325;p24"/>
          <p:cNvSpPr txBox="1"/>
          <p:nvPr/>
        </p:nvSpPr>
        <p:spPr>
          <a:xfrm>
            <a:off x="1146810" y="2658975"/>
            <a:ext cx="10394421" cy="247959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3F728A"/>
              </a:buClr>
              <a:buSzPts val="2800"/>
              <a:buFont typeface="Arial"/>
              <a:buChar char="•"/>
            </a:pPr>
            <a:r>
              <a:rPr b="1" lang="en-US" sz="2800">
                <a:solidFill>
                  <a:srgbClr val="3F728A"/>
                </a:solidFill>
                <a:latin typeface="Calibri"/>
                <a:ea typeface="Calibri"/>
                <a:cs typeface="Calibri"/>
                <a:sym typeface="Calibri"/>
              </a:rPr>
              <a:t>Ergänzung: </a:t>
            </a:r>
            <a:r>
              <a:rPr lang="en-US" sz="2800">
                <a:solidFill>
                  <a:srgbClr val="3F728A"/>
                </a:solidFill>
                <a:latin typeface="Calibri"/>
                <a:ea typeface="Calibri"/>
                <a:cs typeface="Calibri"/>
                <a:sym typeface="Calibri"/>
              </a:rPr>
              <a:t>Das erworbene Wissen sollte nicht nur reflektiert, sondern auch ergänzt, erweitert und vertieft werden. Es wird empfohlen, die geschaffenen Ressourcen mit ähnlichen Ressourcen zu verknüpfen.</a:t>
            </a:r>
            <a:endParaRPr sz="2800">
              <a:solidFill>
                <a:srgbClr val="3F728A"/>
              </a:solidFill>
              <a:latin typeface="Calibri"/>
              <a:ea typeface="Calibri"/>
              <a:cs typeface="Calibri"/>
              <a:sym typeface="Calibri"/>
            </a:endParaRPr>
          </a:p>
          <a:p>
            <a:pPr indent="-342900" lvl="0" marL="342900" marR="0" rtl="0" algn="l">
              <a:lnSpc>
                <a:spcPct val="107000"/>
              </a:lnSpc>
              <a:spcBef>
                <a:spcPts val="800"/>
              </a:spcBef>
              <a:spcAft>
                <a:spcPts val="0"/>
              </a:spcAft>
              <a:buClr>
                <a:srgbClr val="3F728A"/>
              </a:buClr>
              <a:buSzPts val="2800"/>
              <a:buFont typeface="Arial"/>
              <a:buChar char="•"/>
            </a:pPr>
            <a:r>
              <a:rPr b="1" lang="en-US" sz="2800">
                <a:solidFill>
                  <a:srgbClr val="3F728A"/>
                </a:solidFill>
                <a:latin typeface="Calibri"/>
                <a:ea typeface="Calibri"/>
                <a:cs typeface="Calibri"/>
                <a:sym typeface="Calibri"/>
              </a:rPr>
              <a:t>Praktisch</a:t>
            </a:r>
            <a:r>
              <a:rPr lang="en-US" sz="2800">
                <a:solidFill>
                  <a:srgbClr val="3F728A"/>
                </a:solidFill>
                <a:latin typeface="Calibri"/>
                <a:ea typeface="Calibri"/>
                <a:cs typeface="Calibri"/>
                <a:sym typeface="Calibri"/>
              </a:rPr>
              <a:t>: Um Kompetenzen zu erwerben, müssen diese geübt werden, daher sollten Übungen angeboten oder in die Ressource eingebettet werden.</a:t>
            </a:r>
            <a:endParaRPr sz="2800">
              <a:solidFill>
                <a:srgbClr val="3F728A"/>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5"/>
          <p:cNvSpPr txBox="1"/>
          <p:nvPr/>
        </p:nvSpPr>
        <p:spPr>
          <a:xfrm>
            <a:off x="1146810" y="850741"/>
            <a:ext cx="86202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Arial"/>
                <a:ea typeface="Arial"/>
                <a:cs typeface="Arial"/>
                <a:sym typeface="Arial"/>
              </a:rPr>
              <a:t>Wichtige Gestaltungsprinzipien</a:t>
            </a:r>
            <a:endParaRPr b="1" sz="3600">
              <a:solidFill>
                <a:srgbClr val="29BA86"/>
              </a:solidFill>
              <a:latin typeface="Arial"/>
              <a:ea typeface="Arial"/>
              <a:cs typeface="Arial"/>
              <a:sym typeface="Arial"/>
            </a:endParaRPr>
          </a:p>
        </p:txBody>
      </p:sp>
      <p:sp>
        <p:nvSpPr>
          <p:cNvPr id="331" name="Google Shape;331;p2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32" name="Google Shape;332;p2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33" name="Google Shape;333;p2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34" name="Google Shape;334;p25"/>
          <p:cNvSpPr txBox="1"/>
          <p:nvPr/>
        </p:nvSpPr>
        <p:spPr>
          <a:xfrm>
            <a:off x="1217490" y="1774557"/>
            <a:ext cx="10502700" cy="46350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07000"/>
              </a:lnSpc>
              <a:spcBef>
                <a:spcPts val="0"/>
              </a:spcBef>
              <a:spcAft>
                <a:spcPts val="0"/>
              </a:spcAft>
              <a:buClr>
                <a:srgbClr val="3F728A"/>
              </a:buClr>
              <a:buSzPts val="2400"/>
              <a:buFont typeface="Arial"/>
              <a:buChar char="•"/>
            </a:pPr>
            <a:r>
              <a:rPr b="1" lang="en-US" sz="2400">
                <a:solidFill>
                  <a:srgbClr val="3F728A"/>
                </a:solidFill>
                <a:latin typeface="Calibri"/>
                <a:ea typeface="Calibri"/>
                <a:cs typeface="Calibri"/>
                <a:sym typeface="Calibri"/>
              </a:rPr>
              <a:t>Zieldefinition</a:t>
            </a:r>
            <a:r>
              <a:rPr lang="en-US" sz="2400">
                <a:solidFill>
                  <a:srgbClr val="3F728A"/>
                </a:solidFill>
                <a:latin typeface="Calibri"/>
                <a:ea typeface="Calibri"/>
                <a:cs typeface="Calibri"/>
                <a:sym typeface="Calibri"/>
              </a:rPr>
              <a:t>: Definition eines klaren Lernziels</a:t>
            </a:r>
            <a:endParaRPr sz="2400">
              <a:solidFill>
                <a:srgbClr val="3F728A"/>
              </a:solidFill>
              <a:latin typeface="Calibri"/>
              <a:ea typeface="Calibri"/>
              <a:cs typeface="Calibri"/>
              <a:sym typeface="Calibri"/>
            </a:endParaRPr>
          </a:p>
          <a:p>
            <a:pPr indent="-330200" lvl="0" marL="342900" marR="0" rtl="0" algn="l">
              <a:lnSpc>
                <a:spcPct val="107000"/>
              </a:lnSpc>
              <a:spcBef>
                <a:spcPts val="800"/>
              </a:spcBef>
              <a:spcAft>
                <a:spcPts val="0"/>
              </a:spcAft>
              <a:buClr>
                <a:srgbClr val="3F728A"/>
              </a:buClr>
              <a:buSzPts val="2400"/>
              <a:buFont typeface="Arial"/>
              <a:buChar char="•"/>
            </a:pPr>
            <a:r>
              <a:rPr b="1" lang="en-US" sz="2400">
                <a:solidFill>
                  <a:srgbClr val="3F728A"/>
                </a:solidFill>
                <a:latin typeface="Calibri"/>
                <a:ea typeface="Calibri"/>
                <a:cs typeface="Calibri"/>
                <a:sym typeface="Calibri"/>
              </a:rPr>
              <a:t>Kohärenz</a:t>
            </a:r>
            <a:r>
              <a:rPr lang="en-US" sz="2400">
                <a:solidFill>
                  <a:srgbClr val="3F728A"/>
                </a:solidFill>
                <a:latin typeface="Calibri"/>
                <a:ea typeface="Calibri"/>
                <a:cs typeface="Calibri"/>
                <a:sym typeface="Calibri"/>
              </a:rPr>
              <a:t>: Nicht relevante Informationen ausschließen </a:t>
            </a:r>
            <a:endParaRPr sz="1200"/>
          </a:p>
          <a:p>
            <a:pPr indent="-330200" lvl="0" marL="342900" marR="0" rtl="0" algn="l">
              <a:lnSpc>
                <a:spcPct val="107000"/>
              </a:lnSpc>
              <a:spcBef>
                <a:spcPts val="800"/>
              </a:spcBef>
              <a:spcAft>
                <a:spcPts val="0"/>
              </a:spcAft>
              <a:buClr>
                <a:srgbClr val="3F728A"/>
              </a:buClr>
              <a:buSzPts val="2400"/>
              <a:buFont typeface="Arial"/>
              <a:buChar char="•"/>
            </a:pPr>
            <a:r>
              <a:rPr b="1" lang="en-US" sz="2400">
                <a:solidFill>
                  <a:srgbClr val="3F728A"/>
                </a:solidFill>
                <a:latin typeface="Calibri"/>
                <a:ea typeface="Calibri"/>
                <a:cs typeface="Calibri"/>
                <a:sym typeface="Calibri"/>
              </a:rPr>
              <a:t>Redundanz: </a:t>
            </a:r>
            <a:r>
              <a:rPr lang="en-US" sz="2400">
                <a:solidFill>
                  <a:srgbClr val="3F728A"/>
                </a:solidFill>
                <a:latin typeface="Calibri"/>
                <a:ea typeface="Calibri"/>
                <a:cs typeface="Calibri"/>
                <a:sym typeface="Calibri"/>
              </a:rPr>
              <a:t>die gleiche Information nicht zweimal präsentieren</a:t>
            </a:r>
            <a:endParaRPr sz="2400">
              <a:solidFill>
                <a:srgbClr val="3F728A"/>
              </a:solidFill>
              <a:latin typeface="Calibri"/>
              <a:ea typeface="Calibri"/>
              <a:cs typeface="Calibri"/>
              <a:sym typeface="Calibri"/>
            </a:endParaRPr>
          </a:p>
          <a:p>
            <a:pPr indent="-330200" lvl="0" marL="342900" marR="0" rtl="0" algn="l">
              <a:lnSpc>
                <a:spcPct val="107000"/>
              </a:lnSpc>
              <a:spcBef>
                <a:spcPts val="800"/>
              </a:spcBef>
              <a:spcAft>
                <a:spcPts val="0"/>
              </a:spcAft>
              <a:buClr>
                <a:srgbClr val="3F728A"/>
              </a:buClr>
              <a:buSzPts val="2400"/>
              <a:buFont typeface="Arial"/>
              <a:buChar char="•"/>
            </a:pPr>
            <a:r>
              <a:rPr b="1" lang="en-US" sz="2400">
                <a:solidFill>
                  <a:srgbClr val="3F728A"/>
                </a:solidFill>
                <a:latin typeface="Calibri"/>
                <a:ea typeface="Calibri"/>
                <a:cs typeface="Calibri"/>
                <a:sym typeface="Calibri"/>
              </a:rPr>
              <a:t>Räumliche Kontiguität</a:t>
            </a:r>
            <a:r>
              <a:rPr lang="en-US" sz="2400">
                <a:solidFill>
                  <a:srgbClr val="3F728A"/>
                </a:solidFill>
                <a:latin typeface="Calibri"/>
                <a:ea typeface="Calibri"/>
                <a:cs typeface="Calibri"/>
                <a:sym typeface="Calibri"/>
              </a:rPr>
              <a:t>: entsprechende Informationen nahe beieinander platzieren</a:t>
            </a:r>
            <a:endParaRPr sz="2400">
              <a:solidFill>
                <a:srgbClr val="3F728A"/>
              </a:solidFill>
              <a:latin typeface="Calibri"/>
              <a:ea typeface="Calibri"/>
              <a:cs typeface="Calibri"/>
              <a:sym typeface="Calibri"/>
            </a:endParaRPr>
          </a:p>
          <a:p>
            <a:pPr indent="-330200" lvl="0" marL="342900" marR="0" rtl="0" algn="l">
              <a:lnSpc>
                <a:spcPct val="107000"/>
              </a:lnSpc>
              <a:spcBef>
                <a:spcPts val="800"/>
              </a:spcBef>
              <a:spcAft>
                <a:spcPts val="0"/>
              </a:spcAft>
              <a:buClr>
                <a:srgbClr val="3F728A"/>
              </a:buClr>
              <a:buSzPts val="2400"/>
              <a:buFont typeface="Arial"/>
              <a:buChar char="•"/>
            </a:pPr>
            <a:r>
              <a:rPr b="1" lang="en-US" sz="2400">
                <a:solidFill>
                  <a:srgbClr val="3F728A"/>
                </a:solidFill>
                <a:latin typeface="Calibri"/>
                <a:ea typeface="Calibri"/>
                <a:cs typeface="Calibri"/>
                <a:sym typeface="Calibri"/>
              </a:rPr>
              <a:t>Zeitliche Kontiguität</a:t>
            </a:r>
            <a:r>
              <a:rPr lang="en-US" sz="2400">
                <a:solidFill>
                  <a:srgbClr val="3F728A"/>
                </a:solidFill>
                <a:latin typeface="Calibri"/>
                <a:ea typeface="Calibri"/>
                <a:cs typeface="Calibri"/>
                <a:sym typeface="Calibri"/>
              </a:rPr>
              <a:t>: gleichzeitige Darstellung der entsprechenden Informationen</a:t>
            </a:r>
            <a:endParaRPr sz="2400">
              <a:solidFill>
                <a:srgbClr val="3F728A"/>
              </a:solidFill>
              <a:latin typeface="Calibri"/>
              <a:ea typeface="Calibri"/>
              <a:cs typeface="Calibri"/>
              <a:sym typeface="Calibri"/>
            </a:endParaRPr>
          </a:p>
          <a:p>
            <a:pPr indent="-330200" lvl="0" marL="342900" marR="0" rtl="0" algn="l">
              <a:lnSpc>
                <a:spcPct val="107000"/>
              </a:lnSpc>
              <a:spcBef>
                <a:spcPts val="800"/>
              </a:spcBef>
              <a:spcAft>
                <a:spcPts val="0"/>
              </a:spcAft>
              <a:buClr>
                <a:srgbClr val="3F728A"/>
              </a:buClr>
              <a:buSzPts val="2400"/>
              <a:buFont typeface="Arial"/>
              <a:buChar char="•"/>
            </a:pPr>
            <a:r>
              <a:rPr b="1" lang="en-US" sz="2400">
                <a:solidFill>
                  <a:srgbClr val="3F728A"/>
                </a:solidFill>
                <a:latin typeface="Calibri"/>
                <a:ea typeface="Calibri"/>
                <a:cs typeface="Calibri"/>
                <a:sym typeface="Calibri"/>
              </a:rPr>
              <a:t>Multimedialität</a:t>
            </a:r>
            <a:r>
              <a:rPr lang="en-US" sz="2400">
                <a:solidFill>
                  <a:srgbClr val="3F728A"/>
                </a:solidFill>
                <a:latin typeface="Calibri"/>
                <a:ea typeface="Calibri"/>
                <a:cs typeface="Calibri"/>
                <a:sym typeface="Calibri"/>
              </a:rPr>
              <a:t>: Worte und Bilder kombinieren</a:t>
            </a:r>
            <a:endParaRPr sz="1200"/>
          </a:p>
          <a:p>
            <a:pPr indent="-330200" lvl="0" marL="342900" marR="0" rtl="0" algn="l">
              <a:lnSpc>
                <a:spcPct val="107000"/>
              </a:lnSpc>
              <a:spcBef>
                <a:spcPts val="800"/>
              </a:spcBef>
              <a:spcAft>
                <a:spcPts val="0"/>
              </a:spcAft>
              <a:buClr>
                <a:srgbClr val="3F728A"/>
              </a:buClr>
              <a:buSzPts val="2400"/>
              <a:buFont typeface="Arial"/>
              <a:buChar char="•"/>
            </a:pPr>
            <a:r>
              <a:rPr b="1" lang="en-US" sz="2400">
                <a:solidFill>
                  <a:srgbClr val="3F728A"/>
                </a:solidFill>
                <a:latin typeface="Calibri"/>
                <a:ea typeface="Calibri"/>
                <a:cs typeface="Calibri"/>
                <a:sym typeface="Calibri"/>
              </a:rPr>
              <a:t>Personalisierung</a:t>
            </a:r>
            <a:r>
              <a:rPr lang="en-US" sz="2400">
                <a:solidFill>
                  <a:srgbClr val="3F728A"/>
                </a:solidFill>
                <a:latin typeface="Calibri"/>
                <a:ea typeface="Calibri"/>
                <a:cs typeface="Calibri"/>
                <a:sym typeface="Calibri"/>
              </a:rPr>
              <a:t>: Texte und Wörter in einem freundlichen und unterhaltsamen Stil vermitteln</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6"/>
          <p:cNvSpPr txBox="1"/>
          <p:nvPr/>
        </p:nvSpPr>
        <p:spPr>
          <a:xfrm>
            <a:off x="1217490" y="1196471"/>
            <a:ext cx="86202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Arial"/>
                <a:ea typeface="Arial"/>
                <a:cs typeface="Arial"/>
                <a:sym typeface="Arial"/>
              </a:rPr>
              <a:t>Was Sie für die Entwicklung eines Mini-Lernformats benötigen Ressource</a:t>
            </a:r>
            <a:endParaRPr b="1" sz="3600">
              <a:solidFill>
                <a:srgbClr val="29BA86"/>
              </a:solidFill>
              <a:latin typeface="Arial"/>
              <a:ea typeface="Arial"/>
              <a:cs typeface="Arial"/>
              <a:sym typeface="Arial"/>
            </a:endParaRPr>
          </a:p>
        </p:txBody>
      </p:sp>
      <p:sp>
        <p:nvSpPr>
          <p:cNvPr id="340" name="Google Shape;340;p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1" name="Google Shape;341;p2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2" name="Google Shape;342;p2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43" name="Google Shape;343;p26"/>
          <p:cNvSpPr txBox="1"/>
          <p:nvPr/>
        </p:nvSpPr>
        <p:spPr>
          <a:xfrm>
            <a:off x="1217490" y="3119762"/>
            <a:ext cx="9456600" cy="2675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800">
                <a:solidFill>
                  <a:srgbClr val="3F728A"/>
                </a:solidFill>
                <a:latin typeface="Calibri"/>
                <a:ea typeface="Calibri"/>
                <a:cs typeface="Calibri"/>
                <a:sym typeface="Calibri"/>
              </a:rPr>
              <a:t>Für eine Ressource von 5-7 Minuten Länge benötigen Sie:</a:t>
            </a:r>
            <a:endParaRPr sz="2800">
              <a:solidFill>
                <a:srgbClr val="3F728A"/>
              </a:solidFill>
              <a:latin typeface="Calibri"/>
              <a:ea typeface="Calibri"/>
              <a:cs typeface="Calibri"/>
              <a:sym typeface="Calibri"/>
            </a:endParaRPr>
          </a:p>
          <a:p>
            <a:pPr indent="-457200" lvl="0" marL="45720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Drehbuch von 450-600 Wörtern</a:t>
            </a:r>
            <a:endParaRPr sz="2800">
              <a:solidFill>
                <a:srgbClr val="3F728A"/>
              </a:solidFill>
              <a:latin typeface="Calibri"/>
              <a:ea typeface="Calibri"/>
              <a:cs typeface="Calibri"/>
              <a:sym typeface="Calibri"/>
            </a:endParaRPr>
          </a:p>
          <a:p>
            <a:pPr indent="-457200" lvl="0" marL="45720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PowerPoint-Präsentation mit 8-10 Folien</a:t>
            </a:r>
            <a:endParaRPr sz="2800">
              <a:solidFill>
                <a:srgbClr val="3F728A"/>
              </a:solidFill>
              <a:latin typeface="Calibri"/>
              <a:ea typeface="Calibri"/>
              <a:cs typeface="Calibri"/>
              <a:sym typeface="Calibri"/>
            </a:endParaRPr>
          </a:p>
          <a:p>
            <a:pPr indent="-457200" lvl="0" marL="457200" marR="0" rtl="0" algn="l">
              <a:lnSpc>
                <a:spcPct val="107000"/>
              </a:lnSpc>
              <a:spcBef>
                <a:spcPts val="800"/>
              </a:spcBef>
              <a:spcAft>
                <a:spcPts val="0"/>
              </a:spcAft>
              <a:buClr>
                <a:srgbClr val="3F728A"/>
              </a:buClr>
              <a:buSzPts val="2800"/>
              <a:buFont typeface="Arial"/>
              <a:buChar char="•"/>
            </a:pPr>
            <a:r>
              <a:rPr lang="en-US" sz="2800">
                <a:solidFill>
                  <a:srgbClr val="3F728A"/>
                </a:solidFill>
                <a:latin typeface="Calibri"/>
                <a:ea typeface="Calibri"/>
                <a:cs typeface="Calibri"/>
                <a:sym typeface="Calibri"/>
              </a:rPr>
              <a:t>Enthalten Sie hauptsächlich Bilder und Grafiken - so wenig Text wie möglich auf den Folien</a:t>
            </a:r>
            <a:endParaRPr sz="1800">
              <a:solidFill>
                <a:srgbClr val="3F728A"/>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7"/>
          <p:cNvSpPr txBox="1"/>
          <p:nvPr/>
        </p:nvSpPr>
        <p:spPr>
          <a:xfrm>
            <a:off x="952983" y="993345"/>
            <a:ext cx="306841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Eduzines</a:t>
            </a:r>
            <a:endParaRPr b="1" sz="3600">
              <a:solidFill>
                <a:srgbClr val="29BA86"/>
              </a:solidFill>
              <a:latin typeface="Quattrocento Sans"/>
              <a:ea typeface="Quattrocento Sans"/>
              <a:cs typeface="Quattrocento Sans"/>
              <a:sym typeface="Quattrocento Sans"/>
            </a:endParaRPr>
          </a:p>
        </p:txBody>
      </p:sp>
      <p:sp>
        <p:nvSpPr>
          <p:cNvPr id="349" name="Google Shape;349;p2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0" name="Google Shape;350;p2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1" name="Google Shape;351;p2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52" name="Google Shape;352;p27"/>
          <p:cNvSpPr txBox="1"/>
          <p:nvPr/>
        </p:nvSpPr>
        <p:spPr>
          <a:xfrm>
            <a:off x="952983" y="1931547"/>
            <a:ext cx="4936500" cy="3832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700">
                <a:solidFill>
                  <a:srgbClr val="3F728A"/>
                </a:solidFill>
                <a:latin typeface="Arial"/>
                <a:ea typeface="Arial"/>
                <a:cs typeface="Arial"/>
                <a:sym typeface="Arial"/>
              </a:rPr>
              <a:t>Ein EduZine ist ein Bildungsmagazin für Smartphones (und alle anderen digitalen Geräte) mit eingebetteten Medien und Lerninhalten. Die Formulierung dieses Formats ist eine Innovation im Hinblick auf die Präsentation von Lerninhalten.</a:t>
            </a:r>
            <a:endParaRPr sz="1300"/>
          </a:p>
        </p:txBody>
      </p:sp>
      <p:pic>
        <p:nvPicPr>
          <p:cNvPr id="353" name="Google Shape;353;p27"/>
          <p:cNvPicPr preferRelativeResize="0"/>
          <p:nvPr/>
        </p:nvPicPr>
        <p:blipFill rotWithShape="1">
          <a:blip r:embed="rId5">
            <a:alphaModFix/>
          </a:blip>
          <a:srcRect b="0" l="0" r="0" t="0"/>
          <a:stretch/>
        </p:blipFill>
        <p:spPr>
          <a:xfrm>
            <a:off x="6096000" y="1316510"/>
            <a:ext cx="5309250" cy="474316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59" name="Google Shape;359;p2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0" name="Google Shape;360;p2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61" name="Google Shape;361;p28"/>
          <p:cNvSpPr txBox="1"/>
          <p:nvPr/>
        </p:nvSpPr>
        <p:spPr>
          <a:xfrm>
            <a:off x="900923" y="797510"/>
            <a:ext cx="10806300" cy="541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a:solidFill>
                  <a:srgbClr val="29BA86"/>
                </a:solidFill>
                <a:latin typeface="Arial"/>
                <a:ea typeface="Arial"/>
                <a:cs typeface="Arial"/>
                <a:sym typeface="Arial"/>
              </a:rPr>
              <a:t>EduZines sind nach dem folgenden 5-Stufen-Lernmodell aufgebaut: </a:t>
            </a:r>
            <a:endParaRPr/>
          </a:p>
          <a:p>
            <a:pPr indent="0" lvl="0" marL="0" marR="0" rtl="0" algn="l">
              <a:spcBef>
                <a:spcPts val="0"/>
              </a:spcBef>
              <a:spcAft>
                <a:spcPts val="0"/>
              </a:spcAft>
              <a:buNone/>
            </a:pPr>
            <a:r>
              <a:t/>
            </a:r>
            <a:endParaRPr sz="2000">
              <a:solidFill>
                <a:srgbClr val="3F728A"/>
              </a:solidFill>
              <a:latin typeface="Arial"/>
              <a:ea typeface="Arial"/>
              <a:cs typeface="Arial"/>
              <a:sym typeface="Arial"/>
            </a:endParaRPr>
          </a:p>
          <a:p>
            <a:pPr indent="-114300" lvl="0" marL="0" marR="0" rtl="0" algn="just">
              <a:spcBef>
                <a:spcPts val="0"/>
              </a:spcBef>
              <a:spcAft>
                <a:spcPts val="0"/>
              </a:spcAft>
              <a:buClr>
                <a:srgbClr val="3F728A"/>
              </a:buClr>
              <a:buSzPts val="1800"/>
              <a:buFont typeface="Calibri"/>
              <a:buAutoNum type="arabicPeriod"/>
            </a:pPr>
            <a:r>
              <a:rPr b="0" i="0" lang="en-US" sz="1800">
                <a:solidFill>
                  <a:srgbClr val="3F728A"/>
                </a:solidFill>
                <a:latin typeface="Arial"/>
                <a:ea typeface="Arial"/>
                <a:cs typeface="Arial"/>
                <a:sym typeface="Arial"/>
              </a:rPr>
              <a:t> Ein Erklärvideo zur Einführung in das Thema (z. B. Ted Talk)</a:t>
            </a:r>
            <a:endParaRPr sz="1200"/>
          </a:p>
          <a:p>
            <a:pPr indent="0" lvl="0" marL="0" marR="0" rtl="0" algn="just">
              <a:spcBef>
                <a:spcPts val="0"/>
              </a:spcBef>
              <a:spcAft>
                <a:spcPts val="0"/>
              </a:spcAft>
              <a:buNone/>
            </a:pPr>
            <a:r>
              <a:rPr b="0" i="0" lang="en-US" sz="1800">
                <a:solidFill>
                  <a:srgbClr val="3F728A"/>
                </a:solidFill>
                <a:latin typeface="Arial"/>
                <a:ea typeface="Arial"/>
                <a:cs typeface="Arial"/>
                <a:sym typeface="Arial"/>
              </a:rPr>
              <a:t> </a:t>
            </a:r>
            <a:endParaRPr sz="1200"/>
          </a:p>
          <a:p>
            <a:pPr indent="-114300" lvl="0" marL="0" marR="0" rtl="0" algn="just">
              <a:spcBef>
                <a:spcPts val="0"/>
              </a:spcBef>
              <a:spcAft>
                <a:spcPts val="0"/>
              </a:spcAft>
              <a:buClr>
                <a:srgbClr val="3F728A"/>
              </a:buClr>
              <a:buSzPts val="1800"/>
              <a:buFont typeface="Calibri"/>
              <a:buAutoNum type="arabicPeriod" startAt="2"/>
            </a:pPr>
            <a:r>
              <a:rPr b="0" i="0" lang="en-US" sz="1800">
                <a:solidFill>
                  <a:srgbClr val="3F728A"/>
                </a:solidFill>
                <a:latin typeface="Arial"/>
                <a:ea typeface="Arial"/>
                <a:cs typeface="Arial"/>
                <a:sym typeface="Arial"/>
              </a:rPr>
              <a:t> Bewertung der Vorkenntnisse - ein diagnostisches Quiz oder Rätsel, das den Lernenden helfen soll, herauszufinden, was sie bereits wissen, entwickelt mit Google Forms oder einer anderen Plattform oder einem anderen Tool. </a:t>
            </a:r>
            <a:endParaRPr sz="1200"/>
          </a:p>
          <a:p>
            <a:pPr indent="0" lvl="0" marL="0" marR="0" rtl="0" algn="just">
              <a:spcBef>
                <a:spcPts val="0"/>
              </a:spcBef>
              <a:spcAft>
                <a:spcPts val="0"/>
              </a:spcAft>
              <a:buNone/>
            </a:pPr>
            <a:r>
              <a:rPr b="0" i="0" lang="en-US" sz="1800">
                <a:solidFill>
                  <a:srgbClr val="3F728A"/>
                </a:solidFill>
                <a:latin typeface="Arial"/>
                <a:ea typeface="Arial"/>
                <a:cs typeface="Arial"/>
                <a:sym typeface="Arial"/>
              </a:rPr>
              <a:t> </a:t>
            </a:r>
            <a:endParaRPr sz="1200"/>
          </a:p>
          <a:p>
            <a:pPr indent="-114300" lvl="0" marL="0" marR="0" rtl="0" algn="just">
              <a:spcBef>
                <a:spcPts val="0"/>
              </a:spcBef>
              <a:spcAft>
                <a:spcPts val="0"/>
              </a:spcAft>
              <a:buClr>
                <a:srgbClr val="3F728A"/>
              </a:buClr>
              <a:buSzPts val="1800"/>
              <a:buFont typeface="Calibri"/>
              <a:buAutoNum type="arabicPeriod" startAt="3"/>
            </a:pPr>
            <a:r>
              <a:rPr b="0" i="0" lang="en-US" sz="1800">
                <a:solidFill>
                  <a:srgbClr val="3F728A"/>
                </a:solidFill>
                <a:latin typeface="Arial"/>
                <a:ea typeface="Arial"/>
                <a:cs typeface="Arial"/>
                <a:sym typeface="Arial"/>
              </a:rPr>
              <a:t> Lernmaterial - zentrale Lerninhalte mit theoretischem Wissen und herausfordernden Aktivitäten, die dem Lernenden helfen, neues Wissen zu erwerben. Der Kurs endet mit einer Präsentation oder der Abgabe einer Übung. </a:t>
            </a:r>
            <a:endParaRPr sz="1200"/>
          </a:p>
          <a:p>
            <a:pPr indent="0" lvl="0" marL="0" marR="0" rtl="0" algn="just">
              <a:spcBef>
                <a:spcPts val="0"/>
              </a:spcBef>
              <a:spcAft>
                <a:spcPts val="0"/>
              </a:spcAft>
              <a:buClr>
                <a:schemeClr val="dk1"/>
              </a:buClr>
              <a:buSzPts val="2000"/>
              <a:buFont typeface="Calibri"/>
              <a:buNone/>
            </a:pPr>
            <a:r>
              <a:t/>
            </a:r>
            <a:endParaRPr b="0" i="0" sz="1800">
              <a:solidFill>
                <a:srgbClr val="3F728A"/>
              </a:solidFill>
              <a:latin typeface="Arial"/>
              <a:ea typeface="Arial"/>
              <a:cs typeface="Arial"/>
              <a:sym typeface="Arial"/>
            </a:endParaRPr>
          </a:p>
          <a:p>
            <a:pPr indent="-114300" lvl="0" marL="0" marR="0" rtl="0" algn="just">
              <a:spcBef>
                <a:spcPts val="0"/>
              </a:spcBef>
              <a:spcAft>
                <a:spcPts val="0"/>
              </a:spcAft>
              <a:buClr>
                <a:srgbClr val="3F728A"/>
              </a:buClr>
              <a:buSzPts val="1800"/>
              <a:buFont typeface="Calibri"/>
              <a:buAutoNum type="arabicPeriod" startAt="3"/>
            </a:pPr>
            <a:r>
              <a:rPr b="0" i="0" lang="en-US" sz="1800">
                <a:solidFill>
                  <a:srgbClr val="3F728A"/>
                </a:solidFill>
                <a:latin typeface="Arial"/>
                <a:ea typeface="Arial"/>
                <a:cs typeface="Arial"/>
                <a:sym typeface="Arial"/>
              </a:rPr>
              <a:t> Peer-Bewertung - eine Online-Peer-Bewertung, bei der Präsentationen, Videos oder Beiträge von anderen Lernenden kommentiert werden. </a:t>
            </a:r>
            <a:endParaRPr sz="1200"/>
          </a:p>
          <a:p>
            <a:pPr indent="0" lvl="0" marL="0" marR="0" rtl="0" algn="just">
              <a:spcBef>
                <a:spcPts val="0"/>
              </a:spcBef>
              <a:spcAft>
                <a:spcPts val="0"/>
              </a:spcAft>
              <a:buNone/>
            </a:pPr>
            <a:r>
              <a:rPr b="0" i="0" lang="en-US" sz="1800">
                <a:solidFill>
                  <a:srgbClr val="3F728A"/>
                </a:solidFill>
                <a:latin typeface="Arial"/>
                <a:ea typeface="Arial"/>
                <a:cs typeface="Arial"/>
                <a:sym typeface="Arial"/>
              </a:rPr>
              <a:t> </a:t>
            </a:r>
            <a:endParaRPr sz="1200"/>
          </a:p>
          <a:p>
            <a:pPr indent="-114300" lvl="0" marL="0" marR="0" rtl="0" algn="just">
              <a:spcBef>
                <a:spcPts val="0"/>
              </a:spcBef>
              <a:spcAft>
                <a:spcPts val="0"/>
              </a:spcAft>
              <a:buClr>
                <a:srgbClr val="3F728A"/>
              </a:buClr>
              <a:buSzPts val="1800"/>
              <a:buFont typeface="Calibri"/>
              <a:buAutoNum type="arabicPeriod" startAt="5"/>
            </a:pPr>
            <a:r>
              <a:rPr b="0" i="0" lang="en-US" sz="1800">
                <a:solidFill>
                  <a:srgbClr val="3F728A"/>
                </a:solidFill>
                <a:latin typeface="Arial"/>
                <a:ea typeface="Arial"/>
                <a:cs typeface="Arial"/>
                <a:sym typeface="Arial"/>
              </a:rPr>
              <a:t> Validierung - ein zusammenfassendes Quiz, das zu einem digitalen Zertifikat und einer Gelegenheit zur Selbstreflexion führt. </a:t>
            </a:r>
            <a:endParaRPr sz="1800">
              <a:solidFill>
                <a:srgbClr val="3F728A"/>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9"/>
          <p:cNvSpPr txBox="1"/>
          <p:nvPr/>
        </p:nvSpPr>
        <p:spPr>
          <a:xfrm>
            <a:off x="1001931" y="844141"/>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Format eines Eduzine</a:t>
            </a:r>
            <a:endParaRPr b="1" sz="3600">
              <a:solidFill>
                <a:srgbClr val="29BA86"/>
              </a:solidFill>
              <a:latin typeface="Quattrocento Sans"/>
              <a:ea typeface="Quattrocento Sans"/>
              <a:cs typeface="Quattrocento Sans"/>
              <a:sym typeface="Quattrocento Sans"/>
            </a:endParaRPr>
          </a:p>
        </p:txBody>
      </p:sp>
      <p:sp>
        <p:nvSpPr>
          <p:cNvPr id="367" name="Google Shape;367;p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8" name="Google Shape;368;p2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69" name="Google Shape;369;p2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70" name="Google Shape;370;p29"/>
          <p:cNvSpPr txBox="1"/>
          <p:nvPr/>
        </p:nvSpPr>
        <p:spPr>
          <a:xfrm>
            <a:off x="1041473" y="1688734"/>
            <a:ext cx="6765340" cy="480131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a:solidFill>
                  <a:srgbClr val="3F728A"/>
                </a:solidFill>
                <a:latin typeface="Arial"/>
                <a:ea typeface="Arial"/>
                <a:cs typeface="Arial"/>
                <a:sym typeface="Arial"/>
              </a:rPr>
              <a:t>Das typische EduZine hat das folgende Layout: </a:t>
            </a:r>
            <a:endParaRPr/>
          </a:p>
          <a:p>
            <a:pPr indent="0" lvl="0" marL="0" marR="0" rtl="0" algn="just">
              <a:spcBef>
                <a:spcPts val="0"/>
              </a:spcBef>
              <a:spcAft>
                <a:spcPts val="0"/>
              </a:spcAft>
              <a:buNone/>
            </a:pPr>
            <a:r>
              <a:rPr b="0" i="0" lang="en-US" sz="2400">
                <a:solidFill>
                  <a:srgbClr val="3F728A"/>
                </a:solidFill>
                <a:latin typeface="Arial"/>
                <a:ea typeface="Arial"/>
                <a:cs typeface="Arial"/>
                <a:sym typeface="Arial"/>
              </a:rPr>
              <a:t> </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1 - Titelseite  </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2 - Einführungsseite</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3 - Index  </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4 - Erwartete Lernergebnisse </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5 - Übung zur Selbstreflexion  </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6 - Seite 17 - Inhalt </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18 - Letzte Aufgabe </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19 - Abschlusstest  </a:t>
            </a:r>
            <a:endParaRPr/>
          </a:p>
          <a:p>
            <a:pPr indent="-152400" lvl="0" marL="0" marR="0" rtl="0" algn="just">
              <a:spcBef>
                <a:spcPts val="0"/>
              </a:spcBef>
              <a:spcAft>
                <a:spcPts val="0"/>
              </a:spcAft>
              <a:buClr>
                <a:srgbClr val="3F728A"/>
              </a:buClr>
              <a:buSzPts val="2400"/>
              <a:buFont typeface="Arial"/>
              <a:buChar char="•"/>
            </a:pPr>
            <a:r>
              <a:rPr b="0" i="0" lang="en-US" sz="2400">
                <a:solidFill>
                  <a:srgbClr val="3F728A"/>
                </a:solidFill>
                <a:latin typeface="Arial"/>
                <a:ea typeface="Arial"/>
                <a:cs typeface="Arial"/>
                <a:sym typeface="Arial"/>
              </a:rPr>
              <a:t>Seite 20 - Weitere Ressourcen  </a:t>
            </a:r>
            <a:endParaRPr/>
          </a:p>
          <a:p>
            <a:pPr indent="0" lvl="0" marL="0" marR="0" rtl="0" algn="just">
              <a:spcBef>
                <a:spcPts val="0"/>
              </a:spcBef>
              <a:spcAft>
                <a:spcPts val="0"/>
              </a:spcAft>
              <a:buNone/>
            </a:pPr>
            <a:r>
              <a:rPr b="0" i="0" lang="en-US" sz="1800">
                <a:solidFill>
                  <a:srgbClr val="000000"/>
                </a:solidFill>
                <a:latin typeface="Arial"/>
                <a:ea typeface="Arial"/>
                <a:cs typeface="Arial"/>
                <a:sym typeface="Arial"/>
              </a:rPr>
              <a:t> </a:t>
            </a:r>
            <a:endParaRPr/>
          </a:p>
          <a:p>
            <a:pPr indent="0" lvl="0" marL="0" marR="0" rtl="0" algn="l">
              <a:spcBef>
                <a:spcPts val="0"/>
              </a:spcBef>
              <a:spcAft>
                <a:spcPts val="0"/>
              </a:spcAft>
              <a:buNone/>
            </a:pPr>
            <a:r>
              <a:t/>
            </a:r>
            <a:endParaRPr sz="2400">
              <a:solidFill>
                <a:srgbClr val="195562"/>
              </a:solidFill>
              <a:latin typeface="Calibri"/>
              <a:ea typeface="Calibri"/>
              <a:cs typeface="Calibri"/>
              <a:sym typeface="Calibri"/>
            </a:endParaRPr>
          </a:p>
        </p:txBody>
      </p:sp>
      <p:pic>
        <p:nvPicPr>
          <p:cNvPr descr="Text&#10;&#10;Description automatically generated" id="371" name="Google Shape;371;p29"/>
          <p:cNvPicPr preferRelativeResize="0"/>
          <p:nvPr/>
        </p:nvPicPr>
        <p:blipFill rotWithShape="1">
          <a:blip r:embed="rId5">
            <a:alphaModFix/>
          </a:blip>
          <a:srcRect b="0" l="0" r="0" t="0"/>
          <a:stretch/>
        </p:blipFill>
        <p:spPr>
          <a:xfrm>
            <a:off x="7703126" y="1057404"/>
            <a:ext cx="3486943" cy="5569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5" name="Google Shape;105;p3"/>
          <p:cNvSpPr txBox="1"/>
          <p:nvPr/>
        </p:nvSpPr>
        <p:spPr>
          <a:xfrm>
            <a:off x="3989883"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6" name="Google Shape;106;p3"/>
          <p:cNvSpPr txBox="1"/>
          <p:nvPr/>
        </p:nvSpPr>
        <p:spPr>
          <a:xfrm>
            <a:off x="6520636" y="4353982"/>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Quattrocento Sans"/>
                <a:ea typeface="Quattrocento Sans"/>
                <a:cs typeface="Quattrocento Sans"/>
                <a:sym typeface="Quattrocento Sans"/>
              </a:rPr>
              <a:t>Hier könnten Sie das Thema des Abschnitts beschreiben</a:t>
            </a:r>
            <a:endParaRPr/>
          </a:p>
        </p:txBody>
      </p:sp>
      <p:sp>
        <p:nvSpPr>
          <p:cNvPr id="107" name="Google Shape;107;p3"/>
          <p:cNvSpPr txBox="1"/>
          <p:nvPr>
            <p:ph type="title"/>
          </p:nvPr>
        </p:nvSpPr>
        <p:spPr>
          <a:xfrm>
            <a:off x="3665588" y="787857"/>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US" sz="3600">
                <a:solidFill>
                  <a:srgbClr val="29BB89"/>
                </a:solidFill>
                <a:latin typeface="Quattrocento Sans"/>
                <a:ea typeface="Quattrocento Sans"/>
                <a:cs typeface="Quattrocento Sans"/>
                <a:sym typeface="Quattrocento Sans"/>
              </a:rPr>
              <a:t>Lernergebnisse</a:t>
            </a:r>
            <a:endParaRPr/>
          </a:p>
        </p:txBody>
      </p:sp>
      <p:pic>
        <p:nvPicPr>
          <p:cNvPr id="108" name="Google Shape;108;p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graphicFrame>
        <p:nvGraphicFramePr>
          <p:cNvPr id="109" name="Google Shape;109;p3"/>
          <p:cNvGraphicFramePr/>
          <p:nvPr/>
        </p:nvGraphicFramePr>
        <p:xfrm>
          <a:off x="1357067" y="1518160"/>
          <a:ext cx="3000000" cy="3000000"/>
        </p:xfrm>
        <a:graphic>
          <a:graphicData uri="http://schemas.openxmlformats.org/drawingml/2006/table">
            <a:tbl>
              <a:tblPr bandRow="1" firstRow="1">
                <a:noFill/>
                <a:tableStyleId>{03DD96D5-8956-4350-9479-49E96D0EF7CE}</a:tableStyleId>
              </a:tblPr>
              <a:tblGrid>
                <a:gridCol w="2351475"/>
                <a:gridCol w="2351475"/>
                <a:gridCol w="2351475"/>
                <a:gridCol w="2351475"/>
              </a:tblGrid>
              <a:tr h="370850">
                <a:tc>
                  <a:txBody>
                    <a:bodyPr/>
                    <a:lstStyle/>
                    <a:p>
                      <a:pPr indent="0" lvl="0" marL="0" marR="0" rtl="0" algn="l">
                        <a:lnSpc>
                          <a:spcPct val="100000"/>
                        </a:lnSpc>
                        <a:spcBef>
                          <a:spcPts val="0"/>
                        </a:spcBef>
                        <a:spcAft>
                          <a:spcPts val="0"/>
                        </a:spcAft>
                        <a:buClr>
                          <a:schemeClr val="dk1"/>
                        </a:buClr>
                        <a:buSzPts val="1400"/>
                        <a:buFont typeface="Calibri"/>
                        <a:buNone/>
                      </a:pPr>
                      <a:r>
                        <a:rPr b="1" lang="en-US" sz="1400" u="none" cap="none" strike="noStrike"/>
                        <a:t>5. Werkzeuge für die Entwicklung von Materialien für das Online-Lernen</a:t>
                      </a:r>
                      <a:endParaRPr b="1" sz="1400" u="none" cap="none" strike="noStrike"/>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en-US" sz="1400"/>
                        <a:t>6. Erstellen von Videos und Quizfragen für den Online-Unterricht </a:t>
                      </a:r>
                      <a:endParaRPr b="1" sz="1400"/>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dk1"/>
                        </a:buClr>
                        <a:buSzPts val="1400"/>
                        <a:buFont typeface="Calibri"/>
                        <a:buNone/>
                      </a:pPr>
                      <a:r>
                        <a:rPr b="1" lang="en-US" sz="1400"/>
                        <a:t>7. Mikro-Lernen</a:t>
                      </a:r>
                      <a:endParaRPr b="1" sz="1400"/>
                    </a:p>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lnSpc>
                          <a:spcPct val="100000"/>
                        </a:lnSpc>
                        <a:spcBef>
                          <a:spcPts val="0"/>
                        </a:spcBef>
                        <a:spcAft>
                          <a:spcPts val="0"/>
                        </a:spcAft>
                        <a:buClr>
                          <a:schemeClr val="lt1"/>
                        </a:buClr>
                        <a:buSzPts val="1400"/>
                        <a:buFont typeface="Calibri"/>
                        <a:buNone/>
                      </a:pPr>
                      <a:r>
                        <a:rPr b="1" i="0" lang="en-US" sz="1400">
                          <a:solidFill>
                            <a:schemeClr val="lt1"/>
                          </a:solidFill>
                          <a:latin typeface="Calibri"/>
                          <a:ea typeface="Calibri"/>
                          <a:cs typeface="Calibri"/>
                          <a:sym typeface="Calibri"/>
                        </a:rPr>
                        <a:t>8. Gestaltung von Infografiken</a:t>
                      </a:r>
                      <a:endParaRPr b="1" sz="1400">
                        <a:solidFill>
                          <a:schemeClr val="lt1"/>
                        </a:solidFill>
                      </a:endParaRPr>
                    </a:p>
                    <a:p>
                      <a:pPr indent="0" lvl="0" marL="0" marR="0" rtl="0" algn="l">
                        <a:spcBef>
                          <a:spcPts val="0"/>
                        </a:spcBef>
                        <a:spcAft>
                          <a:spcPts val="0"/>
                        </a:spcAft>
                        <a:buNone/>
                      </a:pPr>
                      <a:r>
                        <a:t/>
                      </a:r>
                      <a:endParaRPr sz="1400"/>
                    </a:p>
                  </a:txBody>
                  <a:tcPr marT="45725" marB="45725" marR="91450" marL="91450"/>
                </a:tc>
              </a:tr>
              <a:tr h="370850">
                <a:tc>
                  <a:txBody>
                    <a:bodyPr/>
                    <a:lstStyle/>
                    <a:p>
                      <a:pPr indent="-171450" lvl="0" marL="171450" marR="0" rtl="0" algn="l">
                        <a:spcBef>
                          <a:spcPts val="0"/>
                        </a:spcBef>
                        <a:spcAft>
                          <a:spcPts val="0"/>
                        </a:spcAft>
                        <a:buClr>
                          <a:schemeClr val="dk1"/>
                        </a:buClr>
                        <a:buSzPts val="1400"/>
                        <a:buFont typeface="Arial"/>
                        <a:buChar char="•"/>
                      </a:pPr>
                      <a:r>
                        <a:rPr b="0" lang="en-US" sz="1400"/>
                        <a:t>die vorhandenen Open-Source-Tools für die Erstellung von Online-Lernressourcen zu kennen;</a:t>
                      </a:r>
                      <a:endParaRPr/>
                    </a:p>
                    <a:p>
                      <a:pPr indent="-171450" lvl="0" marL="171450" marR="0" rtl="0" algn="l">
                        <a:spcBef>
                          <a:spcPts val="0"/>
                        </a:spcBef>
                        <a:spcAft>
                          <a:spcPts val="0"/>
                        </a:spcAft>
                        <a:buClr>
                          <a:schemeClr val="dk1"/>
                        </a:buClr>
                        <a:buSzPts val="1400"/>
                        <a:buFont typeface="Arial"/>
                        <a:buChar char="•"/>
                      </a:pPr>
                      <a:r>
                        <a:rPr b="0" lang="en-US" sz="1400"/>
                        <a:t>Verstehen der Art von Ressourcen, die mit Open-Source-Tools entwickelt werden können (Videos, Audiovorträge, Lernspiele, Infografiken, Eduzines usw.)</a:t>
                      </a:r>
                      <a:endParaRPr/>
                    </a:p>
                    <a:p>
                      <a:pPr indent="-171450" lvl="0" marL="171450" marR="0" rtl="0" algn="l">
                        <a:spcBef>
                          <a:spcPts val="0"/>
                        </a:spcBef>
                        <a:spcAft>
                          <a:spcPts val="0"/>
                        </a:spcAft>
                        <a:buClr>
                          <a:schemeClr val="dk1"/>
                        </a:buClr>
                        <a:buSzPts val="1400"/>
                        <a:buFont typeface="Arial"/>
                        <a:buChar char="•"/>
                      </a:pPr>
                      <a:r>
                        <a:rPr b="0" lang="en-US" sz="1400"/>
                        <a:t>die für ihre Bedürfnisse am besten geeigneten Werkzeuge auswählen</a:t>
                      </a:r>
                      <a:endParaRPr b="0" sz="1400"/>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b="0" i="0" lang="en-US" sz="1400">
                          <a:solidFill>
                            <a:schemeClr val="dk1"/>
                          </a:solidFill>
                          <a:latin typeface="Calibri"/>
                          <a:ea typeface="Calibri"/>
                          <a:cs typeface="Calibri"/>
                          <a:sym typeface="Calibri"/>
                        </a:rPr>
                        <a:t>Verwenden Sie Open-Source-Software, um einen Videovortrag oder ein Erklärvideo zu erstellen.</a:t>
                      </a:r>
                      <a:endParaRPr b="0" i="0" sz="1400">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400"/>
                        <a:buFont typeface="Arial"/>
                        <a:buChar char="•"/>
                      </a:pPr>
                      <a:r>
                        <a:rPr b="0" i="0" lang="en-US" sz="1400">
                          <a:solidFill>
                            <a:schemeClr val="dk1"/>
                          </a:solidFill>
                          <a:latin typeface="Calibri"/>
                          <a:ea typeface="Calibri"/>
                          <a:cs typeface="Calibri"/>
                          <a:sym typeface="Calibri"/>
                        </a:rPr>
                        <a:t>Verstehen der grundlegenden Funktionen einer Open-Source-Videosoftware (z. B. Powtoon)</a:t>
                      </a:r>
                      <a:endParaRPr/>
                    </a:p>
                    <a:p>
                      <a:pPr indent="-171450" lvl="0" marL="171450" marR="0" rtl="0" algn="l">
                        <a:spcBef>
                          <a:spcPts val="0"/>
                        </a:spcBef>
                        <a:spcAft>
                          <a:spcPts val="0"/>
                        </a:spcAft>
                        <a:buClr>
                          <a:schemeClr val="dk1"/>
                        </a:buClr>
                        <a:buSzPts val="1400"/>
                        <a:buFont typeface="Arial"/>
                        <a:buChar char="•"/>
                      </a:pPr>
                      <a:r>
                        <a:rPr b="0" i="0" lang="en-US" sz="1400">
                          <a:solidFill>
                            <a:schemeClr val="dk1"/>
                          </a:solidFill>
                          <a:latin typeface="Calibri"/>
                          <a:ea typeface="Calibri"/>
                          <a:cs typeface="Calibri"/>
                          <a:sym typeface="Calibri"/>
                        </a:rPr>
                        <a:t>Erstellen Sie Quizze mit Open-Source-Tools (z. B. Google Forms)</a:t>
                      </a:r>
                      <a:endParaRPr/>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lang="en-US" sz="1400"/>
                        <a:t>Verstehen, was ein Format für Mini-Lernressourcen ist (z. B. Eduzine)</a:t>
                      </a:r>
                      <a:endParaRPr/>
                    </a:p>
                    <a:p>
                      <a:pPr indent="-171450" lvl="0" marL="171450" marR="0" rtl="0" algn="l">
                        <a:spcBef>
                          <a:spcPts val="0"/>
                        </a:spcBef>
                        <a:spcAft>
                          <a:spcPts val="0"/>
                        </a:spcAft>
                        <a:buClr>
                          <a:schemeClr val="dk1"/>
                        </a:buClr>
                        <a:buSzPts val="1400"/>
                        <a:buFont typeface="Arial"/>
                        <a:buChar char="•"/>
                      </a:pPr>
                      <a:r>
                        <a:rPr lang="en-US" sz="1400"/>
                        <a:t>Verstehen, wie man die Struktur von Ressourcen im Mini-Lernformat erstellt</a:t>
                      </a:r>
                      <a:endParaRPr/>
                    </a:p>
                    <a:p>
                      <a:pPr indent="-171450" lvl="0" marL="171450" marR="0" rtl="0" algn="l">
                        <a:spcBef>
                          <a:spcPts val="0"/>
                        </a:spcBef>
                        <a:spcAft>
                          <a:spcPts val="0"/>
                        </a:spcAft>
                        <a:buClr>
                          <a:schemeClr val="dk1"/>
                        </a:buClr>
                        <a:buSzPts val="1400"/>
                        <a:buFont typeface="Arial"/>
                        <a:buChar char="•"/>
                      </a:pPr>
                      <a:r>
                        <a:rPr lang="en-US" sz="1400"/>
                        <a:t>Online navigieren, um unterstützende Ressourcen aus glaubwürdigen Quellen zu finden</a:t>
                      </a:r>
                      <a:endParaRPr/>
                    </a:p>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chemeClr val="dk1"/>
                        </a:buClr>
                        <a:buSzPts val="1400"/>
                        <a:buFont typeface="Arial"/>
                        <a:buChar char="•"/>
                      </a:pPr>
                      <a:r>
                        <a:rPr b="0" lang="en-US" sz="1400"/>
                        <a:t>Verwendung offener Design-Tools (z. B. Canva)</a:t>
                      </a:r>
                      <a:endParaRPr/>
                    </a:p>
                    <a:p>
                      <a:pPr indent="-171450" lvl="0" marL="171450" marR="0" rtl="0" algn="l">
                        <a:spcBef>
                          <a:spcPts val="0"/>
                        </a:spcBef>
                        <a:spcAft>
                          <a:spcPts val="0"/>
                        </a:spcAft>
                        <a:buClr>
                          <a:schemeClr val="dk1"/>
                        </a:buClr>
                        <a:buSzPts val="1400"/>
                        <a:buFont typeface="Arial"/>
                        <a:buChar char="•"/>
                      </a:pPr>
                      <a:r>
                        <a:rPr b="0" lang="en-US" sz="1400"/>
                        <a:t>Verstehen grundlegender Gestaltungsprinzipien (Gleichgewicht, Kontrast, Proportionen, ...)</a:t>
                      </a:r>
                      <a:endParaRPr/>
                    </a:p>
                    <a:p>
                      <a:pPr indent="-171450" lvl="0" marL="171450" marR="0" rtl="0" algn="l">
                        <a:spcBef>
                          <a:spcPts val="0"/>
                        </a:spcBef>
                        <a:spcAft>
                          <a:spcPts val="0"/>
                        </a:spcAft>
                        <a:buClr>
                          <a:schemeClr val="dk1"/>
                        </a:buClr>
                        <a:buSzPts val="1400"/>
                        <a:buFont typeface="Arial"/>
                        <a:buChar char="•"/>
                      </a:pPr>
                      <a:r>
                        <a:rPr b="0" lang="en-US" sz="1400"/>
                        <a:t>QR-Codes mit Online-Tools erstellen (z. B. QR-Code-Monkey)</a:t>
                      </a:r>
                      <a:endParaRPr sz="1400"/>
                    </a:p>
                  </a:txBody>
                  <a:tcPr marT="45725" marB="45725" marR="91450" marL="9145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0"/>
          <p:cNvSpPr txBox="1"/>
          <p:nvPr/>
        </p:nvSpPr>
        <p:spPr>
          <a:xfrm>
            <a:off x="792272" y="857129"/>
            <a:ext cx="513928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Einführungsseite und Index</a:t>
            </a:r>
            <a:endParaRPr b="1" sz="3600">
              <a:solidFill>
                <a:srgbClr val="29BA86"/>
              </a:solidFill>
              <a:latin typeface="Quattrocento Sans"/>
              <a:ea typeface="Quattrocento Sans"/>
              <a:cs typeface="Quattrocento Sans"/>
              <a:sym typeface="Quattrocento Sans"/>
            </a:endParaRPr>
          </a:p>
        </p:txBody>
      </p:sp>
      <p:sp>
        <p:nvSpPr>
          <p:cNvPr id="377" name="Google Shape;377;p3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78" name="Google Shape;378;p3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79" name="Google Shape;379;p3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80" name="Google Shape;380;p30"/>
          <p:cNvPicPr preferRelativeResize="0"/>
          <p:nvPr/>
        </p:nvPicPr>
        <p:blipFill rotWithShape="1">
          <a:blip r:embed="rId5">
            <a:alphaModFix/>
          </a:blip>
          <a:srcRect b="0" l="0" r="0" t="0"/>
          <a:stretch/>
        </p:blipFill>
        <p:spPr>
          <a:xfrm>
            <a:off x="6096000" y="1185683"/>
            <a:ext cx="5660661" cy="5057112"/>
          </a:xfrm>
          <a:prstGeom prst="rect">
            <a:avLst/>
          </a:prstGeom>
          <a:noFill/>
          <a:ln>
            <a:noFill/>
          </a:ln>
        </p:spPr>
      </p:pic>
      <p:sp>
        <p:nvSpPr>
          <p:cNvPr id="381" name="Google Shape;381;p30"/>
          <p:cNvSpPr txBox="1"/>
          <p:nvPr/>
        </p:nvSpPr>
        <p:spPr>
          <a:xfrm>
            <a:off x="792272" y="2174334"/>
            <a:ext cx="4814820"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a:solidFill>
                  <a:srgbClr val="3F728A"/>
                </a:solidFill>
                <a:latin typeface="Arial"/>
                <a:ea typeface="Arial"/>
                <a:cs typeface="Arial"/>
                <a:sym typeface="Arial"/>
              </a:rPr>
              <a:t>Die Einführungsseite enthält einen kurzen Videovortrag (2-3 Minuten), der als Einführung in das Thema des gesamten Moduls dient, das über das EduZine präsentiert wird.  </a:t>
            </a:r>
            <a:endParaRPr/>
          </a:p>
          <a:p>
            <a:pPr indent="0" lvl="0" marL="0" marR="0" rtl="0" algn="just">
              <a:spcBef>
                <a:spcPts val="0"/>
              </a:spcBef>
              <a:spcAft>
                <a:spcPts val="0"/>
              </a:spcAft>
              <a:buNone/>
            </a:pPr>
            <a:r>
              <a:t/>
            </a:r>
            <a:endParaRPr b="0" i="0" sz="2000">
              <a:solidFill>
                <a:srgbClr val="3F728A"/>
              </a:solidFill>
              <a:latin typeface="Arial"/>
              <a:ea typeface="Arial"/>
              <a:cs typeface="Arial"/>
              <a:sym typeface="Arial"/>
            </a:endParaRPr>
          </a:p>
          <a:p>
            <a:pPr indent="0" lvl="0" marL="0" marR="0" rtl="0" algn="just">
              <a:spcBef>
                <a:spcPts val="0"/>
              </a:spcBef>
              <a:spcAft>
                <a:spcPts val="0"/>
              </a:spcAft>
              <a:buNone/>
            </a:pPr>
            <a:r>
              <a:rPr b="0" i="0" lang="en-US" sz="2000">
                <a:solidFill>
                  <a:srgbClr val="3F728A"/>
                </a:solidFill>
                <a:latin typeface="Arial"/>
                <a:ea typeface="Arial"/>
                <a:cs typeface="Arial"/>
                <a:sym typeface="Arial"/>
              </a:rPr>
              <a:t>Das Erklärvideo sollte von einer kurzen Übersicht und Einleitung zum Video begleitet werden. Dieser kurze Text (maximal 100 Wörter) sollte eine Einführung in das Video und in das Modul geben und kurz erläutern, was in beiden behandelt wird.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1"/>
          <p:cNvSpPr txBox="1"/>
          <p:nvPr/>
        </p:nvSpPr>
        <p:spPr>
          <a:xfrm>
            <a:off x="792272" y="934502"/>
            <a:ext cx="66310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Erwartete Lernergebnisse</a:t>
            </a:r>
            <a:endParaRPr b="1" sz="3600">
              <a:solidFill>
                <a:srgbClr val="29BA86"/>
              </a:solidFill>
              <a:latin typeface="Quattrocento Sans"/>
              <a:ea typeface="Quattrocento Sans"/>
              <a:cs typeface="Quattrocento Sans"/>
              <a:sym typeface="Quattrocento Sans"/>
            </a:endParaRPr>
          </a:p>
        </p:txBody>
      </p:sp>
      <p:sp>
        <p:nvSpPr>
          <p:cNvPr id="387" name="Google Shape;387;p3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88" name="Google Shape;388;p3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89" name="Google Shape;389;p3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390" name="Google Shape;390;p31"/>
          <p:cNvSpPr txBox="1"/>
          <p:nvPr/>
        </p:nvSpPr>
        <p:spPr>
          <a:xfrm>
            <a:off x="792272" y="1891625"/>
            <a:ext cx="6522928" cy="35394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rgbClr val="3F728A"/>
                </a:solidFill>
                <a:latin typeface="Arial"/>
                <a:ea typeface="Arial"/>
                <a:cs typeface="Arial"/>
                <a:sym typeface="Arial"/>
              </a:rPr>
              <a:t>Es enthält die Lernergebnisse, die im Eduzine behandelt werden.</a:t>
            </a:r>
            <a:endParaRPr/>
          </a:p>
          <a:p>
            <a:pPr indent="0" lvl="0" marL="0" marR="0" rtl="0" algn="just">
              <a:spcBef>
                <a:spcPts val="0"/>
              </a:spcBef>
              <a:spcAft>
                <a:spcPts val="0"/>
              </a:spcAft>
              <a:buNone/>
            </a:pPr>
            <a:r>
              <a:t/>
            </a:r>
            <a:endParaRPr sz="3200">
              <a:solidFill>
                <a:srgbClr val="3F728A"/>
              </a:solidFill>
              <a:latin typeface="Arial"/>
              <a:ea typeface="Arial"/>
              <a:cs typeface="Arial"/>
              <a:sym typeface="Arial"/>
            </a:endParaRPr>
          </a:p>
          <a:p>
            <a:pPr indent="0" lvl="0" marL="0" marR="0" rtl="0" algn="just">
              <a:spcBef>
                <a:spcPts val="0"/>
              </a:spcBef>
              <a:spcAft>
                <a:spcPts val="0"/>
              </a:spcAft>
              <a:buNone/>
            </a:pPr>
            <a:r>
              <a:rPr lang="en-US" sz="3200">
                <a:solidFill>
                  <a:srgbClr val="3F728A"/>
                </a:solidFill>
                <a:latin typeface="Arial"/>
                <a:ea typeface="Arial"/>
                <a:cs typeface="Arial"/>
                <a:sym typeface="Arial"/>
              </a:rPr>
              <a:t>Es sollte versucht werden, 2-3 Lernergebnisse für jeden Teil der Lernergebnismatrix (Kenntnisse, Fähigkeiten, Einstellungen) anzusprechen. </a:t>
            </a:r>
            <a:endParaRPr b="0" i="0" sz="3200">
              <a:solidFill>
                <a:srgbClr val="3F728A"/>
              </a:solidFill>
              <a:latin typeface="Arial"/>
              <a:ea typeface="Arial"/>
              <a:cs typeface="Arial"/>
              <a:sym typeface="Arial"/>
            </a:endParaRPr>
          </a:p>
        </p:txBody>
      </p:sp>
      <p:pic>
        <p:nvPicPr>
          <p:cNvPr descr="Graphical user interface, text&#10;&#10;Description automatically generated" id="391" name="Google Shape;391;p31"/>
          <p:cNvPicPr preferRelativeResize="0"/>
          <p:nvPr/>
        </p:nvPicPr>
        <p:blipFill rotWithShape="1">
          <a:blip r:embed="rId5">
            <a:alphaModFix/>
          </a:blip>
          <a:srcRect b="0" l="0" r="0" t="0"/>
          <a:stretch/>
        </p:blipFill>
        <p:spPr>
          <a:xfrm>
            <a:off x="7647315" y="690153"/>
            <a:ext cx="3471944" cy="57665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2"/>
          <p:cNvSpPr txBox="1"/>
          <p:nvPr/>
        </p:nvSpPr>
        <p:spPr>
          <a:xfrm>
            <a:off x="792272" y="885272"/>
            <a:ext cx="66310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Übung zur Selbstreflexion</a:t>
            </a:r>
            <a:endParaRPr b="1" sz="3600">
              <a:solidFill>
                <a:srgbClr val="29BA86"/>
              </a:solidFill>
              <a:latin typeface="Quattrocento Sans"/>
              <a:ea typeface="Quattrocento Sans"/>
              <a:cs typeface="Quattrocento Sans"/>
              <a:sym typeface="Quattrocento Sans"/>
            </a:endParaRPr>
          </a:p>
        </p:txBody>
      </p:sp>
      <p:sp>
        <p:nvSpPr>
          <p:cNvPr id="397" name="Google Shape;397;p3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98" name="Google Shape;398;p3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99" name="Google Shape;399;p3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00" name="Google Shape;400;p32"/>
          <p:cNvSpPr txBox="1"/>
          <p:nvPr/>
        </p:nvSpPr>
        <p:spPr>
          <a:xfrm>
            <a:off x="792275" y="1891625"/>
            <a:ext cx="6717000" cy="4294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100">
                <a:solidFill>
                  <a:srgbClr val="3F728A"/>
                </a:solidFill>
                <a:latin typeface="Arial"/>
                <a:ea typeface="Arial"/>
                <a:cs typeface="Arial"/>
                <a:sym typeface="Arial"/>
              </a:rPr>
              <a:t>Die </a:t>
            </a:r>
            <a:r>
              <a:rPr b="0" i="0" lang="en-US" sz="2100">
                <a:solidFill>
                  <a:srgbClr val="3F728A"/>
                </a:solidFill>
                <a:latin typeface="Arial"/>
                <a:ea typeface="Arial"/>
                <a:cs typeface="Arial"/>
                <a:sym typeface="Arial"/>
              </a:rPr>
              <a:t>Selbstreflexion enthält ein kurzes Quiz mit 8-10 Fragen, das einige Multiple-Choice-Fragen zu wichtigen Definitionen, Theorien, Modellen und Techniken enthält, die mit dem Thema des EduZine in Verbindung stehen. </a:t>
            </a:r>
            <a:endParaRPr sz="1100"/>
          </a:p>
          <a:p>
            <a:pPr indent="0" lvl="0" marL="0" marR="0" rtl="0" algn="just">
              <a:spcBef>
                <a:spcPts val="0"/>
              </a:spcBef>
              <a:spcAft>
                <a:spcPts val="0"/>
              </a:spcAft>
              <a:buNone/>
            </a:pPr>
            <a:r>
              <a:t/>
            </a:r>
            <a:endParaRPr sz="2100">
              <a:solidFill>
                <a:srgbClr val="3F728A"/>
              </a:solidFill>
              <a:latin typeface="Arial"/>
              <a:ea typeface="Arial"/>
              <a:cs typeface="Arial"/>
              <a:sym typeface="Arial"/>
            </a:endParaRPr>
          </a:p>
          <a:p>
            <a:pPr indent="0" lvl="0" marL="0" marR="0" rtl="0" algn="just">
              <a:spcBef>
                <a:spcPts val="0"/>
              </a:spcBef>
              <a:spcAft>
                <a:spcPts val="0"/>
              </a:spcAft>
              <a:buNone/>
            </a:pPr>
            <a:r>
              <a:rPr b="0" i="0" lang="en-US" sz="2100">
                <a:solidFill>
                  <a:srgbClr val="3F728A"/>
                </a:solidFill>
                <a:latin typeface="Arial"/>
                <a:ea typeface="Arial"/>
                <a:cs typeface="Arial"/>
                <a:sym typeface="Arial"/>
              </a:rPr>
              <a:t>Das Ziel dieser Selbstreflexionsübung ist es, das Wissen der Lernenden über das Thema zu testen, bevor sie mit dem Lernen beginnen. Es ist eine Möglichkeit, das Wissen der Lernenden zu Beginn ihres Lernprozesses zu bewerten und ihre Fortschritte zu verfolgen, wenn sie </a:t>
            </a:r>
            <a:r>
              <a:rPr lang="en-US" sz="2100">
                <a:solidFill>
                  <a:srgbClr val="3F728A"/>
                </a:solidFill>
                <a:latin typeface="Arial"/>
                <a:ea typeface="Arial"/>
                <a:cs typeface="Arial"/>
                <a:sym typeface="Arial"/>
              </a:rPr>
              <a:t>ihre Bewertung am Ende des Programms </a:t>
            </a:r>
            <a:r>
              <a:rPr b="0" i="0" lang="en-US" sz="2100">
                <a:solidFill>
                  <a:srgbClr val="3F728A"/>
                </a:solidFill>
                <a:latin typeface="Arial"/>
                <a:ea typeface="Arial"/>
                <a:cs typeface="Arial"/>
                <a:sym typeface="Arial"/>
              </a:rPr>
              <a:t>wiederholen</a:t>
            </a:r>
            <a:r>
              <a:rPr lang="en-US" sz="2100">
                <a:solidFill>
                  <a:srgbClr val="3F728A"/>
                </a:solidFill>
                <a:latin typeface="Arial"/>
                <a:ea typeface="Arial"/>
                <a:cs typeface="Arial"/>
                <a:sym typeface="Arial"/>
              </a:rPr>
              <a:t>.</a:t>
            </a:r>
            <a:endParaRPr b="0" i="0" sz="2100">
              <a:solidFill>
                <a:srgbClr val="3F728A"/>
              </a:solidFill>
              <a:latin typeface="Arial"/>
              <a:ea typeface="Arial"/>
              <a:cs typeface="Arial"/>
              <a:sym typeface="Arial"/>
            </a:endParaRPr>
          </a:p>
        </p:txBody>
      </p:sp>
      <p:pic>
        <p:nvPicPr>
          <p:cNvPr descr="Text&#10;&#10;Description automatically generated" id="401" name="Google Shape;401;p32"/>
          <p:cNvPicPr preferRelativeResize="0"/>
          <p:nvPr/>
        </p:nvPicPr>
        <p:blipFill rotWithShape="1">
          <a:blip r:embed="rId5">
            <a:alphaModFix/>
          </a:blip>
          <a:srcRect b="0" l="0" r="0" t="0"/>
          <a:stretch/>
        </p:blipFill>
        <p:spPr>
          <a:xfrm>
            <a:off x="8044263" y="885272"/>
            <a:ext cx="3355465" cy="56601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3"/>
          <p:cNvSpPr txBox="1"/>
          <p:nvPr/>
        </p:nvSpPr>
        <p:spPr>
          <a:xfrm>
            <a:off x="792272" y="885272"/>
            <a:ext cx="66310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Abschnitt Inhalt</a:t>
            </a:r>
            <a:endParaRPr b="1" sz="3600">
              <a:solidFill>
                <a:srgbClr val="29BA86"/>
              </a:solidFill>
              <a:latin typeface="Quattrocento Sans"/>
              <a:ea typeface="Quattrocento Sans"/>
              <a:cs typeface="Quattrocento Sans"/>
              <a:sym typeface="Quattrocento Sans"/>
            </a:endParaRPr>
          </a:p>
        </p:txBody>
      </p:sp>
      <p:sp>
        <p:nvSpPr>
          <p:cNvPr id="407" name="Google Shape;407;p3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08" name="Google Shape;408;p3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09" name="Google Shape;409;p3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10" name="Google Shape;410;p33"/>
          <p:cNvSpPr txBox="1"/>
          <p:nvPr/>
        </p:nvSpPr>
        <p:spPr>
          <a:xfrm>
            <a:off x="792271" y="1891625"/>
            <a:ext cx="6844500" cy="4694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500">
                <a:solidFill>
                  <a:srgbClr val="3F728A"/>
                </a:solidFill>
                <a:latin typeface="Arial"/>
                <a:ea typeface="Arial"/>
                <a:cs typeface="Arial"/>
                <a:sym typeface="Arial"/>
              </a:rPr>
              <a:t>Dieser Abschnitt des EduZine umfasst den zentralen Lerninhalt des EduZine-Programms </a:t>
            </a:r>
            <a:r>
              <a:rPr lang="en-US" sz="2500">
                <a:solidFill>
                  <a:srgbClr val="3F728A"/>
                </a:solidFill>
                <a:latin typeface="Arial"/>
                <a:ea typeface="Arial"/>
                <a:cs typeface="Arial"/>
                <a:sym typeface="Arial"/>
              </a:rPr>
              <a:t>und sollte maximal 10 Seiten umfassen. 10 Seiten umfassen. Diese 10 </a:t>
            </a:r>
            <a:r>
              <a:rPr b="0" i="0" lang="en-US" sz="2500">
                <a:solidFill>
                  <a:srgbClr val="3F728A"/>
                </a:solidFill>
                <a:latin typeface="Arial"/>
                <a:ea typeface="Arial"/>
                <a:cs typeface="Arial"/>
                <a:sym typeface="Arial"/>
              </a:rPr>
              <a:t>Seiten sollten aus kurzen Artikeln bestehen, die den Lerninhalt direkt an den Lernenden vermitteln.</a:t>
            </a:r>
            <a:endParaRPr sz="1300"/>
          </a:p>
          <a:p>
            <a:pPr indent="0" lvl="0" marL="0" marR="0" rtl="0" algn="just">
              <a:spcBef>
                <a:spcPts val="0"/>
              </a:spcBef>
              <a:spcAft>
                <a:spcPts val="0"/>
              </a:spcAft>
              <a:buNone/>
            </a:pPr>
            <a:r>
              <a:t/>
            </a:r>
            <a:endParaRPr sz="2500">
              <a:solidFill>
                <a:srgbClr val="3F728A"/>
              </a:solidFill>
              <a:latin typeface="Arial"/>
              <a:ea typeface="Arial"/>
              <a:cs typeface="Arial"/>
              <a:sym typeface="Arial"/>
            </a:endParaRPr>
          </a:p>
          <a:p>
            <a:pPr indent="0" lvl="0" marL="0" marR="0" rtl="0" algn="just">
              <a:spcBef>
                <a:spcPts val="0"/>
              </a:spcBef>
              <a:spcAft>
                <a:spcPts val="0"/>
              </a:spcAft>
              <a:buNone/>
            </a:pPr>
            <a:r>
              <a:rPr b="0" i="0" lang="en-US" sz="2500">
                <a:solidFill>
                  <a:srgbClr val="3F728A"/>
                </a:solidFill>
                <a:latin typeface="Arial"/>
                <a:ea typeface="Arial"/>
                <a:cs typeface="Arial"/>
                <a:sym typeface="Arial"/>
              </a:rPr>
              <a:t>Aufgrund des Formats des EduZine hat jede Seite einen maximalen Umfang von 250 Wörtern ohne Bild. Seiten mit einem Bild haben maximal 150 Wörter pro Seite.</a:t>
            </a:r>
            <a:endParaRPr sz="1300"/>
          </a:p>
          <a:p>
            <a:pPr indent="0" lvl="0" marL="0" marR="0" rtl="0" algn="just">
              <a:spcBef>
                <a:spcPts val="0"/>
              </a:spcBef>
              <a:spcAft>
                <a:spcPts val="0"/>
              </a:spcAft>
              <a:buNone/>
            </a:pPr>
            <a:r>
              <a:t/>
            </a:r>
            <a:endParaRPr b="0" i="0" sz="2400">
              <a:solidFill>
                <a:srgbClr val="195562"/>
              </a:solidFill>
              <a:latin typeface="Arial"/>
              <a:ea typeface="Arial"/>
              <a:cs typeface="Arial"/>
              <a:sym typeface="Arial"/>
            </a:endParaRPr>
          </a:p>
        </p:txBody>
      </p:sp>
      <p:pic>
        <p:nvPicPr>
          <p:cNvPr descr="Graphical user interface, text, application&#10;&#10;Description automatically generated" id="411" name="Google Shape;411;p33"/>
          <p:cNvPicPr preferRelativeResize="0"/>
          <p:nvPr/>
        </p:nvPicPr>
        <p:blipFill rotWithShape="1">
          <a:blip r:embed="rId5">
            <a:alphaModFix/>
          </a:blip>
          <a:srcRect b="0" l="0" r="0" t="0"/>
          <a:stretch/>
        </p:blipFill>
        <p:spPr>
          <a:xfrm>
            <a:off x="7991735" y="683287"/>
            <a:ext cx="3407993" cy="586321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4"/>
          <p:cNvSpPr txBox="1"/>
          <p:nvPr/>
        </p:nvSpPr>
        <p:spPr>
          <a:xfrm>
            <a:off x="829261" y="897600"/>
            <a:ext cx="33376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179D96"/>
                </a:solidFill>
                <a:latin typeface="Quattrocento Sans"/>
                <a:ea typeface="Quattrocento Sans"/>
                <a:cs typeface="Quattrocento Sans"/>
                <a:sym typeface="Quattrocento Sans"/>
              </a:rPr>
              <a:t>Abschlusstest</a:t>
            </a:r>
            <a:endParaRPr b="1" sz="3600">
              <a:solidFill>
                <a:srgbClr val="179D96"/>
              </a:solidFill>
              <a:latin typeface="Quattrocento Sans"/>
              <a:ea typeface="Quattrocento Sans"/>
              <a:cs typeface="Quattrocento Sans"/>
              <a:sym typeface="Quattrocento Sans"/>
            </a:endParaRPr>
          </a:p>
        </p:txBody>
      </p:sp>
      <p:sp>
        <p:nvSpPr>
          <p:cNvPr id="417" name="Google Shape;417;p3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18" name="Google Shape;418;p3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19" name="Google Shape;419;p3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20" name="Google Shape;420;p34"/>
          <p:cNvSpPr txBox="1"/>
          <p:nvPr/>
        </p:nvSpPr>
        <p:spPr>
          <a:xfrm>
            <a:off x="829261" y="1771045"/>
            <a:ext cx="6429899" cy="40318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3200">
                <a:solidFill>
                  <a:srgbClr val="3F728A"/>
                </a:solidFill>
                <a:latin typeface="Arial"/>
                <a:ea typeface="Arial"/>
                <a:cs typeface="Arial"/>
                <a:sym typeface="Arial"/>
              </a:rPr>
              <a:t>Der abschließende Test im EduZine ist ein weiteres Quiz, mit dem die Lernenden ihr Wissen testen können. </a:t>
            </a:r>
            <a:endParaRPr/>
          </a:p>
          <a:p>
            <a:pPr indent="0" lvl="0" marL="0" marR="0" rtl="0" algn="just">
              <a:spcBef>
                <a:spcPts val="0"/>
              </a:spcBef>
              <a:spcAft>
                <a:spcPts val="0"/>
              </a:spcAft>
              <a:buNone/>
            </a:pPr>
            <a:r>
              <a:rPr b="0" i="0" lang="en-US" sz="3200">
                <a:solidFill>
                  <a:srgbClr val="3F728A"/>
                </a:solidFill>
                <a:latin typeface="Arial"/>
                <a:ea typeface="Arial"/>
                <a:cs typeface="Arial"/>
                <a:sym typeface="Arial"/>
              </a:rPr>
              <a:t>Die Fragen beziehen sich direkt auf den Inhalt der Artikel, um das im EduZine vermittelte Wissen zu vertiefen.  </a:t>
            </a:r>
            <a:endParaRPr b="0" i="0" sz="4000">
              <a:solidFill>
                <a:srgbClr val="3F728A"/>
              </a:solidFill>
              <a:latin typeface="Arial"/>
              <a:ea typeface="Arial"/>
              <a:cs typeface="Arial"/>
              <a:sym typeface="Arial"/>
            </a:endParaRPr>
          </a:p>
        </p:txBody>
      </p:sp>
      <p:pic>
        <p:nvPicPr>
          <p:cNvPr descr="Text, letter&#10;&#10;Description automatically generated" id="421" name="Google Shape;421;p34"/>
          <p:cNvPicPr preferRelativeResize="0"/>
          <p:nvPr/>
        </p:nvPicPr>
        <p:blipFill rotWithShape="1">
          <a:blip r:embed="rId5">
            <a:alphaModFix/>
          </a:blip>
          <a:srcRect b="0" l="0" r="0" t="0"/>
          <a:stretch/>
        </p:blipFill>
        <p:spPr>
          <a:xfrm>
            <a:off x="7727997" y="604007"/>
            <a:ext cx="3510958" cy="5883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5"/>
          <p:cNvSpPr txBox="1"/>
          <p:nvPr/>
        </p:nvSpPr>
        <p:spPr>
          <a:xfrm>
            <a:off x="829261" y="897600"/>
            <a:ext cx="43720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Weitere Ressourcen</a:t>
            </a:r>
            <a:endParaRPr b="1" sz="3600">
              <a:solidFill>
                <a:srgbClr val="29BA86"/>
              </a:solidFill>
              <a:latin typeface="Quattrocento Sans"/>
              <a:ea typeface="Quattrocento Sans"/>
              <a:cs typeface="Quattrocento Sans"/>
              <a:sym typeface="Quattrocento Sans"/>
            </a:endParaRPr>
          </a:p>
        </p:txBody>
      </p:sp>
      <p:sp>
        <p:nvSpPr>
          <p:cNvPr id="427" name="Google Shape;427;p3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28" name="Google Shape;428;p3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29" name="Google Shape;429;p3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30" name="Google Shape;430;p35"/>
          <p:cNvSpPr txBox="1"/>
          <p:nvPr/>
        </p:nvSpPr>
        <p:spPr>
          <a:xfrm>
            <a:off x="829261" y="1771045"/>
            <a:ext cx="6429900" cy="4494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600">
                <a:solidFill>
                  <a:srgbClr val="3F728A"/>
                </a:solidFill>
                <a:latin typeface="Arial"/>
                <a:ea typeface="Arial"/>
                <a:cs typeface="Arial"/>
                <a:sym typeface="Arial"/>
              </a:rPr>
              <a:t>Die letzten Seiten des EduZine enthalten zusätzliche Lern- und Lesematerialien, die die Lernenden im Rahmen ihres selbstgesteuerten Lernens nutzen können, um ihr Wissen über das Thema des EduZine zu vertiefen.  </a:t>
            </a:r>
            <a:endParaRPr sz="1200"/>
          </a:p>
          <a:p>
            <a:pPr indent="0" lvl="0" marL="0" marR="0" rtl="0" algn="just">
              <a:spcBef>
                <a:spcPts val="0"/>
              </a:spcBef>
              <a:spcAft>
                <a:spcPts val="0"/>
              </a:spcAft>
              <a:buNone/>
            </a:pPr>
            <a:r>
              <a:rPr b="0" i="0" lang="en-US" sz="2600">
                <a:solidFill>
                  <a:srgbClr val="3F728A"/>
                </a:solidFill>
                <a:latin typeface="Arial"/>
                <a:ea typeface="Arial"/>
                <a:cs typeface="Arial"/>
                <a:sym typeface="Arial"/>
              </a:rPr>
              <a:t>Diese zusätzlichen Ressourcen können Links zu Blogs, anderen Artikeln, YouTube-Videos (sofern Untertitel in allen Partnersprachen verfügbar sind), Fallstudien usw. umfassen.</a:t>
            </a:r>
            <a:endParaRPr sz="1200"/>
          </a:p>
        </p:txBody>
      </p:sp>
      <p:pic>
        <p:nvPicPr>
          <p:cNvPr descr="Text&#10;&#10;Description automatically generated" id="431" name="Google Shape;431;p35"/>
          <p:cNvPicPr preferRelativeResize="0"/>
          <p:nvPr/>
        </p:nvPicPr>
        <p:blipFill rotWithShape="1">
          <a:blip r:embed="rId5">
            <a:alphaModFix/>
          </a:blip>
          <a:srcRect b="0" l="0" r="0" t="0"/>
          <a:stretch/>
        </p:blipFill>
        <p:spPr>
          <a:xfrm>
            <a:off x="7851561" y="741412"/>
            <a:ext cx="3150449" cy="5375175"/>
          </a:xfrm>
          <a:prstGeom prst="rect">
            <a:avLst/>
          </a:prstGeom>
          <a:noFill/>
          <a:ln>
            <a:noFill/>
          </a:ln>
        </p:spPr>
      </p:pic>
      <p:sp>
        <p:nvSpPr>
          <p:cNvPr id="432" name="Google Shape;432;p35"/>
          <p:cNvSpPr txBox="1"/>
          <p:nvPr/>
        </p:nvSpPr>
        <p:spPr>
          <a:xfrm>
            <a:off x="7463604" y="6168636"/>
            <a:ext cx="42269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195562"/>
                </a:solidFill>
                <a:latin typeface="Quattrocento Sans"/>
                <a:ea typeface="Quattrocento Sans"/>
                <a:cs typeface="Quattrocento Sans"/>
                <a:sym typeface="Quattrocento Sans"/>
              </a:rPr>
              <a:t>https://smartzines.com/eduzine/mobile/index.html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38" name="Google Shape;438;p3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39" name="Google Shape;439;p3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440" name="Google Shape;440;p36"/>
          <p:cNvSpPr txBox="1"/>
          <p:nvPr/>
        </p:nvSpPr>
        <p:spPr>
          <a:xfrm>
            <a:off x="1217490" y="2228170"/>
            <a:ext cx="9394666" cy="19697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rgbClr val="195562"/>
                </a:solidFill>
                <a:latin typeface="Calibri"/>
                <a:ea typeface="Calibri"/>
                <a:cs typeface="Calibri"/>
                <a:sym typeface="Calibri"/>
              </a:rPr>
              <a:t>DANKESCHÖN ☺</a:t>
            </a:r>
            <a:endParaRPr b="1" sz="7200">
              <a:solidFill>
                <a:srgbClr val="195562"/>
              </a:solidFill>
              <a:latin typeface="Calibri"/>
              <a:ea typeface="Calibri"/>
              <a:cs typeface="Calibri"/>
              <a:sym typeface="Calibri"/>
            </a:endParaRPr>
          </a:p>
          <a:p>
            <a:pPr indent="0" lvl="0" marL="0" marR="0" rtl="0" algn="l">
              <a:spcBef>
                <a:spcPts val="0"/>
              </a:spcBef>
              <a:spcAft>
                <a:spcPts val="0"/>
              </a:spcAft>
              <a:buNone/>
            </a:pPr>
            <a:r>
              <a:t/>
            </a:r>
            <a:endParaRPr sz="2400">
              <a:solidFill>
                <a:srgbClr val="195562"/>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441" name="Google Shape;441;p3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7"/>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US"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447" name="Google Shape;447;p3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448" name="Google Shape;448;p37"/>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449" name="Google Shape;449;p37"/>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50" name="Google Shape;450;p3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451" name="Google Shape;451;p37"/>
          <p:cNvGrpSpPr/>
          <p:nvPr/>
        </p:nvGrpSpPr>
        <p:grpSpPr>
          <a:xfrm>
            <a:off x="2569288" y="3802743"/>
            <a:ext cx="7053424" cy="1670958"/>
            <a:chOff x="2569288" y="3802743"/>
            <a:chExt cx="7053424" cy="1670958"/>
          </a:xfrm>
        </p:grpSpPr>
        <p:pic>
          <p:nvPicPr>
            <p:cNvPr descr="Qr code&#10;&#10;Description automatically generated" id="452" name="Google Shape;452;p37"/>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453" name="Google Shape;453;p37"/>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2584581" y="479123"/>
            <a:ext cx="6746032" cy="752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US" sz="3600">
                <a:solidFill>
                  <a:srgbClr val="29BB89"/>
                </a:solidFill>
                <a:latin typeface="Quattrocento Sans"/>
                <a:ea typeface="Quattrocento Sans"/>
                <a:cs typeface="Quattrocento Sans"/>
                <a:sym typeface="Quattrocento Sans"/>
              </a:rPr>
              <a:t>Fortbildung - Teil B</a:t>
            </a:r>
            <a:endParaRPr/>
          </a:p>
        </p:txBody>
      </p:sp>
      <p:sp>
        <p:nvSpPr>
          <p:cNvPr id="115" name="Google Shape;115;p4"/>
          <p:cNvSpPr txBox="1"/>
          <p:nvPr/>
        </p:nvSpPr>
        <p:spPr>
          <a:xfrm>
            <a:off x="2293620" y="3909019"/>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lang="en-US" sz="3200">
                <a:solidFill>
                  <a:srgbClr val="195562"/>
                </a:solidFill>
                <a:latin typeface="Quattrocento Sans"/>
                <a:ea typeface="Quattrocento Sans"/>
                <a:cs typeface="Quattrocento Sans"/>
                <a:sym typeface="Quattrocento Sans"/>
              </a:rPr>
              <a:t>7.</a:t>
            </a:r>
            <a:endParaRPr/>
          </a:p>
        </p:txBody>
      </p:sp>
      <p:sp>
        <p:nvSpPr>
          <p:cNvPr id="116" name="Google Shape;11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17" name="Google Shape;117;p4"/>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19" name="Google Shape;119;p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b="0" l="0" r="0"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22" name="Google Shape;122;p4"/>
          <p:cNvSpPr txBox="1"/>
          <p:nvPr/>
        </p:nvSpPr>
        <p:spPr>
          <a:xfrm>
            <a:off x="3456841" y="3854588"/>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3200"/>
              <a:buFont typeface="Quattrocento Sans"/>
              <a:buNone/>
            </a:pPr>
            <a:r>
              <a:rPr b="1" lang="en-US" sz="3200">
                <a:solidFill>
                  <a:srgbClr val="195562"/>
                </a:solidFill>
                <a:latin typeface="Quattrocento Sans"/>
                <a:ea typeface="Quattrocento Sans"/>
                <a:cs typeface="Quattrocento Sans"/>
                <a:sym typeface="Quattrocento Sans"/>
              </a:rPr>
              <a:t>Mikro-Lernen</a:t>
            </a:r>
            <a:endParaRPr/>
          </a:p>
        </p:txBody>
      </p:sp>
      <p:sp>
        <p:nvSpPr>
          <p:cNvPr id="123" name="Google Shape;123;p4"/>
          <p:cNvSpPr txBox="1"/>
          <p:nvPr/>
        </p:nvSpPr>
        <p:spPr>
          <a:xfrm>
            <a:off x="3448797" y="2803357"/>
            <a:ext cx="60960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5562"/>
              </a:buClr>
              <a:buSzPts val="2000"/>
              <a:buFont typeface="Arial"/>
              <a:buNone/>
            </a:pPr>
            <a:r>
              <a:rPr lang="en-US" sz="2000">
                <a:solidFill>
                  <a:srgbClr val="195562"/>
                </a:solidFill>
                <a:latin typeface="Arial"/>
                <a:ea typeface="Arial"/>
                <a:cs typeface="Arial"/>
                <a:sym typeface="Arial"/>
              </a:rPr>
              <a:t> Erstellen von Videos und Quizfragen für den Online-Unterricht </a:t>
            </a:r>
            <a:endParaRPr sz="1800">
              <a:solidFill>
                <a:srgbClr val="195562"/>
              </a:solidFill>
              <a:latin typeface="Arial"/>
              <a:ea typeface="Arial"/>
              <a:cs typeface="Arial"/>
              <a:sym typeface="Arial"/>
            </a:endParaRPr>
          </a:p>
        </p:txBody>
      </p:sp>
      <p:sp>
        <p:nvSpPr>
          <p:cNvPr id="124" name="Google Shape;124;p4"/>
          <p:cNvSpPr txBox="1"/>
          <p:nvPr/>
        </p:nvSpPr>
        <p:spPr>
          <a:xfrm>
            <a:off x="3448797" y="1573258"/>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US" sz="2000">
                <a:solidFill>
                  <a:srgbClr val="195562"/>
                </a:solidFill>
                <a:latin typeface="Quattrocento Sans"/>
                <a:ea typeface="Quattrocento Sans"/>
                <a:cs typeface="Quattrocento Sans"/>
                <a:sym typeface="Quattrocento Sans"/>
              </a:rPr>
              <a:t>Werkzeuge für die Entwicklung von Materialien für das Online-Lernen</a:t>
            </a:r>
            <a:endParaRPr/>
          </a:p>
        </p:txBody>
      </p:sp>
      <p:sp>
        <p:nvSpPr>
          <p:cNvPr id="125" name="Google Shape;125;p4"/>
          <p:cNvSpPr txBox="1"/>
          <p:nvPr/>
        </p:nvSpPr>
        <p:spPr>
          <a:xfrm>
            <a:off x="3498613" y="5066133"/>
            <a:ext cx="5832000" cy="60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US" sz="2000">
                <a:solidFill>
                  <a:srgbClr val="195562"/>
                </a:solidFill>
                <a:latin typeface="Quattrocento Sans"/>
                <a:ea typeface="Quattrocento Sans"/>
                <a:cs typeface="Quattrocento Sans"/>
                <a:sym typeface="Quattrocento Sans"/>
              </a:rPr>
              <a:t>Gestaltung von Infografiken</a:t>
            </a:r>
            <a:endParaRPr/>
          </a:p>
        </p:txBody>
      </p:sp>
      <p:sp>
        <p:nvSpPr>
          <p:cNvPr id="126" name="Google Shape;126;p4"/>
          <p:cNvSpPr txBox="1"/>
          <p:nvPr/>
        </p:nvSpPr>
        <p:spPr>
          <a:xfrm>
            <a:off x="2393083" y="5120564"/>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US" sz="2000">
                <a:solidFill>
                  <a:srgbClr val="195562"/>
                </a:solidFill>
                <a:latin typeface="Quattrocento Sans"/>
                <a:ea typeface="Quattrocento Sans"/>
                <a:cs typeface="Quattrocento Sans"/>
                <a:sym typeface="Quattrocento Sans"/>
              </a:rPr>
              <a:t>8.</a:t>
            </a:r>
            <a:endParaRPr/>
          </a:p>
        </p:txBody>
      </p:sp>
      <p:sp>
        <p:nvSpPr>
          <p:cNvPr id="127" name="Google Shape;127;p4"/>
          <p:cNvSpPr txBox="1"/>
          <p:nvPr/>
        </p:nvSpPr>
        <p:spPr>
          <a:xfrm>
            <a:off x="2297734" y="2796079"/>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US" sz="2000">
                <a:solidFill>
                  <a:srgbClr val="195562"/>
                </a:solidFill>
                <a:latin typeface="Quattrocento Sans"/>
                <a:ea typeface="Quattrocento Sans"/>
                <a:cs typeface="Quattrocento Sans"/>
                <a:sym typeface="Quattrocento Sans"/>
              </a:rPr>
              <a:t>6.</a:t>
            </a:r>
            <a:endParaRPr/>
          </a:p>
        </p:txBody>
      </p:sp>
      <p:sp>
        <p:nvSpPr>
          <p:cNvPr id="128" name="Google Shape;128;p4"/>
          <p:cNvSpPr txBox="1"/>
          <p:nvPr/>
        </p:nvSpPr>
        <p:spPr>
          <a:xfrm>
            <a:off x="2285576" y="1613387"/>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000"/>
              <a:buFont typeface="Quattrocento Sans"/>
              <a:buNone/>
            </a:pPr>
            <a:r>
              <a:rPr lang="en-US" sz="2000">
                <a:solidFill>
                  <a:srgbClr val="195562"/>
                </a:solidFill>
                <a:latin typeface="Quattrocento Sans"/>
                <a:ea typeface="Quattrocento Sans"/>
                <a:cs typeface="Quattrocento Sans"/>
                <a:sym typeface="Quattrocento Sans"/>
              </a:rPr>
              <a:t>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Mikro-Lernen</a:t>
            </a:r>
            <a:endParaRPr b="1" sz="3600">
              <a:solidFill>
                <a:srgbClr val="29BA86"/>
              </a:solidFill>
              <a:latin typeface="Quattrocento Sans"/>
              <a:ea typeface="Quattrocento Sans"/>
              <a:cs typeface="Quattrocento Sans"/>
              <a:sym typeface="Quattrocento Sans"/>
            </a:endParaRPr>
          </a:p>
        </p:txBody>
      </p:sp>
      <p:sp>
        <p:nvSpPr>
          <p:cNvPr id="134" name="Google Shape;134;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5" name="Google Shape;135;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37" name="Google Shape;137;p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38" name="Google Shape;138;p5"/>
          <p:cNvSpPr txBox="1"/>
          <p:nvPr/>
        </p:nvSpPr>
        <p:spPr>
          <a:xfrm>
            <a:off x="952982" y="2350055"/>
            <a:ext cx="8219009" cy="217675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3200">
                <a:solidFill>
                  <a:srgbClr val="29BA86"/>
                </a:solidFill>
                <a:latin typeface="Calibri"/>
                <a:ea typeface="Calibri"/>
                <a:cs typeface="Calibri"/>
                <a:sym typeface="Calibri"/>
              </a:rPr>
              <a:t>Micro Learning </a:t>
            </a:r>
            <a:r>
              <a:rPr lang="en-US" sz="3200">
                <a:solidFill>
                  <a:srgbClr val="3F728A"/>
                </a:solidFill>
                <a:latin typeface="Calibri"/>
                <a:ea typeface="Calibri"/>
                <a:cs typeface="Calibri"/>
                <a:sym typeface="Calibri"/>
              </a:rPr>
              <a:t>bezieht sich auf Lernmaterial, das gezielt auf die Bedürfnisse und Interessen des Lernenden zugeschnitten ist und in kurzen, mundgerechten Formaten bereitgestellt wird.</a:t>
            </a:r>
            <a:endParaRPr sz="3200">
              <a:solidFill>
                <a:srgbClr val="3F728A"/>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nvSpPr>
        <p:spPr>
          <a:xfrm>
            <a:off x="952983" y="1215154"/>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Gedächtnisleistung </a:t>
            </a:r>
            <a:endParaRPr b="1" sz="3600">
              <a:solidFill>
                <a:srgbClr val="29BA86"/>
              </a:solidFill>
              <a:latin typeface="Quattrocento Sans"/>
              <a:ea typeface="Quattrocento Sans"/>
              <a:cs typeface="Quattrocento Sans"/>
              <a:sym typeface="Quattrocento Sans"/>
            </a:endParaRPr>
          </a:p>
        </p:txBody>
      </p:sp>
      <p:sp>
        <p:nvSpPr>
          <p:cNvPr id="144" name="Google Shape;144;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5" name="Google Shape;145;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7" name="Google Shape;147;p6"/>
          <p:cNvSpPr txBox="1"/>
          <p:nvPr/>
        </p:nvSpPr>
        <p:spPr>
          <a:xfrm>
            <a:off x="1021809" y="2257896"/>
            <a:ext cx="6283500" cy="4371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500">
                <a:solidFill>
                  <a:srgbClr val="195562"/>
                </a:solidFill>
                <a:latin typeface="Arial"/>
                <a:ea typeface="Arial"/>
                <a:cs typeface="Arial"/>
                <a:sym typeface="Arial"/>
              </a:rPr>
              <a:t>Mitte der 1880er Jahre </a:t>
            </a:r>
            <a:r>
              <a:rPr b="0" i="0" lang="en-US" sz="2500">
                <a:solidFill>
                  <a:srgbClr val="195562"/>
                </a:solidFill>
                <a:latin typeface="Arial"/>
                <a:ea typeface="Arial"/>
                <a:cs typeface="Arial"/>
                <a:sym typeface="Arial"/>
              </a:rPr>
              <a:t>leistete </a:t>
            </a:r>
            <a:r>
              <a:rPr lang="en-US" sz="2500">
                <a:solidFill>
                  <a:srgbClr val="195562"/>
                </a:solidFill>
                <a:latin typeface="Arial"/>
                <a:ea typeface="Arial"/>
                <a:cs typeface="Arial"/>
                <a:sym typeface="Arial"/>
              </a:rPr>
              <a:t>der deutsche Psychologe Hermann Ebbinghaus </a:t>
            </a:r>
            <a:r>
              <a:rPr b="0" i="0" lang="en-US" sz="2500">
                <a:solidFill>
                  <a:srgbClr val="195562"/>
                </a:solidFill>
                <a:latin typeface="Arial"/>
                <a:ea typeface="Arial"/>
                <a:cs typeface="Arial"/>
                <a:sym typeface="Arial"/>
              </a:rPr>
              <a:t>Pionierarbeit bei der experimentellen Erforschung des </a:t>
            </a:r>
            <a:r>
              <a:rPr b="0" i="0" lang="en-US" sz="2500" u="none" strike="noStrike">
                <a:solidFill>
                  <a:srgbClr val="195562"/>
                </a:solidFill>
                <a:latin typeface="Arial"/>
                <a:ea typeface="Arial"/>
                <a:cs typeface="Arial"/>
                <a:sym typeface="Arial"/>
              </a:rPr>
              <a:t>Gedächtnisses</a:t>
            </a:r>
            <a:r>
              <a:rPr lang="en-US" sz="2500" u="none" strike="noStrike">
                <a:solidFill>
                  <a:srgbClr val="195562"/>
                </a:solidFill>
                <a:latin typeface="Arial"/>
                <a:ea typeface="Arial"/>
                <a:cs typeface="Arial"/>
                <a:sym typeface="Arial"/>
              </a:rPr>
              <a:t>. Er </a:t>
            </a:r>
            <a:r>
              <a:rPr lang="en-US" sz="2500">
                <a:solidFill>
                  <a:srgbClr val="195562"/>
                </a:solidFill>
                <a:latin typeface="Arial"/>
                <a:ea typeface="Arial"/>
                <a:cs typeface="Arial"/>
                <a:sym typeface="Arial"/>
              </a:rPr>
              <a:t>konzentrierte sich vor allem darauf zu verstehen, wie unser Gedächtnis funktioniert und Informationen speichert, die sich auf bestimmte Dinge beziehen, die Menschen zu lernen versuchen.</a:t>
            </a:r>
            <a:endParaRPr sz="2500">
              <a:solidFill>
                <a:srgbClr val="195562"/>
              </a:solidFill>
              <a:latin typeface="Arial"/>
              <a:ea typeface="Arial"/>
              <a:cs typeface="Arial"/>
              <a:sym typeface="Arial"/>
            </a:endParaRPr>
          </a:p>
          <a:p>
            <a:pPr indent="0" lvl="0" marL="0" marR="0" rtl="0" algn="just">
              <a:spcBef>
                <a:spcPts val="0"/>
              </a:spcBef>
              <a:spcAft>
                <a:spcPts val="0"/>
              </a:spcAft>
              <a:buNone/>
            </a:pPr>
            <a:r>
              <a:t/>
            </a:r>
            <a:endParaRPr sz="2800">
              <a:solidFill>
                <a:srgbClr val="195562"/>
              </a:solidFill>
              <a:latin typeface="Arial"/>
              <a:ea typeface="Arial"/>
              <a:cs typeface="Arial"/>
              <a:sym typeface="Arial"/>
            </a:endParaRPr>
          </a:p>
        </p:txBody>
      </p:sp>
      <p:pic>
        <p:nvPicPr>
          <p:cNvPr id="148" name="Google Shape;148;p6"/>
          <p:cNvPicPr preferRelativeResize="0"/>
          <p:nvPr/>
        </p:nvPicPr>
        <p:blipFill rotWithShape="1">
          <a:blip r:embed="rId5">
            <a:alphaModFix/>
          </a:blip>
          <a:srcRect b="0" l="0" r="0" t="0"/>
          <a:stretch/>
        </p:blipFill>
        <p:spPr>
          <a:xfrm>
            <a:off x="7816645" y="1388539"/>
            <a:ext cx="3495982" cy="46242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Gedächtnisleistung</a:t>
            </a:r>
            <a:endParaRPr b="1" sz="3600">
              <a:solidFill>
                <a:srgbClr val="29BA86"/>
              </a:solidFill>
              <a:latin typeface="Quattrocento Sans"/>
              <a:ea typeface="Quattrocento Sans"/>
              <a:cs typeface="Quattrocento Sans"/>
              <a:sym typeface="Quattrocento Sans"/>
            </a:endParaRPr>
          </a:p>
        </p:txBody>
      </p:sp>
      <p:sp>
        <p:nvSpPr>
          <p:cNvPr id="154" name="Google Shape;154;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5" name="Google Shape;155;p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56" name="Google Shape;156;p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57" name="Google Shape;157;p7"/>
          <p:cNvSpPr txBox="1"/>
          <p:nvPr/>
        </p:nvSpPr>
        <p:spPr>
          <a:xfrm>
            <a:off x="952983" y="2420034"/>
            <a:ext cx="462190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7"/>
          <p:cNvSpPr txBox="1"/>
          <p:nvPr/>
        </p:nvSpPr>
        <p:spPr>
          <a:xfrm>
            <a:off x="952984" y="2361271"/>
            <a:ext cx="5494500" cy="35793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2300">
                <a:solidFill>
                  <a:srgbClr val="3F728A"/>
                </a:solidFill>
                <a:latin typeface="Quattrocento Sans"/>
                <a:ea typeface="Quattrocento Sans"/>
                <a:cs typeface="Quattrocento Sans"/>
                <a:sym typeface="Quattrocento Sans"/>
              </a:rPr>
              <a:t>Bei den Tests von Hermann Ebbinghaus ging es darum, sich eine Reihe von Nonsens-Lauten und -Silben einzuprägen und die Fähigkeiten und die Funktion des Gedächtnisses zu beurteilen. </a:t>
            </a:r>
            <a:endParaRPr sz="1300"/>
          </a:p>
          <a:p>
            <a:pPr indent="0" lvl="0" marL="0" marR="0" rtl="0" algn="just">
              <a:lnSpc>
                <a:spcPct val="107000"/>
              </a:lnSpc>
              <a:spcBef>
                <a:spcPts val="800"/>
              </a:spcBef>
              <a:spcAft>
                <a:spcPts val="0"/>
              </a:spcAft>
              <a:buNone/>
            </a:pPr>
            <a:r>
              <a:rPr lang="en-US" sz="2300">
                <a:solidFill>
                  <a:srgbClr val="3F728A"/>
                </a:solidFill>
                <a:latin typeface="Quattrocento Sans"/>
                <a:ea typeface="Quattrocento Sans"/>
                <a:cs typeface="Quattrocento Sans"/>
                <a:sym typeface="Quattrocento Sans"/>
              </a:rPr>
              <a:t>Ebbinghaus stellte fest, dass das Gedächtnis nicht konstant bleibt, es kann zunehmen, abnehmen und immer wieder zurückkehren.</a:t>
            </a:r>
            <a:endParaRPr sz="2300">
              <a:solidFill>
                <a:srgbClr val="3F728A"/>
              </a:solidFill>
              <a:latin typeface="Quattrocento Sans"/>
              <a:ea typeface="Quattrocento Sans"/>
              <a:cs typeface="Quattrocento Sans"/>
              <a:sym typeface="Quattrocento Sans"/>
            </a:endParaRPr>
          </a:p>
        </p:txBody>
      </p:sp>
      <p:pic>
        <p:nvPicPr>
          <p:cNvPr id="159" name="Google Shape;159;p7"/>
          <p:cNvPicPr preferRelativeResize="0"/>
          <p:nvPr/>
        </p:nvPicPr>
        <p:blipFill rotWithShape="1">
          <a:blip r:embed="rId5">
            <a:alphaModFix/>
          </a:blip>
          <a:srcRect b="0" l="0" r="0" t="0"/>
          <a:stretch/>
        </p:blipFill>
        <p:spPr>
          <a:xfrm>
            <a:off x="6447454" y="2245914"/>
            <a:ext cx="5440408" cy="34457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5" name="Google Shape;165;p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66" name="Google Shape;166;p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67" name="Google Shape;167;p8"/>
          <p:cNvSpPr txBox="1"/>
          <p:nvPr/>
        </p:nvSpPr>
        <p:spPr>
          <a:xfrm>
            <a:off x="952983" y="2153648"/>
            <a:ext cx="5559900" cy="39183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2600">
                <a:solidFill>
                  <a:srgbClr val="3F728A"/>
                </a:solidFill>
                <a:latin typeface="Quattrocento Sans"/>
                <a:ea typeface="Quattrocento Sans"/>
                <a:cs typeface="Quattrocento Sans"/>
                <a:sym typeface="Quattrocento Sans"/>
              </a:rPr>
              <a:t>Die Ebbinghaus'sche Vergessenskurve zeigt, </a:t>
            </a:r>
            <a:r>
              <a:rPr b="0" i="0" lang="en-US" sz="2600">
                <a:solidFill>
                  <a:srgbClr val="3F728A"/>
                </a:solidFill>
                <a:latin typeface="Quattrocento Sans"/>
                <a:ea typeface="Quattrocento Sans"/>
                <a:cs typeface="Quattrocento Sans"/>
                <a:sym typeface="Quattrocento Sans"/>
              </a:rPr>
              <a:t>wie Informationen mit der Zeit verloren gehen, wenn man nicht versucht, sie zu behalten. </a:t>
            </a:r>
            <a:r>
              <a:rPr lang="en-US" sz="2600">
                <a:solidFill>
                  <a:srgbClr val="3F728A"/>
                </a:solidFill>
                <a:latin typeface="Quattrocento Sans"/>
                <a:ea typeface="Quattrocento Sans"/>
                <a:cs typeface="Quattrocento Sans"/>
                <a:sym typeface="Quattrocento Sans"/>
              </a:rPr>
              <a:t>Wenn jemand etwas zum ersten Mal lernt, behält er diese Informationen vollständig. Im Laufe der Zeit nimmt die Gedächtnisleistung ab. </a:t>
            </a:r>
            <a:endParaRPr sz="2600">
              <a:solidFill>
                <a:srgbClr val="3F728A"/>
              </a:solidFill>
              <a:latin typeface="Quattrocento Sans"/>
              <a:ea typeface="Quattrocento Sans"/>
              <a:cs typeface="Quattrocento Sans"/>
              <a:sym typeface="Quattrocento Sans"/>
            </a:endParaRPr>
          </a:p>
        </p:txBody>
      </p:sp>
      <p:sp>
        <p:nvSpPr>
          <p:cNvPr id="168" name="Google Shape;168;p8"/>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Gedächtnisleistung</a:t>
            </a:r>
            <a:endParaRPr b="1" sz="3600">
              <a:solidFill>
                <a:srgbClr val="29BA86"/>
              </a:solidFill>
              <a:latin typeface="Quattrocento Sans"/>
              <a:ea typeface="Quattrocento Sans"/>
              <a:cs typeface="Quattrocento Sans"/>
              <a:sym typeface="Quattrocento Sans"/>
            </a:endParaRPr>
          </a:p>
        </p:txBody>
      </p:sp>
      <p:pic>
        <p:nvPicPr>
          <p:cNvPr id="169" name="Google Shape;169;p8"/>
          <p:cNvPicPr preferRelativeResize="0"/>
          <p:nvPr/>
        </p:nvPicPr>
        <p:blipFill rotWithShape="1">
          <a:blip r:embed="rId5">
            <a:alphaModFix/>
          </a:blip>
          <a:srcRect b="0" l="0" r="0" t="0"/>
          <a:stretch/>
        </p:blipFill>
        <p:spPr>
          <a:xfrm>
            <a:off x="6781673" y="1982771"/>
            <a:ext cx="4759558" cy="40715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5" name="Google Shape;175;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76" name="Google Shape;176;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77" name="Google Shape;177;p9"/>
          <p:cNvSpPr txBox="1"/>
          <p:nvPr/>
        </p:nvSpPr>
        <p:spPr>
          <a:xfrm>
            <a:off x="952983" y="2278335"/>
            <a:ext cx="5475900" cy="37947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2200">
                <a:solidFill>
                  <a:srgbClr val="3F728A"/>
                </a:solidFill>
                <a:latin typeface="Quattrocento Sans"/>
                <a:ea typeface="Quattrocento Sans"/>
                <a:cs typeface="Quattrocento Sans"/>
                <a:sym typeface="Quattrocento Sans"/>
              </a:rPr>
              <a:t>Wenn Menschen große Mengen an Informationen lernen, behalten sie diese auch eine gewisse Zeit lang. </a:t>
            </a:r>
            <a:endParaRPr sz="1200"/>
          </a:p>
          <a:p>
            <a:pPr indent="0" lvl="0" marL="0" marR="0" rtl="0" algn="just">
              <a:lnSpc>
                <a:spcPct val="107000"/>
              </a:lnSpc>
              <a:spcBef>
                <a:spcPts val="800"/>
              </a:spcBef>
              <a:spcAft>
                <a:spcPts val="0"/>
              </a:spcAft>
              <a:buNone/>
            </a:pPr>
            <a:r>
              <a:rPr lang="en-US" sz="2200">
                <a:solidFill>
                  <a:srgbClr val="3F728A"/>
                </a:solidFill>
                <a:latin typeface="Quattrocento Sans"/>
                <a:ea typeface="Quattrocento Sans"/>
                <a:cs typeface="Quattrocento Sans"/>
                <a:sym typeface="Quattrocento Sans"/>
              </a:rPr>
              <a:t>Wenn diese Informationen jedoch nicht als "entscheidend" für die anstehenden Aufgaben angesehen werden, neigt das Wissen dazu, mit der Zeit abzunehmen. Aber wenn man Informationen immer wieder überprüft, behält man immer mehr davon.</a:t>
            </a:r>
            <a:endParaRPr sz="2200">
              <a:solidFill>
                <a:srgbClr val="3F728A"/>
              </a:solidFill>
              <a:latin typeface="Quattrocento Sans"/>
              <a:ea typeface="Quattrocento Sans"/>
              <a:cs typeface="Quattrocento Sans"/>
              <a:sym typeface="Quattrocento Sans"/>
            </a:endParaRPr>
          </a:p>
        </p:txBody>
      </p:sp>
      <p:sp>
        <p:nvSpPr>
          <p:cNvPr id="178" name="Google Shape;178;p9"/>
          <p:cNvSpPr txBox="1"/>
          <p:nvPr/>
        </p:nvSpPr>
        <p:spPr>
          <a:xfrm>
            <a:off x="952983" y="1336440"/>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Gedächtnisleistung</a:t>
            </a:r>
            <a:endParaRPr b="1" sz="3600">
              <a:solidFill>
                <a:srgbClr val="29BA86"/>
              </a:solidFill>
              <a:latin typeface="Quattrocento Sans"/>
              <a:ea typeface="Quattrocento Sans"/>
              <a:cs typeface="Quattrocento Sans"/>
              <a:sym typeface="Quattrocento Sans"/>
            </a:endParaRPr>
          </a:p>
        </p:txBody>
      </p:sp>
      <p:pic>
        <p:nvPicPr>
          <p:cNvPr id="179" name="Google Shape;179;p9"/>
          <p:cNvPicPr preferRelativeResize="0"/>
          <p:nvPr/>
        </p:nvPicPr>
        <p:blipFill rotWithShape="1">
          <a:blip r:embed="rId5">
            <a:alphaModFix/>
          </a:blip>
          <a:srcRect b="0" l="0" r="0" t="0"/>
          <a:stretch/>
        </p:blipFill>
        <p:spPr>
          <a:xfrm>
            <a:off x="6781673" y="1982771"/>
            <a:ext cx="4759558" cy="40715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