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Quattrocen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5GfD2mYA0xStrNEVV2rWI1nT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3AEE98-8EA5-4584-8A00-A590E9E2ECA2}">
  <a:tblStyle styleId="{CF3AEE98-8EA5-4584-8A00-A590E9E2ECA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Quattrocento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p:nvPr>
            <p:ph idx="2" type="pic"/>
          </p:nvPr>
        </p:nvSpPr>
        <p:spPr>
          <a:xfrm>
            <a:off x="5183188" y="987425"/>
            <a:ext cx="6172200" cy="4873625"/>
          </a:xfrm>
          <a:prstGeom prst="rect">
            <a:avLst/>
          </a:prstGeom>
          <a:noFill/>
          <a:ln>
            <a:noFill/>
          </a:ln>
        </p:spPr>
      </p:sp>
      <p:sp>
        <p:nvSpPr>
          <p:cNvPr id="64" name="Google Shape;64;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3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16.jp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18.jpg"/><Relationship Id="rId6"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32.png"/><Relationship Id="rId5" Type="http://schemas.openxmlformats.org/officeDocument/2006/relationships/image" Target="../media/image3.png"/><Relationship Id="rId6" Type="http://schemas.openxmlformats.org/officeDocument/2006/relationships/image" Target="../media/image31.png"/><Relationship Id="rId7"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8182" y="4586573"/>
            <a:ext cx="4895700" cy="1319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en-IE" sz="3200">
                <a:solidFill>
                  <a:srgbClr val="29BA86"/>
                </a:solidFill>
              </a:rPr>
              <a:t>Betriebliche Fortbildung - Teil B</a:t>
            </a:r>
            <a:br>
              <a:rPr b="1" lang="en-IE" sz="3200">
                <a:solidFill>
                  <a:srgbClr val="29BA86"/>
                </a:solidFill>
              </a:rPr>
            </a:br>
            <a:br>
              <a:rPr lang="en-IE" sz="1400"/>
            </a:br>
            <a:r>
              <a:rPr lang="en-IE"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7"/>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Text&#10;&#10;Description automatically generated" id="184" name="Google Shape;184;p10"/>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85" name="Google Shape;185;p10"/>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86" name="Google Shape;186;p10"/>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pic>
        <p:nvPicPr>
          <p:cNvPr id="187" name="Google Shape;187;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88" name="Google Shape;188;p10"/>
          <p:cNvPicPr preferRelativeResize="0"/>
          <p:nvPr/>
        </p:nvPicPr>
        <p:blipFill rotWithShape="1">
          <a:blip r:embed="rId5">
            <a:alphaModFix/>
          </a:blip>
          <a:srcRect b="0" l="0" r="0" t="0"/>
          <a:stretch/>
        </p:blipFill>
        <p:spPr>
          <a:xfrm>
            <a:off x="3795581" y="604007"/>
            <a:ext cx="4142836" cy="1024943"/>
          </a:xfrm>
          <a:prstGeom prst="rect">
            <a:avLst/>
          </a:prstGeom>
          <a:noFill/>
          <a:ln>
            <a:noFill/>
          </a:ln>
        </p:spPr>
      </p:pic>
      <p:pic>
        <p:nvPicPr>
          <p:cNvPr id="189" name="Google Shape;189;p10" title="Tutorial: How to Use Powtoon FREE"/>
          <p:cNvPicPr preferRelativeResize="0"/>
          <p:nvPr/>
        </p:nvPicPr>
        <p:blipFill rotWithShape="1">
          <a:blip r:embed="rId6">
            <a:alphaModFix/>
          </a:blip>
          <a:srcRect b="0" l="0" r="0" t="0"/>
          <a:stretch/>
        </p:blipFill>
        <p:spPr>
          <a:xfrm>
            <a:off x="2306272" y="1748134"/>
            <a:ext cx="7375174" cy="41669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nvSpPr>
        <p:spPr>
          <a:xfrm>
            <a:off x="1074281" y="1120711"/>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3600">
                <a:solidFill>
                  <a:srgbClr val="29BA86"/>
                </a:solidFill>
                <a:latin typeface="Quattrocento Sans"/>
                <a:ea typeface="Quattrocento Sans"/>
                <a:cs typeface="Quattrocento Sans"/>
                <a:sym typeface="Quattrocento Sans"/>
              </a:rPr>
              <a:t>Google Formulare</a:t>
            </a:r>
            <a:endParaRPr/>
          </a:p>
        </p:txBody>
      </p:sp>
      <p:sp>
        <p:nvSpPr>
          <p:cNvPr id="195" name="Google Shape;195;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6" name="Google Shape;196;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7" name="Google Shape;197;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How to use Google forms for quizzes or exams purpose" id="198" name="Google Shape;198;p11"/>
          <p:cNvPicPr preferRelativeResize="0"/>
          <p:nvPr/>
        </p:nvPicPr>
        <p:blipFill rotWithShape="1">
          <a:blip r:embed="rId5">
            <a:alphaModFix/>
          </a:blip>
          <a:srcRect b="0" l="0" r="0" t="0"/>
          <a:stretch/>
        </p:blipFill>
        <p:spPr>
          <a:xfrm>
            <a:off x="6283640" y="1947924"/>
            <a:ext cx="5594041" cy="3879125"/>
          </a:xfrm>
          <a:prstGeom prst="rect">
            <a:avLst/>
          </a:prstGeom>
          <a:noFill/>
          <a:ln>
            <a:noFill/>
          </a:ln>
        </p:spPr>
      </p:pic>
      <p:pic>
        <p:nvPicPr>
          <p:cNvPr descr="Google Forms - Unterrichtgestalten" id="199" name="Google Shape;199;p11"/>
          <p:cNvPicPr preferRelativeResize="0"/>
          <p:nvPr/>
        </p:nvPicPr>
        <p:blipFill rotWithShape="1">
          <a:blip r:embed="rId6">
            <a:alphaModFix/>
          </a:blip>
          <a:srcRect b="0" l="0" r="0" t="0"/>
          <a:stretch/>
        </p:blipFill>
        <p:spPr>
          <a:xfrm>
            <a:off x="7374680" y="873707"/>
            <a:ext cx="3411959" cy="1261186"/>
          </a:xfrm>
          <a:prstGeom prst="rect">
            <a:avLst/>
          </a:prstGeom>
          <a:noFill/>
          <a:ln>
            <a:noFill/>
          </a:ln>
        </p:spPr>
      </p:pic>
      <p:sp>
        <p:nvSpPr>
          <p:cNvPr id="200" name="Google Shape;200;p11"/>
          <p:cNvSpPr txBox="1"/>
          <p:nvPr/>
        </p:nvSpPr>
        <p:spPr>
          <a:xfrm>
            <a:off x="1074272" y="1947930"/>
            <a:ext cx="5093100" cy="432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500">
                <a:solidFill>
                  <a:srgbClr val="195562"/>
                </a:solidFill>
                <a:latin typeface="Calibri"/>
                <a:ea typeface="Calibri"/>
                <a:cs typeface="Calibri"/>
                <a:sym typeface="Calibri"/>
              </a:rPr>
              <a:t>Mit Google Forms können Sie Quizfragen erstellen und verschiedene Fragetypen auswählen sowie die Formulare gemeinsam bearbeiten und mit anderen Personen teilen. </a:t>
            </a:r>
            <a:endParaRPr sz="25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2500">
              <a:solidFill>
                <a:srgbClr val="195562"/>
              </a:solidFill>
              <a:latin typeface="Calibri"/>
              <a:ea typeface="Calibri"/>
              <a:cs typeface="Calibri"/>
              <a:sym typeface="Calibri"/>
            </a:endParaRPr>
          </a:p>
          <a:p>
            <a:pPr indent="0" lvl="0" marL="0" marR="0" rtl="0" algn="l">
              <a:spcBef>
                <a:spcPts val="0"/>
              </a:spcBef>
              <a:spcAft>
                <a:spcPts val="0"/>
              </a:spcAft>
              <a:buNone/>
            </a:pPr>
            <a:r>
              <a:rPr lang="en-IE" sz="2500">
                <a:solidFill>
                  <a:srgbClr val="195562"/>
                </a:solidFill>
                <a:latin typeface="Calibri"/>
                <a:ea typeface="Calibri"/>
                <a:cs typeface="Calibri"/>
                <a:sym typeface="Calibri"/>
              </a:rPr>
              <a:t>Sie können </a:t>
            </a:r>
            <a:r>
              <a:rPr b="0" i="0" lang="en-IE" sz="2500">
                <a:solidFill>
                  <a:srgbClr val="195562"/>
                </a:solidFill>
                <a:latin typeface="Calibri"/>
                <a:ea typeface="Calibri"/>
                <a:cs typeface="Calibri"/>
                <a:sym typeface="Calibri"/>
              </a:rPr>
              <a:t>korrekte Antworten und Punkte angeben und Feedback für richtige und falsche Antworten geben.</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6" name="Google Shape;206;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7" name="Google Shape;207;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08" name="Google Shape;208;p12"/>
          <p:cNvSpPr txBox="1"/>
          <p:nvPr/>
        </p:nvSpPr>
        <p:spPr>
          <a:xfrm>
            <a:off x="975958" y="604007"/>
            <a:ext cx="1046695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IE" sz="3200">
                <a:solidFill>
                  <a:srgbClr val="195562"/>
                </a:solidFill>
                <a:latin typeface="Calibri"/>
                <a:ea typeface="Calibri"/>
                <a:cs typeface="Calibri"/>
                <a:sym typeface="Calibri"/>
              </a:rPr>
              <a:t>Sie können schnell auf die Ergebnisse der Lernenden zugreifen und in der Antwortzusammenfassung häufig übersehene Fragen erkennen, die einer weiteren Prüfung bedürfen.</a:t>
            </a:r>
            <a:endParaRPr/>
          </a:p>
        </p:txBody>
      </p:sp>
      <p:pic>
        <p:nvPicPr>
          <p:cNvPr descr="Google Forms: View Summary of Responses - YouTube" id="209" name="Google Shape;209;p12"/>
          <p:cNvPicPr preferRelativeResize="0"/>
          <p:nvPr/>
        </p:nvPicPr>
        <p:blipFill rotWithShape="1">
          <a:blip r:embed="rId5">
            <a:alphaModFix/>
          </a:blip>
          <a:srcRect b="0" l="0" r="0" t="0"/>
          <a:stretch/>
        </p:blipFill>
        <p:spPr>
          <a:xfrm>
            <a:off x="2597113" y="2190133"/>
            <a:ext cx="7224639" cy="40638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5" name="Google Shape;215;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6" name="Google Shape;216;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7" name="Google Shape;217;p13" title="How to Create a Google Forms Quiz - Tutorial for Beginners"/>
          <p:cNvPicPr preferRelativeResize="0"/>
          <p:nvPr/>
        </p:nvPicPr>
        <p:blipFill rotWithShape="1">
          <a:blip r:embed="rId5">
            <a:alphaModFix/>
          </a:blip>
          <a:srcRect b="0" l="0" r="0" t="0"/>
          <a:stretch/>
        </p:blipFill>
        <p:spPr>
          <a:xfrm>
            <a:off x="2519886" y="1915935"/>
            <a:ext cx="7152228" cy="4041009"/>
          </a:xfrm>
          <a:prstGeom prst="rect">
            <a:avLst/>
          </a:prstGeom>
          <a:noFill/>
          <a:ln>
            <a:noFill/>
          </a:ln>
        </p:spPr>
      </p:pic>
      <p:pic>
        <p:nvPicPr>
          <p:cNvPr descr="Google Forms - Unterrichtgestalten" id="218" name="Google Shape;218;p13"/>
          <p:cNvPicPr preferRelativeResize="0"/>
          <p:nvPr/>
        </p:nvPicPr>
        <p:blipFill rotWithShape="1">
          <a:blip r:embed="rId6">
            <a:alphaModFix/>
          </a:blip>
          <a:srcRect b="0" l="0" r="0" t="0"/>
          <a:stretch/>
        </p:blipFill>
        <p:spPr>
          <a:xfrm>
            <a:off x="3410944" y="356046"/>
            <a:ext cx="4878547" cy="18032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4" name="Google Shape;224;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5" name="Google Shape;225;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26" name="Google Shape;226;p14"/>
          <p:cNvSpPr txBox="1"/>
          <p:nvPr/>
        </p:nvSpPr>
        <p:spPr>
          <a:xfrm>
            <a:off x="1148490" y="1091056"/>
            <a:ext cx="701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3600">
                <a:solidFill>
                  <a:srgbClr val="29BA86"/>
                </a:solidFill>
                <a:latin typeface="Quattrocento Sans"/>
                <a:ea typeface="Quattrocento Sans"/>
                <a:cs typeface="Quattrocento Sans"/>
                <a:sym typeface="Quattrocento Sans"/>
              </a:rPr>
              <a:t>Kahoot</a:t>
            </a:r>
            <a:endParaRPr/>
          </a:p>
        </p:txBody>
      </p:sp>
      <p:sp>
        <p:nvSpPr>
          <p:cNvPr id="227" name="Google Shape;227;p14"/>
          <p:cNvSpPr txBox="1"/>
          <p:nvPr/>
        </p:nvSpPr>
        <p:spPr>
          <a:xfrm>
            <a:off x="1148489" y="1939329"/>
            <a:ext cx="49965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IE" sz="2600">
                <a:solidFill>
                  <a:srgbClr val="195562"/>
                </a:solidFill>
                <a:latin typeface="Calibri"/>
                <a:ea typeface="Calibri"/>
                <a:cs typeface="Calibri"/>
                <a:sym typeface="Calibri"/>
              </a:rPr>
              <a:t>Kahoot! ist eine kostenlose spielbasierte Lernplattform, die es Lehrkräften ermöglicht, interaktive Quizze zu erstellen, zu teilen und zu spielen. </a:t>
            </a:r>
            <a:endParaRPr sz="1200"/>
          </a:p>
          <a:p>
            <a:pPr indent="0" lvl="0" marL="0" marR="0" rtl="0" algn="l">
              <a:spcBef>
                <a:spcPts val="0"/>
              </a:spcBef>
              <a:spcAft>
                <a:spcPts val="0"/>
              </a:spcAft>
              <a:buNone/>
            </a:pPr>
            <a:r>
              <a:t/>
            </a:r>
            <a:endParaRPr sz="2600">
              <a:solidFill>
                <a:srgbClr val="195562"/>
              </a:solidFill>
              <a:latin typeface="Calibri"/>
              <a:ea typeface="Calibri"/>
              <a:cs typeface="Calibri"/>
              <a:sym typeface="Calibri"/>
            </a:endParaRPr>
          </a:p>
          <a:p>
            <a:pPr indent="0" lvl="0" marL="0" marR="0" rtl="0" algn="l">
              <a:spcBef>
                <a:spcPts val="0"/>
              </a:spcBef>
              <a:spcAft>
                <a:spcPts val="0"/>
              </a:spcAft>
              <a:buNone/>
            </a:pPr>
            <a:r>
              <a:rPr lang="en-IE" sz="2600">
                <a:solidFill>
                  <a:srgbClr val="195562"/>
                </a:solidFill>
                <a:latin typeface="Calibri"/>
                <a:ea typeface="Calibri"/>
                <a:cs typeface="Calibri"/>
                <a:sym typeface="Calibri"/>
              </a:rPr>
              <a:t>Sie können Punkte vergeben, ein Zeitlimit festlegen oder Ihre Fragen mit Bildern und Videos versehen, um die Interaktivität zu erhöhen.</a:t>
            </a:r>
            <a:endParaRPr i="0" sz="2600">
              <a:solidFill>
                <a:srgbClr val="195562"/>
              </a:solidFill>
              <a:latin typeface="Calibri"/>
              <a:ea typeface="Calibri"/>
              <a:cs typeface="Calibri"/>
              <a:sym typeface="Calibri"/>
            </a:endParaRPr>
          </a:p>
          <a:p>
            <a:pPr indent="0" lvl="0" marL="0" marR="0" rtl="0" algn="l">
              <a:spcBef>
                <a:spcPts val="0"/>
              </a:spcBef>
              <a:spcAft>
                <a:spcPts val="0"/>
              </a:spcAft>
              <a:buNone/>
            </a:pPr>
            <a:r>
              <a:t/>
            </a:r>
            <a:endParaRPr i="0" sz="2800">
              <a:solidFill>
                <a:srgbClr val="195562"/>
              </a:solidFill>
              <a:latin typeface="Calibri"/>
              <a:ea typeface="Calibri"/>
              <a:cs typeface="Calibri"/>
              <a:sym typeface="Calibri"/>
            </a:endParaRPr>
          </a:p>
        </p:txBody>
      </p:sp>
      <p:pic>
        <p:nvPicPr>
          <p:cNvPr descr="How to create a kahoot: Step-by-step guide for teachers" id="228" name="Google Shape;228;p14"/>
          <p:cNvPicPr preferRelativeResize="0"/>
          <p:nvPr/>
        </p:nvPicPr>
        <p:blipFill rotWithShape="1">
          <a:blip r:embed="rId5">
            <a:alphaModFix/>
          </a:blip>
          <a:srcRect b="0" l="0" r="0" t="0"/>
          <a:stretch/>
        </p:blipFill>
        <p:spPr>
          <a:xfrm>
            <a:off x="6213986" y="2264306"/>
            <a:ext cx="5693918" cy="3258434"/>
          </a:xfrm>
          <a:prstGeom prst="rect">
            <a:avLst/>
          </a:prstGeom>
          <a:noFill/>
          <a:ln>
            <a:noFill/>
          </a:ln>
        </p:spPr>
      </p:pic>
      <p:pic>
        <p:nvPicPr>
          <p:cNvPr descr="Kahoot! – Wikipedia" id="229" name="Google Shape;229;p14"/>
          <p:cNvPicPr preferRelativeResize="0"/>
          <p:nvPr/>
        </p:nvPicPr>
        <p:blipFill rotWithShape="1">
          <a:blip r:embed="rId6">
            <a:alphaModFix/>
          </a:blip>
          <a:srcRect b="0" l="0" r="0" t="0"/>
          <a:stretch/>
        </p:blipFill>
        <p:spPr>
          <a:xfrm>
            <a:off x="7840622" y="1268778"/>
            <a:ext cx="2440646" cy="8318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5" name="Google Shape;235;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6" name="Google Shape;236;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37" name="Google Shape;237;p15"/>
          <p:cNvSpPr txBox="1"/>
          <p:nvPr/>
        </p:nvSpPr>
        <p:spPr>
          <a:xfrm>
            <a:off x="794702" y="780240"/>
            <a:ext cx="1091551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IE" sz="3200">
                <a:solidFill>
                  <a:srgbClr val="195562"/>
                </a:solidFill>
                <a:latin typeface="Calibri"/>
                <a:ea typeface="Calibri"/>
                <a:cs typeface="Calibri"/>
                <a:sym typeface="Calibri"/>
              </a:rPr>
              <a:t>Die Spieler benötigen einen PC, um die Fragen zu sehen (und die Videokonferenz-App auszuführen), sowie ein Mobiltelefon, das als </a:t>
            </a:r>
            <a:r>
              <a:rPr b="1" i="0" lang="en-IE" sz="3200">
                <a:solidFill>
                  <a:srgbClr val="195562"/>
                </a:solidFill>
                <a:latin typeface="Calibri"/>
                <a:ea typeface="Calibri"/>
                <a:cs typeface="Calibri"/>
                <a:sym typeface="Calibri"/>
              </a:rPr>
              <a:t>Controller </a:t>
            </a:r>
            <a:r>
              <a:rPr b="0" i="0" lang="en-IE" sz="3200">
                <a:solidFill>
                  <a:srgbClr val="195562"/>
                </a:solidFill>
                <a:latin typeface="Calibri"/>
                <a:ea typeface="Calibri"/>
                <a:cs typeface="Calibri"/>
                <a:sym typeface="Calibri"/>
              </a:rPr>
              <a:t>dient</a:t>
            </a:r>
            <a:r>
              <a:rPr lang="en-IE" sz="3200">
                <a:solidFill>
                  <a:srgbClr val="195562"/>
                </a:solidFill>
                <a:latin typeface="Calibri"/>
                <a:ea typeface="Calibri"/>
                <a:cs typeface="Calibri"/>
                <a:sym typeface="Calibri"/>
              </a:rPr>
              <a:t>.</a:t>
            </a:r>
            <a:endParaRPr/>
          </a:p>
        </p:txBody>
      </p:sp>
      <p:pic>
        <p:nvPicPr>
          <p:cNvPr descr="Neu! Interaktive Kahoots direkt in Zoom machen Video-Meetings zum Erlebnis.  In Zoom kannst du die Kahoots selbst hosten oder einfach daran teilnehmen.  | Kahoot!" id="238" name="Google Shape;238;p15"/>
          <p:cNvPicPr preferRelativeResize="0"/>
          <p:nvPr/>
        </p:nvPicPr>
        <p:blipFill rotWithShape="1">
          <a:blip r:embed="rId5">
            <a:alphaModFix/>
          </a:blip>
          <a:srcRect b="0" l="0" r="0" t="0"/>
          <a:stretch/>
        </p:blipFill>
        <p:spPr>
          <a:xfrm>
            <a:off x="2972310" y="2349900"/>
            <a:ext cx="7012583" cy="42954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4" name="Google Shape;244;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5" name="Google Shape;245;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46" name="Google Shape;246;p16"/>
          <p:cNvSpPr txBox="1"/>
          <p:nvPr/>
        </p:nvSpPr>
        <p:spPr>
          <a:xfrm>
            <a:off x="722735" y="604007"/>
            <a:ext cx="1074652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3200">
                <a:solidFill>
                  <a:srgbClr val="195562"/>
                </a:solidFill>
                <a:latin typeface="Calibri"/>
                <a:ea typeface="Calibri"/>
                <a:cs typeface="Calibri"/>
                <a:sym typeface="Calibri"/>
              </a:rPr>
              <a:t>Das Quiz kann über den Kahoot Game-PIN oder durch Scannen des QR-Codes aufgerufen werden. </a:t>
            </a:r>
            <a:endParaRPr/>
          </a:p>
        </p:txBody>
      </p:sp>
      <p:pic>
        <p:nvPicPr>
          <p:cNvPr descr="Joining a live Kahoot! game: new mobile app or kahoot.it? | Kahoot!" id="247" name="Google Shape;247;p16"/>
          <p:cNvPicPr preferRelativeResize="0"/>
          <p:nvPr/>
        </p:nvPicPr>
        <p:blipFill rotWithShape="1">
          <a:blip r:embed="rId5">
            <a:alphaModFix/>
          </a:blip>
          <a:srcRect b="0" l="0" r="0" t="0"/>
          <a:stretch/>
        </p:blipFill>
        <p:spPr>
          <a:xfrm>
            <a:off x="3165535" y="1820794"/>
            <a:ext cx="5860927" cy="45277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3" name="Google Shape;253;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4" name="Google Shape;254;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55" name="Google Shape;255;p17"/>
          <p:cNvSpPr txBox="1"/>
          <p:nvPr/>
        </p:nvSpPr>
        <p:spPr>
          <a:xfrm>
            <a:off x="799547" y="677203"/>
            <a:ext cx="1059290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IE" sz="2800">
                <a:solidFill>
                  <a:srgbClr val="195562"/>
                </a:solidFill>
                <a:latin typeface="Calibri"/>
                <a:ea typeface="Calibri"/>
                <a:cs typeface="Calibri"/>
                <a:sym typeface="Calibri"/>
              </a:rPr>
              <a:t>Die Lehrer können auch die Ergebnisse überprüfen und Analysen von Spielberichten für formative Beurteilungen durchführen, um die Fortschritte in der Klasse besser beurteilen zu können.</a:t>
            </a:r>
            <a:endParaRPr sz="2800">
              <a:solidFill>
                <a:srgbClr val="195562"/>
              </a:solidFill>
              <a:latin typeface="Calibri"/>
              <a:ea typeface="Calibri"/>
              <a:cs typeface="Calibri"/>
              <a:sym typeface="Calibri"/>
            </a:endParaRPr>
          </a:p>
        </p:txBody>
      </p:sp>
      <p:pic>
        <p:nvPicPr>
          <p:cNvPr descr="Kahoot! reports | How to assess kahoot results" id="256" name="Google Shape;256;p17"/>
          <p:cNvPicPr preferRelativeResize="0"/>
          <p:nvPr/>
        </p:nvPicPr>
        <p:blipFill rotWithShape="1">
          <a:blip r:embed="rId5">
            <a:alphaModFix/>
          </a:blip>
          <a:srcRect b="0" l="0" r="0" t="0"/>
          <a:stretch/>
        </p:blipFill>
        <p:spPr>
          <a:xfrm>
            <a:off x="2631164" y="2228762"/>
            <a:ext cx="6929672" cy="4216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2" name="Google Shape;262;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3" name="Google Shape;263;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64" name="Google Shape;264;p18"/>
          <p:cNvSpPr txBox="1"/>
          <p:nvPr/>
        </p:nvSpPr>
        <p:spPr>
          <a:xfrm>
            <a:off x="584164" y="664263"/>
            <a:ext cx="1102367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3200">
                <a:solidFill>
                  <a:srgbClr val="195562"/>
                </a:solidFill>
                <a:latin typeface="Calibri"/>
                <a:ea typeface="Calibri"/>
                <a:cs typeface="Calibri"/>
                <a:sym typeface="Calibri"/>
              </a:rPr>
              <a:t>Kahoot ist ideal für hybrides Lernen und </a:t>
            </a:r>
            <a:r>
              <a:rPr b="0" i="0" lang="en-IE" sz="3200">
                <a:solidFill>
                  <a:srgbClr val="195562"/>
                </a:solidFill>
                <a:latin typeface="Calibri"/>
                <a:ea typeface="Calibri"/>
                <a:cs typeface="Calibri"/>
                <a:sym typeface="Calibri"/>
              </a:rPr>
              <a:t>"flipped classroom"-Situationen, da es das Lernen unterhaltsam und ansprechend macht.</a:t>
            </a:r>
            <a:endParaRPr/>
          </a:p>
        </p:txBody>
      </p:sp>
      <p:pic>
        <p:nvPicPr>
          <p:cNvPr descr="Trivia nights, birthday parties and more | Kahoot! for family and friends" id="265" name="Google Shape;265;p18"/>
          <p:cNvPicPr preferRelativeResize="0"/>
          <p:nvPr/>
        </p:nvPicPr>
        <p:blipFill rotWithShape="1">
          <a:blip r:embed="rId5">
            <a:alphaModFix/>
          </a:blip>
          <a:srcRect b="0" l="0" r="0" t="0"/>
          <a:stretch/>
        </p:blipFill>
        <p:spPr>
          <a:xfrm>
            <a:off x="2385674" y="1880551"/>
            <a:ext cx="7420651" cy="41741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1" name="Google Shape;271;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2" name="Google Shape;272;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Kahoot! – Wikipedia" id="273" name="Google Shape;273;p19"/>
          <p:cNvPicPr preferRelativeResize="0"/>
          <p:nvPr/>
        </p:nvPicPr>
        <p:blipFill rotWithShape="1">
          <a:blip r:embed="rId5">
            <a:alphaModFix/>
          </a:blip>
          <a:srcRect b="0" l="0" r="0" t="0"/>
          <a:stretch/>
        </p:blipFill>
        <p:spPr>
          <a:xfrm>
            <a:off x="3822970" y="506595"/>
            <a:ext cx="3998068" cy="1362675"/>
          </a:xfrm>
          <a:prstGeom prst="rect">
            <a:avLst/>
          </a:prstGeom>
          <a:noFill/>
          <a:ln>
            <a:noFill/>
          </a:ln>
        </p:spPr>
      </p:pic>
      <p:pic>
        <p:nvPicPr>
          <p:cNvPr id="274" name="Google Shape;274;p19" title="How To Use Kahoot? | 2020 Tutorial"/>
          <p:cNvPicPr preferRelativeResize="0"/>
          <p:nvPr/>
        </p:nvPicPr>
        <p:blipFill rotWithShape="1">
          <a:blip r:embed="rId6">
            <a:alphaModFix/>
          </a:blip>
          <a:srcRect b="0" l="0" r="0" t="0"/>
          <a:stretch/>
        </p:blipFill>
        <p:spPr>
          <a:xfrm>
            <a:off x="2293620" y="1996210"/>
            <a:ext cx="7339027" cy="414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943584" y="1974013"/>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E" sz="3600" u="none" cap="none" strike="noStrike">
                <a:solidFill>
                  <a:srgbClr val="29BB89"/>
                </a:solidFill>
                <a:latin typeface="Quattrocento Sans"/>
                <a:ea typeface="Quattrocento Sans"/>
                <a:cs typeface="Quattrocento Sans"/>
                <a:sym typeface="Quattrocento Sans"/>
              </a:rPr>
              <a:t>ENTWICKLUNG DIGITALER KOMPETENZEN </a:t>
            </a:r>
            <a:endParaRPr b="1" sz="3600">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16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Calibri"/>
              <a:buNone/>
            </a:pPr>
            <a:r>
              <a:rPr lang="en-IE" sz="2800">
                <a:solidFill>
                  <a:srgbClr val="195562"/>
                </a:solidFill>
                <a:latin typeface="Calibri"/>
                <a:ea typeface="Calibri"/>
                <a:cs typeface="Calibri"/>
                <a:sym typeface="Calibri"/>
              </a:rPr>
              <a:t>Dieses Modul zielt darauf ab, die digitalen Fähigkeiten von Berufsbildungstutoren zu entwickeln und sie auf die Arbeit in Online-Umgebungen vorzubereiten.</a:t>
            </a:r>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0" name="Google Shape;280;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1" name="Google Shape;281;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2" name="Google Shape;282;p20"/>
          <p:cNvSpPr txBox="1"/>
          <p:nvPr/>
        </p:nvSpPr>
        <p:spPr>
          <a:xfrm>
            <a:off x="1217490" y="2013228"/>
            <a:ext cx="9394666" cy="19697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8000">
                <a:solidFill>
                  <a:srgbClr val="195562"/>
                </a:solidFill>
                <a:latin typeface="Calibri"/>
                <a:ea typeface="Calibri"/>
                <a:cs typeface="Calibri"/>
                <a:sym typeface="Calibri"/>
              </a:rPr>
              <a:t>DANKESCHÖN!</a:t>
            </a:r>
            <a:endParaRPr b="1" sz="72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24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83" name="Google Shape;283;p2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1"/>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IE"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IE"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289" name="Google Shape;289;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0" name="Google Shape;290;p21"/>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91" name="Google Shape;291;p21"/>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92" name="Google Shape;292;p2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93" name="Google Shape;293;p21"/>
          <p:cNvGrpSpPr/>
          <p:nvPr/>
        </p:nvGrpSpPr>
        <p:grpSpPr>
          <a:xfrm>
            <a:off x="2569288" y="3802743"/>
            <a:ext cx="7053424" cy="1670958"/>
            <a:chOff x="2569288" y="3802743"/>
            <a:chExt cx="7053424" cy="1670958"/>
          </a:xfrm>
        </p:grpSpPr>
        <p:pic>
          <p:nvPicPr>
            <p:cNvPr descr="Qr code&#10;&#10;Description automatically generated" id="294" name="Google Shape;294;p21"/>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95" name="Google Shape;295;p21"/>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7" name="Google Shape;107;p3"/>
          <p:cNvSpPr txBox="1"/>
          <p:nvPr>
            <p:ph type="title"/>
          </p:nvPr>
        </p:nvSpPr>
        <p:spPr>
          <a:xfrm>
            <a:off x="3665588" y="787857"/>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Lernergebnisse</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122467" y="1518160"/>
          <a:ext cx="3000000" cy="3000000"/>
        </p:xfrm>
        <a:graphic>
          <a:graphicData uri="http://schemas.openxmlformats.org/drawingml/2006/table">
            <a:tbl>
              <a:tblPr bandRow="1" firstRow="1">
                <a:noFill/>
                <a:tableStyleId>{CF3AEE98-8EA5-4584-8A00-A590E9E2ECA2}</a:tableStyleId>
              </a:tblPr>
              <a:tblGrid>
                <a:gridCol w="2534325"/>
                <a:gridCol w="2534325"/>
                <a:gridCol w="2534325"/>
                <a:gridCol w="2534325"/>
              </a:tblGrid>
              <a:tr h="370850">
                <a:tc>
                  <a:txBody>
                    <a:bodyPr/>
                    <a:lstStyle/>
                    <a:p>
                      <a:pPr indent="0" lvl="0" marL="0" marR="0" rtl="0" algn="l">
                        <a:lnSpc>
                          <a:spcPct val="100000"/>
                        </a:lnSpc>
                        <a:spcBef>
                          <a:spcPts val="0"/>
                        </a:spcBef>
                        <a:spcAft>
                          <a:spcPts val="0"/>
                        </a:spcAft>
                        <a:buClr>
                          <a:schemeClr val="dk1"/>
                        </a:buClr>
                        <a:buSzPts val="1400"/>
                        <a:buFont typeface="Calibri"/>
                        <a:buNone/>
                      </a:pPr>
                      <a:r>
                        <a:rPr b="1" lang="en-IE" sz="1400" u="none" cap="none" strike="noStrike"/>
                        <a:t>5. Werkzeuge für die Entwicklung von Materialien für das Online-Lernen</a:t>
                      </a:r>
                      <a:endParaRPr b="1" sz="1400" u="none" cap="none" strike="noStrike"/>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IE" sz="1400"/>
                        <a:t>6. Erstellen von Videos und Quizfragen für den Online-Unterricht </a:t>
                      </a:r>
                      <a:endParaRPr b="1" sz="1400"/>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IE" sz="1400"/>
                        <a:t>7. Mikro-Lernen</a:t>
                      </a:r>
                      <a:endParaRPr b="1" sz="1400"/>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lt1"/>
                        </a:buClr>
                        <a:buSzPts val="1400"/>
                        <a:buFont typeface="Calibri"/>
                        <a:buNone/>
                      </a:pPr>
                      <a:r>
                        <a:rPr b="1" i="0" lang="en-IE" sz="1400">
                          <a:solidFill>
                            <a:schemeClr val="lt1"/>
                          </a:solidFill>
                          <a:latin typeface="Calibri"/>
                          <a:ea typeface="Calibri"/>
                          <a:cs typeface="Calibri"/>
                          <a:sym typeface="Calibri"/>
                        </a:rPr>
                        <a:t>8. Gestaltung von Infografiken</a:t>
                      </a:r>
                      <a:endParaRPr b="1" sz="1400">
                        <a:solidFill>
                          <a:schemeClr val="lt1"/>
                        </a:solidFill>
                      </a:endParaRPr>
                    </a:p>
                    <a:p>
                      <a:pPr indent="0" lvl="0" marL="0" marR="0" rtl="0" algn="l">
                        <a:spcBef>
                          <a:spcPts val="0"/>
                        </a:spcBef>
                        <a:spcAft>
                          <a:spcPts val="0"/>
                        </a:spcAft>
                        <a:buNone/>
                      </a:pPr>
                      <a:r>
                        <a:t/>
                      </a:r>
                      <a:endParaRPr sz="1400"/>
                    </a:p>
                  </a:txBody>
                  <a:tcPr marT="45725" marB="45725" marR="91450" marL="91450"/>
                </a:tc>
              </a:tr>
              <a:tr h="370850">
                <a:tc>
                  <a:txBody>
                    <a:bodyPr/>
                    <a:lstStyle/>
                    <a:p>
                      <a:pPr indent="-171450" lvl="0" marL="171450" marR="0" rtl="0" algn="l">
                        <a:spcBef>
                          <a:spcPts val="0"/>
                        </a:spcBef>
                        <a:spcAft>
                          <a:spcPts val="0"/>
                        </a:spcAft>
                        <a:buClr>
                          <a:schemeClr val="dk1"/>
                        </a:buClr>
                        <a:buSzPts val="1400"/>
                        <a:buFont typeface="Arial"/>
                        <a:buChar char="•"/>
                      </a:pPr>
                      <a:r>
                        <a:rPr b="0" lang="en-IE" sz="1400"/>
                        <a:t>die vorhandenen Open-Source-Tools für die Erstellung von Online-Lernressourcen zu kennen;</a:t>
                      </a:r>
                      <a:endParaRPr/>
                    </a:p>
                    <a:p>
                      <a:pPr indent="-171450" lvl="0" marL="171450" marR="0" rtl="0" algn="l">
                        <a:spcBef>
                          <a:spcPts val="0"/>
                        </a:spcBef>
                        <a:spcAft>
                          <a:spcPts val="0"/>
                        </a:spcAft>
                        <a:buClr>
                          <a:schemeClr val="dk1"/>
                        </a:buClr>
                        <a:buSzPts val="1400"/>
                        <a:buFont typeface="Arial"/>
                        <a:buChar char="•"/>
                      </a:pPr>
                      <a:r>
                        <a:rPr b="0" lang="en-IE" sz="1400"/>
                        <a:t>Verstehen der Art von Ressourcen, die mit Open-Source-Tools entwickelt werden können (Videos, Audiovorträge, Lernspiele, Infografiken, eduzines usw.)</a:t>
                      </a:r>
                      <a:endParaRPr/>
                    </a:p>
                    <a:p>
                      <a:pPr indent="-171450" lvl="0" marL="171450" marR="0" rtl="0" algn="l">
                        <a:spcBef>
                          <a:spcPts val="0"/>
                        </a:spcBef>
                        <a:spcAft>
                          <a:spcPts val="0"/>
                        </a:spcAft>
                        <a:buClr>
                          <a:schemeClr val="dk1"/>
                        </a:buClr>
                        <a:buSzPts val="1400"/>
                        <a:buFont typeface="Arial"/>
                        <a:buChar char="•"/>
                      </a:pPr>
                      <a:r>
                        <a:rPr b="0" lang="en-IE" sz="1400"/>
                        <a:t>die für ihre Bedürfnisse am besten geeigneten Werkzeuge auswählen</a:t>
                      </a:r>
                      <a:endParaRPr b="0" sz="1400"/>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b="0" i="0" lang="en-IE" sz="1400">
                          <a:solidFill>
                            <a:schemeClr val="dk1"/>
                          </a:solidFill>
                          <a:latin typeface="Calibri"/>
                          <a:ea typeface="Calibri"/>
                          <a:cs typeface="Calibri"/>
                          <a:sym typeface="Calibri"/>
                        </a:rPr>
                        <a:t>Verwenden Sie Open-Source-Software, um einen Videovortrag oder ein Erklärvideo zu erstellen.</a:t>
                      </a:r>
                      <a:endParaRPr b="0" i="0" sz="14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400"/>
                        <a:buFont typeface="Arial"/>
                        <a:buChar char="•"/>
                      </a:pPr>
                      <a:r>
                        <a:rPr b="0" i="0" lang="en-IE" sz="1400">
                          <a:solidFill>
                            <a:schemeClr val="dk1"/>
                          </a:solidFill>
                          <a:latin typeface="Calibri"/>
                          <a:ea typeface="Calibri"/>
                          <a:cs typeface="Calibri"/>
                          <a:sym typeface="Calibri"/>
                        </a:rPr>
                        <a:t>Verstehen der grundlegenden Funktionen einer Open-Source-Videosoftware (z. B. Powtoon)</a:t>
                      </a:r>
                      <a:endParaRPr/>
                    </a:p>
                    <a:p>
                      <a:pPr indent="-171450" lvl="0" marL="171450" marR="0" rtl="0" algn="l">
                        <a:spcBef>
                          <a:spcPts val="0"/>
                        </a:spcBef>
                        <a:spcAft>
                          <a:spcPts val="0"/>
                        </a:spcAft>
                        <a:buClr>
                          <a:schemeClr val="dk1"/>
                        </a:buClr>
                        <a:buSzPts val="1400"/>
                        <a:buFont typeface="Arial"/>
                        <a:buChar char="•"/>
                      </a:pPr>
                      <a:r>
                        <a:rPr b="0" i="0" lang="en-IE" sz="1400">
                          <a:solidFill>
                            <a:schemeClr val="dk1"/>
                          </a:solidFill>
                          <a:latin typeface="Calibri"/>
                          <a:ea typeface="Calibri"/>
                          <a:cs typeface="Calibri"/>
                          <a:sym typeface="Calibri"/>
                        </a:rPr>
                        <a:t>Erstellen Sie Quizze mit Open-Source-Tools (z. B. Google Forms)</a:t>
                      </a:r>
                      <a:endParaRPr/>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lang="en-IE" sz="1400"/>
                        <a:t>Verstehen, was ein Format für Mini-Lernressourcen ist (z. B. Eduzine)</a:t>
                      </a:r>
                      <a:endParaRPr/>
                    </a:p>
                    <a:p>
                      <a:pPr indent="-171450" lvl="0" marL="171450" marR="0" rtl="0" algn="l">
                        <a:spcBef>
                          <a:spcPts val="0"/>
                        </a:spcBef>
                        <a:spcAft>
                          <a:spcPts val="0"/>
                        </a:spcAft>
                        <a:buClr>
                          <a:schemeClr val="dk1"/>
                        </a:buClr>
                        <a:buSzPts val="1400"/>
                        <a:buFont typeface="Arial"/>
                        <a:buChar char="•"/>
                      </a:pPr>
                      <a:r>
                        <a:rPr lang="en-IE" sz="1400"/>
                        <a:t>Verstehen, wie man die Struktur von Ressourcen im Mini-Lernformat erstellt</a:t>
                      </a:r>
                      <a:endParaRPr/>
                    </a:p>
                    <a:p>
                      <a:pPr indent="-171450" lvl="0" marL="171450" marR="0" rtl="0" algn="l">
                        <a:spcBef>
                          <a:spcPts val="0"/>
                        </a:spcBef>
                        <a:spcAft>
                          <a:spcPts val="0"/>
                        </a:spcAft>
                        <a:buClr>
                          <a:schemeClr val="dk1"/>
                        </a:buClr>
                        <a:buSzPts val="1400"/>
                        <a:buFont typeface="Arial"/>
                        <a:buChar char="•"/>
                      </a:pPr>
                      <a:r>
                        <a:rPr lang="en-IE" sz="1400"/>
                        <a:t>Online navigieren, um unterstützende Ressourcen aus glaubwürdigen Quellen zu finden</a:t>
                      </a:r>
                      <a:endParaRPr/>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b="0" lang="en-IE" sz="1400"/>
                        <a:t>Verwendung offener Design-Tools (z. B. Canva)</a:t>
                      </a:r>
                      <a:endParaRPr/>
                    </a:p>
                    <a:p>
                      <a:pPr indent="-171450" lvl="0" marL="171450" marR="0" rtl="0" algn="l">
                        <a:spcBef>
                          <a:spcPts val="0"/>
                        </a:spcBef>
                        <a:spcAft>
                          <a:spcPts val="0"/>
                        </a:spcAft>
                        <a:buClr>
                          <a:schemeClr val="dk1"/>
                        </a:buClr>
                        <a:buSzPts val="1400"/>
                        <a:buFont typeface="Arial"/>
                        <a:buChar char="•"/>
                      </a:pPr>
                      <a:r>
                        <a:rPr b="0" lang="en-IE" sz="1400"/>
                        <a:t>Verstehen grundlegender Gestaltungsprinzipien (Gleichgewicht, Kontrast, Proportionen, ...)</a:t>
                      </a:r>
                      <a:endParaRPr/>
                    </a:p>
                    <a:p>
                      <a:pPr indent="-171450" lvl="0" marL="171450" marR="0" rtl="0" algn="l">
                        <a:spcBef>
                          <a:spcPts val="0"/>
                        </a:spcBef>
                        <a:spcAft>
                          <a:spcPts val="0"/>
                        </a:spcAft>
                        <a:buClr>
                          <a:schemeClr val="dk1"/>
                        </a:buClr>
                        <a:buSzPts val="1400"/>
                        <a:buFont typeface="Arial"/>
                        <a:buChar char="•"/>
                      </a:pPr>
                      <a:r>
                        <a:rPr b="0" lang="en-IE" sz="1400"/>
                        <a:t>QR-Codes mit Online-Tools erstellen (z. B. QR-Code-Monkey)</a:t>
                      </a:r>
                      <a:endParaRPr sz="1400"/>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1" y="479123"/>
            <a:ext cx="6746032"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Fortbildung - Teil B</a:t>
            </a:r>
            <a:endParaRPr/>
          </a:p>
        </p:txBody>
      </p:sp>
      <p:sp>
        <p:nvSpPr>
          <p:cNvPr id="115" name="Google Shape;115;p4"/>
          <p:cNvSpPr txBox="1"/>
          <p:nvPr/>
        </p:nvSpPr>
        <p:spPr>
          <a:xfrm>
            <a:off x="2283627" y="2796079"/>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lang="en-IE" sz="3200">
                <a:solidFill>
                  <a:srgbClr val="195562"/>
                </a:solidFill>
                <a:latin typeface="Quattrocento Sans"/>
                <a:ea typeface="Quattrocento Sans"/>
                <a:cs typeface="Quattrocento Sans"/>
                <a:sym typeface="Quattrocento Sans"/>
              </a:rPr>
              <a:t>6.</a:t>
            </a:r>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282303" y="160487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Werkzeuge für die Entwicklung von Materialien für das Online-Lernen</a:t>
            </a:r>
            <a:endParaRPr/>
          </a:p>
        </p:txBody>
      </p:sp>
      <p:sp>
        <p:nvSpPr>
          <p:cNvPr id="123" name="Google Shape;123;p4"/>
          <p:cNvSpPr txBox="1"/>
          <p:nvPr/>
        </p:nvSpPr>
        <p:spPr>
          <a:xfrm>
            <a:off x="3282303" y="2672405"/>
            <a:ext cx="6096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3200">
                <a:solidFill>
                  <a:srgbClr val="195562"/>
                </a:solidFill>
                <a:latin typeface="Quattrocento Sans"/>
                <a:ea typeface="Quattrocento Sans"/>
                <a:cs typeface="Quattrocento Sans"/>
                <a:sym typeface="Quattrocento Sans"/>
              </a:rPr>
              <a:t>Erstellen von Videos und Quizzen</a:t>
            </a:r>
            <a:endParaRPr/>
          </a:p>
        </p:txBody>
      </p:sp>
      <p:sp>
        <p:nvSpPr>
          <p:cNvPr id="124" name="Google Shape;124;p4"/>
          <p:cNvSpPr txBox="1"/>
          <p:nvPr/>
        </p:nvSpPr>
        <p:spPr>
          <a:xfrm>
            <a:off x="2351149" y="398728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7.</a:t>
            </a:r>
            <a:endParaRPr/>
          </a:p>
        </p:txBody>
      </p:sp>
      <p:sp>
        <p:nvSpPr>
          <p:cNvPr id="125" name="Google Shape;125;p4"/>
          <p:cNvSpPr txBox="1"/>
          <p:nvPr/>
        </p:nvSpPr>
        <p:spPr>
          <a:xfrm>
            <a:off x="2283626" y="160487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5.</a:t>
            </a:r>
            <a:endParaRPr/>
          </a:p>
        </p:txBody>
      </p:sp>
      <p:sp>
        <p:nvSpPr>
          <p:cNvPr id="126" name="Google Shape;126;p4"/>
          <p:cNvSpPr txBox="1"/>
          <p:nvPr/>
        </p:nvSpPr>
        <p:spPr>
          <a:xfrm>
            <a:off x="3282303" y="3928754"/>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Mikro-Lernen</a:t>
            </a:r>
            <a:endParaRPr/>
          </a:p>
        </p:txBody>
      </p:sp>
      <p:sp>
        <p:nvSpPr>
          <p:cNvPr id="127" name="Google Shape;127;p4"/>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8.</a:t>
            </a:r>
            <a:endParaRPr/>
          </a:p>
        </p:txBody>
      </p:sp>
      <p:sp>
        <p:nvSpPr>
          <p:cNvPr id="128" name="Google Shape;128;p4"/>
          <p:cNvSpPr txBox="1"/>
          <p:nvPr/>
        </p:nvSpPr>
        <p:spPr>
          <a:xfrm>
            <a:off x="328230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Gestaltung von Infografiken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Text&#10;&#10;Description automatically generated" id="133" name="Google Shape;133;p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34" name="Google Shape;134;p5"/>
          <p:cNvSpPr txBox="1"/>
          <p:nvPr/>
        </p:nvSpPr>
        <p:spPr>
          <a:xfrm>
            <a:off x="1006795" y="2030763"/>
            <a:ext cx="4499270" cy="42165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800">
                <a:solidFill>
                  <a:srgbClr val="195562"/>
                </a:solidFill>
                <a:latin typeface="Calibri"/>
                <a:ea typeface="Calibri"/>
                <a:cs typeface="Calibri"/>
                <a:sym typeface="Calibri"/>
              </a:rPr>
              <a:t>Powtoon ist ein kostenloses Online-Tool, mit dem Sie animierte Erklärvideos mit professionell gestalteten Vorlagen, Szenen, Charakteren, Videos, Soundtracks, Text und vielen anderen Elementen erstellen können.</a:t>
            </a:r>
            <a:endParaRPr/>
          </a:p>
          <a:p>
            <a:pPr indent="0" lvl="0" marL="0" marR="0" rtl="0" algn="l">
              <a:spcBef>
                <a:spcPts val="0"/>
              </a:spcBef>
              <a:spcAft>
                <a:spcPts val="0"/>
              </a:spcAft>
              <a:buNone/>
            </a:pPr>
            <a:r>
              <a:t/>
            </a:r>
            <a:endParaRPr sz="22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2200">
              <a:solidFill>
                <a:srgbClr val="195562"/>
              </a:solidFill>
              <a:latin typeface="Calibri"/>
              <a:ea typeface="Calibri"/>
              <a:cs typeface="Calibri"/>
              <a:sym typeface="Calibri"/>
            </a:endParaRPr>
          </a:p>
        </p:txBody>
      </p:sp>
      <p:sp>
        <p:nvSpPr>
          <p:cNvPr id="135" name="Google Shape;135;p5"/>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36" name="Google Shape;136;p5"/>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37" name="Google Shape;137;p5"/>
          <p:cNvSpPr txBox="1"/>
          <p:nvPr>
            <p:ph type="title"/>
          </p:nvPr>
        </p:nvSpPr>
        <p:spPr>
          <a:xfrm>
            <a:off x="1006794" y="1017953"/>
            <a:ext cx="8173617" cy="5968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Powtoon</a:t>
            </a:r>
            <a:endParaRPr b="1" sz="3600">
              <a:solidFill>
                <a:srgbClr val="29BB89"/>
              </a:solidFill>
              <a:latin typeface="Quattrocento Sans"/>
              <a:ea typeface="Quattrocento Sans"/>
              <a:cs typeface="Quattrocento Sans"/>
              <a:sym typeface="Quattrocento Sans"/>
            </a:endParaRPr>
          </a:p>
        </p:txBody>
      </p:sp>
      <p:pic>
        <p:nvPicPr>
          <p:cNvPr id="138" name="Google Shape;138;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I Don't See the Tabs or Timeline in the Studio | Help Center" id="139" name="Google Shape;139;p5"/>
          <p:cNvPicPr preferRelativeResize="0"/>
          <p:nvPr/>
        </p:nvPicPr>
        <p:blipFill rotWithShape="1">
          <a:blip r:embed="rId5">
            <a:alphaModFix/>
          </a:blip>
          <a:srcRect b="0" l="0" r="0" t="0"/>
          <a:stretch/>
        </p:blipFill>
        <p:spPr>
          <a:xfrm>
            <a:off x="5563302" y="2233715"/>
            <a:ext cx="6225889" cy="3624288"/>
          </a:xfrm>
          <a:prstGeom prst="rect">
            <a:avLst/>
          </a:prstGeom>
          <a:noFill/>
          <a:ln>
            <a:noFill/>
          </a:ln>
        </p:spPr>
      </p:pic>
      <p:pic>
        <p:nvPicPr>
          <p:cNvPr id="140" name="Google Shape;140;p5"/>
          <p:cNvPicPr preferRelativeResize="0"/>
          <p:nvPr/>
        </p:nvPicPr>
        <p:blipFill rotWithShape="1">
          <a:blip r:embed="rId6">
            <a:alphaModFix/>
          </a:blip>
          <a:srcRect b="0" l="0" r="0" t="0"/>
          <a:stretch/>
        </p:blipFill>
        <p:spPr>
          <a:xfrm>
            <a:off x="7183400" y="1453463"/>
            <a:ext cx="2985692" cy="738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Text&#10;&#10;Description automatically generated" id="145" name="Google Shape;145;p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46" name="Google Shape;146;p6"/>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pic>
        <p:nvPicPr>
          <p:cNvPr id="147" name="Google Shape;147;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48" name="Google Shape;148;p6"/>
          <p:cNvPicPr preferRelativeResize="0"/>
          <p:nvPr/>
        </p:nvPicPr>
        <p:blipFill rotWithShape="1">
          <a:blip r:embed="rId5">
            <a:alphaModFix/>
          </a:blip>
          <a:srcRect b="0" l="0" r="0" t="0"/>
          <a:stretch/>
        </p:blipFill>
        <p:spPr>
          <a:xfrm>
            <a:off x="3016377" y="1563329"/>
            <a:ext cx="6159245" cy="5181202"/>
          </a:xfrm>
          <a:prstGeom prst="rect">
            <a:avLst/>
          </a:prstGeom>
          <a:noFill/>
          <a:ln>
            <a:noFill/>
          </a:ln>
        </p:spPr>
      </p:pic>
      <p:sp>
        <p:nvSpPr>
          <p:cNvPr id="149" name="Google Shape;149;p6"/>
          <p:cNvSpPr txBox="1"/>
          <p:nvPr/>
        </p:nvSpPr>
        <p:spPr>
          <a:xfrm>
            <a:off x="1217490" y="726314"/>
            <a:ext cx="967665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800">
                <a:solidFill>
                  <a:srgbClr val="195562"/>
                </a:solidFill>
                <a:latin typeface="Quattrocento Sans"/>
                <a:ea typeface="Quattrocento Sans"/>
                <a:cs typeface="Quattrocento Sans"/>
                <a:sym typeface="Quattrocento Sans"/>
              </a:rPr>
              <a:t>Sie können eine beliebige, frei verfügbare Musik aus der Bibliothek auswählen oder eine eigene Musik hochladen.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Text&#10;&#10;Description automatically generated" id="154" name="Google Shape;154;p7"/>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55" name="Google Shape;155;p7"/>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56" name="Google Shape;156;p7"/>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pic>
        <p:nvPicPr>
          <p:cNvPr id="157" name="Google Shape;157;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8" name="Google Shape;158;p7"/>
          <p:cNvSpPr txBox="1"/>
          <p:nvPr/>
        </p:nvSpPr>
        <p:spPr>
          <a:xfrm>
            <a:off x="621586" y="767304"/>
            <a:ext cx="11167500" cy="1262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700">
                <a:solidFill>
                  <a:srgbClr val="195562"/>
                </a:solidFill>
                <a:latin typeface="Quattrocento Sans"/>
                <a:ea typeface="Quattrocento Sans"/>
                <a:cs typeface="Quattrocento Sans"/>
                <a:sym typeface="Quattrocento Sans"/>
              </a:rPr>
              <a:t>Sie können sogar Ihre eigenen Videos hinzufügen oder Ihren Bildschirm und Ihre Webcam aufzeichnen.</a:t>
            </a:r>
            <a:endParaRPr sz="1300"/>
          </a:p>
          <a:p>
            <a:pPr indent="0" lvl="0" marL="0" marR="0" rtl="0" algn="l">
              <a:spcBef>
                <a:spcPts val="0"/>
              </a:spcBef>
              <a:spcAft>
                <a:spcPts val="0"/>
              </a:spcAft>
              <a:buNone/>
            </a:pPr>
            <a:r>
              <a:t/>
            </a:r>
            <a:endParaRPr sz="2200">
              <a:solidFill>
                <a:srgbClr val="195562"/>
              </a:solidFill>
              <a:latin typeface="Calibri"/>
              <a:ea typeface="Calibri"/>
              <a:cs typeface="Calibri"/>
              <a:sym typeface="Calibri"/>
            </a:endParaRPr>
          </a:p>
        </p:txBody>
      </p:sp>
      <p:pic>
        <p:nvPicPr>
          <p:cNvPr id="159" name="Google Shape;159;p7"/>
          <p:cNvPicPr preferRelativeResize="0"/>
          <p:nvPr/>
        </p:nvPicPr>
        <p:blipFill rotWithShape="1">
          <a:blip r:embed="rId5">
            <a:alphaModFix/>
          </a:blip>
          <a:srcRect b="0" l="0" r="0" t="0"/>
          <a:stretch/>
        </p:blipFill>
        <p:spPr>
          <a:xfrm>
            <a:off x="3328276" y="1826175"/>
            <a:ext cx="6157325" cy="4952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Text&#10;&#10;Description automatically generated" id="164" name="Google Shape;164;p8"/>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65" name="Google Shape;165;p8"/>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pic>
        <p:nvPicPr>
          <p:cNvPr id="166" name="Google Shape;166;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67" name="Google Shape;167;p8"/>
          <p:cNvSpPr txBox="1"/>
          <p:nvPr/>
        </p:nvSpPr>
        <p:spPr>
          <a:xfrm>
            <a:off x="854597" y="690748"/>
            <a:ext cx="10482803" cy="14157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3200">
                <a:solidFill>
                  <a:srgbClr val="195562"/>
                </a:solidFill>
                <a:latin typeface="Quattrocento Sans"/>
                <a:ea typeface="Quattrocento Sans"/>
                <a:cs typeface="Quattrocento Sans"/>
                <a:sym typeface="Quattrocento Sans"/>
              </a:rPr>
              <a:t>Sie können entweder Ihren Bildschirm und Ihre Webcam oder nur die Webcam oder die Kamera aufzeichnen.</a:t>
            </a:r>
            <a:endParaRPr/>
          </a:p>
          <a:p>
            <a:pPr indent="0" lvl="0" marL="0" marR="0" rtl="0" algn="l">
              <a:spcBef>
                <a:spcPts val="0"/>
              </a:spcBef>
              <a:spcAft>
                <a:spcPts val="0"/>
              </a:spcAft>
              <a:buNone/>
            </a:pPr>
            <a:r>
              <a:t/>
            </a:r>
            <a:endParaRPr sz="2200">
              <a:solidFill>
                <a:srgbClr val="195562"/>
              </a:solidFill>
              <a:latin typeface="Calibri"/>
              <a:ea typeface="Calibri"/>
              <a:cs typeface="Calibri"/>
              <a:sym typeface="Calibri"/>
            </a:endParaRPr>
          </a:p>
        </p:txBody>
      </p:sp>
      <p:pic>
        <p:nvPicPr>
          <p:cNvPr id="168" name="Google Shape;168;p8"/>
          <p:cNvPicPr preferRelativeResize="0"/>
          <p:nvPr/>
        </p:nvPicPr>
        <p:blipFill rotWithShape="1">
          <a:blip r:embed="rId5">
            <a:alphaModFix/>
          </a:blip>
          <a:srcRect b="0" l="0" r="0" t="0"/>
          <a:stretch/>
        </p:blipFill>
        <p:spPr>
          <a:xfrm>
            <a:off x="1710260" y="1968454"/>
            <a:ext cx="8771479" cy="40796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Text&#10;&#10;Description automatically generated" id="173" name="Google Shape;173;p9"/>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74" name="Google Shape;174;p9"/>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75" name="Google Shape;175;p9"/>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400">
                <a:solidFill>
                  <a:schemeClr val="lt1"/>
                </a:solidFill>
                <a:latin typeface="Quattrocento Sans"/>
                <a:ea typeface="Quattrocento Sans"/>
                <a:cs typeface="Quattrocento Sans"/>
                <a:sym typeface="Quattrocento Sans"/>
              </a:rPr>
              <a:t>Hier könnten Sie das Thema des Abschnitts beschreiben</a:t>
            </a:r>
            <a:endParaRPr/>
          </a:p>
        </p:txBody>
      </p:sp>
      <p:pic>
        <p:nvPicPr>
          <p:cNvPr id="176" name="Google Shape;176;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77" name="Google Shape;177;p9"/>
          <p:cNvSpPr txBox="1"/>
          <p:nvPr/>
        </p:nvSpPr>
        <p:spPr>
          <a:xfrm>
            <a:off x="1378336" y="750838"/>
            <a:ext cx="8809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3600">
                <a:solidFill>
                  <a:srgbClr val="195562"/>
                </a:solidFill>
                <a:latin typeface="Quattrocento Sans"/>
                <a:ea typeface="Quattrocento Sans"/>
                <a:cs typeface="Quattrocento Sans"/>
                <a:sym typeface="Quattrocento Sans"/>
              </a:rPr>
              <a:t>Oder fügen Sie Ihr eigenes Voiceover hinzu!</a:t>
            </a:r>
            <a:endParaRPr/>
          </a:p>
        </p:txBody>
      </p:sp>
      <p:pic>
        <p:nvPicPr>
          <p:cNvPr id="178" name="Google Shape;178;p9"/>
          <p:cNvPicPr preferRelativeResize="0"/>
          <p:nvPr/>
        </p:nvPicPr>
        <p:blipFill rotWithShape="1">
          <a:blip r:embed="rId5">
            <a:alphaModFix/>
          </a:blip>
          <a:srcRect b="0" l="0" r="0" t="0"/>
          <a:stretch/>
        </p:blipFill>
        <p:spPr>
          <a:xfrm>
            <a:off x="1217490" y="1995940"/>
            <a:ext cx="7090865" cy="3959594"/>
          </a:xfrm>
          <a:prstGeom prst="rect">
            <a:avLst/>
          </a:prstGeom>
          <a:noFill/>
          <a:ln>
            <a:noFill/>
          </a:ln>
        </p:spPr>
      </p:pic>
      <p:pic>
        <p:nvPicPr>
          <p:cNvPr id="179" name="Google Shape;179;p9"/>
          <p:cNvPicPr preferRelativeResize="0"/>
          <p:nvPr/>
        </p:nvPicPr>
        <p:blipFill rotWithShape="1">
          <a:blip r:embed="rId6">
            <a:alphaModFix/>
          </a:blip>
          <a:srcRect b="0" l="0" r="0" t="0"/>
          <a:stretch/>
        </p:blipFill>
        <p:spPr>
          <a:xfrm>
            <a:off x="8586890" y="1805369"/>
            <a:ext cx="3202301" cy="45243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