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Quattrocento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4lIBAu9fYF6YbWBu57OXPeMws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59F5D3-B058-4031-825C-CB0373B6BC25}">
  <a:tblStyle styleId="{EB59F5D3-B058-4031-825C-CB0373B6BC2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bold.fntdata"/><Relationship Id="rId14" Type="http://schemas.openxmlformats.org/officeDocument/2006/relationships/slide" Target="slides/slide9.xml"/><Relationship Id="rId36" Type="http://schemas.openxmlformats.org/officeDocument/2006/relationships/font" Target="fonts/QuattrocentoSans-regular.fntdata"/><Relationship Id="rId17" Type="http://schemas.openxmlformats.org/officeDocument/2006/relationships/slide" Target="slides/slide12.xml"/><Relationship Id="rId39" Type="http://schemas.openxmlformats.org/officeDocument/2006/relationships/font" Target="fonts/QuattrocentoSans-boldItalic.fntdata"/><Relationship Id="rId16" Type="http://schemas.openxmlformats.org/officeDocument/2006/relationships/slide" Target="slides/slide11.xml"/><Relationship Id="rId38" Type="http://schemas.openxmlformats.org/officeDocument/2006/relationships/font" Target="fonts/Quattrocento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4.jpg"/><Relationship Id="rId6" Type="http://schemas.openxmlformats.org/officeDocument/2006/relationships/image" Target="../media/image4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0.png"/><Relationship Id="rId6"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59.png"/><Relationship Id="rId7"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en.unesco.org/covid19/educationresponse/solutions" TargetMode="External"/><Relationship Id="rId6" Type="http://schemas.openxmlformats.org/officeDocument/2006/relationships/image" Target="../media/image46.jpg"/><Relationship Id="rId7" Type="http://schemas.openxmlformats.org/officeDocument/2006/relationships/image" Target="../media/image58.png"/><Relationship Id="rId8" Type="http://schemas.openxmlformats.org/officeDocument/2006/relationships/hyperlink" Target="https://education.ec.europa.eu/resources-and-tools/online-learning-resources/online-platform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en-IE" sz="3200">
                <a:solidFill>
                  <a:srgbClr val="29BA86"/>
                </a:solidFill>
              </a:rPr>
              <a:t>Apmācība darba vietā - B daļa</a:t>
            </a:r>
            <a:br>
              <a:rPr b="1" lang="en-IE" sz="3200">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6" name="Google Shape;186;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7" name="Google Shape;187;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8" name="Google Shape;188;p10"/>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89" name="Google Shape;189;p10"/>
          <p:cNvSpPr txBox="1"/>
          <p:nvPr/>
        </p:nvSpPr>
        <p:spPr>
          <a:xfrm>
            <a:off x="869006" y="984049"/>
            <a:ext cx="575793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Resursu veidi</a:t>
            </a:r>
            <a:endParaRPr b="1" i="0" sz="4000" u="none" cap="none" strike="noStrike">
              <a:solidFill>
                <a:srgbClr val="29BA86"/>
              </a:solidFill>
              <a:latin typeface="Quattrocento Sans"/>
              <a:ea typeface="Quattrocento Sans"/>
              <a:cs typeface="Quattrocento Sans"/>
              <a:sym typeface="Quattrocento Sans"/>
            </a:endParaRPr>
          </a:p>
        </p:txBody>
      </p:sp>
      <p:sp>
        <p:nvSpPr>
          <p:cNvPr id="190" name="Google Shape;190;p10"/>
          <p:cNvSpPr txBox="1"/>
          <p:nvPr/>
        </p:nvSpPr>
        <p:spPr>
          <a:xfrm>
            <a:off x="869007" y="1961235"/>
            <a:ext cx="6922055" cy="37575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0" i="0" lang="en-IE" sz="3200" u="none" cap="none" strike="noStrike">
                <a:solidFill>
                  <a:srgbClr val="195562"/>
                </a:solidFill>
                <a:latin typeface="Calibri"/>
                <a:ea typeface="Calibri"/>
                <a:cs typeface="Calibri"/>
                <a:sym typeface="Calibri"/>
              </a:rPr>
              <a:t>Atkarībā no izglītojamo vajadzībām ir dažāda veida tiešsaistes mācību audio un video resursi, kas papildina teksta kursus un ko var izmantot, lai iesaistītu studentus un uzlabotu viņu līdzdalību tiešsaistes mācībās.</a:t>
            </a:r>
            <a:endParaRPr b="0" i="0" sz="3200" u="none" cap="none" strike="noStrike">
              <a:solidFill>
                <a:srgbClr val="19556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6" name="Google Shape;196;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7" name="Google Shape;197;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8" name="Google Shape;198;p11"/>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99" name="Google Shape;199;p11"/>
          <p:cNvSpPr txBox="1"/>
          <p:nvPr/>
        </p:nvSpPr>
        <p:spPr>
          <a:xfrm>
            <a:off x="869006" y="984049"/>
            <a:ext cx="59330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Uz video balstīta mācīšanās</a:t>
            </a:r>
            <a:endParaRPr b="1" i="0" sz="4000" u="none" cap="none" strike="noStrike">
              <a:solidFill>
                <a:srgbClr val="29BA86"/>
              </a:solidFill>
              <a:latin typeface="Quattrocento Sans"/>
              <a:ea typeface="Quattrocento Sans"/>
              <a:cs typeface="Quattrocento Sans"/>
              <a:sym typeface="Quattrocento Sans"/>
            </a:endParaRPr>
          </a:p>
        </p:txBody>
      </p:sp>
      <p:sp>
        <p:nvSpPr>
          <p:cNvPr id="200" name="Google Shape;200;p11"/>
          <p:cNvSpPr txBox="1"/>
          <p:nvPr/>
        </p:nvSpPr>
        <p:spPr>
          <a:xfrm>
            <a:off x="967329" y="2032876"/>
            <a:ext cx="6847409" cy="300265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0" i="0" lang="en-IE" sz="3600" u="none" cap="none" strike="noStrike">
                <a:solidFill>
                  <a:srgbClr val="195562"/>
                </a:solidFill>
                <a:latin typeface="Calibri"/>
                <a:ea typeface="Calibri"/>
                <a:cs typeface="Calibri"/>
                <a:sym typeface="Calibri"/>
              </a:rPr>
              <a:t>Uz video balstītajai mācīšanai ir iespēja apvienot kameras kadrus, animāciju, grafiku, tekstu un audio ierakstus, lai video radītu izcilu mācību pieredzi.</a:t>
            </a:r>
            <a:endParaRPr b="0" i="0" sz="4800" u="none" cap="none" strike="noStrike">
              <a:solidFill>
                <a:srgbClr val="19556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Text&#10;&#10;Description automatically generated" id="205" name="Google Shape;205;p1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06" name="Google Shape;206;p1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07" name="Google Shape;207;p12"/>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08" name="Google Shape;208;p1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09" name="Google Shape;209;p1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10" name="Google Shape;210;p12"/>
          <p:cNvSpPr txBox="1"/>
          <p:nvPr>
            <p:ph type="title"/>
          </p:nvPr>
        </p:nvSpPr>
        <p:spPr>
          <a:xfrm>
            <a:off x="1073020" y="980000"/>
            <a:ext cx="4169016"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Paskaidrojošie videoklipi</a:t>
            </a:r>
            <a:endParaRPr/>
          </a:p>
        </p:txBody>
      </p:sp>
      <p:pic>
        <p:nvPicPr>
          <p:cNvPr id="211" name="Google Shape;211;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Chemistry online lessons. biochemist presentation, science class, e learning. laboratory worker cartoon character explaining pharmaceutical researches. Free Vector" id="212" name="Google Shape;212;p12"/>
          <p:cNvPicPr preferRelativeResize="0"/>
          <p:nvPr/>
        </p:nvPicPr>
        <p:blipFill rotWithShape="1">
          <a:blip r:embed="rId5">
            <a:alphaModFix/>
          </a:blip>
          <a:srcRect b="0" l="0" r="0" t="0"/>
          <a:stretch/>
        </p:blipFill>
        <p:spPr>
          <a:xfrm>
            <a:off x="7100596" y="1193472"/>
            <a:ext cx="4631464" cy="4631464"/>
          </a:xfrm>
          <a:prstGeom prst="rect">
            <a:avLst/>
          </a:prstGeom>
          <a:noFill/>
          <a:ln>
            <a:noFill/>
          </a:ln>
        </p:spPr>
      </p:pic>
      <p:sp>
        <p:nvSpPr>
          <p:cNvPr id="213" name="Google Shape;213;p12"/>
          <p:cNvSpPr txBox="1"/>
          <p:nvPr/>
        </p:nvSpPr>
        <p:spPr>
          <a:xfrm>
            <a:off x="1073020" y="1801868"/>
            <a:ext cx="6027576" cy="386266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Paskaidrojošie videoklipi vienkāršo sarežģītus tematus un pārvērš teksta smagus lasāmmateriālus viegli uztveramos vizuālos materiālos.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Pateicoties viegli saprotamai animācijai, tā uzlabo mācīšanās pieredzi, jo skolēni bez problēmām saglabā vairāk informācijas. </a:t>
            </a:r>
            <a:endParaRPr b="0" i="0" sz="2800" u="none" cap="none" strike="noStrike">
              <a:solidFill>
                <a:srgbClr val="19556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Text&#10;&#10;Description automatically generated" id="218" name="Google Shape;218;p1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19" name="Google Shape;219;p1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20" name="Google Shape;220;p1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21" name="Google Shape;221;p1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22" name="Google Shape;222;p13"/>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pic>
        <p:nvPicPr>
          <p:cNvPr id="223" name="Google Shape;223;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Data and maps — European Environment Agency" id="224" name="Google Shape;224;p13"/>
          <p:cNvPicPr preferRelativeResize="0"/>
          <p:nvPr/>
        </p:nvPicPr>
        <p:blipFill rotWithShape="1">
          <a:blip r:embed="rId5">
            <a:alphaModFix/>
          </a:blip>
          <a:srcRect b="0" l="0" r="0" t="0"/>
          <a:stretch/>
        </p:blipFill>
        <p:spPr>
          <a:xfrm>
            <a:off x="4451028" y="108086"/>
            <a:ext cx="3028335" cy="1589876"/>
          </a:xfrm>
          <a:prstGeom prst="rect">
            <a:avLst/>
          </a:prstGeom>
          <a:noFill/>
          <a:ln>
            <a:noFill/>
          </a:ln>
        </p:spPr>
      </p:pic>
      <p:pic>
        <p:nvPicPr>
          <p:cNvPr id="225" name="Google Shape;225;p13" title="Circular Economy"/>
          <p:cNvPicPr preferRelativeResize="0"/>
          <p:nvPr/>
        </p:nvPicPr>
        <p:blipFill rotWithShape="1">
          <a:blip r:embed="rId6">
            <a:alphaModFix/>
          </a:blip>
          <a:srcRect b="0" l="0" r="0" t="0"/>
          <a:stretch/>
        </p:blipFill>
        <p:spPr>
          <a:xfrm>
            <a:off x="2199640" y="1495221"/>
            <a:ext cx="7957083" cy="4495752"/>
          </a:xfrm>
          <a:prstGeom prst="rect">
            <a:avLst/>
          </a:prstGeom>
          <a:noFill/>
          <a:ln>
            <a:noFill/>
          </a:ln>
        </p:spPr>
      </p:pic>
      <p:sp>
        <p:nvSpPr>
          <p:cNvPr id="226" name="Google Shape;226;p13"/>
          <p:cNvSpPr txBox="1"/>
          <p:nvPr/>
        </p:nvSpPr>
        <p:spPr>
          <a:xfrm>
            <a:off x="3987775" y="6122657"/>
            <a:ext cx="50636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195562"/>
                </a:solidFill>
                <a:latin typeface="Arial"/>
                <a:ea typeface="Arial"/>
                <a:cs typeface="Arial"/>
                <a:sym typeface="Arial"/>
              </a:rPr>
              <a:t>Aprites ekonomika| Eiropas Vides aģentūra|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Text&#10;&#10;Description automatically generated" id="231" name="Google Shape;231;p1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32" name="Google Shape;232;p14"/>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33" name="Google Shape;233;p14"/>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34" name="Google Shape;234;p14"/>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35" name="Google Shape;235;p14"/>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36" name="Google Shape;236;p14"/>
          <p:cNvSpPr txBox="1"/>
          <p:nvPr>
            <p:ph type="title"/>
          </p:nvPr>
        </p:nvSpPr>
        <p:spPr>
          <a:xfrm>
            <a:off x="1159027" y="1107329"/>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Instruktāžas videoklipi (pamācības)</a:t>
            </a:r>
            <a:endParaRPr/>
          </a:p>
        </p:txBody>
      </p:sp>
      <p:pic>
        <p:nvPicPr>
          <p:cNvPr id="237" name="Google Shape;237;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8" name="Google Shape;238;p14"/>
          <p:cNvSpPr txBox="1"/>
          <p:nvPr/>
        </p:nvSpPr>
        <p:spPr>
          <a:xfrm>
            <a:off x="1217490" y="2111612"/>
            <a:ext cx="5964937" cy="333879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Instruktāžas videoklipi ir praktiski pamācības jeb praktiski pamācības, kurās soli pa solim tiek sniegti norādījumi, kā kaut ko darīt vai kā to darīt pareizi vai efektīvāk.</a:t>
            </a:r>
            <a:endParaRPr b="0" i="0" sz="2400" u="none" cap="none" strike="noStrike">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Video pamācības ir lielisks piemērs mācīšanās darbojoties, kas pasīvo skatīšanās pieredzi pārvērš par aktīvu mācīšanās pieredzi.</a:t>
            </a:r>
            <a:endParaRPr b="0" i="0" sz="2400" u="none" cap="none" strike="noStrike">
              <a:solidFill>
                <a:srgbClr val="195562"/>
              </a:solidFill>
              <a:latin typeface="Calibri"/>
              <a:ea typeface="Calibri"/>
              <a:cs typeface="Calibri"/>
              <a:sym typeface="Calibri"/>
            </a:endParaRPr>
          </a:p>
        </p:txBody>
      </p:sp>
      <p:pic>
        <p:nvPicPr>
          <p:cNvPr descr="Data analytics online video tutorial. statistics internet presentation, business development course, webinar. business analysis corporate seminar. Free Vector" id="239" name="Google Shape;239;p14"/>
          <p:cNvPicPr preferRelativeResize="0"/>
          <p:nvPr/>
        </p:nvPicPr>
        <p:blipFill rotWithShape="1">
          <a:blip r:embed="rId5">
            <a:alphaModFix/>
          </a:blip>
          <a:srcRect b="0" l="0" r="0" t="0"/>
          <a:stretch/>
        </p:blipFill>
        <p:spPr>
          <a:xfrm>
            <a:off x="7237463" y="1663867"/>
            <a:ext cx="4234288" cy="42342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Text&#10;&#10;Description automatically generated" id="244" name="Google Shape;244;p1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45" name="Google Shape;245;p15"/>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46" name="Google Shape;246;p15"/>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47" name="Google Shape;247;p1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48" name="Google Shape;248;p15"/>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49" name="Google Shape;249;p15"/>
          <p:cNvSpPr txBox="1"/>
          <p:nvPr>
            <p:ph type="title"/>
          </p:nvPr>
        </p:nvSpPr>
        <p:spPr>
          <a:xfrm>
            <a:off x="1073020" y="980000"/>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Video lekcijas</a:t>
            </a:r>
            <a:endParaRPr/>
          </a:p>
        </p:txBody>
      </p:sp>
      <p:pic>
        <p:nvPicPr>
          <p:cNvPr id="250" name="Google Shape;250;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1" name="Google Shape;251;p15"/>
          <p:cNvSpPr txBox="1"/>
          <p:nvPr/>
        </p:nvSpPr>
        <p:spPr>
          <a:xfrm>
            <a:off x="1136914" y="1889750"/>
            <a:ext cx="5696505" cy="393954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IE" sz="2400" u="none" cap="none" strike="noStrike">
                <a:solidFill>
                  <a:srgbClr val="29BA86"/>
                </a:solidFill>
                <a:latin typeface="Calibri"/>
                <a:ea typeface="Calibri"/>
                <a:cs typeface="Calibri"/>
                <a:sym typeface="Calibri"/>
              </a:rPr>
              <a:t>Videolekcija </a:t>
            </a:r>
            <a:r>
              <a:rPr b="0" i="0" lang="en-IE" sz="2400" u="none" cap="none" strike="noStrike">
                <a:solidFill>
                  <a:srgbClr val="195562"/>
                </a:solidFill>
                <a:latin typeface="Calibri"/>
                <a:ea typeface="Calibri"/>
                <a:cs typeface="Calibri"/>
                <a:sym typeface="Calibri"/>
              </a:rPr>
              <a:t>vai lekcija ir videoieraksts, kurā skolotājs vai profesionālis runā uz kameru, ir fotogrāfijas un teksts par tēmu vai to apvienojums.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To var izveidot, vienkārši ierakstot tiešraidi, tikšanos vai eksperta uzstāšanos, vai arī to var izveidot apzināti, lai aptvertu noteiktu tematu. Video lekcija ir ļoti efektīvs veids, kā vienreizējas mācību sesijas pārvērst atkārtoti izmantojamā saturā.</a:t>
            </a:r>
            <a:endParaRPr b="0" i="0" sz="2400" u="none" cap="none" strike="noStrike">
              <a:solidFill>
                <a:srgbClr val="195562"/>
              </a:solidFill>
              <a:latin typeface="Calibri"/>
              <a:ea typeface="Calibri"/>
              <a:cs typeface="Calibri"/>
              <a:sym typeface="Calibri"/>
            </a:endParaRPr>
          </a:p>
        </p:txBody>
      </p:sp>
      <p:pic>
        <p:nvPicPr>
          <p:cNvPr descr="Students studying online Free Vector" id="252" name="Google Shape;252;p15"/>
          <p:cNvPicPr preferRelativeResize="0"/>
          <p:nvPr/>
        </p:nvPicPr>
        <p:blipFill rotWithShape="1">
          <a:blip r:embed="rId5">
            <a:alphaModFix/>
          </a:blip>
          <a:srcRect b="0" l="0" r="0" t="0"/>
          <a:stretch/>
        </p:blipFill>
        <p:spPr>
          <a:xfrm>
            <a:off x="6964089" y="2074732"/>
            <a:ext cx="4983596" cy="3311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Text&#10;&#10;Description automatically generated" id="257" name="Google Shape;257;p1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58" name="Google Shape;258;p16"/>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59" name="Google Shape;259;p16"/>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60" name="Google Shape;260;p16"/>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61" name="Google Shape;261;p16"/>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pic>
        <p:nvPicPr>
          <p:cNvPr id="262" name="Google Shape;262;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The Top 10 Most Popular TED Talks" id="263" name="Google Shape;263;p16"/>
          <p:cNvPicPr preferRelativeResize="0"/>
          <p:nvPr/>
        </p:nvPicPr>
        <p:blipFill rotWithShape="1">
          <a:blip r:embed="rId5">
            <a:alphaModFix/>
          </a:blip>
          <a:srcRect b="0" l="0" r="0" t="0"/>
          <a:stretch/>
        </p:blipFill>
        <p:spPr>
          <a:xfrm>
            <a:off x="4180437" y="17595"/>
            <a:ext cx="3223254" cy="2150057"/>
          </a:xfrm>
          <a:prstGeom prst="rect">
            <a:avLst/>
          </a:prstGeom>
          <a:noFill/>
          <a:ln>
            <a:noFill/>
          </a:ln>
        </p:spPr>
      </p:pic>
      <p:sp>
        <p:nvSpPr>
          <p:cNvPr id="264" name="Google Shape;264;p16"/>
          <p:cNvSpPr txBox="1"/>
          <p:nvPr/>
        </p:nvSpPr>
        <p:spPr>
          <a:xfrm>
            <a:off x="3649072" y="5922396"/>
            <a:ext cx="66807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195562"/>
                </a:solidFill>
                <a:latin typeface="Arial"/>
                <a:ea typeface="Arial"/>
                <a:cs typeface="Arial"/>
                <a:sym typeface="Arial"/>
              </a:rPr>
              <a:t>Ilgtspēja, izmantojot aprites ekonomiku | Maayke Damen </a:t>
            </a:r>
            <a:r>
              <a:rPr b="0" i="0" lang="en-IE" sz="1800" u="none" cap="none" strike="noStrike">
                <a:solidFill>
                  <a:srgbClr val="195562"/>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65" name="Google Shape;265;p16" title="Sustainability through a circular economy | Maayke Damen | TEDxYouth@Maastricht"/>
          <p:cNvPicPr preferRelativeResize="0"/>
          <p:nvPr/>
        </p:nvPicPr>
        <p:blipFill rotWithShape="1">
          <a:blip r:embed="rId6">
            <a:alphaModFix/>
          </a:blip>
          <a:srcRect b="0" l="0" r="0" t="0"/>
          <a:stretch/>
        </p:blipFill>
        <p:spPr>
          <a:xfrm>
            <a:off x="2199640" y="1563329"/>
            <a:ext cx="7566924" cy="4275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Text&#10;&#10;Description automatically generated" id="270" name="Google Shape;270;p17"/>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71" name="Google Shape;271;p17"/>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72" name="Google Shape;272;p17"/>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73" name="Google Shape;273;p17"/>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pic>
        <p:nvPicPr>
          <p:cNvPr id="274" name="Google Shape;274;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75" name="Google Shape;275;p17"/>
          <p:cNvSpPr txBox="1"/>
          <p:nvPr/>
        </p:nvSpPr>
        <p:spPr>
          <a:xfrm>
            <a:off x="963561" y="1445000"/>
            <a:ext cx="9875798" cy="2000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IE" sz="4400" u="none" cap="none" strike="noStrike">
                <a:solidFill>
                  <a:srgbClr val="179D96"/>
                </a:solidFill>
                <a:latin typeface="Calibri"/>
                <a:ea typeface="Calibri"/>
                <a:cs typeface="Calibri"/>
                <a:sym typeface="Calibri"/>
              </a:rPr>
              <a:t>YouTube </a:t>
            </a:r>
            <a:r>
              <a:rPr b="0" i="0" lang="en-IE" sz="4000" u="none" cap="none" strike="noStrike">
                <a:solidFill>
                  <a:srgbClr val="195562"/>
                </a:solidFill>
                <a:latin typeface="Calibri"/>
                <a:ea typeface="Calibri"/>
                <a:cs typeface="Calibri"/>
                <a:sym typeface="Calibri"/>
              </a:rPr>
              <a:t>piedāvā iespēju bez maksas piekļūt un kopīgot dažādus skaidrojošus videoklipus, pamācības un TED Talks.</a:t>
            </a:r>
            <a:endParaRPr b="0" i="0" sz="4000" u="none" cap="none" strike="noStrike">
              <a:solidFill>
                <a:srgbClr val="195562"/>
              </a:solidFill>
              <a:latin typeface="Calibri"/>
              <a:ea typeface="Calibri"/>
              <a:cs typeface="Calibri"/>
              <a:sym typeface="Calibri"/>
            </a:endParaRPr>
          </a:p>
        </p:txBody>
      </p:sp>
      <p:pic>
        <p:nvPicPr>
          <p:cNvPr descr="Was ist YouTube? - klicksafe.de" id="276" name="Google Shape;276;p17"/>
          <p:cNvPicPr preferRelativeResize="0"/>
          <p:nvPr/>
        </p:nvPicPr>
        <p:blipFill rotWithShape="1">
          <a:blip r:embed="rId5">
            <a:alphaModFix/>
          </a:blip>
          <a:srcRect b="0" l="0" r="0" t="0"/>
          <a:stretch/>
        </p:blipFill>
        <p:spPr>
          <a:xfrm>
            <a:off x="3140611" y="3199326"/>
            <a:ext cx="5537319" cy="34331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Text&#10;&#10;Description automatically generated" id="281" name="Google Shape;281;p18"/>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82" name="Google Shape;282;p18"/>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83" name="Google Shape;283;p18"/>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84" name="Google Shape;284;p18"/>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85" name="Google Shape;285;p18"/>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86" name="Google Shape;286;p18"/>
          <p:cNvSpPr txBox="1"/>
          <p:nvPr>
            <p:ph type="title"/>
          </p:nvPr>
        </p:nvSpPr>
        <p:spPr>
          <a:xfrm>
            <a:off x="1113520" y="1005179"/>
            <a:ext cx="9659849"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Uz video balstītas mācīšanās priekšrocības</a:t>
            </a:r>
            <a:endParaRPr/>
          </a:p>
        </p:txBody>
      </p:sp>
      <p:pic>
        <p:nvPicPr>
          <p:cNvPr id="287" name="Google Shape;287;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8" name="Google Shape;288;p18"/>
          <p:cNvSpPr txBox="1"/>
          <p:nvPr/>
        </p:nvSpPr>
        <p:spPr>
          <a:xfrm>
            <a:off x="1217490" y="1963948"/>
            <a:ext cx="9451911" cy="391459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Piesaista uzmanību</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Palīdz saglabāt informāciju un zināšanas</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Uzlabo uzdevumu veikšanu</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Vienkāršo sarežģītus datus</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Palīdz ieviest jaunus jēdzienus</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ir rentabli</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Palīdz izglītojamajiem redzēt reālās pasaules pielietojumu.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Text&#10;&#10;Description automatically generated" id="293" name="Google Shape;293;p19"/>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94" name="Google Shape;294;p19"/>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95" name="Google Shape;295;p19"/>
          <p:cNvSpPr txBox="1"/>
          <p:nvPr/>
        </p:nvSpPr>
        <p:spPr>
          <a:xfrm>
            <a:off x="1073020" y="1966694"/>
            <a:ext cx="5789896" cy="37856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0"/>
              <a:buFont typeface="Arial"/>
              <a:buNone/>
            </a:pPr>
            <a:r>
              <a:rPr b="0" i="0" lang="en-IE" sz="3000" u="none" cap="none" strike="noStrike">
                <a:solidFill>
                  <a:srgbClr val="195562"/>
                </a:solidFill>
                <a:latin typeface="Arial"/>
                <a:ea typeface="Arial"/>
                <a:cs typeface="Arial"/>
                <a:sym typeface="Arial"/>
              </a:rPr>
              <a:t>Radio - gan raidījums, gan interaktīvais - ir bijis plaši izmantots tālmācībā balstītas skolotāju apmācības modelis. Pēdējos gados interneta un mobilās tehnoloģijas revolucionizē un pārveido visus audioizglītības veidus.</a:t>
            </a:r>
            <a:endParaRPr b="0" i="0" sz="3000" u="none" cap="none" strike="noStrike">
              <a:solidFill>
                <a:schemeClr val="lt1"/>
              </a:solidFill>
              <a:latin typeface="Quattrocento Sans"/>
              <a:ea typeface="Quattrocento Sans"/>
              <a:cs typeface="Quattrocento Sans"/>
              <a:sym typeface="Quattrocento Sans"/>
            </a:endParaRPr>
          </a:p>
        </p:txBody>
      </p:sp>
      <p:sp>
        <p:nvSpPr>
          <p:cNvPr id="296" name="Google Shape;296;p19"/>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297" name="Google Shape;297;p19"/>
          <p:cNvSpPr txBox="1"/>
          <p:nvPr>
            <p:ph type="title"/>
          </p:nvPr>
        </p:nvSpPr>
        <p:spPr>
          <a:xfrm>
            <a:off x="1073020" y="980000"/>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Uz audio balstīta mācīšanās</a:t>
            </a:r>
            <a:endParaRPr/>
          </a:p>
        </p:txBody>
      </p:sp>
      <p:pic>
        <p:nvPicPr>
          <p:cNvPr id="298" name="Google Shape;298;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Of isolated retro, vintage microphone. Free Vector" id="299" name="Google Shape;299;p19"/>
          <p:cNvPicPr preferRelativeResize="0"/>
          <p:nvPr/>
        </p:nvPicPr>
        <p:blipFill rotWithShape="1">
          <a:blip r:embed="rId5">
            <a:alphaModFix/>
          </a:blip>
          <a:srcRect b="0" l="0" r="0" t="0"/>
          <a:stretch/>
        </p:blipFill>
        <p:spPr>
          <a:xfrm>
            <a:off x="6968622" y="1267263"/>
            <a:ext cx="4980039" cy="49800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943584" y="1974013"/>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29BB89"/>
                </a:solidFill>
                <a:latin typeface="Quattrocento Sans"/>
                <a:ea typeface="Quattrocento Sans"/>
                <a:cs typeface="Quattrocento Sans"/>
                <a:sym typeface="Quattrocento Sans"/>
              </a:rPr>
              <a:t>DIGITĀLO PRASMJU ATTĪSTĪŠANA </a:t>
            </a:r>
            <a:endParaRPr b="1" i="0" sz="36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Calibri"/>
              <a:buNone/>
            </a:pPr>
            <a:r>
              <a:rPr b="0" i="0" lang="en-IE" sz="2800" u="none" cap="none" strike="noStrike">
                <a:solidFill>
                  <a:srgbClr val="195562"/>
                </a:solidFill>
                <a:latin typeface="Calibri"/>
                <a:ea typeface="Calibri"/>
                <a:cs typeface="Calibri"/>
                <a:sym typeface="Calibri"/>
              </a:rPr>
              <a:t>Šī moduļa mērķis ir attīstīt PIA pasniedzēju digitālās prasmes un sagatavot viņus darbam tiešsaistes vidē.</a:t>
            </a:r>
            <a:endParaRPr b="0" i="0" sz="1400" u="none" cap="none" strike="noStrike">
              <a:solidFill>
                <a:srgbClr val="000000"/>
              </a:solidFill>
              <a:latin typeface="Arial"/>
              <a:ea typeface="Arial"/>
              <a:cs typeface="Arial"/>
              <a:sym typeface="Arial"/>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Text&#10;&#10;Description automatically generated" id="304" name="Google Shape;304;p20"/>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05" name="Google Shape;305;p20"/>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06" name="Google Shape;306;p20"/>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07" name="Google Shape;307;p20"/>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08" name="Google Shape;308;p20"/>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09" name="Google Shape;309;p20"/>
          <p:cNvSpPr txBox="1"/>
          <p:nvPr>
            <p:ph type="title"/>
          </p:nvPr>
        </p:nvSpPr>
        <p:spPr>
          <a:xfrm>
            <a:off x="1095346" y="109198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 lekcijas (podcasting)</a:t>
            </a:r>
            <a:endParaRPr/>
          </a:p>
        </p:txBody>
      </p:sp>
      <p:pic>
        <p:nvPicPr>
          <p:cNvPr id="310" name="Google Shape;310;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Radio broadcasting concept Free Vector" id="311" name="Google Shape;311;p20"/>
          <p:cNvPicPr preferRelativeResize="0"/>
          <p:nvPr/>
        </p:nvPicPr>
        <p:blipFill rotWithShape="1">
          <a:blip r:embed="rId5">
            <a:alphaModFix/>
          </a:blip>
          <a:srcRect b="0" l="0" r="0" t="0"/>
          <a:stretch/>
        </p:blipFill>
        <p:spPr>
          <a:xfrm>
            <a:off x="6817227" y="1860280"/>
            <a:ext cx="5206687" cy="4000665"/>
          </a:xfrm>
          <a:prstGeom prst="rect">
            <a:avLst/>
          </a:prstGeom>
          <a:noFill/>
          <a:ln>
            <a:noFill/>
          </a:ln>
        </p:spPr>
      </p:pic>
      <p:sp>
        <p:nvSpPr>
          <p:cNvPr id="312" name="Google Shape;312;p20"/>
          <p:cNvSpPr txBox="1"/>
          <p:nvPr/>
        </p:nvSpPr>
        <p:spPr>
          <a:xfrm>
            <a:off x="1095346" y="2032048"/>
            <a:ext cx="5573586" cy="402225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3000"/>
              <a:buFont typeface="Arial"/>
              <a:buNone/>
            </a:pPr>
            <a:r>
              <a:rPr b="1" i="0" lang="en-IE" sz="3000" u="none" cap="none" strike="noStrike">
                <a:solidFill>
                  <a:srgbClr val="29BA86"/>
                </a:solidFill>
                <a:latin typeface="Arial"/>
                <a:ea typeface="Arial"/>
                <a:cs typeface="Arial"/>
                <a:sym typeface="Arial"/>
              </a:rPr>
              <a:t>Podkāsts </a:t>
            </a:r>
            <a:r>
              <a:rPr b="0" i="0" lang="en-IE" sz="3000" u="none" cap="none" strike="noStrike">
                <a:solidFill>
                  <a:srgbClr val="195562"/>
                </a:solidFill>
                <a:latin typeface="Arial"/>
                <a:ea typeface="Arial"/>
                <a:cs typeface="Arial"/>
                <a:sym typeface="Arial"/>
              </a:rPr>
              <a:t>ir epizodiska digitālu audio vai video ierakstu sērija, kas bieži vien ir veltīta konkrētai tēmai vai tematam un ko skolēni var lejupielādēt un klausīties savās mobilajās ierīcēs jebkurā laikā, lai klausītos, veicot citas darbības. </a:t>
            </a:r>
            <a:endParaRPr b="0" i="0" sz="3000" u="none" cap="none" strike="noStrike">
              <a:solidFill>
                <a:srgbClr val="19556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Text&#10;&#10;Description automatically generated" id="317" name="Google Shape;317;p2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18" name="Google Shape;318;p21"/>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19" name="Google Shape;319;p21"/>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20" name="Google Shape;320;p21"/>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21" name="Google Shape;321;p21"/>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22" name="Google Shape;322;p21"/>
          <p:cNvSpPr txBox="1"/>
          <p:nvPr>
            <p:ph type="title"/>
          </p:nvPr>
        </p:nvSpPr>
        <p:spPr>
          <a:xfrm>
            <a:off x="1095346" y="109198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 lekcijas (podcasting)</a:t>
            </a:r>
            <a:endParaRPr/>
          </a:p>
        </p:txBody>
      </p:sp>
      <p:pic>
        <p:nvPicPr>
          <p:cNvPr id="323" name="Google Shape;323;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24" name="Google Shape;324;p21"/>
          <p:cNvSpPr txBox="1"/>
          <p:nvPr/>
        </p:nvSpPr>
        <p:spPr>
          <a:xfrm>
            <a:off x="1095346" y="2139226"/>
            <a:ext cx="4832010" cy="375756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3200"/>
              <a:buFont typeface="Arial"/>
              <a:buNone/>
            </a:pPr>
            <a:r>
              <a:rPr b="0" i="0" lang="en-IE" sz="3200" u="none" cap="none" strike="noStrike">
                <a:solidFill>
                  <a:srgbClr val="195562"/>
                </a:solidFill>
                <a:latin typeface="Arial"/>
                <a:ea typeface="Arial"/>
                <a:cs typeface="Arial"/>
                <a:sym typeface="Arial"/>
              </a:rPr>
              <a:t>Podkastos bieži tiek ierakstītas tiešraides lekcijas vai divu cilvēku saruna, tostarp jautājumu un atbilžu sesijas, kas var būt noderīgas arī skolēnam.</a:t>
            </a:r>
            <a:endParaRPr b="0" i="0" sz="1400" u="none" cap="none" strike="noStrike">
              <a:solidFill>
                <a:srgbClr val="000000"/>
              </a:solidFill>
              <a:latin typeface="Arial"/>
              <a:ea typeface="Arial"/>
              <a:cs typeface="Arial"/>
              <a:sym typeface="Arial"/>
            </a:endParaRPr>
          </a:p>
        </p:txBody>
      </p:sp>
      <p:pic>
        <p:nvPicPr>
          <p:cNvPr descr="Podcast concept illustration Free Vector" id="325" name="Google Shape;325;p21"/>
          <p:cNvPicPr preferRelativeResize="0"/>
          <p:nvPr/>
        </p:nvPicPr>
        <p:blipFill rotWithShape="1">
          <a:blip r:embed="rId5">
            <a:alphaModFix/>
          </a:blip>
          <a:srcRect b="0" l="0" r="0" t="0"/>
          <a:stretch/>
        </p:blipFill>
        <p:spPr>
          <a:xfrm>
            <a:off x="6049500" y="2032048"/>
            <a:ext cx="5962650" cy="397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Text&#10;&#10;Description automatically generated" id="330" name="Google Shape;330;p2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31" name="Google Shape;331;p2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32" name="Google Shape;332;p22"/>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33" name="Google Shape;333;p2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34" name="Google Shape;334;p2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35" name="Google Shape;335;p22"/>
          <p:cNvSpPr txBox="1"/>
          <p:nvPr>
            <p:ph type="title"/>
          </p:nvPr>
        </p:nvSpPr>
        <p:spPr>
          <a:xfrm>
            <a:off x="1078532" y="1086196"/>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 lekcijas (podcasting)</a:t>
            </a:r>
            <a:endParaRPr/>
          </a:p>
        </p:txBody>
      </p:sp>
      <p:pic>
        <p:nvPicPr>
          <p:cNvPr id="336" name="Google Shape;336;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37" name="Google Shape;337;p22"/>
          <p:cNvSpPr txBox="1"/>
          <p:nvPr/>
        </p:nvSpPr>
        <p:spPr>
          <a:xfrm>
            <a:off x="1078532" y="2159309"/>
            <a:ext cx="6170324" cy="333879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Audio ir efektīvs informācijas nodošanas veids, jo īpaši attālās vietās.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Turklāt runātāja balss var būt neaizmirstama un palīdzēt skolēniem saglabāt un vēlāk atgūt informāciju. Tas, ka kāds runā tieši ar jums, uzlabo intimitāti un ir izdevīgi pedagogiem, kas vēlas radīt piederības sajūtu tālmācībā. </a:t>
            </a:r>
            <a:endParaRPr b="0" i="0" sz="1400" u="none" cap="none" strike="noStrike">
              <a:solidFill>
                <a:srgbClr val="000000"/>
              </a:solidFill>
              <a:latin typeface="Arial"/>
              <a:ea typeface="Arial"/>
              <a:cs typeface="Arial"/>
              <a:sym typeface="Arial"/>
            </a:endParaRPr>
          </a:p>
        </p:txBody>
      </p:sp>
      <p:pic>
        <p:nvPicPr>
          <p:cNvPr descr="Popular music abstract concept illustration. popular singer tour, pop music industry, top chart artist, musical band production service, recording studio, book for event Free Vector" id="338" name="Google Shape;338;p22"/>
          <p:cNvPicPr preferRelativeResize="0"/>
          <p:nvPr/>
        </p:nvPicPr>
        <p:blipFill rotWithShape="1">
          <a:blip r:embed="rId5">
            <a:alphaModFix/>
          </a:blip>
          <a:srcRect b="0" l="0" r="0" t="0"/>
          <a:stretch/>
        </p:blipFill>
        <p:spPr>
          <a:xfrm>
            <a:off x="7261414" y="1695426"/>
            <a:ext cx="4540335" cy="45403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Text&#10;&#10;Description automatically generated" id="343" name="Google Shape;343;p2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44" name="Google Shape;344;p2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45" name="Google Shape;345;p23"/>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46" name="Google Shape;346;p2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47" name="Google Shape;347;p23"/>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48" name="Google Shape;348;p23"/>
          <p:cNvSpPr txBox="1"/>
          <p:nvPr>
            <p:ph type="title"/>
          </p:nvPr>
        </p:nvSpPr>
        <p:spPr>
          <a:xfrm>
            <a:off x="1127599" y="111403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 lekcijas (podcasting)</a:t>
            </a:r>
            <a:endParaRPr/>
          </a:p>
        </p:txBody>
      </p:sp>
      <p:pic>
        <p:nvPicPr>
          <p:cNvPr id="349" name="Google Shape;349;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50" name="Google Shape;350;p23"/>
          <p:cNvSpPr txBox="1"/>
          <p:nvPr/>
        </p:nvSpPr>
        <p:spPr>
          <a:xfrm>
            <a:off x="1127599" y="1995205"/>
            <a:ext cx="5547430" cy="386266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Izmantojot podkāstus, runātājs var uzsvērt, intonēt un pārcelt vārdus vai frāzes, lai īsākā laikā izprastu jēdzienus, salīdzinot tikai ar lasīšanu.</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Tas var palīdzēt skolotājiem sniegt vairāk informācijas, salīdzinot tikai ar rakstisku materiālu.</a:t>
            </a:r>
            <a:endParaRPr b="0" i="0" sz="2800" u="none" cap="none" strike="noStrike">
              <a:solidFill>
                <a:srgbClr val="195562"/>
              </a:solidFill>
              <a:latin typeface="Calibri"/>
              <a:ea typeface="Calibri"/>
              <a:cs typeface="Calibri"/>
              <a:sym typeface="Calibri"/>
            </a:endParaRPr>
          </a:p>
        </p:txBody>
      </p:sp>
      <p:pic>
        <p:nvPicPr>
          <p:cNvPr descr="Dialog, Tip, Advice, Hint, Speaking, Talking" id="351" name="Google Shape;351;p23"/>
          <p:cNvPicPr preferRelativeResize="0"/>
          <p:nvPr/>
        </p:nvPicPr>
        <p:blipFill rotWithShape="1">
          <a:blip r:embed="rId5">
            <a:alphaModFix/>
          </a:blip>
          <a:srcRect b="0" l="0" r="0" t="0"/>
          <a:stretch/>
        </p:blipFill>
        <p:spPr>
          <a:xfrm>
            <a:off x="7216878" y="2354623"/>
            <a:ext cx="4624206" cy="32899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Text&#10;&#10;Description automatically generated" id="356" name="Google Shape;356;p2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57" name="Google Shape;357;p24"/>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58" name="Google Shape;358;p24"/>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59" name="Google Shape;359;p24"/>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60" name="Google Shape;360;p24"/>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61" name="Google Shape;361;p24"/>
          <p:cNvSpPr txBox="1"/>
          <p:nvPr>
            <p:ph type="title"/>
          </p:nvPr>
        </p:nvSpPr>
        <p:spPr>
          <a:xfrm>
            <a:off x="1099571" y="1086196"/>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 lekcijas (podcasting)</a:t>
            </a:r>
            <a:endParaRPr/>
          </a:p>
        </p:txBody>
      </p:sp>
      <p:pic>
        <p:nvPicPr>
          <p:cNvPr id="362" name="Google Shape;362;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63" name="Google Shape;363;p24"/>
          <p:cNvSpPr txBox="1"/>
          <p:nvPr/>
        </p:nvSpPr>
        <p:spPr>
          <a:xfrm>
            <a:off x="1099571" y="2084847"/>
            <a:ext cx="5556867" cy="376006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Arial"/>
                <a:ea typeface="Arial"/>
                <a:cs typeface="Arial"/>
                <a:sym typeface="Arial"/>
              </a:rPr>
              <a:t>Dažus mācību priekšmetus, piemēram, valodas prasmes, starppersonu komunikāciju un citus priekšmetus, kuros ir svarīgs vārdu krājums, izruna un citas valodas nianses, vislabāk var apgūt, izmantojot audioierakstus vai audioaplikas.</a:t>
            </a:r>
            <a:endParaRPr b="0" i="0" sz="1400" u="none" cap="none" strike="noStrike">
              <a:solidFill>
                <a:srgbClr val="000000"/>
              </a:solidFill>
              <a:latin typeface="Arial"/>
              <a:ea typeface="Arial"/>
              <a:cs typeface="Arial"/>
              <a:sym typeface="Arial"/>
            </a:endParaRPr>
          </a:p>
        </p:txBody>
      </p:sp>
      <p:pic>
        <p:nvPicPr>
          <p:cNvPr descr="Hand drawn flat people talking Free Vector" id="364" name="Google Shape;364;p24"/>
          <p:cNvPicPr preferRelativeResize="0"/>
          <p:nvPr/>
        </p:nvPicPr>
        <p:blipFill rotWithShape="1">
          <a:blip r:embed="rId5">
            <a:alphaModFix/>
          </a:blip>
          <a:srcRect b="0" l="0" r="0" t="0"/>
          <a:stretch/>
        </p:blipFill>
        <p:spPr>
          <a:xfrm>
            <a:off x="6887480" y="1559500"/>
            <a:ext cx="4901711" cy="49017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Text&#10;&#10;Description automatically generated" id="369" name="Google Shape;369;p2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70" name="Google Shape;370;p25"/>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71" name="Google Shape;371;p25"/>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dd tēmu.</a:t>
            </a:r>
            <a:endParaRPr b="0" i="0" sz="1400" u="none" cap="none" strike="noStrike">
              <a:solidFill>
                <a:srgbClr val="000000"/>
              </a:solidFill>
              <a:latin typeface="Arial"/>
              <a:ea typeface="Arial"/>
              <a:cs typeface="Arial"/>
              <a:sym typeface="Arial"/>
            </a:endParaRPr>
          </a:p>
        </p:txBody>
      </p:sp>
      <p:sp>
        <p:nvSpPr>
          <p:cNvPr id="372" name="Google Shape;372;p2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73" name="Google Shape;373;p25"/>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374" name="Google Shape;374;p25"/>
          <p:cNvSpPr txBox="1"/>
          <p:nvPr>
            <p:ph type="title"/>
          </p:nvPr>
        </p:nvSpPr>
        <p:spPr>
          <a:xfrm>
            <a:off x="1217490" y="1279498"/>
            <a:ext cx="9293194" cy="5968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Ar audio papildinātu nodarbību priekšrocības</a:t>
            </a:r>
            <a:endParaRPr/>
          </a:p>
        </p:txBody>
      </p:sp>
      <p:pic>
        <p:nvPicPr>
          <p:cNvPr id="375" name="Google Shape;375;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76" name="Google Shape;376;p25"/>
          <p:cNvSpPr txBox="1"/>
          <p:nvPr/>
        </p:nvSpPr>
        <p:spPr>
          <a:xfrm>
            <a:off x="1217490" y="2246961"/>
            <a:ext cx="10674221" cy="32306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Palīdz saglabāt atmiņā </a:t>
            </a:r>
            <a:endParaRPr b="0" i="0" sz="3200" u="none" cap="none" strike="noStrike">
              <a:solidFill>
                <a:srgbClr val="195562"/>
              </a:solidFill>
              <a:latin typeface="Calibri"/>
              <a:ea typeface="Calibri"/>
              <a:cs typeface="Calibri"/>
              <a:sym typeface="Calibri"/>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Uzlabo piederības sajūtu</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Uzlabo pieejamību</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Var sasniegt attālas, izolētas vietas</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Labāk piemērots komunikācijas prasmēm</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Ļauj skolēniem veikt vairākus uzdevumus</a:t>
            </a:r>
            <a:endParaRPr b="0" i="0" sz="3200" u="none" cap="none" strike="noStrike">
              <a:solidFill>
                <a:srgbClr val="19556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nvSpPr>
        <p:spPr>
          <a:xfrm>
            <a:off x="1146810" y="980971"/>
            <a:ext cx="701425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Uz spēlēm balstīta mācīšanās</a:t>
            </a:r>
            <a:endParaRPr b="0" i="0" sz="1400" u="none" cap="none" strike="noStrike">
              <a:solidFill>
                <a:srgbClr val="000000"/>
              </a:solidFill>
              <a:latin typeface="Arial"/>
              <a:ea typeface="Arial"/>
              <a:cs typeface="Arial"/>
              <a:sym typeface="Arial"/>
            </a:endParaRPr>
          </a:p>
        </p:txBody>
      </p:sp>
      <p:sp>
        <p:nvSpPr>
          <p:cNvPr id="382" name="Google Shape;382;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383" name="Google Shape;383;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4" name="Google Shape;384;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85" name="Google Shape;385;p26"/>
          <p:cNvSpPr txBox="1"/>
          <p:nvPr/>
        </p:nvSpPr>
        <p:spPr>
          <a:xfrm>
            <a:off x="1146810" y="2067329"/>
            <a:ext cx="5701403" cy="402905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Uz spēlēm balstīta mācīšanās ir aktīva mācīšanās metode, kurā tiek izmantoti spēles elementi, piemēram, progresēšana, balvas un sacensības, lai uzlabotu skolēnu mācīšanos.</a:t>
            </a:r>
            <a:endParaRPr b="0" i="0" sz="2600" u="none" cap="none" strike="noStrike">
              <a:solidFill>
                <a:srgbClr val="195562"/>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Tas veicina skolēnu iesaistīšanos un jautrību, mudinot viņus turpināt spēlēt, vienlaikus iedvesmojot viņus turpināt mācīties.</a:t>
            </a:r>
            <a:endParaRPr b="0" i="0" sz="2600" u="none" cap="none" strike="noStrike">
              <a:solidFill>
                <a:srgbClr val="195562"/>
              </a:solidFill>
              <a:latin typeface="Arial"/>
              <a:ea typeface="Arial"/>
              <a:cs typeface="Arial"/>
              <a:sym typeface="Arial"/>
            </a:endParaRPr>
          </a:p>
        </p:txBody>
      </p:sp>
      <p:pic>
        <p:nvPicPr>
          <p:cNvPr descr="Interactive city quest abstract concept illustration Free Vector" id="386" name="Google Shape;386;p26"/>
          <p:cNvPicPr preferRelativeResize="0"/>
          <p:nvPr/>
        </p:nvPicPr>
        <p:blipFill rotWithShape="1">
          <a:blip r:embed="rId5">
            <a:alphaModFix/>
          </a:blip>
          <a:srcRect b="0" l="0" r="0" t="0"/>
          <a:stretch/>
        </p:blipFill>
        <p:spPr>
          <a:xfrm>
            <a:off x="6992057" y="1347019"/>
            <a:ext cx="4895776" cy="4895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nvSpPr>
        <p:spPr>
          <a:xfrm>
            <a:off x="1358855" y="934349"/>
            <a:ext cx="567492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Viktorīna</a:t>
            </a:r>
            <a:endParaRPr b="0" i="0" sz="1400" u="none" cap="none" strike="noStrike">
              <a:solidFill>
                <a:srgbClr val="000000"/>
              </a:solidFill>
              <a:latin typeface="Arial"/>
              <a:ea typeface="Arial"/>
              <a:cs typeface="Arial"/>
              <a:sym typeface="Arial"/>
            </a:endParaRPr>
          </a:p>
        </p:txBody>
      </p:sp>
      <p:sp>
        <p:nvSpPr>
          <p:cNvPr id="392" name="Google Shape;392;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393" name="Google Shape;393;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4" name="Google Shape;394;p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95" name="Google Shape;395;p27"/>
          <p:cNvSpPr txBox="1"/>
          <p:nvPr/>
        </p:nvSpPr>
        <p:spPr>
          <a:xfrm>
            <a:off x="1358855" y="1868355"/>
            <a:ext cx="5858022" cy="402905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Piemēram, viktorīnās pārbaudāmās prasmes atbilst mācību uzdevumam. Tās var veidot tā, lai interaktīvi paaugstinātu uzdevuma sarežģītību atbilstoši spēlētāja prasmju izaugsmei.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Viktorīnas var veicināt motivāciju un sniegumu, kā arī izglītojamo dabiskās vēlmes pēc socializēšanās, meistarības, konkurences, sasniegumiem, statusa un pašizpausmes. </a:t>
            </a:r>
            <a:endParaRPr b="0" i="0" sz="2600" u="none" cap="none" strike="noStrike">
              <a:solidFill>
                <a:srgbClr val="195562"/>
              </a:solidFill>
              <a:latin typeface="Arial"/>
              <a:ea typeface="Arial"/>
              <a:cs typeface="Arial"/>
              <a:sym typeface="Arial"/>
            </a:endParaRPr>
          </a:p>
        </p:txBody>
      </p:sp>
      <p:pic>
        <p:nvPicPr>
          <p:cNvPr descr="Quiz symbol. megaphone with quiz speech bubble banner. loudspeaker. can be used for business, marketing and advertising. quiz promotion text. vector eps 10. isolated on white background Premium Vector" id="396" name="Google Shape;396;p27"/>
          <p:cNvPicPr preferRelativeResize="0"/>
          <p:nvPr/>
        </p:nvPicPr>
        <p:blipFill rotWithShape="1">
          <a:blip r:embed="rId5">
            <a:alphaModFix/>
          </a:blip>
          <a:srcRect b="0" l="0" r="0" t="0"/>
          <a:stretch/>
        </p:blipFill>
        <p:spPr>
          <a:xfrm>
            <a:off x="7216877" y="1438324"/>
            <a:ext cx="4755413" cy="4755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nvSpPr>
        <p:spPr>
          <a:xfrm>
            <a:off x="1353287" y="1209202"/>
            <a:ext cx="737925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29BA86"/>
                </a:solidFill>
                <a:latin typeface="Quattrocento Sans"/>
                <a:ea typeface="Quattrocento Sans"/>
                <a:cs typeface="Quattrocento Sans"/>
                <a:sym typeface="Quattrocento Sans"/>
              </a:rPr>
              <a:t>Uz spēlēm balstītas mācīšanās priekšrocības</a:t>
            </a:r>
            <a:endParaRPr b="0" i="0" sz="1400" u="none" cap="none" strike="noStrike">
              <a:solidFill>
                <a:srgbClr val="000000"/>
              </a:solidFill>
              <a:latin typeface="Arial"/>
              <a:ea typeface="Arial"/>
              <a:cs typeface="Arial"/>
              <a:sym typeface="Arial"/>
            </a:endParaRPr>
          </a:p>
        </p:txBody>
      </p:sp>
      <p:sp>
        <p:nvSpPr>
          <p:cNvPr id="402" name="Google Shape;402;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403" name="Google Shape;403;p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4" name="Google Shape;404;p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05" name="Google Shape;405;p28"/>
          <p:cNvSpPr txBox="1"/>
          <p:nvPr/>
        </p:nvSpPr>
        <p:spPr>
          <a:xfrm>
            <a:off x="1353287" y="2437756"/>
            <a:ext cx="9683915" cy="224676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Padara mācīšanos jautru un interaktīvu.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uzlabo mācīšanās motivāciju.</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Palielina iesaistīšanos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Piedāvā reāllaika atgriezenisko saiti par progresu.</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Uzlabo mācību pieredzi.</a:t>
            </a:r>
            <a:endParaRPr b="0" i="0" sz="2800" u="none" cap="none" strike="noStrike">
              <a:solidFill>
                <a:srgbClr val="19556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411" name="Google Shape;411;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2" name="Google Shape;412;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13" name="Google Shape;413;p29"/>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IE" sz="8000" u="none" cap="none" strike="noStrike">
                <a:solidFill>
                  <a:srgbClr val="195562"/>
                </a:solidFill>
                <a:latin typeface="Calibri"/>
                <a:ea typeface="Calibri"/>
                <a:cs typeface="Calibri"/>
                <a:sym typeface="Calibri"/>
              </a:rPr>
              <a:t>PALDIES JUMS ☺</a:t>
            </a:r>
            <a:endParaRPr b="1" i="0" sz="72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14" name="Google Shape;414;p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b="0" i="0" sz="1400" u="none" cap="none" strike="noStrike">
              <a:solidFill>
                <a:srgbClr val="000000"/>
              </a:solidFill>
              <a:latin typeface="Arial"/>
              <a:ea typeface="Arial"/>
              <a:cs typeface="Arial"/>
              <a:sym typeface="Arial"/>
            </a:endParaRPr>
          </a:p>
        </p:txBody>
      </p:sp>
      <p:sp>
        <p:nvSpPr>
          <p:cNvPr id="107" name="Google Shape;107;p3"/>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Mācību rezultāti</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940767" y="1518160"/>
          <a:ext cx="3000000" cy="3000000"/>
        </p:xfrm>
        <a:graphic>
          <a:graphicData uri="http://schemas.openxmlformats.org/drawingml/2006/table">
            <a:tbl>
              <a:tblPr bandRow="1" firstRow="1">
                <a:noFill/>
                <a:tableStyleId>{EB59F5D3-B058-4031-825C-CB0373B6BC25}</a:tableStyleId>
              </a:tblPr>
              <a:tblGrid>
                <a:gridCol w="2054800"/>
                <a:gridCol w="2054800"/>
                <a:gridCol w="2054800"/>
                <a:gridCol w="2054800"/>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5. Instrumenti tiešsaistes mācību materiālu izstrādei</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6. Videoklipu un viktorīnu izveide tiešsaistes mācīšanai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7. Mikroapmācība</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Calibri"/>
                        <a:buNone/>
                      </a:pPr>
                      <a:r>
                        <a:rPr b="1" i="0" lang="en-IE" sz="1400" u="none" cap="none" strike="noStrike">
                          <a:solidFill>
                            <a:schemeClr val="lt1"/>
                          </a:solidFill>
                          <a:latin typeface="Calibri"/>
                          <a:ea typeface="Calibri"/>
                          <a:cs typeface="Calibri"/>
                          <a:sym typeface="Calibri"/>
                        </a:rPr>
                        <a:t>8. Infografikas veidošana</a:t>
                      </a:r>
                      <a:endParaRPr b="1"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Atpazīt esošos atvērtā koda rīkus tiešsaistes mācību resursu izveidei;</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Izpratne par to, kāda veida resursus var izstrādāt, izmantojot atvērtā koda rīkus (video, audio lekcijas, mācību spēles, infografikas, eduzīnas u. c.).</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Izvēlēties savām vajadzībām vispiemērotākos rīkus.</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Izmantojiet atvērtā koda programmatūru, lai izveidotu video lekciju vai skaidrojošu video</a:t>
                      </a:r>
                      <a:endParaRPr b="0" i="0" sz="14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Izpratne par atvērtā pirmkoda video programmatūras (piemēram, Powtoon) pamatfunkcijām.</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izveidot viktorīnas, izmantojot atvērtā koda rīkus (piemēram, Google veidlapas).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Izpratne par to, kas ir mini mācību resursu formāts (piem., Eduzine).</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Izpratne par to, kā izveidot mini mācību formāta resursu struktūru.</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Pārlūkojiet tiešsaistes resursus, lai atrastu pamatojuma avotus no uzticamiem avotiem.</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Izmantojiet atvērtos dizaina rīkus (piemēram, Canva).</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Izprast dizaina pamatprincipus (līdzsvars, kontrasts, proporcijas, ...).</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izveidot QR kodus, izmantojot tiešsaistes rīkus (piemēram, QR code monkey).</a:t>
                      </a:r>
                      <a:endParaRPr sz="1400" u="none" cap="none" strike="noStrike"/>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IE"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420" name="Google Shape;420;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1" name="Google Shape;421;p3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22" name="Google Shape;422;p3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423" name="Google Shape;423;p3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24" name="Google Shape;424;p30"/>
          <p:cNvGrpSpPr/>
          <p:nvPr/>
        </p:nvGrpSpPr>
        <p:grpSpPr>
          <a:xfrm>
            <a:off x="2569288" y="3802743"/>
            <a:ext cx="7053424" cy="1670958"/>
            <a:chOff x="2569288" y="3802743"/>
            <a:chExt cx="7053424" cy="1670958"/>
          </a:xfrm>
        </p:grpSpPr>
        <p:pic>
          <p:nvPicPr>
            <p:cNvPr descr="Qr code&#10;&#10;Description automatically generated" id="425" name="Google Shape;425;p3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26" name="Google Shape;426;p3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Apmācība darba vietā - B daļa</a:t>
            </a:r>
            <a:endParaRPr/>
          </a:p>
        </p:txBody>
      </p:sp>
      <p:sp>
        <p:nvSpPr>
          <p:cNvPr id="115" name="Google Shape;115;p4"/>
          <p:cNvSpPr txBox="1"/>
          <p:nvPr/>
        </p:nvSpPr>
        <p:spPr>
          <a:xfrm>
            <a:off x="2199640" y="161379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5.</a:t>
            </a:r>
            <a:endParaRPr b="0" i="0" sz="1400" u="none" cap="none" strike="noStrike">
              <a:solidFill>
                <a:srgbClr val="000000"/>
              </a:solidFill>
              <a:latin typeface="Arial"/>
              <a:ea typeface="Arial"/>
              <a:cs typeface="Arial"/>
              <a:sym typeface="Arial"/>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Instrumenti tiešsaistes mācību materiālu izstrādei</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3110423" y="387522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Mikroapmācība</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Infografikas veidošana</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8.</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7.</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6.</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Videoklipu un viktorīnu izveide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867749" y="1031255"/>
            <a:ext cx="47586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Mācīšanās tiešsaistē</a:t>
            </a:r>
            <a:endParaRPr b="1" i="0" sz="4000" u="none" cap="none" strike="noStrike">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36" name="Google Shape;136;p5"/>
          <p:cNvSpPr txBox="1"/>
          <p:nvPr/>
        </p:nvSpPr>
        <p:spPr>
          <a:xfrm>
            <a:off x="943653" y="2151727"/>
            <a:ext cx="781689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E" sz="3200" u="none" cap="none" strike="noStrike">
                <a:solidFill>
                  <a:srgbClr val="29BA86"/>
                </a:solidFill>
                <a:latin typeface="Arial"/>
                <a:ea typeface="Arial"/>
                <a:cs typeface="Arial"/>
                <a:sym typeface="Arial"/>
              </a:rPr>
              <a:t>E-mācības </a:t>
            </a:r>
            <a:r>
              <a:rPr b="0" i="0" lang="en-IE" sz="3200" u="none" cap="none" strike="noStrike">
                <a:solidFill>
                  <a:srgbClr val="195562"/>
                </a:solidFill>
                <a:latin typeface="Arial"/>
                <a:ea typeface="Arial"/>
                <a:cs typeface="Arial"/>
                <a:sym typeface="Arial"/>
              </a:rPr>
              <a:t>jeb mācīšanās tiešsaistē ir mācīšanās, kas pilnībā notiek tiešsaistē, meklējot un izmantojot tiešsaistes resursus vai piekļūstot materiāliem tiešsaistē, izmantojot e-mācību platformu (tīmekļa vietni).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pic>
        <p:nvPicPr>
          <p:cNvPr id="137" name="Google Shape;137;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38" name="Google Shape;138;p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867749" y="1031255"/>
            <a:ext cx="7432854"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MOOC (masveida atvērtie tiešsaistes kursi)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5" name="Google Shape;145;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7" name="Google Shape;147;p6"/>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
        <p:nvSpPr>
          <p:cNvPr id="148" name="Google Shape;148;p6"/>
          <p:cNvSpPr txBox="1"/>
          <p:nvPr/>
        </p:nvSpPr>
        <p:spPr>
          <a:xfrm>
            <a:off x="949966" y="2687471"/>
            <a:ext cx="7425908"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IE" sz="3600" u="none" cap="none" strike="noStrike">
                <a:solidFill>
                  <a:srgbClr val="195562"/>
                </a:solidFill>
                <a:latin typeface="Quattrocento Sans"/>
                <a:ea typeface="Quattrocento Sans"/>
                <a:cs typeface="Quattrocento Sans"/>
                <a:sym typeface="Quattrocento Sans"/>
              </a:rPr>
              <a:t>Masveida atvērtie tiešsaistes kursi (MOOC) ir tiešsaistes izglītības kursi, kuriem jebkurš students vai skolotājs var piekļūt, izmantojot internetu.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nvSpPr>
        <p:spPr>
          <a:xfrm>
            <a:off x="867749" y="1002321"/>
            <a:ext cx="712587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Tiešsaistes mācību platformas</a:t>
            </a:r>
            <a:endParaRPr b="1" i="0" sz="4000" u="none" cap="none" strike="noStrike">
              <a:solidFill>
                <a:srgbClr val="29BA86"/>
              </a:solidFill>
              <a:latin typeface="Quattrocento Sans"/>
              <a:ea typeface="Quattrocento Sans"/>
              <a:cs typeface="Quattrocento Sans"/>
              <a:sym typeface="Quattrocento Sans"/>
            </a:endParaRPr>
          </a:p>
        </p:txBody>
      </p:sp>
      <p:sp>
        <p:nvSpPr>
          <p:cNvPr id="154" name="Google Shape;15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5" name="Google Shape;155;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7" name="Google Shape;157;p7"/>
          <p:cNvSpPr txBox="1"/>
          <p:nvPr/>
        </p:nvSpPr>
        <p:spPr>
          <a:xfrm>
            <a:off x="867749" y="4579451"/>
            <a:ext cx="49825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en-IE" sz="1800" u="sng" cap="none" strike="noStrike">
                <a:solidFill>
                  <a:srgbClr val="0563C1"/>
                </a:solidFill>
                <a:latin typeface="Quattrocento Sans"/>
                <a:ea typeface="Quattrocento Sans"/>
                <a:cs typeface="Quattrocento Sans"/>
                <a:sym typeface="Quattrocento Sans"/>
                <a:hlinkClick r:id="rId5">
                  <a:extLst>
                    <a:ext uri="{A12FA001-AC4F-418D-AE19-62706E023703}">
                      <ahyp:hlinkClr val="tx"/>
                    </a:ext>
                  </a:extLst>
                </a:hlinkClick>
              </a:rPr>
              <a:t>https://en.unesco.org/covid19/educationresponse/solutions</a:t>
            </a:r>
            <a:endParaRPr b="0" i="0" sz="3200" u="none" cap="none" strike="noStrike">
              <a:solidFill>
                <a:schemeClr val="dk1"/>
              </a:solidFill>
              <a:latin typeface="Quattrocento Sans"/>
              <a:ea typeface="Quattrocento Sans"/>
              <a:cs typeface="Quattrocento Sans"/>
              <a:sym typeface="Quattrocento Sans"/>
            </a:endParaRPr>
          </a:p>
        </p:txBody>
      </p:sp>
      <p:pic>
        <p:nvPicPr>
          <p:cNvPr descr="UNESCO - HABITABLE" id="158" name="Google Shape;158;p7"/>
          <p:cNvPicPr preferRelativeResize="0"/>
          <p:nvPr/>
        </p:nvPicPr>
        <p:blipFill rotWithShape="1">
          <a:blip r:embed="rId6">
            <a:alphaModFix/>
          </a:blip>
          <a:srcRect b="0" l="0" r="0" t="0"/>
          <a:stretch/>
        </p:blipFill>
        <p:spPr>
          <a:xfrm>
            <a:off x="1217490" y="1859970"/>
            <a:ext cx="4062915" cy="2708610"/>
          </a:xfrm>
          <a:prstGeom prst="rect">
            <a:avLst/>
          </a:prstGeom>
          <a:noFill/>
          <a:ln>
            <a:noFill/>
          </a:ln>
        </p:spPr>
      </p:pic>
      <p:pic>
        <p:nvPicPr>
          <p:cNvPr descr="European Union - Wikipedia" id="159" name="Google Shape;159;p7"/>
          <p:cNvPicPr preferRelativeResize="0"/>
          <p:nvPr/>
        </p:nvPicPr>
        <p:blipFill rotWithShape="1">
          <a:blip r:embed="rId7">
            <a:alphaModFix/>
          </a:blip>
          <a:srcRect b="0" l="0" r="0" t="0"/>
          <a:stretch/>
        </p:blipFill>
        <p:spPr>
          <a:xfrm>
            <a:off x="7397441" y="2278549"/>
            <a:ext cx="2805964" cy="1872104"/>
          </a:xfrm>
          <a:prstGeom prst="rect">
            <a:avLst/>
          </a:prstGeom>
          <a:noFill/>
          <a:ln>
            <a:noFill/>
          </a:ln>
        </p:spPr>
      </p:pic>
      <p:sp>
        <p:nvSpPr>
          <p:cNvPr id="160" name="Google Shape;160;p7"/>
          <p:cNvSpPr txBox="1"/>
          <p:nvPr/>
        </p:nvSpPr>
        <p:spPr>
          <a:xfrm>
            <a:off x="6341706" y="4579451"/>
            <a:ext cx="4982545" cy="14157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en-IE" sz="1800" u="sng" cap="none" strike="noStrike">
                <a:solidFill>
                  <a:schemeClr val="dk1"/>
                </a:solidFill>
                <a:latin typeface="Quattrocento Sans"/>
                <a:ea typeface="Quattrocento Sans"/>
                <a:cs typeface="Quattrocento Sans"/>
                <a:sym typeface="Quattrocento Sans"/>
                <a:hlinkClick r:id="rId8">
                  <a:extLst>
                    <a:ext uri="{A12FA001-AC4F-418D-AE19-62706E023703}">
                      <ahyp:hlinkClr val="tx"/>
                    </a:ext>
                  </a:extLst>
                </a:hlinkClick>
              </a:rPr>
              <a:t>https://education.ec.europa.eu/resources-and-tools/online-learning-resources/online-platforms</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nvSpPr>
        <p:spPr>
          <a:xfrm>
            <a:off x="867748" y="1031255"/>
            <a:ext cx="674241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Tiešsaistes mācību resursi</a:t>
            </a:r>
            <a:endParaRPr b="1" i="0" sz="4000" u="none" cap="none" strike="noStrike">
              <a:solidFill>
                <a:srgbClr val="29BA86"/>
              </a:solidFill>
              <a:latin typeface="Quattrocento Sans"/>
              <a:ea typeface="Quattrocento Sans"/>
              <a:cs typeface="Quattrocento Sans"/>
              <a:sym typeface="Quattrocento Sans"/>
            </a:endParaRPr>
          </a:p>
        </p:txBody>
      </p:sp>
      <p:sp>
        <p:nvSpPr>
          <p:cNvPr id="166" name="Google Shape;166;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7" name="Google Shape;167;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68" name="Google Shape;168;p8"/>
          <p:cNvSpPr txBox="1"/>
          <p:nvPr/>
        </p:nvSpPr>
        <p:spPr>
          <a:xfrm>
            <a:off x="867748" y="2072897"/>
            <a:ext cx="7125877" cy="375384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000"/>
              <a:buFont typeface="Arial"/>
              <a:buNone/>
            </a:pPr>
            <a:r>
              <a:rPr b="0" i="0" lang="en-IE" sz="3000" u="none" cap="none" strike="noStrike">
                <a:solidFill>
                  <a:srgbClr val="195562"/>
                </a:solidFill>
                <a:latin typeface="Arial"/>
                <a:ea typeface="Arial"/>
                <a:cs typeface="Arial"/>
                <a:sym typeface="Arial"/>
              </a:rPr>
              <a:t>Tiešsaistes mācību resursi ir visi digitālie materiāli, ko izmanto skolēnu mācīšanās atbalstam.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3000"/>
              <a:buFont typeface="Arial"/>
              <a:buNone/>
            </a:pPr>
            <a:r>
              <a:rPr b="0" i="0" lang="en-IE" sz="3000" u="none" cap="none" strike="noStrike">
                <a:solidFill>
                  <a:srgbClr val="195562"/>
                </a:solidFill>
                <a:latin typeface="Arial"/>
                <a:ea typeface="Arial"/>
                <a:cs typeface="Arial"/>
                <a:sym typeface="Arial"/>
              </a:rPr>
              <a:t>To var sniegt dažādos veidos atkarībā no izglītojamo vajadzībām. Tie var būt videoklipi, audio lekcijas, interaktīvas spēles, infografikas vai grāmatas.</a:t>
            </a:r>
            <a:endParaRPr b="0" i="0" sz="3000" u="none" cap="none" strike="noStrike">
              <a:solidFill>
                <a:srgbClr val="195562"/>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pic>
        <p:nvPicPr>
          <p:cNvPr id="169" name="Google Shape;169;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0" name="Google Shape;170;p8"/>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76" name="Google Shape;176;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8" name="Google Shape;178;p9"/>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79" name="Google Shape;179;p9"/>
          <p:cNvSpPr txBox="1"/>
          <p:nvPr/>
        </p:nvSpPr>
        <p:spPr>
          <a:xfrm>
            <a:off x="869006" y="984049"/>
            <a:ext cx="675099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Resursu veidi</a:t>
            </a:r>
            <a:endParaRPr b="1" i="0" sz="4000" u="none" cap="none" strike="noStrike">
              <a:solidFill>
                <a:srgbClr val="29BA86"/>
              </a:solidFill>
              <a:latin typeface="Quattrocento Sans"/>
              <a:ea typeface="Quattrocento Sans"/>
              <a:cs typeface="Quattrocento Sans"/>
              <a:sym typeface="Quattrocento Sans"/>
            </a:endParaRPr>
          </a:p>
        </p:txBody>
      </p:sp>
      <p:sp>
        <p:nvSpPr>
          <p:cNvPr id="180" name="Google Shape;180;p9"/>
          <p:cNvSpPr txBox="1"/>
          <p:nvPr/>
        </p:nvSpPr>
        <p:spPr>
          <a:xfrm>
            <a:off x="937834" y="1876978"/>
            <a:ext cx="6878812" cy="386266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Ir vairāki veidi, kā veidot saziņu ar skolēniem un iesaistīt viņus tiešsaistē.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Ļoti populāri ir tādi parastie formāti kā iestrādātie video un audio, un skolēni visā pasaulē tos ir labi uzņēmuši, jo tos ir viegli un lēti izveidot un kopīgot.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