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Quattrocento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grVVYpNO+dDNCx0AN4bHmbCdvw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DF8A56-53EF-4BED-869A-AC54D3AEE110}">
  <a:tblStyle styleId="{FDDF8A56-53EF-4BED-869A-AC54D3AEE11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QuattrocentoSans-bold.fntdata"/><Relationship Id="rId14" Type="http://schemas.openxmlformats.org/officeDocument/2006/relationships/slide" Target="slides/slide9.xml"/><Relationship Id="rId36" Type="http://schemas.openxmlformats.org/officeDocument/2006/relationships/font" Target="fonts/QuattrocentoSans-regular.fntdata"/><Relationship Id="rId17" Type="http://schemas.openxmlformats.org/officeDocument/2006/relationships/slide" Target="slides/slide12.xml"/><Relationship Id="rId39" Type="http://schemas.openxmlformats.org/officeDocument/2006/relationships/font" Target="fonts/QuattrocentoSans-boldItalic.fntdata"/><Relationship Id="rId16" Type="http://schemas.openxmlformats.org/officeDocument/2006/relationships/slide" Target="slides/slide11.xml"/><Relationship Id="rId38" Type="http://schemas.openxmlformats.org/officeDocument/2006/relationships/font" Target="fonts/Quattrocento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 name="Google Shape;25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8" name="Google Shape;26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9" name="Google Shape;27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 name="Google Shape;29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8" name="Google Shape;32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4" name="Google Shape;35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9" name="Google Shape;37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9" name="Google Shape;38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9" name="Google Shape;399;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8" name="Google Shape;408;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7" name="Google Shape;417;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0"/>
          <p:cNvSpPr/>
          <p:nvPr>
            <p:ph idx="2" type="pic"/>
          </p:nvPr>
        </p:nvSpPr>
        <p:spPr>
          <a:xfrm>
            <a:off x="5183188" y="987425"/>
            <a:ext cx="6172200" cy="4873625"/>
          </a:xfrm>
          <a:prstGeom prst="rect">
            <a:avLst/>
          </a:prstGeom>
          <a:noFill/>
          <a:ln>
            <a:noFill/>
          </a:ln>
        </p:spPr>
      </p:sp>
      <p:sp>
        <p:nvSpPr>
          <p:cNvPr id="64" name="Google Shape;64;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3.jpg"/><Relationship Id="rId6"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8.png"/><Relationship Id="rId6"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30.png"/><Relationship Id="rId7"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hyperlink" Target="https://en.unesco.org/covid19/educationresponse/solutions" TargetMode="External"/><Relationship Id="rId6" Type="http://schemas.openxmlformats.org/officeDocument/2006/relationships/image" Target="../media/image10.jpg"/><Relationship Id="rId7" Type="http://schemas.openxmlformats.org/officeDocument/2006/relationships/image" Target="../media/image11.png"/><Relationship Id="rId8" Type="http://schemas.openxmlformats.org/officeDocument/2006/relationships/hyperlink" Target="https://education.ec.europa.eu/resources-and-tools/online-learning-resources/online-platform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643945" y="4420998"/>
            <a:ext cx="4895621" cy="131902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9BA86"/>
              </a:buClr>
              <a:buSzPts val="3200"/>
              <a:buFont typeface="Calibri"/>
              <a:buNone/>
            </a:pPr>
            <a:r>
              <a:rPr b="1" lang="en-IE" sz="3200">
                <a:solidFill>
                  <a:srgbClr val="29BA86"/>
                </a:solidFill>
              </a:rPr>
              <a:t>Betriebliche Fortbildung - Teil B</a:t>
            </a:r>
            <a:br>
              <a:rPr b="1" lang="en-IE" sz="3200">
                <a:solidFill>
                  <a:srgbClr val="29BA86"/>
                </a:solidFill>
              </a:rPr>
            </a:br>
            <a:br>
              <a:rPr lang="en-IE" sz="1400"/>
            </a:br>
            <a:r>
              <a:rPr lang="en-IE" sz="1400"/>
              <a:t> </a:t>
            </a:r>
            <a:endParaRPr sz="4400">
              <a:solidFill>
                <a:srgbClr val="7F7F7F"/>
              </a:solidFill>
              <a:latin typeface="Quattrocento Sans"/>
              <a:ea typeface="Quattrocento Sans"/>
              <a:cs typeface="Quattrocento Sans"/>
              <a:sym typeface="Quattrocento Sans"/>
            </a:endParaRPr>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86" name="Google Shape;186;p1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87" name="Google Shape;187;p1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88" name="Google Shape;188;p10"/>
          <p:cNvPicPr preferRelativeResize="0"/>
          <p:nvPr/>
        </p:nvPicPr>
        <p:blipFill rotWithShape="1">
          <a:blip r:embed="rId5">
            <a:alphaModFix/>
          </a:blip>
          <a:srcRect b="0" l="0" r="71473" t="52289"/>
          <a:stretch/>
        </p:blipFill>
        <p:spPr>
          <a:xfrm rot="5400000">
            <a:off x="7321528" y="1987527"/>
            <a:ext cx="3644945" cy="6096001"/>
          </a:xfrm>
          <a:prstGeom prst="rect">
            <a:avLst/>
          </a:prstGeom>
          <a:noFill/>
          <a:ln>
            <a:noFill/>
          </a:ln>
        </p:spPr>
      </p:pic>
      <p:sp>
        <p:nvSpPr>
          <p:cNvPr id="189" name="Google Shape;189;p10"/>
          <p:cNvSpPr txBox="1"/>
          <p:nvPr/>
        </p:nvSpPr>
        <p:spPr>
          <a:xfrm>
            <a:off x="869006" y="984049"/>
            <a:ext cx="5757935"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IE" sz="4000" u="none" cap="none" strike="noStrike">
                <a:solidFill>
                  <a:srgbClr val="29BA86"/>
                </a:solidFill>
                <a:latin typeface="Quattrocento Sans"/>
                <a:ea typeface="Quattrocento Sans"/>
                <a:cs typeface="Quattrocento Sans"/>
                <a:sym typeface="Quattrocento Sans"/>
              </a:rPr>
              <a:t>Arten von Ressourcen</a:t>
            </a:r>
            <a:endParaRPr b="1" i="0" sz="4000" u="none" cap="none" strike="noStrike">
              <a:solidFill>
                <a:srgbClr val="29BA86"/>
              </a:solidFill>
              <a:latin typeface="Quattrocento Sans"/>
              <a:ea typeface="Quattrocento Sans"/>
              <a:cs typeface="Quattrocento Sans"/>
              <a:sym typeface="Quattrocento Sans"/>
            </a:endParaRPr>
          </a:p>
        </p:txBody>
      </p:sp>
      <p:sp>
        <p:nvSpPr>
          <p:cNvPr id="190" name="Google Shape;190;p10"/>
          <p:cNvSpPr txBox="1"/>
          <p:nvPr/>
        </p:nvSpPr>
        <p:spPr>
          <a:xfrm>
            <a:off x="869007" y="1961235"/>
            <a:ext cx="6922055" cy="375756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3200"/>
              <a:buFont typeface="Arial"/>
              <a:buNone/>
            </a:pPr>
            <a:r>
              <a:rPr b="0" i="0" lang="en-IE" sz="3200" u="none" cap="none" strike="noStrike">
                <a:solidFill>
                  <a:srgbClr val="195562"/>
                </a:solidFill>
                <a:latin typeface="Calibri"/>
                <a:ea typeface="Calibri"/>
                <a:cs typeface="Calibri"/>
                <a:sym typeface="Calibri"/>
              </a:rPr>
              <a:t>Je nach den Bedürfnissen der Lernenden gibt es verschiedene Arten von Audio- und Videoressourcen für das Online-Lernen, die textbasierte Kurse ergänzen und dazu verwendet werden können, die Lernenden zu engagieren und ihre Teilnahme am Online-Lernen zu verbessern.</a:t>
            </a:r>
            <a:endParaRPr b="0" i="0" sz="3200" u="none" cap="none" strike="noStrike">
              <a:solidFill>
                <a:srgbClr val="19556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96" name="Google Shape;196;p1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97" name="Google Shape;197;p1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98" name="Google Shape;198;p11"/>
          <p:cNvPicPr preferRelativeResize="0"/>
          <p:nvPr/>
        </p:nvPicPr>
        <p:blipFill rotWithShape="1">
          <a:blip r:embed="rId5">
            <a:alphaModFix/>
          </a:blip>
          <a:srcRect b="0" l="0" r="71473" t="52289"/>
          <a:stretch/>
        </p:blipFill>
        <p:spPr>
          <a:xfrm rot="5400000">
            <a:off x="7321528" y="1987527"/>
            <a:ext cx="3644945" cy="6096001"/>
          </a:xfrm>
          <a:prstGeom prst="rect">
            <a:avLst/>
          </a:prstGeom>
          <a:noFill/>
          <a:ln>
            <a:noFill/>
          </a:ln>
        </p:spPr>
      </p:pic>
      <p:sp>
        <p:nvSpPr>
          <p:cNvPr id="199" name="Google Shape;199;p11"/>
          <p:cNvSpPr txBox="1"/>
          <p:nvPr/>
        </p:nvSpPr>
        <p:spPr>
          <a:xfrm>
            <a:off x="869006" y="984049"/>
            <a:ext cx="593300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IE" sz="4000" u="none" cap="none" strike="noStrike">
                <a:solidFill>
                  <a:srgbClr val="29BA86"/>
                </a:solidFill>
                <a:latin typeface="Quattrocento Sans"/>
                <a:ea typeface="Quattrocento Sans"/>
                <a:cs typeface="Quattrocento Sans"/>
                <a:sym typeface="Quattrocento Sans"/>
              </a:rPr>
              <a:t>Videobasiertes Lernen</a:t>
            </a:r>
            <a:endParaRPr b="1" i="0" sz="4000" u="none" cap="none" strike="noStrike">
              <a:solidFill>
                <a:srgbClr val="29BA86"/>
              </a:solidFill>
              <a:latin typeface="Quattrocento Sans"/>
              <a:ea typeface="Quattrocento Sans"/>
              <a:cs typeface="Quattrocento Sans"/>
              <a:sym typeface="Quattrocento Sans"/>
            </a:endParaRPr>
          </a:p>
        </p:txBody>
      </p:sp>
      <p:sp>
        <p:nvSpPr>
          <p:cNvPr id="200" name="Google Shape;200;p11"/>
          <p:cNvSpPr txBox="1"/>
          <p:nvPr/>
        </p:nvSpPr>
        <p:spPr>
          <a:xfrm>
            <a:off x="967329" y="2032876"/>
            <a:ext cx="6847409" cy="300265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3600"/>
              <a:buFont typeface="Arial"/>
              <a:buNone/>
            </a:pPr>
            <a:r>
              <a:rPr b="0" i="0" lang="en-IE" sz="3600" u="none" cap="none" strike="noStrike">
                <a:solidFill>
                  <a:srgbClr val="195562"/>
                </a:solidFill>
                <a:latin typeface="Calibri"/>
                <a:ea typeface="Calibri"/>
                <a:cs typeface="Calibri"/>
                <a:sym typeface="Calibri"/>
              </a:rPr>
              <a:t>Beim videobasierten Lernen können Kameraaufnahmen, Animationen, Grafiken, Text und Audio kombiniert werden, so dass Videos eine außergewöhnliche Lernerfahrung bieten.</a:t>
            </a:r>
            <a:endParaRPr b="0" i="0" sz="4800" u="none" cap="none" strike="noStrike">
              <a:solidFill>
                <a:srgbClr val="19556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Text&#10;&#10;Description automatically generated" id="205" name="Google Shape;205;p12"/>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206" name="Google Shape;206;p12"/>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207" name="Google Shape;207;p12"/>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208" name="Google Shape;208;p12"/>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209" name="Google Shape;209;p12"/>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210" name="Google Shape;210;p12"/>
          <p:cNvSpPr txBox="1"/>
          <p:nvPr>
            <p:ph type="title"/>
          </p:nvPr>
        </p:nvSpPr>
        <p:spPr>
          <a:xfrm>
            <a:off x="1073020" y="980000"/>
            <a:ext cx="4169016" cy="4917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Erklärungsvideos</a:t>
            </a:r>
            <a:endParaRPr/>
          </a:p>
        </p:txBody>
      </p:sp>
      <p:pic>
        <p:nvPicPr>
          <p:cNvPr id="211" name="Google Shape;211;p1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Chemistry online lessons. biochemist presentation, science class, e learning. laboratory worker cartoon character explaining pharmaceutical researches. Free Vector" id="212" name="Google Shape;212;p12"/>
          <p:cNvPicPr preferRelativeResize="0"/>
          <p:nvPr/>
        </p:nvPicPr>
        <p:blipFill rotWithShape="1">
          <a:blip r:embed="rId5">
            <a:alphaModFix/>
          </a:blip>
          <a:srcRect b="0" l="0" r="0" t="0"/>
          <a:stretch/>
        </p:blipFill>
        <p:spPr>
          <a:xfrm>
            <a:off x="7100596" y="1193472"/>
            <a:ext cx="4631464" cy="4631464"/>
          </a:xfrm>
          <a:prstGeom prst="rect">
            <a:avLst/>
          </a:prstGeom>
          <a:noFill/>
          <a:ln>
            <a:noFill/>
          </a:ln>
        </p:spPr>
      </p:pic>
      <p:sp>
        <p:nvSpPr>
          <p:cNvPr id="213" name="Google Shape;213;p12"/>
          <p:cNvSpPr txBox="1"/>
          <p:nvPr/>
        </p:nvSpPr>
        <p:spPr>
          <a:xfrm>
            <a:off x="1073020" y="1801868"/>
            <a:ext cx="6027576" cy="386266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2800"/>
              <a:buFont typeface="Arial"/>
              <a:buNone/>
            </a:pPr>
            <a:r>
              <a:rPr b="0" i="0" lang="en-IE" sz="2800" u="none" cap="none" strike="noStrike">
                <a:solidFill>
                  <a:srgbClr val="195562"/>
                </a:solidFill>
                <a:latin typeface="Calibri"/>
                <a:ea typeface="Calibri"/>
                <a:cs typeface="Calibri"/>
                <a:sym typeface="Calibri"/>
              </a:rPr>
              <a:t>Erklärvideos vereinfachen komplexe Themen und verwandeln textlastiges Lesematerial in leicht verdauliches Bildmaterial. </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2800"/>
              <a:buFont typeface="Arial"/>
              <a:buNone/>
            </a:pPr>
            <a:r>
              <a:rPr b="0" i="0" lang="en-IE" sz="2800" u="none" cap="none" strike="noStrike">
                <a:solidFill>
                  <a:srgbClr val="195562"/>
                </a:solidFill>
                <a:latin typeface="Calibri"/>
                <a:ea typeface="Calibri"/>
                <a:cs typeface="Calibri"/>
                <a:sym typeface="Calibri"/>
              </a:rPr>
              <a:t>Die leicht verständlichen Animationen verbessern die Lernerfahrung, da die Lernenden mehr Informationen nahtlos behalten können. </a:t>
            </a:r>
            <a:endParaRPr b="0" i="0" sz="2800" u="none" cap="none" strike="noStrike">
              <a:solidFill>
                <a:srgbClr val="19556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Text&#10;&#10;Description automatically generated" id="218" name="Google Shape;218;p13"/>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219" name="Google Shape;219;p13"/>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220" name="Google Shape;220;p13"/>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221" name="Google Shape;221;p13"/>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222" name="Google Shape;222;p13"/>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pic>
        <p:nvPicPr>
          <p:cNvPr id="223" name="Google Shape;223;p1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Data and maps — European Environment Agency" id="224" name="Google Shape;224;p13"/>
          <p:cNvPicPr preferRelativeResize="0"/>
          <p:nvPr/>
        </p:nvPicPr>
        <p:blipFill rotWithShape="1">
          <a:blip r:embed="rId5">
            <a:alphaModFix/>
          </a:blip>
          <a:srcRect b="0" l="0" r="0" t="0"/>
          <a:stretch/>
        </p:blipFill>
        <p:spPr>
          <a:xfrm>
            <a:off x="4451028" y="108086"/>
            <a:ext cx="3028335" cy="1589876"/>
          </a:xfrm>
          <a:prstGeom prst="rect">
            <a:avLst/>
          </a:prstGeom>
          <a:noFill/>
          <a:ln>
            <a:noFill/>
          </a:ln>
        </p:spPr>
      </p:pic>
      <p:pic>
        <p:nvPicPr>
          <p:cNvPr id="225" name="Google Shape;225;p13" title="Circular Economy"/>
          <p:cNvPicPr preferRelativeResize="0"/>
          <p:nvPr/>
        </p:nvPicPr>
        <p:blipFill rotWithShape="1">
          <a:blip r:embed="rId6">
            <a:alphaModFix/>
          </a:blip>
          <a:srcRect b="0" l="0" r="0" t="0"/>
          <a:stretch/>
        </p:blipFill>
        <p:spPr>
          <a:xfrm>
            <a:off x="2199640" y="1495221"/>
            <a:ext cx="7957083" cy="4495752"/>
          </a:xfrm>
          <a:prstGeom prst="rect">
            <a:avLst/>
          </a:prstGeom>
          <a:noFill/>
          <a:ln>
            <a:noFill/>
          </a:ln>
        </p:spPr>
      </p:pic>
      <p:sp>
        <p:nvSpPr>
          <p:cNvPr id="226" name="Google Shape;226;p13"/>
          <p:cNvSpPr txBox="1"/>
          <p:nvPr/>
        </p:nvSpPr>
        <p:spPr>
          <a:xfrm>
            <a:off x="3987775" y="6122657"/>
            <a:ext cx="506361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IE" sz="1600" u="none" cap="none" strike="noStrike">
                <a:solidFill>
                  <a:srgbClr val="195562"/>
                </a:solidFill>
                <a:latin typeface="Arial"/>
                <a:ea typeface="Arial"/>
                <a:cs typeface="Arial"/>
                <a:sym typeface="Arial"/>
              </a:rPr>
              <a:t>Kreislaufwirtschaft| Europäische Umweltagentur|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Text&#10;&#10;Description automatically generated" id="231" name="Google Shape;231;p14"/>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232" name="Google Shape;232;p14"/>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233" name="Google Shape;233;p14"/>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234" name="Google Shape;234;p14"/>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235" name="Google Shape;235;p14"/>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236" name="Google Shape;236;p14"/>
          <p:cNvSpPr txBox="1"/>
          <p:nvPr>
            <p:ph type="title"/>
          </p:nvPr>
        </p:nvSpPr>
        <p:spPr>
          <a:xfrm>
            <a:off x="1159027" y="1107329"/>
            <a:ext cx="7343192" cy="4917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Anleitungsvideos (Tutorials)</a:t>
            </a:r>
            <a:endParaRPr/>
          </a:p>
        </p:txBody>
      </p:sp>
      <p:pic>
        <p:nvPicPr>
          <p:cNvPr id="237" name="Google Shape;237;p1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38" name="Google Shape;238;p14"/>
          <p:cNvSpPr txBox="1"/>
          <p:nvPr/>
        </p:nvSpPr>
        <p:spPr>
          <a:xfrm>
            <a:off x="1217490" y="2111612"/>
            <a:ext cx="5964937" cy="3338799"/>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2400"/>
              <a:buFont typeface="Arial"/>
              <a:buNone/>
            </a:pPr>
            <a:r>
              <a:rPr b="0" i="0" lang="en-IE" sz="2400" u="none" cap="none" strike="noStrike">
                <a:solidFill>
                  <a:srgbClr val="195562"/>
                </a:solidFill>
                <a:latin typeface="Calibri"/>
                <a:ea typeface="Calibri"/>
                <a:cs typeface="Calibri"/>
                <a:sym typeface="Calibri"/>
              </a:rPr>
              <a:t>Bei Lehrvideos handelt es sich um praktische Anleitungen, die Schritt für Schritt zeigen, wie man etwas richtig oder effektiver macht.</a:t>
            </a:r>
            <a:endParaRPr b="0" i="0" sz="2400" u="none" cap="none" strike="noStrike">
              <a:solidFill>
                <a:srgbClr val="195562"/>
              </a:solidFill>
              <a:latin typeface="Calibri"/>
              <a:ea typeface="Calibri"/>
              <a:cs typeface="Calibri"/>
              <a:sym typeface="Calibri"/>
            </a:endParaRPr>
          </a:p>
          <a:p>
            <a:pPr indent="0" lvl="0" marL="0" marR="0" rtl="0" algn="just">
              <a:lnSpc>
                <a:spcPct val="107000"/>
              </a:lnSpc>
              <a:spcBef>
                <a:spcPts val="800"/>
              </a:spcBef>
              <a:spcAft>
                <a:spcPts val="0"/>
              </a:spcAft>
              <a:buClr>
                <a:srgbClr val="000000"/>
              </a:buClr>
              <a:buSzPts val="2400"/>
              <a:buFont typeface="Arial"/>
              <a:buNone/>
            </a:pPr>
            <a:r>
              <a:rPr b="0" i="0" lang="en-IE" sz="2400" u="none" cap="none" strike="noStrike">
                <a:solidFill>
                  <a:srgbClr val="195562"/>
                </a:solidFill>
                <a:latin typeface="Calibri"/>
                <a:ea typeface="Calibri"/>
                <a:cs typeface="Calibri"/>
                <a:sym typeface="Calibri"/>
              </a:rPr>
              <a:t>Video-Tutorials sind ein großartiges Beispiel für Learning by Doing und verwandeln ein passives Seherlebnis in eine aktive Lernerfahrung.</a:t>
            </a:r>
            <a:endParaRPr b="0" i="0" sz="2400" u="none" cap="none" strike="noStrike">
              <a:solidFill>
                <a:srgbClr val="195562"/>
              </a:solidFill>
              <a:latin typeface="Calibri"/>
              <a:ea typeface="Calibri"/>
              <a:cs typeface="Calibri"/>
              <a:sym typeface="Calibri"/>
            </a:endParaRPr>
          </a:p>
        </p:txBody>
      </p:sp>
      <p:pic>
        <p:nvPicPr>
          <p:cNvPr descr="Data analytics online video tutorial. statistics internet presentation, business development course, webinar. business analysis corporate seminar. Free Vector" id="239" name="Google Shape;239;p14"/>
          <p:cNvPicPr preferRelativeResize="0"/>
          <p:nvPr/>
        </p:nvPicPr>
        <p:blipFill rotWithShape="1">
          <a:blip r:embed="rId5">
            <a:alphaModFix/>
          </a:blip>
          <a:srcRect b="0" l="0" r="0" t="0"/>
          <a:stretch/>
        </p:blipFill>
        <p:spPr>
          <a:xfrm>
            <a:off x="7237463" y="1663867"/>
            <a:ext cx="4234288" cy="42342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descr="Text&#10;&#10;Description automatically generated" id="244" name="Google Shape;244;p15"/>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245" name="Google Shape;245;p15"/>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246" name="Google Shape;246;p15"/>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247" name="Google Shape;247;p15"/>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können Sie das Thema des Abschnitts beschreiben</a:t>
            </a:r>
            <a:endParaRPr b="0" i="0" sz="1400" u="none" cap="none" strike="noStrike">
              <a:solidFill>
                <a:srgbClr val="000000"/>
              </a:solidFill>
              <a:latin typeface="Arial"/>
              <a:ea typeface="Arial"/>
              <a:cs typeface="Arial"/>
              <a:sym typeface="Arial"/>
            </a:endParaRPr>
          </a:p>
        </p:txBody>
      </p:sp>
      <p:sp>
        <p:nvSpPr>
          <p:cNvPr id="248" name="Google Shape;248;p15"/>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können Sie das Thema des Abschnitts beschreiben</a:t>
            </a:r>
            <a:endParaRPr b="0" i="0" sz="1400" u="none" cap="none" strike="noStrike">
              <a:solidFill>
                <a:srgbClr val="000000"/>
              </a:solidFill>
              <a:latin typeface="Arial"/>
              <a:ea typeface="Arial"/>
              <a:cs typeface="Arial"/>
              <a:sym typeface="Arial"/>
            </a:endParaRPr>
          </a:p>
        </p:txBody>
      </p:sp>
      <p:sp>
        <p:nvSpPr>
          <p:cNvPr id="249" name="Google Shape;249;p15"/>
          <p:cNvSpPr txBox="1"/>
          <p:nvPr>
            <p:ph type="title"/>
          </p:nvPr>
        </p:nvSpPr>
        <p:spPr>
          <a:xfrm>
            <a:off x="1073020" y="980000"/>
            <a:ext cx="7343192" cy="4917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Video-Präsentation</a:t>
            </a:r>
            <a:endParaRPr/>
          </a:p>
        </p:txBody>
      </p:sp>
      <p:pic>
        <p:nvPicPr>
          <p:cNvPr id="250" name="Google Shape;250;p1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51" name="Google Shape;251;p15"/>
          <p:cNvSpPr txBox="1"/>
          <p:nvPr/>
        </p:nvSpPr>
        <p:spPr>
          <a:xfrm>
            <a:off x="1136914" y="1889750"/>
            <a:ext cx="5696400" cy="3971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IE" sz="2200" u="none" cap="none" strike="noStrike">
                <a:solidFill>
                  <a:srgbClr val="29BA86"/>
                </a:solidFill>
                <a:latin typeface="Calibri"/>
                <a:ea typeface="Calibri"/>
                <a:cs typeface="Calibri"/>
                <a:sym typeface="Calibri"/>
              </a:rPr>
              <a:t>Eine Video</a:t>
            </a:r>
            <a:r>
              <a:rPr b="1" lang="en-IE" sz="2200">
                <a:solidFill>
                  <a:srgbClr val="29BA86"/>
                </a:solidFill>
                <a:latin typeface="Calibri"/>
                <a:ea typeface="Calibri"/>
                <a:cs typeface="Calibri"/>
                <a:sym typeface="Calibri"/>
              </a:rPr>
              <a:t>-Präsentation</a:t>
            </a:r>
            <a:r>
              <a:rPr b="1" i="0" lang="en-IE" sz="2200" u="none" cap="none" strike="noStrike">
                <a:solidFill>
                  <a:srgbClr val="29BA86"/>
                </a:solidFill>
                <a:latin typeface="Calibri"/>
                <a:ea typeface="Calibri"/>
                <a:cs typeface="Calibri"/>
                <a:sym typeface="Calibri"/>
              </a:rPr>
              <a:t> </a:t>
            </a:r>
            <a:r>
              <a:rPr b="0" i="0" lang="en-IE" sz="2200" u="none" cap="none" strike="noStrike">
                <a:solidFill>
                  <a:srgbClr val="195562"/>
                </a:solidFill>
                <a:latin typeface="Calibri"/>
                <a:ea typeface="Calibri"/>
                <a:cs typeface="Calibri"/>
                <a:sym typeface="Calibri"/>
              </a:rPr>
              <a:t>oder -</a:t>
            </a:r>
            <a:r>
              <a:rPr lang="en-IE" sz="2200">
                <a:solidFill>
                  <a:srgbClr val="195562"/>
                </a:solidFill>
                <a:latin typeface="Calibri"/>
                <a:ea typeface="Calibri"/>
                <a:cs typeface="Calibri"/>
                <a:sym typeface="Calibri"/>
              </a:rPr>
              <a:t>V</a:t>
            </a:r>
            <a:r>
              <a:rPr b="0" i="0" lang="en-IE" sz="2200" u="none" cap="none" strike="noStrike">
                <a:solidFill>
                  <a:srgbClr val="195562"/>
                </a:solidFill>
                <a:latin typeface="Calibri"/>
                <a:ea typeface="Calibri"/>
                <a:cs typeface="Calibri"/>
                <a:sym typeface="Calibri"/>
              </a:rPr>
              <a:t>orlesung ist ein Video eines Lehrers oder Fachmanns, der in die Kamera spricht, Fotos und Text zum Thema oder eine Mischung daraus.</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2400"/>
              <a:buFont typeface="Arial"/>
              <a:buNone/>
            </a:pPr>
            <a:r>
              <a:rPr b="0" i="0" lang="en-IE" sz="2200" u="none" cap="none" strike="noStrike">
                <a:solidFill>
                  <a:srgbClr val="195562"/>
                </a:solidFill>
                <a:latin typeface="Calibri"/>
                <a:ea typeface="Calibri"/>
                <a:cs typeface="Calibri"/>
                <a:sym typeface="Calibri"/>
              </a:rPr>
              <a:t>Sie können einfach durch die Aufzeichnung einer Live-Rede, eines Treffens oder eines Auftritts eines Experten erstellt werden, oder sie werden absichtlich erstellt, um ein bestimmtes Thema zu behandeln. Eine Videovorlesung ist eine sehr effektive Möglichkeit, einmalige Lerneinheiten in wiederverwendbare Inhalte zu verwandeln.</a:t>
            </a:r>
            <a:endParaRPr b="0" i="0" sz="2200" u="none" cap="none" strike="noStrike">
              <a:solidFill>
                <a:srgbClr val="195562"/>
              </a:solidFill>
              <a:latin typeface="Calibri"/>
              <a:ea typeface="Calibri"/>
              <a:cs typeface="Calibri"/>
              <a:sym typeface="Calibri"/>
            </a:endParaRPr>
          </a:p>
        </p:txBody>
      </p:sp>
      <p:pic>
        <p:nvPicPr>
          <p:cNvPr descr="Students studying online Free Vector" id="252" name="Google Shape;252;p15"/>
          <p:cNvPicPr preferRelativeResize="0"/>
          <p:nvPr/>
        </p:nvPicPr>
        <p:blipFill rotWithShape="1">
          <a:blip r:embed="rId5">
            <a:alphaModFix/>
          </a:blip>
          <a:srcRect b="0" l="0" r="0" t="0"/>
          <a:stretch/>
        </p:blipFill>
        <p:spPr>
          <a:xfrm>
            <a:off x="6964089" y="2074732"/>
            <a:ext cx="4983596" cy="33117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descr="Text&#10;&#10;Description automatically generated" id="257" name="Google Shape;257;p16"/>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258" name="Google Shape;258;p16"/>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können Sie das Thema des Abschnitts beschreiben</a:t>
            </a:r>
            <a:endParaRPr b="0" i="0" sz="1400" u="none" cap="none" strike="noStrike">
              <a:solidFill>
                <a:srgbClr val="000000"/>
              </a:solidFill>
              <a:latin typeface="Arial"/>
              <a:ea typeface="Arial"/>
              <a:cs typeface="Arial"/>
              <a:sym typeface="Arial"/>
            </a:endParaRPr>
          </a:p>
        </p:txBody>
      </p:sp>
      <p:sp>
        <p:nvSpPr>
          <p:cNvPr id="259" name="Google Shape;259;p16"/>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können Sie das Thema des Abschnitts beschreiben</a:t>
            </a:r>
            <a:endParaRPr b="0" i="0" sz="1400" u="none" cap="none" strike="noStrike">
              <a:solidFill>
                <a:srgbClr val="000000"/>
              </a:solidFill>
              <a:latin typeface="Arial"/>
              <a:ea typeface="Arial"/>
              <a:cs typeface="Arial"/>
              <a:sym typeface="Arial"/>
            </a:endParaRPr>
          </a:p>
        </p:txBody>
      </p:sp>
      <p:sp>
        <p:nvSpPr>
          <p:cNvPr id="260" name="Google Shape;260;p16"/>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können Sie das Thema des Abschnitts beschreiben</a:t>
            </a:r>
            <a:endParaRPr b="0" i="0" sz="1400" u="none" cap="none" strike="noStrike">
              <a:solidFill>
                <a:srgbClr val="000000"/>
              </a:solidFill>
              <a:latin typeface="Arial"/>
              <a:ea typeface="Arial"/>
              <a:cs typeface="Arial"/>
              <a:sym typeface="Arial"/>
            </a:endParaRPr>
          </a:p>
        </p:txBody>
      </p:sp>
      <p:sp>
        <p:nvSpPr>
          <p:cNvPr id="261" name="Google Shape;261;p16"/>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können Sie das Thema des Abschnitts beschreiben</a:t>
            </a:r>
            <a:endParaRPr b="0" i="0" sz="1400" u="none" cap="none" strike="noStrike">
              <a:solidFill>
                <a:srgbClr val="000000"/>
              </a:solidFill>
              <a:latin typeface="Arial"/>
              <a:ea typeface="Arial"/>
              <a:cs typeface="Arial"/>
              <a:sym typeface="Arial"/>
            </a:endParaRPr>
          </a:p>
        </p:txBody>
      </p:sp>
      <p:pic>
        <p:nvPicPr>
          <p:cNvPr id="262" name="Google Shape;262;p1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The Top 10 Most Popular TED Talks" id="263" name="Google Shape;263;p16"/>
          <p:cNvPicPr preferRelativeResize="0"/>
          <p:nvPr/>
        </p:nvPicPr>
        <p:blipFill rotWithShape="1">
          <a:blip r:embed="rId5">
            <a:alphaModFix/>
          </a:blip>
          <a:srcRect b="0" l="0" r="0" t="0"/>
          <a:stretch/>
        </p:blipFill>
        <p:spPr>
          <a:xfrm>
            <a:off x="4180437" y="17595"/>
            <a:ext cx="3223254" cy="2150057"/>
          </a:xfrm>
          <a:prstGeom prst="rect">
            <a:avLst/>
          </a:prstGeom>
          <a:noFill/>
          <a:ln>
            <a:noFill/>
          </a:ln>
        </p:spPr>
      </p:pic>
      <p:sp>
        <p:nvSpPr>
          <p:cNvPr id="264" name="Google Shape;264;p16"/>
          <p:cNvSpPr txBox="1"/>
          <p:nvPr/>
        </p:nvSpPr>
        <p:spPr>
          <a:xfrm>
            <a:off x="3649072" y="5922396"/>
            <a:ext cx="668071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IE" sz="1600" u="none" cap="none" strike="noStrike">
                <a:solidFill>
                  <a:srgbClr val="195562"/>
                </a:solidFill>
                <a:latin typeface="Arial"/>
                <a:ea typeface="Arial"/>
                <a:cs typeface="Arial"/>
                <a:sym typeface="Arial"/>
              </a:rPr>
              <a:t>Nachhaltigkeit durch eine Kreislaufwirtschaft | Maayke Damen </a:t>
            </a:r>
            <a:r>
              <a:rPr b="0" i="0" lang="en-IE" sz="1800" u="none" cap="none" strike="noStrike">
                <a:solidFill>
                  <a:srgbClr val="195562"/>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id="265" name="Google Shape;265;p16" title="Sustainability through a circular economy | Maayke Damen | TEDxYouth@Maastricht"/>
          <p:cNvPicPr preferRelativeResize="0"/>
          <p:nvPr/>
        </p:nvPicPr>
        <p:blipFill rotWithShape="1">
          <a:blip r:embed="rId6">
            <a:alphaModFix/>
          </a:blip>
          <a:srcRect b="0" l="0" r="0" t="0"/>
          <a:stretch/>
        </p:blipFill>
        <p:spPr>
          <a:xfrm>
            <a:off x="2199640" y="1563329"/>
            <a:ext cx="7566924" cy="42753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descr="Text&#10;&#10;Description automatically generated" id="270" name="Google Shape;270;p17"/>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271" name="Google Shape;271;p17"/>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können Sie das Thema des Abschnitts beschreiben</a:t>
            </a:r>
            <a:endParaRPr b="0" i="0" sz="1400" u="none" cap="none" strike="noStrike">
              <a:solidFill>
                <a:srgbClr val="000000"/>
              </a:solidFill>
              <a:latin typeface="Arial"/>
              <a:ea typeface="Arial"/>
              <a:cs typeface="Arial"/>
              <a:sym typeface="Arial"/>
            </a:endParaRPr>
          </a:p>
        </p:txBody>
      </p:sp>
      <p:sp>
        <p:nvSpPr>
          <p:cNvPr id="272" name="Google Shape;272;p17"/>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können Sie das Thema des Abschnitts beschreiben</a:t>
            </a:r>
            <a:endParaRPr b="0" i="0" sz="1400" u="none" cap="none" strike="noStrike">
              <a:solidFill>
                <a:srgbClr val="000000"/>
              </a:solidFill>
              <a:latin typeface="Arial"/>
              <a:ea typeface="Arial"/>
              <a:cs typeface="Arial"/>
              <a:sym typeface="Arial"/>
            </a:endParaRPr>
          </a:p>
        </p:txBody>
      </p:sp>
      <p:sp>
        <p:nvSpPr>
          <p:cNvPr id="273" name="Google Shape;273;p17"/>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können Sie das Thema des Abschnitts beschreiben</a:t>
            </a:r>
            <a:endParaRPr b="0" i="0" sz="1400" u="none" cap="none" strike="noStrike">
              <a:solidFill>
                <a:srgbClr val="000000"/>
              </a:solidFill>
              <a:latin typeface="Arial"/>
              <a:ea typeface="Arial"/>
              <a:cs typeface="Arial"/>
              <a:sym typeface="Arial"/>
            </a:endParaRPr>
          </a:p>
        </p:txBody>
      </p:sp>
      <p:pic>
        <p:nvPicPr>
          <p:cNvPr id="274" name="Google Shape;274;p1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75" name="Google Shape;275;p17"/>
          <p:cNvSpPr txBox="1"/>
          <p:nvPr/>
        </p:nvSpPr>
        <p:spPr>
          <a:xfrm>
            <a:off x="963561" y="1445000"/>
            <a:ext cx="9875798" cy="2000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IE" sz="4400" u="none" cap="none" strike="noStrike">
                <a:solidFill>
                  <a:srgbClr val="179D96"/>
                </a:solidFill>
                <a:latin typeface="Calibri"/>
                <a:ea typeface="Calibri"/>
                <a:cs typeface="Calibri"/>
                <a:sym typeface="Calibri"/>
              </a:rPr>
              <a:t>YouTube </a:t>
            </a:r>
            <a:r>
              <a:rPr b="0" i="0" lang="en-IE" sz="4000" u="none" cap="none" strike="noStrike">
                <a:solidFill>
                  <a:srgbClr val="195562"/>
                </a:solidFill>
                <a:latin typeface="Calibri"/>
                <a:ea typeface="Calibri"/>
                <a:cs typeface="Calibri"/>
                <a:sym typeface="Calibri"/>
              </a:rPr>
              <a:t>bietet die Möglichkeit, eine Vielzahl von Erklärvideos, Tutorials und TED-Talks kostenlos abzurufen und zu teilen.</a:t>
            </a:r>
            <a:endParaRPr b="0" i="0" sz="4000" u="none" cap="none" strike="noStrike">
              <a:solidFill>
                <a:srgbClr val="195562"/>
              </a:solidFill>
              <a:latin typeface="Calibri"/>
              <a:ea typeface="Calibri"/>
              <a:cs typeface="Calibri"/>
              <a:sym typeface="Calibri"/>
            </a:endParaRPr>
          </a:p>
        </p:txBody>
      </p:sp>
      <p:pic>
        <p:nvPicPr>
          <p:cNvPr descr="Was ist YouTube? - klicksafe.de" id="276" name="Google Shape;276;p17"/>
          <p:cNvPicPr preferRelativeResize="0"/>
          <p:nvPr/>
        </p:nvPicPr>
        <p:blipFill rotWithShape="1">
          <a:blip r:embed="rId5">
            <a:alphaModFix/>
          </a:blip>
          <a:srcRect b="0" l="0" r="0" t="0"/>
          <a:stretch/>
        </p:blipFill>
        <p:spPr>
          <a:xfrm>
            <a:off x="3140611" y="3199326"/>
            <a:ext cx="5537319" cy="34331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descr="Text&#10;&#10;Description automatically generated" id="281" name="Google Shape;281;p18"/>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282" name="Google Shape;282;p18"/>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283" name="Google Shape;283;p18"/>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284" name="Google Shape;284;p18"/>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285" name="Google Shape;285;p18"/>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286" name="Google Shape;286;p18"/>
          <p:cNvSpPr txBox="1"/>
          <p:nvPr>
            <p:ph type="title"/>
          </p:nvPr>
        </p:nvSpPr>
        <p:spPr>
          <a:xfrm>
            <a:off x="1113520" y="1005179"/>
            <a:ext cx="9659849" cy="4917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Vorteile des videobasierten Lernens</a:t>
            </a:r>
            <a:endParaRPr/>
          </a:p>
        </p:txBody>
      </p:sp>
      <p:pic>
        <p:nvPicPr>
          <p:cNvPr id="287" name="Google Shape;287;p1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88" name="Google Shape;288;p18"/>
          <p:cNvSpPr txBox="1"/>
          <p:nvPr/>
        </p:nvSpPr>
        <p:spPr>
          <a:xfrm>
            <a:off x="1217490" y="1963948"/>
            <a:ext cx="9451911" cy="391459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195562"/>
              </a:buClr>
              <a:buSzPts val="2800"/>
              <a:buFont typeface="Noto Sans Symbols"/>
              <a:buChar char="∙"/>
            </a:pPr>
            <a:r>
              <a:rPr b="0" i="0" lang="en-IE" sz="2800" u="none" cap="none" strike="noStrike">
                <a:solidFill>
                  <a:srgbClr val="195562"/>
                </a:solidFill>
                <a:latin typeface="Arial"/>
                <a:ea typeface="Arial"/>
                <a:cs typeface="Arial"/>
                <a:sym typeface="Arial"/>
              </a:rPr>
              <a:t>Erregt Aufmerksamkeit</a:t>
            </a:r>
            <a:endParaRPr b="0" i="0" sz="2800" u="none" cap="none" strike="noStrike">
              <a:solidFill>
                <a:srgbClr val="195562"/>
              </a:solidFill>
              <a:latin typeface="Arial"/>
              <a:ea typeface="Arial"/>
              <a:cs typeface="Arial"/>
              <a:sym typeface="Arial"/>
            </a:endParaRPr>
          </a:p>
          <a:p>
            <a:pPr indent="-342900" lvl="0" marL="342900" marR="0" rtl="0" algn="l">
              <a:lnSpc>
                <a:spcPct val="107000"/>
              </a:lnSpc>
              <a:spcBef>
                <a:spcPts val="800"/>
              </a:spcBef>
              <a:spcAft>
                <a:spcPts val="0"/>
              </a:spcAft>
              <a:buClr>
                <a:srgbClr val="195562"/>
              </a:buClr>
              <a:buSzPts val="2800"/>
              <a:buFont typeface="Noto Sans Symbols"/>
              <a:buChar char="∙"/>
            </a:pPr>
            <a:r>
              <a:rPr b="0" i="0" lang="en-IE" sz="2800" u="none" cap="none" strike="noStrike">
                <a:solidFill>
                  <a:srgbClr val="195562"/>
                </a:solidFill>
                <a:latin typeface="Arial"/>
                <a:ea typeface="Arial"/>
                <a:cs typeface="Arial"/>
                <a:sym typeface="Arial"/>
              </a:rPr>
              <a:t>Hilft bei der Speicherung von Informationen und Wissen</a:t>
            </a:r>
            <a:endParaRPr b="0" i="0" sz="2800" u="none" cap="none" strike="noStrike">
              <a:solidFill>
                <a:srgbClr val="195562"/>
              </a:solidFill>
              <a:latin typeface="Arial"/>
              <a:ea typeface="Arial"/>
              <a:cs typeface="Arial"/>
              <a:sym typeface="Arial"/>
            </a:endParaRPr>
          </a:p>
          <a:p>
            <a:pPr indent="-342900" lvl="0" marL="342900" marR="0" rtl="0" algn="l">
              <a:lnSpc>
                <a:spcPct val="107000"/>
              </a:lnSpc>
              <a:spcBef>
                <a:spcPts val="800"/>
              </a:spcBef>
              <a:spcAft>
                <a:spcPts val="0"/>
              </a:spcAft>
              <a:buClr>
                <a:srgbClr val="195562"/>
              </a:buClr>
              <a:buSzPts val="2800"/>
              <a:buFont typeface="Noto Sans Symbols"/>
              <a:buChar char="∙"/>
            </a:pPr>
            <a:r>
              <a:rPr b="0" i="0" lang="en-IE" sz="2800" u="none" cap="none" strike="noStrike">
                <a:solidFill>
                  <a:srgbClr val="195562"/>
                </a:solidFill>
                <a:latin typeface="Arial"/>
                <a:ea typeface="Arial"/>
                <a:cs typeface="Arial"/>
                <a:sym typeface="Arial"/>
              </a:rPr>
              <a:t>Verbessert die Aufgabenbewältigung</a:t>
            </a:r>
            <a:endParaRPr b="0" i="0" sz="2800" u="none" cap="none" strike="noStrike">
              <a:solidFill>
                <a:srgbClr val="195562"/>
              </a:solidFill>
              <a:latin typeface="Arial"/>
              <a:ea typeface="Arial"/>
              <a:cs typeface="Arial"/>
              <a:sym typeface="Arial"/>
            </a:endParaRPr>
          </a:p>
          <a:p>
            <a:pPr indent="-342900" lvl="0" marL="342900" marR="0" rtl="0" algn="l">
              <a:lnSpc>
                <a:spcPct val="107000"/>
              </a:lnSpc>
              <a:spcBef>
                <a:spcPts val="800"/>
              </a:spcBef>
              <a:spcAft>
                <a:spcPts val="0"/>
              </a:spcAft>
              <a:buClr>
                <a:srgbClr val="195562"/>
              </a:buClr>
              <a:buSzPts val="2800"/>
              <a:buFont typeface="Noto Sans Symbols"/>
              <a:buChar char="∙"/>
            </a:pPr>
            <a:r>
              <a:rPr b="0" i="0" lang="en-IE" sz="2800" u="none" cap="none" strike="noStrike">
                <a:solidFill>
                  <a:srgbClr val="195562"/>
                </a:solidFill>
                <a:latin typeface="Arial"/>
                <a:ea typeface="Arial"/>
                <a:cs typeface="Arial"/>
                <a:sym typeface="Arial"/>
              </a:rPr>
              <a:t>Vereinfacht komplexe Daten</a:t>
            </a:r>
            <a:endParaRPr b="0" i="0" sz="2800" u="none" cap="none" strike="noStrike">
              <a:solidFill>
                <a:srgbClr val="195562"/>
              </a:solidFill>
              <a:latin typeface="Arial"/>
              <a:ea typeface="Arial"/>
              <a:cs typeface="Arial"/>
              <a:sym typeface="Arial"/>
            </a:endParaRPr>
          </a:p>
          <a:p>
            <a:pPr indent="-342900" lvl="0" marL="342900" marR="0" rtl="0" algn="l">
              <a:lnSpc>
                <a:spcPct val="107000"/>
              </a:lnSpc>
              <a:spcBef>
                <a:spcPts val="800"/>
              </a:spcBef>
              <a:spcAft>
                <a:spcPts val="0"/>
              </a:spcAft>
              <a:buClr>
                <a:srgbClr val="195562"/>
              </a:buClr>
              <a:buSzPts val="2800"/>
              <a:buFont typeface="Noto Sans Symbols"/>
              <a:buChar char="∙"/>
            </a:pPr>
            <a:r>
              <a:rPr b="0" i="0" lang="en-IE" sz="2800" u="none" cap="none" strike="noStrike">
                <a:solidFill>
                  <a:srgbClr val="195562"/>
                </a:solidFill>
                <a:latin typeface="Arial"/>
                <a:ea typeface="Arial"/>
                <a:cs typeface="Arial"/>
                <a:sym typeface="Arial"/>
              </a:rPr>
              <a:t>Hilft bei der Einführung neuer Konzepte</a:t>
            </a:r>
            <a:endParaRPr b="0" i="0" sz="2800" u="none" cap="none" strike="noStrike">
              <a:solidFill>
                <a:srgbClr val="195562"/>
              </a:solidFill>
              <a:latin typeface="Arial"/>
              <a:ea typeface="Arial"/>
              <a:cs typeface="Arial"/>
              <a:sym typeface="Arial"/>
            </a:endParaRPr>
          </a:p>
          <a:p>
            <a:pPr indent="-342900" lvl="0" marL="342900" marR="0" rtl="0" algn="l">
              <a:lnSpc>
                <a:spcPct val="107000"/>
              </a:lnSpc>
              <a:spcBef>
                <a:spcPts val="800"/>
              </a:spcBef>
              <a:spcAft>
                <a:spcPts val="0"/>
              </a:spcAft>
              <a:buClr>
                <a:srgbClr val="195562"/>
              </a:buClr>
              <a:buSzPts val="2800"/>
              <a:buFont typeface="Noto Sans Symbols"/>
              <a:buChar char="∙"/>
            </a:pPr>
            <a:r>
              <a:rPr b="0" i="0" lang="en-IE" sz="2800" u="none" cap="none" strike="noStrike">
                <a:solidFill>
                  <a:srgbClr val="195562"/>
                </a:solidFill>
                <a:latin typeface="Arial"/>
                <a:ea typeface="Arial"/>
                <a:cs typeface="Arial"/>
                <a:sym typeface="Arial"/>
              </a:rPr>
              <a:t>Kostengünstig sind</a:t>
            </a:r>
            <a:endParaRPr b="0" i="0" sz="2800" u="none" cap="none" strike="noStrike">
              <a:solidFill>
                <a:srgbClr val="195562"/>
              </a:solidFill>
              <a:latin typeface="Arial"/>
              <a:ea typeface="Arial"/>
              <a:cs typeface="Arial"/>
              <a:sym typeface="Arial"/>
            </a:endParaRPr>
          </a:p>
          <a:p>
            <a:pPr indent="-342900" lvl="0" marL="342900" marR="0" rtl="0" algn="l">
              <a:lnSpc>
                <a:spcPct val="107000"/>
              </a:lnSpc>
              <a:spcBef>
                <a:spcPts val="800"/>
              </a:spcBef>
              <a:spcAft>
                <a:spcPts val="0"/>
              </a:spcAft>
              <a:buClr>
                <a:srgbClr val="195562"/>
              </a:buClr>
              <a:buSzPts val="2800"/>
              <a:buFont typeface="Noto Sans Symbols"/>
              <a:buChar char="∙"/>
            </a:pPr>
            <a:r>
              <a:rPr b="0" i="0" lang="en-IE" sz="2800" u="none" cap="none" strike="noStrike">
                <a:solidFill>
                  <a:srgbClr val="195562"/>
                </a:solidFill>
                <a:latin typeface="Arial"/>
                <a:ea typeface="Arial"/>
                <a:cs typeface="Arial"/>
                <a:sym typeface="Arial"/>
              </a:rPr>
              <a:t>Hilft den Lernenden, Anwendungen aus der Praxis zu erkennen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Text&#10;&#10;Description automatically generated" id="293" name="Google Shape;293;p19"/>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294" name="Google Shape;294;p19"/>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295" name="Google Shape;295;p19"/>
          <p:cNvSpPr txBox="1"/>
          <p:nvPr/>
        </p:nvSpPr>
        <p:spPr>
          <a:xfrm>
            <a:off x="1073020" y="1966694"/>
            <a:ext cx="5789896" cy="378565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000"/>
              <a:buFont typeface="Arial"/>
              <a:buNone/>
            </a:pPr>
            <a:r>
              <a:rPr b="0" i="0" lang="en-IE" sz="3000" u="none" cap="none" strike="noStrike">
                <a:solidFill>
                  <a:srgbClr val="195562"/>
                </a:solidFill>
                <a:latin typeface="Arial"/>
                <a:ea typeface="Arial"/>
                <a:cs typeface="Arial"/>
                <a:sym typeface="Arial"/>
              </a:rPr>
              <a:t>Das Radio - sowohl in Form von Rundfunksendungen als auch interaktiv - ist ein gängiges Modell für den Fernunterricht von Lehrern. In den letzten Jahren haben Internet und mobile Technologien alle Formen des audiobasierten Lernens revolutioniert und verändert.</a:t>
            </a:r>
            <a:endParaRPr b="0" i="0" sz="3000" u="none" cap="none" strike="noStrike">
              <a:solidFill>
                <a:schemeClr val="lt1"/>
              </a:solidFill>
              <a:latin typeface="Quattrocento Sans"/>
              <a:ea typeface="Quattrocento Sans"/>
              <a:cs typeface="Quattrocento Sans"/>
              <a:sym typeface="Quattrocento Sans"/>
            </a:endParaRPr>
          </a:p>
        </p:txBody>
      </p:sp>
      <p:sp>
        <p:nvSpPr>
          <p:cNvPr id="296" name="Google Shape;296;p19"/>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297" name="Google Shape;297;p19"/>
          <p:cNvSpPr txBox="1"/>
          <p:nvPr>
            <p:ph type="title"/>
          </p:nvPr>
        </p:nvSpPr>
        <p:spPr>
          <a:xfrm>
            <a:off x="1073020" y="980000"/>
            <a:ext cx="7343192" cy="4917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Audiobasiertes Lernen</a:t>
            </a:r>
            <a:endParaRPr/>
          </a:p>
        </p:txBody>
      </p:sp>
      <p:pic>
        <p:nvPicPr>
          <p:cNvPr id="298" name="Google Shape;298;p1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Of isolated retro, vintage microphone. Free Vector" id="299" name="Google Shape;299;p19"/>
          <p:cNvPicPr preferRelativeResize="0"/>
          <p:nvPr/>
        </p:nvPicPr>
        <p:blipFill rotWithShape="1">
          <a:blip r:embed="rId5">
            <a:alphaModFix/>
          </a:blip>
          <a:srcRect b="0" l="0" r="0" t="0"/>
          <a:stretch/>
        </p:blipFill>
        <p:spPr>
          <a:xfrm>
            <a:off x="6968622" y="1267263"/>
            <a:ext cx="4980039" cy="49800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93" name="Google Shape;93;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94" name="Google Shape;94;p2"/>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95" name="Google Shape;95;p2"/>
          <p:cNvSpPr/>
          <p:nvPr/>
        </p:nvSpPr>
        <p:spPr>
          <a:xfrm>
            <a:off x="2293620" y="1257622"/>
            <a:ext cx="7664221" cy="3683000"/>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2"/>
          <p:cNvSpPr txBox="1"/>
          <p:nvPr/>
        </p:nvSpPr>
        <p:spPr>
          <a:xfrm>
            <a:off x="2943584" y="1711838"/>
            <a:ext cx="70143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IE" sz="3600" u="none" cap="none" strike="noStrike">
                <a:solidFill>
                  <a:srgbClr val="29BB89"/>
                </a:solidFill>
                <a:latin typeface="Quattrocento Sans"/>
                <a:ea typeface="Quattrocento Sans"/>
                <a:cs typeface="Quattrocento Sans"/>
                <a:sym typeface="Quattrocento Sans"/>
              </a:rPr>
              <a:t>ENTWICKLUNG DIGITALER KOMPETENZEN </a:t>
            </a:r>
            <a:endParaRPr b="1" i="0" sz="3600" u="none" cap="none" strike="noStrike">
              <a:solidFill>
                <a:srgbClr val="29BB89"/>
              </a:solidFill>
              <a:latin typeface="Quattrocento Sans"/>
              <a:ea typeface="Quattrocento Sans"/>
              <a:cs typeface="Quattrocento Sans"/>
              <a:sym typeface="Quattrocento Sans"/>
            </a:endParaRPr>
          </a:p>
        </p:txBody>
      </p:sp>
      <p:sp>
        <p:nvSpPr>
          <p:cNvPr id="97" name="Google Shape;97;p2"/>
          <p:cNvSpPr txBox="1"/>
          <p:nvPr/>
        </p:nvSpPr>
        <p:spPr>
          <a:xfrm>
            <a:off x="2943584" y="2857245"/>
            <a:ext cx="6486300" cy="169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Calibri"/>
              <a:buNone/>
            </a:pPr>
            <a:r>
              <a:rPr b="0" i="0" lang="en-IE" sz="2600" u="none" cap="none" strike="noStrike">
                <a:solidFill>
                  <a:srgbClr val="195562"/>
                </a:solidFill>
                <a:latin typeface="Calibri"/>
                <a:ea typeface="Calibri"/>
                <a:cs typeface="Calibri"/>
                <a:sym typeface="Calibri"/>
              </a:rPr>
              <a:t>Dieses Modul zielt darauf ab, die digitalen Fähigkeiten von Berufsbildungstutoren zu entwickeln und sie auf die Arbeit in Online-Umgebungen vorzubereiten.</a:t>
            </a:r>
            <a:endParaRPr b="0" i="0" sz="1200" u="none" cap="none" strike="noStrike">
              <a:solidFill>
                <a:srgbClr val="000000"/>
              </a:solidFill>
              <a:latin typeface="Arial"/>
              <a:ea typeface="Arial"/>
              <a:cs typeface="Arial"/>
              <a:sym typeface="Arial"/>
            </a:endParaRPr>
          </a:p>
        </p:txBody>
      </p:sp>
      <p:pic>
        <p:nvPicPr>
          <p:cNvPr id="98" name="Google Shape;98;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descr="Text&#10;&#10;Description automatically generated" id="304" name="Google Shape;304;p20"/>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305" name="Google Shape;305;p20"/>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können Sie das Thema des Abschnitts beschreiben</a:t>
            </a:r>
            <a:endParaRPr b="0" i="0" sz="1400" u="none" cap="none" strike="noStrike">
              <a:solidFill>
                <a:srgbClr val="000000"/>
              </a:solidFill>
              <a:latin typeface="Arial"/>
              <a:ea typeface="Arial"/>
              <a:cs typeface="Arial"/>
              <a:sym typeface="Arial"/>
            </a:endParaRPr>
          </a:p>
        </p:txBody>
      </p:sp>
      <p:sp>
        <p:nvSpPr>
          <p:cNvPr id="306" name="Google Shape;306;p20"/>
          <p:cNvSpPr txBox="1"/>
          <p:nvPr/>
        </p:nvSpPr>
        <p:spPr>
          <a:xfrm>
            <a:off x="1554593" y="225706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dd Thema des Abschnitts beschreiben</a:t>
            </a:r>
            <a:endParaRPr b="0" i="0" sz="1400" u="none" cap="none" strike="noStrike">
              <a:solidFill>
                <a:srgbClr val="000000"/>
              </a:solidFill>
              <a:latin typeface="Arial"/>
              <a:ea typeface="Arial"/>
              <a:cs typeface="Arial"/>
              <a:sym typeface="Arial"/>
            </a:endParaRPr>
          </a:p>
        </p:txBody>
      </p:sp>
      <p:sp>
        <p:nvSpPr>
          <p:cNvPr id="307" name="Google Shape;307;p20"/>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308" name="Google Shape;308;p20"/>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309" name="Google Shape;309;p20"/>
          <p:cNvSpPr txBox="1"/>
          <p:nvPr>
            <p:ph type="title"/>
          </p:nvPr>
        </p:nvSpPr>
        <p:spPr>
          <a:xfrm>
            <a:off x="1095346" y="1091981"/>
            <a:ext cx="7343192" cy="4917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Audio-Lektion (Podcasting)</a:t>
            </a:r>
            <a:endParaRPr/>
          </a:p>
        </p:txBody>
      </p:sp>
      <p:pic>
        <p:nvPicPr>
          <p:cNvPr id="310" name="Google Shape;310;p2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Radio broadcasting concept Free Vector" id="311" name="Google Shape;311;p20"/>
          <p:cNvPicPr preferRelativeResize="0"/>
          <p:nvPr/>
        </p:nvPicPr>
        <p:blipFill rotWithShape="1">
          <a:blip r:embed="rId5">
            <a:alphaModFix/>
          </a:blip>
          <a:srcRect b="0" l="0" r="0" t="0"/>
          <a:stretch/>
        </p:blipFill>
        <p:spPr>
          <a:xfrm>
            <a:off x="6817227" y="1860280"/>
            <a:ext cx="5206687" cy="4000665"/>
          </a:xfrm>
          <a:prstGeom prst="rect">
            <a:avLst/>
          </a:prstGeom>
          <a:noFill/>
          <a:ln>
            <a:noFill/>
          </a:ln>
        </p:spPr>
      </p:pic>
      <p:sp>
        <p:nvSpPr>
          <p:cNvPr id="312" name="Google Shape;312;p20"/>
          <p:cNvSpPr txBox="1"/>
          <p:nvPr/>
        </p:nvSpPr>
        <p:spPr>
          <a:xfrm>
            <a:off x="1095346" y="2032048"/>
            <a:ext cx="5573700" cy="39183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3000"/>
              <a:buFont typeface="Arial"/>
              <a:buNone/>
            </a:pPr>
            <a:r>
              <a:rPr b="0" i="0" lang="en-IE" sz="2600" u="none" cap="none" strike="noStrike">
                <a:solidFill>
                  <a:srgbClr val="195562"/>
                </a:solidFill>
                <a:latin typeface="Arial"/>
                <a:ea typeface="Arial"/>
                <a:cs typeface="Arial"/>
                <a:sym typeface="Arial"/>
              </a:rPr>
              <a:t>Ein </a:t>
            </a:r>
            <a:r>
              <a:rPr b="1" i="0" lang="en-IE" sz="2600" u="none" cap="none" strike="noStrike">
                <a:solidFill>
                  <a:srgbClr val="29BA86"/>
                </a:solidFill>
                <a:latin typeface="Arial"/>
                <a:ea typeface="Arial"/>
                <a:cs typeface="Arial"/>
                <a:sym typeface="Arial"/>
              </a:rPr>
              <a:t>Podcast </a:t>
            </a:r>
            <a:r>
              <a:rPr b="0" i="0" lang="en-IE" sz="2600" u="none" cap="none" strike="noStrike">
                <a:solidFill>
                  <a:srgbClr val="195562"/>
                </a:solidFill>
                <a:latin typeface="Arial"/>
                <a:ea typeface="Arial"/>
                <a:cs typeface="Arial"/>
                <a:sym typeface="Arial"/>
              </a:rPr>
              <a:t>ist eine Reihe digitaler Audio- oder Videoaufzeichnungen in Episodenform, die sich oft auf ein bestimmtes Thema konzentrieren und die die Schülerinnen und Schüler herunterladen und auf ihren mobilen Geräten jederzeit anhören können, während sie anderen Aktivitäten nachgehen. </a:t>
            </a:r>
            <a:endParaRPr b="0" i="0" sz="2600" u="none" cap="none" strike="noStrike">
              <a:solidFill>
                <a:srgbClr val="19556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descr="Text&#10;&#10;Description automatically generated" id="317" name="Google Shape;317;p2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318" name="Google Shape;318;p21"/>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319" name="Google Shape;319;p21"/>
          <p:cNvSpPr txBox="1"/>
          <p:nvPr/>
        </p:nvSpPr>
        <p:spPr>
          <a:xfrm>
            <a:off x="1554593" y="225706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dd Thema des Abschnitts beschreiben</a:t>
            </a:r>
            <a:endParaRPr b="0" i="0" sz="1400" u="none" cap="none" strike="noStrike">
              <a:solidFill>
                <a:srgbClr val="000000"/>
              </a:solidFill>
              <a:latin typeface="Arial"/>
              <a:ea typeface="Arial"/>
              <a:cs typeface="Arial"/>
              <a:sym typeface="Arial"/>
            </a:endParaRPr>
          </a:p>
        </p:txBody>
      </p:sp>
      <p:sp>
        <p:nvSpPr>
          <p:cNvPr id="320" name="Google Shape;320;p21"/>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321" name="Google Shape;321;p21"/>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322" name="Google Shape;322;p21"/>
          <p:cNvSpPr txBox="1"/>
          <p:nvPr>
            <p:ph type="title"/>
          </p:nvPr>
        </p:nvSpPr>
        <p:spPr>
          <a:xfrm>
            <a:off x="1095346" y="1091981"/>
            <a:ext cx="7343192" cy="4917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Audio-Lektion</a:t>
            </a:r>
            <a:r>
              <a:rPr b="1" lang="en-IE" sz="4000">
                <a:solidFill>
                  <a:srgbClr val="29BB89"/>
                </a:solidFill>
                <a:latin typeface="Quattrocento Sans"/>
                <a:ea typeface="Quattrocento Sans"/>
                <a:cs typeface="Quattrocento Sans"/>
                <a:sym typeface="Quattrocento Sans"/>
              </a:rPr>
              <a:t> (Podcasting)</a:t>
            </a:r>
            <a:endParaRPr/>
          </a:p>
        </p:txBody>
      </p:sp>
      <p:pic>
        <p:nvPicPr>
          <p:cNvPr id="323" name="Google Shape;323;p2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24" name="Google Shape;324;p21"/>
          <p:cNvSpPr txBox="1"/>
          <p:nvPr/>
        </p:nvSpPr>
        <p:spPr>
          <a:xfrm>
            <a:off x="1095346" y="2139226"/>
            <a:ext cx="4832100" cy="40128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3200"/>
              <a:buFont typeface="Arial"/>
              <a:buNone/>
            </a:pPr>
            <a:r>
              <a:rPr b="0" i="0" lang="en-IE" sz="3000" u="none" cap="none" strike="noStrike">
                <a:solidFill>
                  <a:srgbClr val="195562"/>
                </a:solidFill>
                <a:latin typeface="Arial"/>
                <a:ea typeface="Arial"/>
                <a:cs typeface="Arial"/>
                <a:sym typeface="Arial"/>
              </a:rPr>
              <a:t>In Podcasts werden häufig Live-Vorlesungen oder Gespräche zwischen zwei Personen aufgezeichnet, einschließlich Frage- und Antwortrunden, die für den Lernenden ebenfalls nützlich sein können.</a:t>
            </a:r>
            <a:endParaRPr b="0" i="0" sz="1200" u="none" cap="none" strike="noStrike">
              <a:solidFill>
                <a:srgbClr val="000000"/>
              </a:solidFill>
              <a:latin typeface="Arial"/>
              <a:ea typeface="Arial"/>
              <a:cs typeface="Arial"/>
              <a:sym typeface="Arial"/>
            </a:endParaRPr>
          </a:p>
        </p:txBody>
      </p:sp>
      <p:pic>
        <p:nvPicPr>
          <p:cNvPr descr="Podcast concept illustration Free Vector" id="325" name="Google Shape;325;p21"/>
          <p:cNvPicPr preferRelativeResize="0"/>
          <p:nvPr/>
        </p:nvPicPr>
        <p:blipFill rotWithShape="1">
          <a:blip r:embed="rId5">
            <a:alphaModFix/>
          </a:blip>
          <a:srcRect b="0" l="0" r="0" t="0"/>
          <a:stretch/>
        </p:blipFill>
        <p:spPr>
          <a:xfrm>
            <a:off x="6049500" y="2032048"/>
            <a:ext cx="5962650" cy="3971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descr="Text&#10;&#10;Description automatically generated" id="330" name="Google Shape;330;p22"/>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331" name="Google Shape;331;p22"/>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332" name="Google Shape;332;p22"/>
          <p:cNvSpPr txBox="1"/>
          <p:nvPr/>
        </p:nvSpPr>
        <p:spPr>
          <a:xfrm>
            <a:off x="1554593" y="225706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dd Thema des Abschnitts beschreiben</a:t>
            </a:r>
            <a:endParaRPr b="0" i="0" sz="1400" u="none" cap="none" strike="noStrike">
              <a:solidFill>
                <a:srgbClr val="000000"/>
              </a:solidFill>
              <a:latin typeface="Arial"/>
              <a:ea typeface="Arial"/>
              <a:cs typeface="Arial"/>
              <a:sym typeface="Arial"/>
            </a:endParaRPr>
          </a:p>
        </p:txBody>
      </p:sp>
      <p:sp>
        <p:nvSpPr>
          <p:cNvPr id="333" name="Google Shape;333;p22"/>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334" name="Google Shape;334;p22"/>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335" name="Google Shape;335;p22"/>
          <p:cNvSpPr txBox="1"/>
          <p:nvPr>
            <p:ph type="title"/>
          </p:nvPr>
        </p:nvSpPr>
        <p:spPr>
          <a:xfrm>
            <a:off x="1078532" y="1086196"/>
            <a:ext cx="7343192" cy="4917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Audio-Lektion</a:t>
            </a:r>
            <a:r>
              <a:rPr b="1" lang="en-IE" sz="4000">
                <a:solidFill>
                  <a:srgbClr val="29BB89"/>
                </a:solidFill>
                <a:latin typeface="Quattrocento Sans"/>
                <a:ea typeface="Quattrocento Sans"/>
                <a:cs typeface="Quattrocento Sans"/>
                <a:sym typeface="Quattrocento Sans"/>
              </a:rPr>
              <a:t> (Podcasting)</a:t>
            </a:r>
            <a:endParaRPr/>
          </a:p>
        </p:txBody>
      </p:sp>
      <p:pic>
        <p:nvPicPr>
          <p:cNvPr id="336" name="Google Shape;336;p2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37" name="Google Shape;337;p22"/>
          <p:cNvSpPr txBox="1"/>
          <p:nvPr/>
        </p:nvSpPr>
        <p:spPr>
          <a:xfrm>
            <a:off x="1078532" y="2007534"/>
            <a:ext cx="6170400" cy="41217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2400"/>
              <a:buFont typeface="Arial"/>
              <a:buNone/>
            </a:pPr>
            <a:r>
              <a:rPr b="0" i="0" lang="en-IE" sz="2400" u="none" cap="none" strike="noStrike">
                <a:solidFill>
                  <a:srgbClr val="195562"/>
                </a:solidFill>
                <a:latin typeface="Calibri"/>
                <a:ea typeface="Calibri"/>
                <a:cs typeface="Calibri"/>
                <a:sym typeface="Calibri"/>
              </a:rPr>
              <a:t>Audio ist ein wirkungsvolles Mittel, um Informationen zu vermitteln, insbesondere an abgelegenen Orten. </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2400"/>
              <a:buFont typeface="Arial"/>
              <a:buNone/>
            </a:pPr>
            <a:r>
              <a:rPr b="0" i="0" lang="en-IE" sz="2400" u="none" cap="none" strike="noStrike">
                <a:solidFill>
                  <a:srgbClr val="195562"/>
                </a:solidFill>
                <a:latin typeface="Calibri"/>
                <a:ea typeface="Calibri"/>
                <a:cs typeface="Calibri"/>
                <a:sym typeface="Calibri"/>
              </a:rPr>
              <a:t>Außerdem kann die Stimme des Sprechers einprägsam sein und den Studierenden helfen, die Informationen später zu behalten und abzurufen. Wenn jemand direkt zu Ihnen spricht, erhöht dies die Vertrautheit und hat Vorteile für Lehrkräfte, die im Fernunterricht ein Gefühl der Zugehörigkeit schaffen wollen. </a:t>
            </a:r>
            <a:endParaRPr b="0" i="0" sz="1400" u="none" cap="none" strike="noStrike">
              <a:solidFill>
                <a:srgbClr val="000000"/>
              </a:solidFill>
              <a:latin typeface="Arial"/>
              <a:ea typeface="Arial"/>
              <a:cs typeface="Arial"/>
              <a:sym typeface="Arial"/>
            </a:endParaRPr>
          </a:p>
        </p:txBody>
      </p:sp>
      <p:pic>
        <p:nvPicPr>
          <p:cNvPr descr="Popular music abstract concept illustration. popular singer tour, pop music industry, top chart artist, musical band production service, recording studio, book for event Free Vector" id="338" name="Google Shape;338;p22"/>
          <p:cNvPicPr preferRelativeResize="0"/>
          <p:nvPr/>
        </p:nvPicPr>
        <p:blipFill rotWithShape="1">
          <a:blip r:embed="rId5">
            <a:alphaModFix/>
          </a:blip>
          <a:srcRect b="0" l="0" r="0" t="0"/>
          <a:stretch/>
        </p:blipFill>
        <p:spPr>
          <a:xfrm>
            <a:off x="7261414" y="1695426"/>
            <a:ext cx="4540335" cy="45403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descr="Text&#10;&#10;Description automatically generated" id="343" name="Google Shape;343;p23"/>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344" name="Google Shape;344;p23"/>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345" name="Google Shape;345;p23"/>
          <p:cNvSpPr txBox="1"/>
          <p:nvPr/>
        </p:nvSpPr>
        <p:spPr>
          <a:xfrm>
            <a:off x="1554593" y="225706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dd Thema des Abschnitts beschreiben</a:t>
            </a:r>
            <a:endParaRPr b="0" i="0" sz="1400" u="none" cap="none" strike="noStrike">
              <a:solidFill>
                <a:srgbClr val="000000"/>
              </a:solidFill>
              <a:latin typeface="Arial"/>
              <a:ea typeface="Arial"/>
              <a:cs typeface="Arial"/>
              <a:sym typeface="Arial"/>
            </a:endParaRPr>
          </a:p>
        </p:txBody>
      </p:sp>
      <p:sp>
        <p:nvSpPr>
          <p:cNvPr id="346" name="Google Shape;346;p23"/>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347" name="Google Shape;347;p23"/>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348" name="Google Shape;348;p23"/>
          <p:cNvSpPr txBox="1"/>
          <p:nvPr>
            <p:ph type="title"/>
          </p:nvPr>
        </p:nvSpPr>
        <p:spPr>
          <a:xfrm>
            <a:off x="1127599" y="1114031"/>
            <a:ext cx="7343192" cy="4917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Audio-Lektion </a:t>
            </a:r>
            <a:r>
              <a:rPr b="1" lang="en-IE" sz="4000">
                <a:solidFill>
                  <a:srgbClr val="29BB89"/>
                </a:solidFill>
                <a:latin typeface="Quattrocento Sans"/>
                <a:ea typeface="Quattrocento Sans"/>
                <a:cs typeface="Quattrocento Sans"/>
                <a:sym typeface="Quattrocento Sans"/>
              </a:rPr>
              <a:t>(Podcasting)</a:t>
            </a:r>
            <a:endParaRPr/>
          </a:p>
        </p:txBody>
      </p:sp>
      <p:pic>
        <p:nvPicPr>
          <p:cNvPr id="349" name="Google Shape;349;p2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50" name="Google Shape;350;p23"/>
          <p:cNvSpPr txBox="1"/>
          <p:nvPr/>
        </p:nvSpPr>
        <p:spPr>
          <a:xfrm>
            <a:off x="1127599" y="1995205"/>
            <a:ext cx="5547300" cy="42855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2800"/>
              <a:buFont typeface="Arial"/>
              <a:buNone/>
            </a:pPr>
            <a:r>
              <a:rPr b="0" i="0" lang="en-IE" sz="2500" u="none" cap="none" strike="noStrike">
                <a:solidFill>
                  <a:srgbClr val="195562"/>
                </a:solidFill>
                <a:latin typeface="Calibri"/>
                <a:ea typeface="Calibri"/>
                <a:cs typeface="Calibri"/>
                <a:sym typeface="Calibri"/>
              </a:rPr>
              <a:t>Bei Podcasts kann der Sprecher die Betonung, die Intonation und den Tonfall von Wörtern oder Sätzen so gestalten, dass Konzepte in kürzerer Zeit erfasst werden, als wenn sie nur gelesen würden.</a:t>
            </a:r>
            <a:endParaRPr b="0" i="0" sz="11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2800"/>
              <a:buFont typeface="Arial"/>
              <a:buNone/>
            </a:pPr>
            <a:r>
              <a:rPr b="0" i="0" lang="en-IE" sz="2500" u="none" cap="none" strike="noStrike">
                <a:solidFill>
                  <a:srgbClr val="195562"/>
                </a:solidFill>
                <a:latin typeface="Calibri"/>
                <a:ea typeface="Calibri"/>
                <a:cs typeface="Calibri"/>
                <a:sym typeface="Calibri"/>
              </a:rPr>
              <a:t>Dies kann den Lehrern helfen, mehr Informationen zu vermitteln, als dies mit schriftlichem Material allein möglich wäre.</a:t>
            </a:r>
            <a:endParaRPr b="0" i="0" sz="2500" u="none" cap="none" strike="noStrike">
              <a:solidFill>
                <a:srgbClr val="195562"/>
              </a:solidFill>
              <a:latin typeface="Calibri"/>
              <a:ea typeface="Calibri"/>
              <a:cs typeface="Calibri"/>
              <a:sym typeface="Calibri"/>
            </a:endParaRPr>
          </a:p>
        </p:txBody>
      </p:sp>
      <p:pic>
        <p:nvPicPr>
          <p:cNvPr descr="Dialog, Tip, Advice, Hint, Speaking, Talking" id="351" name="Google Shape;351;p23"/>
          <p:cNvPicPr preferRelativeResize="0"/>
          <p:nvPr/>
        </p:nvPicPr>
        <p:blipFill rotWithShape="1">
          <a:blip r:embed="rId5">
            <a:alphaModFix/>
          </a:blip>
          <a:srcRect b="0" l="0" r="0" t="0"/>
          <a:stretch/>
        </p:blipFill>
        <p:spPr>
          <a:xfrm>
            <a:off x="7216878" y="2354623"/>
            <a:ext cx="4624206" cy="32899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descr="Text&#10;&#10;Description automatically generated" id="356" name="Google Shape;356;p24"/>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357" name="Google Shape;357;p24"/>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358" name="Google Shape;358;p24"/>
          <p:cNvSpPr txBox="1"/>
          <p:nvPr/>
        </p:nvSpPr>
        <p:spPr>
          <a:xfrm>
            <a:off x="1554593" y="225706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dd Thema des Abschnitts beschreiben</a:t>
            </a:r>
            <a:endParaRPr b="0" i="0" sz="1400" u="none" cap="none" strike="noStrike">
              <a:solidFill>
                <a:srgbClr val="000000"/>
              </a:solidFill>
              <a:latin typeface="Arial"/>
              <a:ea typeface="Arial"/>
              <a:cs typeface="Arial"/>
              <a:sym typeface="Arial"/>
            </a:endParaRPr>
          </a:p>
        </p:txBody>
      </p:sp>
      <p:sp>
        <p:nvSpPr>
          <p:cNvPr id="359" name="Google Shape;359;p24"/>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können Sie das Thema des Abschnitts beschreiben</a:t>
            </a:r>
            <a:endParaRPr b="0" i="0" sz="1400" u="none" cap="none" strike="noStrike">
              <a:solidFill>
                <a:srgbClr val="000000"/>
              </a:solidFill>
              <a:latin typeface="Arial"/>
              <a:ea typeface="Arial"/>
              <a:cs typeface="Arial"/>
              <a:sym typeface="Arial"/>
            </a:endParaRPr>
          </a:p>
        </p:txBody>
      </p:sp>
      <p:sp>
        <p:nvSpPr>
          <p:cNvPr id="360" name="Google Shape;360;p24"/>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können Sie das Thema des Abschnitts beschreiben</a:t>
            </a:r>
            <a:endParaRPr b="0" i="0" sz="1400" u="none" cap="none" strike="noStrike">
              <a:solidFill>
                <a:srgbClr val="000000"/>
              </a:solidFill>
              <a:latin typeface="Arial"/>
              <a:ea typeface="Arial"/>
              <a:cs typeface="Arial"/>
              <a:sym typeface="Arial"/>
            </a:endParaRPr>
          </a:p>
        </p:txBody>
      </p:sp>
      <p:sp>
        <p:nvSpPr>
          <p:cNvPr id="361" name="Google Shape;361;p24"/>
          <p:cNvSpPr txBox="1"/>
          <p:nvPr>
            <p:ph type="title"/>
          </p:nvPr>
        </p:nvSpPr>
        <p:spPr>
          <a:xfrm>
            <a:off x="1099571" y="1086196"/>
            <a:ext cx="7343192" cy="4917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Audio-Lektion </a:t>
            </a:r>
            <a:r>
              <a:rPr b="1" lang="en-IE" sz="4000">
                <a:solidFill>
                  <a:srgbClr val="29BB89"/>
                </a:solidFill>
                <a:latin typeface="Quattrocento Sans"/>
                <a:ea typeface="Quattrocento Sans"/>
                <a:cs typeface="Quattrocento Sans"/>
                <a:sym typeface="Quattrocento Sans"/>
              </a:rPr>
              <a:t>(Podcasting)</a:t>
            </a:r>
            <a:endParaRPr/>
          </a:p>
        </p:txBody>
      </p:sp>
      <p:pic>
        <p:nvPicPr>
          <p:cNvPr id="362" name="Google Shape;362;p2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63" name="Google Shape;363;p24"/>
          <p:cNvSpPr txBox="1"/>
          <p:nvPr/>
        </p:nvSpPr>
        <p:spPr>
          <a:xfrm>
            <a:off x="1099571" y="2084847"/>
            <a:ext cx="5556900" cy="36240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2800"/>
              <a:buFont typeface="Arial"/>
              <a:buNone/>
            </a:pPr>
            <a:r>
              <a:rPr b="0" i="0" lang="en-IE" sz="2400" u="none" cap="none" strike="noStrike">
                <a:solidFill>
                  <a:srgbClr val="195562"/>
                </a:solidFill>
                <a:latin typeface="Arial"/>
                <a:ea typeface="Arial"/>
                <a:cs typeface="Arial"/>
                <a:sym typeface="Arial"/>
              </a:rPr>
              <a:t>Einige Inhalte, wie z. B. die Vermittlung von Sprachkenntnissen, zwischenmenschliche Kommunikation und andere Themen, bei denen Vokabular, Aussprache und andere sprachliche Feinheiten wichtig sind, lassen sich am besten durch audiobasierten oder audiounterstützten Unterricht vermitteln.</a:t>
            </a:r>
            <a:endParaRPr b="0" i="0" sz="1000" u="none" cap="none" strike="noStrike">
              <a:solidFill>
                <a:srgbClr val="000000"/>
              </a:solidFill>
              <a:latin typeface="Arial"/>
              <a:ea typeface="Arial"/>
              <a:cs typeface="Arial"/>
              <a:sym typeface="Arial"/>
            </a:endParaRPr>
          </a:p>
        </p:txBody>
      </p:sp>
      <p:pic>
        <p:nvPicPr>
          <p:cNvPr descr="Hand drawn flat people talking Free Vector" id="364" name="Google Shape;364;p24"/>
          <p:cNvPicPr preferRelativeResize="0"/>
          <p:nvPr/>
        </p:nvPicPr>
        <p:blipFill rotWithShape="1">
          <a:blip r:embed="rId5">
            <a:alphaModFix/>
          </a:blip>
          <a:srcRect b="0" l="0" r="0" t="0"/>
          <a:stretch/>
        </p:blipFill>
        <p:spPr>
          <a:xfrm>
            <a:off x="6887480" y="1559500"/>
            <a:ext cx="4901711" cy="490171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descr="Text&#10;&#10;Description automatically generated" id="369" name="Google Shape;369;p25"/>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370" name="Google Shape;370;p25"/>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371" name="Google Shape;371;p25"/>
          <p:cNvSpPr txBox="1"/>
          <p:nvPr/>
        </p:nvSpPr>
        <p:spPr>
          <a:xfrm>
            <a:off x="1554593" y="225706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dd Thema des Abschnitts beschreiben</a:t>
            </a:r>
            <a:endParaRPr b="0" i="0" sz="1400" u="none" cap="none" strike="noStrike">
              <a:solidFill>
                <a:srgbClr val="000000"/>
              </a:solidFill>
              <a:latin typeface="Arial"/>
              <a:ea typeface="Arial"/>
              <a:cs typeface="Arial"/>
              <a:sym typeface="Arial"/>
            </a:endParaRPr>
          </a:p>
        </p:txBody>
      </p:sp>
      <p:sp>
        <p:nvSpPr>
          <p:cNvPr id="372" name="Google Shape;372;p25"/>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373" name="Google Shape;373;p25"/>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374" name="Google Shape;374;p25"/>
          <p:cNvSpPr txBox="1"/>
          <p:nvPr>
            <p:ph type="title"/>
          </p:nvPr>
        </p:nvSpPr>
        <p:spPr>
          <a:xfrm>
            <a:off x="1217490" y="1279498"/>
            <a:ext cx="9293194" cy="5968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4000"/>
              <a:buFont typeface="Quattrocento Sans"/>
              <a:buNone/>
            </a:pPr>
            <a:r>
              <a:rPr b="1" lang="en-IE" sz="4000">
                <a:solidFill>
                  <a:srgbClr val="29BB89"/>
                </a:solidFill>
                <a:latin typeface="Quattrocento Sans"/>
                <a:ea typeface="Quattrocento Sans"/>
                <a:cs typeface="Quattrocento Sans"/>
                <a:sym typeface="Quattrocento Sans"/>
              </a:rPr>
              <a:t>Vorteile des audiounterstützten Unterrichts</a:t>
            </a:r>
            <a:endParaRPr/>
          </a:p>
        </p:txBody>
      </p:sp>
      <p:pic>
        <p:nvPicPr>
          <p:cNvPr id="375" name="Google Shape;375;p2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76" name="Google Shape;376;p25"/>
          <p:cNvSpPr txBox="1"/>
          <p:nvPr/>
        </p:nvSpPr>
        <p:spPr>
          <a:xfrm>
            <a:off x="1217490" y="2246961"/>
            <a:ext cx="10674221" cy="323062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195562"/>
              </a:buClr>
              <a:buSzPts val="3200"/>
              <a:buFont typeface="Arial"/>
              <a:buChar char="•"/>
            </a:pPr>
            <a:r>
              <a:rPr b="0" i="0" lang="en-IE" sz="3200" u="none" cap="none" strike="noStrike">
                <a:solidFill>
                  <a:srgbClr val="195562"/>
                </a:solidFill>
                <a:latin typeface="Calibri"/>
                <a:ea typeface="Calibri"/>
                <a:cs typeface="Calibri"/>
                <a:sym typeface="Calibri"/>
              </a:rPr>
              <a:t>Fördert die Gedächtnisleistung </a:t>
            </a:r>
            <a:endParaRPr b="0" i="0" sz="3200" u="none" cap="none" strike="noStrike">
              <a:solidFill>
                <a:srgbClr val="195562"/>
              </a:solidFill>
              <a:latin typeface="Calibri"/>
              <a:ea typeface="Calibri"/>
              <a:cs typeface="Calibri"/>
              <a:sym typeface="Calibri"/>
            </a:endParaRPr>
          </a:p>
          <a:p>
            <a:pPr indent="-342900" lvl="0" marL="342900" marR="0" rtl="0" algn="l">
              <a:lnSpc>
                <a:spcPct val="107000"/>
              </a:lnSpc>
              <a:spcBef>
                <a:spcPts val="0"/>
              </a:spcBef>
              <a:spcAft>
                <a:spcPts val="0"/>
              </a:spcAft>
              <a:buClr>
                <a:srgbClr val="195562"/>
              </a:buClr>
              <a:buSzPts val="3200"/>
              <a:buFont typeface="Arial"/>
              <a:buChar char="•"/>
            </a:pPr>
            <a:r>
              <a:rPr b="0" i="0" lang="en-IE" sz="3200" u="none" cap="none" strike="noStrike">
                <a:solidFill>
                  <a:srgbClr val="195562"/>
                </a:solidFill>
                <a:latin typeface="Calibri"/>
                <a:ea typeface="Calibri"/>
                <a:cs typeface="Calibri"/>
                <a:sym typeface="Calibri"/>
              </a:rPr>
              <a:t>Verbessert das Gefühl der Zugehörigkeit</a:t>
            </a:r>
            <a:endParaRPr b="0" i="0" sz="1400" u="none" cap="none" strike="noStrike">
              <a:solidFill>
                <a:srgbClr val="000000"/>
              </a:solidFill>
              <a:latin typeface="Arial"/>
              <a:ea typeface="Arial"/>
              <a:cs typeface="Arial"/>
              <a:sym typeface="Arial"/>
            </a:endParaRPr>
          </a:p>
          <a:p>
            <a:pPr indent="-342900" lvl="0" marL="342900" marR="0" rtl="0" algn="l">
              <a:lnSpc>
                <a:spcPct val="107000"/>
              </a:lnSpc>
              <a:spcBef>
                <a:spcPts val="0"/>
              </a:spcBef>
              <a:spcAft>
                <a:spcPts val="0"/>
              </a:spcAft>
              <a:buClr>
                <a:srgbClr val="195562"/>
              </a:buClr>
              <a:buSzPts val="3200"/>
              <a:buFont typeface="Arial"/>
              <a:buChar char="•"/>
            </a:pPr>
            <a:r>
              <a:rPr b="0" i="0" lang="en-IE" sz="3200" u="none" cap="none" strike="noStrike">
                <a:solidFill>
                  <a:srgbClr val="195562"/>
                </a:solidFill>
                <a:latin typeface="Calibri"/>
                <a:ea typeface="Calibri"/>
                <a:cs typeface="Calibri"/>
                <a:sym typeface="Calibri"/>
              </a:rPr>
              <a:t>Verbessert die Zugänglichkeit</a:t>
            </a:r>
            <a:endParaRPr b="0" i="0" sz="1400" u="none" cap="none" strike="noStrike">
              <a:solidFill>
                <a:srgbClr val="000000"/>
              </a:solidFill>
              <a:latin typeface="Arial"/>
              <a:ea typeface="Arial"/>
              <a:cs typeface="Arial"/>
              <a:sym typeface="Arial"/>
            </a:endParaRPr>
          </a:p>
          <a:p>
            <a:pPr indent="-342900" lvl="0" marL="342900" marR="0" rtl="0" algn="l">
              <a:lnSpc>
                <a:spcPct val="107000"/>
              </a:lnSpc>
              <a:spcBef>
                <a:spcPts val="0"/>
              </a:spcBef>
              <a:spcAft>
                <a:spcPts val="0"/>
              </a:spcAft>
              <a:buClr>
                <a:srgbClr val="195562"/>
              </a:buClr>
              <a:buSzPts val="3200"/>
              <a:buFont typeface="Arial"/>
              <a:buChar char="•"/>
            </a:pPr>
            <a:r>
              <a:rPr b="0" i="0" lang="en-IE" sz="3200" u="none" cap="none" strike="noStrike">
                <a:solidFill>
                  <a:srgbClr val="195562"/>
                </a:solidFill>
                <a:latin typeface="Calibri"/>
                <a:ea typeface="Calibri"/>
                <a:cs typeface="Calibri"/>
                <a:sym typeface="Calibri"/>
              </a:rPr>
              <a:t>Kann abgelegene, isolierte Orte erreichen</a:t>
            </a:r>
            <a:endParaRPr b="0" i="0" sz="1400" u="none" cap="none" strike="noStrike">
              <a:solidFill>
                <a:srgbClr val="000000"/>
              </a:solidFill>
              <a:latin typeface="Arial"/>
              <a:ea typeface="Arial"/>
              <a:cs typeface="Arial"/>
              <a:sym typeface="Arial"/>
            </a:endParaRPr>
          </a:p>
          <a:p>
            <a:pPr indent="-342900" lvl="0" marL="342900" marR="0" rtl="0" algn="l">
              <a:lnSpc>
                <a:spcPct val="107000"/>
              </a:lnSpc>
              <a:spcBef>
                <a:spcPts val="0"/>
              </a:spcBef>
              <a:spcAft>
                <a:spcPts val="0"/>
              </a:spcAft>
              <a:buClr>
                <a:srgbClr val="195562"/>
              </a:buClr>
              <a:buSzPts val="3200"/>
              <a:buFont typeface="Arial"/>
              <a:buChar char="•"/>
            </a:pPr>
            <a:r>
              <a:rPr b="0" i="0" lang="en-IE" sz="3200" u="none" cap="none" strike="noStrike">
                <a:solidFill>
                  <a:srgbClr val="195562"/>
                </a:solidFill>
                <a:latin typeface="Calibri"/>
                <a:ea typeface="Calibri"/>
                <a:cs typeface="Calibri"/>
                <a:sym typeface="Calibri"/>
              </a:rPr>
              <a:t>Besser geeignet für Kommunikationsfähigkeiten</a:t>
            </a:r>
            <a:endParaRPr b="0" i="0" sz="1400" u="none" cap="none" strike="noStrike">
              <a:solidFill>
                <a:srgbClr val="000000"/>
              </a:solidFill>
              <a:latin typeface="Arial"/>
              <a:ea typeface="Arial"/>
              <a:cs typeface="Arial"/>
              <a:sym typeface="Arial"/>
            </a:endParaRPr>
          </a:p>
          <a:p>
            <a:pPr indent="-342900" lvl="0" marL="342900" marR="0" rtl="0" algn="l">
              <a:lnSpc>
                <a:spcPct val="107000"/>
              </a:lnSpc>
              <a:spcBef>
                <a:spcPts val="0"/>
              </a:spcBef>
              <a:spcAft>
                <a:spcPts val="0"/>
              </a:spcAft>
              <a:buClr>
                <a:srgbClr val="195562"/>
              </a:buClr>
              <a:buSzPts val="3200"/>
              <a:buFont typeface="Arial"/>
              <a:buChar char="•"/>
            </a:pPr>
            <a:r>
              <a:rPr b="0" i="0" lang="en-IE" sz="3200" u="none" cap="none" strike="noStrike">
                <a:solidFill>
                  <a:srgbClr val="195562"/>
                </a:solidFill>
                <a:latin typeface="Calibri"/>
                <a:ea typeface="Calibri"/>
                <a:cs typeface="Calibri"/>
                <a:sym typeface="Calibri"/>
              </a:rPr>
              <a:t>Ermöglicht Studenten Multitasking</a:t>
            </a:r>
            <a:endParaRPr b="0" i="0" sz="3200" u="none" cap="none" strike="noStrike">
              <a:solidFill>
                <a:srgbClr val="195562"/>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6"/>
          <p:cNvSpPr txBox="1"/>
          <p:nvPr/>
        </p:nvSpPr>
        <p:spPr>
          <a:xfrm>
            <a:off x="1146810" y="980971"/>
            <a:ext cx="701425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IE" sz="4000" u="none" cap="none" strike="noStrike">
                <a:solidFill>
                  <a:srgbClr val="29BA86"/>
                </a:solidFill>
                <a:latin typeface="Quattrocento Sans"/>
                <a:ea typeface="Quattrocento Sans"/>
                <a:cs typeface="Quattrocento Sans"/>
                <a:sym typeface="Quattrocento Sans"/>
              </a:rPr>
              <a:t>Spielbasiertes Lernen</a:t>
            </a:r>
            <a:endParaRPr b="0" i="0" sz="1400" u="none" cap="none" strike="noStrike">
              <a:solidFill>
                <a:srgbClr val="000000"/>
              </a:solidFill>
              <a:latin typeface="Arial"/>
              <a:ea typeface="Arial"/>
              <a:cs typeface="Arial"/>
              <a:sym typeface="Arial"/>
            </a:endParaRPr>
          </a:p>
        </p:txBody>
      </p:sp>
      <p:sp>
        <p:nvSpPr>
          <p:cNvPr id="382" name="Google Shape;382;p2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383" name="Google Shape;383;p2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84" name="Google Shape;384;p2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85" name="Google Shape;385;p26"/>
          <p:cNvSpPr txBox="1"/>
          <p:nvPr/>
        </p:nvSpPr>
        <p:spPr>
          <a:xfrm>
            <a:off x="1146810" y="2067329"/>
            <a:ext cx="5701403" cy="4029052"/>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2600"/>
              <a:buFont typeface="Arial"/>
              <a:buNone/>
            </a:pPr>
            <a:r>
              <a:rPr b="0" i="0" lang="en-IE" sz="2600" u="none" cap="none" strike="noStrike">
                <a:solidFill>
                  <a:srgbClr val="195562"/>
                </a:solidFill>
                <a:latin typeface="Arial"/>
                <a:ea typeface="Arial"/>
                <a:cs typeface="Arial"/>
                <a:sym typeface="Arial"/>
              </a:rPr>
              <a:t>Spielbasiertes Lernen ist eine aktive Lerntechnik, bei der Spielelemente wie Fortschritt, Belohnungen und Wettbewerb eingesetzt werden, um das Lernen der Schüler zu verbessern.</a:t>
            </a:r>
            <a:endParaRPr b="0" i="0" sz="2600" u="none" cap="none" strike="noStrike">
              <a:solidFill>
                <a:srgbClr val="195562"/>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2600"/>
              <a:buFont typeface="Arial"/>
              <a:buNone/>
            </a:pPr>
            <a:r>
              <a:rPr b="0" i="0" lang="en-IE" sz="2600" u="none" cap="none" strike="noStrike">
                <a:solidFill>
                  <a:srgbClr val="195562"/>
                </a:solidFill>
                <a:latin typeface="Arial"/>
                <a:ea typeface="Arial"/>
                <a:cs typeface="Arial"/>
                <a:sym typeface="Arial"/>
              </a:rPr>
              <a:t>Es bringt Engagement und Spaß und ermutigt die Schüler, weiter zu spielen und weiter zu lernen.</a:t>
            </a:r>
            <a:endParaRPr b="0" i="0" sz="2600" u="none" cap="none" strike="noStrike">
              <a:solidFill>
                <a:srgbClr val="195562"/>
              </a:solidFill>
              <a:latin typeface="Arial"/>
              <a:ea typeface="Arial"/>
              <a:cs typeface="Arial"/>
              <a:sym typeface="Arial"/>
            </a:endParaRPr>
          </a:p>
        </p:txBody>
      </p:sp>
      <p:pic>
        <p:nvPicPr>
          <p:cNvPr descr="Interactive city quest abstract concept illustration Free Vector" id="386" name="Google Shape;386;p26"/>
          <p:cNvPicPr preferRelativeResize="0"/>
          <p:nvPr/>
        </p:nvPicPr>
        <p:blipFill rotWithShape="1">
          <a:blip r:embed="rId5">
            <a:alphaModFix/>
          </a:blip>
          <a:srcRect b="0" l="0" r="0" t="0"/>
          <a:stretch/>
        </p:blipFill>
        <p:spPr>
          <a:xfrm>
            <a:off x="6992057" y="1347019"/>
            <a:ext cx="4895776" cy="48957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7"/>
          <p:cNvSpPr txBox="1"/>
          <p:nvPr/>
        </p:nvSpPr>
        <p:spPr>
          <a:xfrm>
            <a:off x="1358855" y="934349"/>
            <a:ext cx="567492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IE" sz="4000" u="none" cap="none" strike="noStrike">
                <a:solidFill>
                  <a:srgbClr val="29BA86"/>
                </a:solidFill>
                <a:latin typeface="Quattrocento Sans"/>
                <a:ea typeface="Quattrocento Sans"/>
                <a:cs typeface="Quattrocento Sans"/>
                <a:sym typeface="Quattrocento Sans"/>
              </a:rPr>
              <a:t>Quiz</a:t>
            </a:r>
            <a:endParaRPr b="0" i="0" sz="1400" u="none" cap="none" strike="noStrike">
              <a:solidFill>
                <a:srgbClr val="000000"/>
              </a:solidFill>
              <a:latin typeface="Arial"/>
              <a:ea typeface="Arial"/>
              <a:cs typeface="Arial"/>
              <a:sym typeface="Arial"/>
            </a:endParaRPr>
          </a:p>
        </p:txBody>
      </p:sp>
      <p:sp>
        <p:nvSpPr>
          <p:cNvPr id="392" name="Google Shape;392;p2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393" name="Google Shape;393;p2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94" name="Google Shape;394;p2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95" name="Google Shape;395;p27"/>
          <p:cNvSpPr txBox="1"/>
          <p:nvPr/>
        </p:nvSpPr>
        <p:spPr>
          <a:xfrm>
            <a:off x="1358855" y="1868355"/>
            <a:ext cx="5858100" cy="41568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2600"/>
              <a:buFont typeface="Arial"/>
              <a:buNone/>
            </a:pPr>
            <a:r>
              <a:rPr b="0" i="0" lang="en-IE" sz="2200" u="none" cap="none" strike="noStrike">
                <a:solidFill>
                  <a:srgbClr val="195562"/>
                </a:solidFill>
                <a:latin typeface="Arial"/>
                <a:ea typeface="Arial"/>
                <a:cs typeface="Arial"/>
                <a:sym typeface="Arial"/>
              </a:rPr>
              <a:t>Bei Quizspielen zum Beispiel entsprechen die zu testenden Fähigkeiten der Lernaufgabe. Sie können so gestaltet werden, dass der Schwierigkeitsgrad einer Aktivität interaktiv erhöht wird, um dem Kompetenzzuwachs des Spielers zu entsprechen. </a:t>
            </a:r>
            <a:endParaRPr b="0" i="0" sz="10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2600"/>
              <a:buFont typeface="Arial"/>
              <a:buNone/>
            </a:pPr>
            <a:r>
              <a:rPr b="0" i="0" lang="en-IE" sz="2200" u="none" cap="none" strike="noStrike">
                <a:solidFill>
                  <a:srgbClr val="195562"/>
                </a:solidFill>
                <a:latin typeface="Arial"/>
                <a:ea typeface="Arial"/>
                <a:cs typeface="Arial"/>
                <a:sym typeface="Arial"/>
              </a:rPr>
              <a:t>Quizspiele können die Motivation und Leistung steigern und das natürliche Bedürfnis der Lernenden nach Geselligkeit, Beherrschung, Wettbewerb, Leistung, Status und Selbstdarstellung fördern. </a:t>
            </a:r>
            <a:endParaRPr b="0" i="0" sz="2200" u="none" cap="none" strike="noStrike">
              <a:solidFill>
                <a:srgbClr val="195562"/>
              </a:solidFill>
              <a:latin typeface="Arial"/>
              <a:ea typeface="Arial"/>
              <a:cs typeface="Arial"/>
              <a:sym typeface="Arial"/>
            </a:endParaRPr>
          </a:p>
        </p:txBody>
      </p:sp>
      <p:pic>
        <p:nvPicPr>
          <p:cNvPr descr="Quiz symbol. megaphone with quiz speech bubble banner. loudspeaker. can be used for business, marketing and advertising. quiz promotion text. vector eps 10. isolated on white background Premium Vector" id="396" name="Google Shape;396;p27"/>
          <p:cNvPicPr preferRelativeResize="0"/>
          <p:nvPr/>
        </p:nvPicPr>
        <p:blipFill rotWithShape="1">
          <a:blip r:embed="rId5">
            <a:alphaModFix/>
          </a:blip>
          <a:srcRect b="0" l="0" r="0" t="0"/>
          <a:stretch/>
        </p:blipFill>
        <p:spPr>
          <a:xfrm>
            <a:off x="7216877" y="1438324"/>
            <a:ext cx="4755413" cy="475541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8"/>
          <p:cNvSpPr txBox="1"/>
          <p:nvPr/>
        </p:nvSpPr>
        <p:spPr>
          <a:xfrm>
            <a:off x="1353287" y="1209202"/>
            <a:ext cx="737925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IE" sz="3600" u="none" cap="none" strike="noStrike">
                <a:solidFill>
                  <a:srgbClr val="29BA86"/>
                </a:solidFill>
                <a:latin typeface="Quattrocento Sans"/>
                <a:ea typeface="Quattrocento Sans"/>
                <a:cs typeface="Quattrocento Sans"/>
                <a:sym typeface="Quattrocento Sans"/>
              </a:rPr>
              <a:t>Vorteile des spielbasierten Lernens</a:t>
            </a:r>
            <a:endParaRPr b="0" i="0" sz="1400" u="none" cap="none" strike="noStrike">
              <a:solidFill>
                <a:srgbClr val="000000"/>
              </a:solidFill>
              <a:latin typeface="Arial"/>
              <a:ea typeface="Arial"/>
              <a:cs typeface="Arial"/>
              <a:sym typeface="Arial"/>
            </a:endParaRPr>
          </a:p>
        </p:txBody>
      </p:sp>
      <p:sp>
        <p:nvSpPr>
          <p:cNvPr id="402" name="Google Shape;402;p2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403" name="Google Shape;403;p2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04" name="Google Shape;404;p2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405" name="Google Shape;405;p28"/>
          <p:cNvSpPr txBox="1"/>
          <p:nvPr/>
        </p:nvSpPr>
        <p:spPr>
          <a:xfrm>
            <a:off x="1353287" y="2437756"/>
            <a:ext cx="9683915" cy="2246769"/>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195562"/>
              </a:buClr>
              <a:buSzPts val="2800"/>
              <a:buFont typeface="Arial"/>
              <a:buChar char="•"/>
            </a:pPr>
            <a:r>
              <a:rPr b="0" i="0" lang="en-IE" sz="2800" u="none" cap="none" strike="noStrike">
                <a:solidFill>
                  <a:srgbClr val="195562"/>
                </a:solidFill>
                <a:latin typeface="Calibri"/>
                <a:ea typeface="Calibri"/>
                <a:cs typeface="Calibri"/>
                <a:sym typeface="Calibri"/>
              </a:rPr>
              <a:t>So macht Lernen Spaß und ist interaktiv.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195562"/>
              </a:buClr>
              <a:buSzPts val="2800"/>
              <a:buFont typeface="Arial"/>
              <a:buChar char="•"/>
            </a:pPr>
            <a:r>
              <a:rPr b="0" i="0" lang="en-IE" sz="2800" u="none" cap="none" strike="noStrike">
                <a:solidFill>
                  <a:srgbClr val="195562"/>
                </a:solidFill>
                <a:latin typeface="Calibri"/>
                <a:ea typeface="Calibri"/>
                <a:cs typeface="Calibri"/>
                <a:sym typeface="Calibri"/>
              </a:rPr>
              <a:t>Verbessert die Motivation zum Lernen.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195562"/>
              </a:buClr>
              <a:buSzPts val="2800"/>
              <a:buFont typeface="Arial"/>
              <a:buChar char="•"/>
            </a:pPr>
            <a:r>
              <a:rPr b="0" i="0" lang="en-IE" sz="2800" u="none" cap="none" strike="noStrike">
                <a:solidFill>
                  <a:srgbClr val="195562"/>
                </a:solidFill>
                <a:latin typeface="Calibri"/>
                <a:ea typeface="Calibri"/>
                <a:cs typeface="Calibri"/>
                <a:sym typeface="Calibri"/>
              </a:rPr>
              <a:t>Verbessert das Engagement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195562"/>
              </a:buClr>
              <a:buSzPts val="2800"/>
              <a:buFont typeface="Arial"/>
              <a:buChar char="•"/>
            </a:pPr>
            <a:r>
              <a:rPr b="0" i="0" lang="en-IE" sz="2800" u="none" cap="none" strike="noStrike">
                <a:solidFill>
                  <a:srgbClr val="195562"/>
                </a:solidFill>
                <a:latin typeface="Calibri"/>
                <a:ea typeface="Calibri"/>
                <a:cs typeface="Calibri"/>
                <a:sym typeface="Calibri"/>
              </a:rPr>
              <a:t>Bietet Echtzeit-Feedback zum Fortschritt.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195562"/>
              </a:buClr>
              <a:buSzPts val="2800"/>
              <a:buFont typeface="Arial"/>
              <a:buChar char="•"/>
            </a:pPr>
            <a:r>
              <a:rPr b="0" i="0" lang="en-IE" sz="2800" u="none" cap="none" strike="noStrike">
                <a:solidFill>
                  <a:srgbClr val="195562"/>
                </a:solidFill>
                <a:latin typeface="Calibri"/>
                <a:ea typeface="Calibri"/>
                <a:cs typeface="Calibri"/>
                <a:sym typeface="Calibri"/>
              </a:rPr>
              <a:t>Verbessert die Lernerfahrung.</a:t>
            </a:r>
            <a:endParaRPr b="0" i="0" sz="2800" u="none" cap="none" strike="noStrike">
              <a:solidFill>
                <a:srgbClr val="195562"/>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411" name="Google Shape;411;p2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12" name="Google Shape;412;p2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413" name="Google Shape;413;p29"/>
          <p:cNvSpPr txBox="1"/>
          <p:nvPr/>
        </p:nvSpPr>
        <p:spPr>
          <a:xfrm>
            <a:off x="1217490" y="2013228"/>
            <a:ext cx="9394666" cy="19697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1" i="0" lang="en-IE" sz="8000" u="none" cap="none" strike="noStrike">
                <a:solidFill>
                  <a:srgbClr val="195562"/>
                </a:solidFill>
                <a:latin typeface="Calibri"/>
                <a:ea typeface="Calibri"/>
                <a:cs typeface="Calibri"/>
                <a:sym typeface="Calibri"/>
              </a:rPr>
              <a:t>DANKESCHÖN ☺</a:t>
            </a:r>
            <a:endParaRPr b="1" i="0" sz="7200" u="none" cap="none" strike="noStrike">
              <a:solidFill>
                <a:srgbClr val="19556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19556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414" name="Google Shape;414;p29"/>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Text&#10;&#10;Description automatically generated" id="103" name="Google Shape;103;p3"/>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4" name="Google Shape;104;p3"/>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105" name="Google Shape;105;p3"/>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106" name="Google Shape;106;p3"/>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107" name="Google Shape;107;p3"/>
          <p:cNvSpPr txBox="1"/>
          <p:nvPr>
            <p:ph type="title"/>
          </p:nvPr>
        </p:nvSpPr>
        <p:spPr>
          <a:xfrm>
            <a:off x="3665588" y="787857"/>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IE" sz="3600">
                <a:solidFill>
                  <a:srgbClr val="29BB89"/>
                </a:solidFill>
                <a:latin typeface="Quattrocento Sans"/>
                <a:ea typeface="Quattrocento Sans"/>
                <a:cs typeface="Quattrocento Sans"/>
                <a:sym typeface="Quattrocento Sans"/>
              </a:rPr>
              <a:t>Lernergebnisse</a:t>
            </a:r>
            <a:endParaRPr/>
          </a:p>
        </p:txBody>
      </p:sp>
      <p:pic>
        <p:nvPicPr>
          <p:cNvPr id="108" name="Google Shape;108;p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graphicFrame>
        <p:nvGraphicFramePr>
          <p:cNvPr id="109" name="Google Shape;109;p3"/>
          <p:cNvGraphicFramePr/>
          <p:nvPr/>
        </p:nvGraphicFramePr>
        <p:xfrm>
          <a:off x="1646867" y="1518160"/>
          <a:ext cx="3000000" cy="3000000"/>
        </p:xfrm>
        <a:graphic>
          <a:graphicData uri="http://schemas.openxmlformats.org/drawingml/2006/table">
            <a:tbl>
              <a:tblPr bandRow="1" firstRow="1">
                <a:noFill/>
                <a:tableStyleId>{FDDF8A56-53EF-4BED-869A-AC54D3AEE110}</a:tableStyleId>
              </a:tblPr>
              <a:tblGrid>
                <a:gridCol w="2350425"/>
                <a:gridCol w="2350425"/>
                <a:gridCol w="2350425"/>
                <a:gridCol w="2350425"/>
              </a:tblGrid>
              <a:tr h="370850">
                <a:tc>
                  <a:txBody>
                    <a:bodyPr/>
                    <a:lstStyle/>
                    <a:p>
                      <a:pPr indent="0" lvl="0" marL="0" marR="0" rtl="0" algn="l">
                        <a:lnSpc>
                          <a:spcPct val="100000"/>
                        </a:lnSpc>
                        <a:spcBef>
                          <a:spcPts val="0"/>
                        </a:spcBef>
                        <a:spcAft>
                          <a:spcPts val="0"/>
                        </a:spcAft>
                        <a:buClr>
                          <a:schemeClr val="dk1"/>
                        </a:buClr>
                        <a:buSzPts val="1400"/>
                        <a:buFont typeface="Calibri"/>
                        <a:buNone/>
                      </a:pPr>
                      <a:r>
                        <a:rPr b="1" lang="en-IE" sz="1400" u="none" cap="none" strike="noStrike"/>
                        <a:t>5. Werkzeuge für die Entwicklung von Materialien für das Online-Lernen</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400"/>
                        <a:buFont typeface="Calibri"/>
                        <a:buNone/>
                      </a:pPr>
                      <a:r>
                        <a:rPr b="1" lang="en-IE" sz="1400" u="none" cap="none" strike="noStrike"/>
                        <a:t>6. Erstellen von Videos und Quizfragen für den Online-Unterricht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400"/>
                        <a:buFont typeface="Calibri"/>
                        <a:buNone/>
                      </a:pPr>
                      <a:r>
                        <a:rPr b="1" lang="en-IE" sz="1400" u="none" cap="none" strike="noStrike"/>
                        <a:t>7. Mikro-Lernen</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chemeClr val="lt1"/>
                        </a:buClr>
                        <a:buSzPts val="1400"/>
                        <a:buFont typeface="Calibri"/>
                        <a:buNone/>
                      </a:pPr>
                      <a:r>
                        <a:rPr b="1" i="0" lang="en-IE" sz="1400" u="none" cap="none" strike="noStrike">
                          <a:solidFill>
                            <a:schemeClr val="lt1"/>
                          </a:solidFill>
                          <a:latin typeface="Calibri"/>
                          <a:ea typeface="Calibri"/>
                          <a:cs typeface="Calibri"/>
                          <a:sym typeface="Calibri"/>
                        </a:rPr>
                        <a:t>8. Gestaltung von Infografiken</a:t>
                      </a:r>
                      <a:endParaRPr b="1" sz="1400" u="none" cap="none" strike="noStrike">
                        <a:solidFill>
                          <a:schemeClr val="lt1"/>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70850">
                <a:tc>
                  <a:txBody>
                    <a:bodyPr/>
                    <a:lstStyle/>
                    <a:p>
                      <a:pPr indent="-171450" lvl="0" marL="171450" marR="0" rtl="0" algn="l">
                        <a:lnSpc>
                          <a:spcPct val="100000"/>
                        </a:lnSpc>
                        <a:spcBef>
                          <a:spcPts val="0"/>
                        </a:spcBef>
                        <a:spcAft>
                          <a:spcPts val="0"/>
                        </a:spcAft>
                        <a:buClr>
                          <a:schemeClr val="dk1"/>
                        </a:buClr>
                        <a:buSzPts val="1400"/>
                        <a:buFont typeface="Arial"/>
                        <a:buChar char="•"/>
                      </a:pPr>
                      <a:r>
                        <a:rPr b="0" lang="en-IE" sz="1400" u="none" cap="none" strike="noStrike"/>
                        <a:t>die vorhandenen Open-Source-Tools für die Erstellung von Online-Lernressourcen zu kennen;</a:t>
                      </a:r>
                      <a:endParaRPr sz="1400" u="none" cap="none" strike="noStrike"/>
                    </a:p>
                    <a:p>
                      <a:pPr indent="-171450" lvl="0" marL="171450" marR="0" rtl="0" algn="l">
                        <a:lnSpc>
                          <a:spcPct val="100000"/>
                        </a:lnSpc>
                        <a:spcBef>
                          <a:spcPts val="0"/>
                        </a:spcBef>
                        <a:spcAft>
                          <a:spcPts val="0"/>
                        </a:spcAft>
                        <a:buClr>
                          <a:schemeClr val="dk1"/>
                        </a:buClr>
                        <a:buSzPts val="1400"/>
                        <a:buFont typeface="Arial"/>
                        <a:buChar char="•"/>
                      </a:pPr>
                      <a:r>
                        <a:rPr b="0" lang="en-IE" sz="1400" u="none" cap="none" strike="noStrike"/>
                        <a:t>Verstehen der Art von Ressourcen, die mit Open-Source-Tools entwickelt werden können (Videos, Audiovorträge, Lernspiele, Infografiken, Eduzines usw.)</a:t>
                      </a:r>
                      <a:endParaRPr sz="1400" u="none" cap="none" strike="noStrike"/>
                    </a:p>
                    <a:p>
                      <a:pPr indent="-171450" lvl="0" marL="171450" marR="0" rtl="0" algn="l">
                        <a:lnSpc>
                          <a:spcPct val="100000"/>
                        </a:lnSpc>
                        <a:spcBef>
                          <a:spcPts val="0"/>
                        </a:spcBef>
                        <a:spcAft>
                          <a:spcPts val="0"/>
                        </a:spcAft>
                        <a:buClr>
                          <a:schemeClr val="dk1"/>
                        </a:buClr>
                        <a:buSzPts val="1400"/>
                        <a:buFont typeface="Arial"/>
                        <a:buChar char="•"/>
                      </a:pPr>
                      <a:r>
                        <a:rPr b="0" lang="en-IE" sz="1400" u="none" cap="none" strike="noStrike"/>
                        <a:t>die für ihre Bedürfnisse am besten geeigneten Werkzeuge auswählen</a:t>
                      </a:r>
                      <a:endParaRPr b="0"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Verwenden Sie Open-Source-Software, um einen Videovortrag oder ein Erklärvideo zu erstellen.</a:t>
                      </a:r>
                      <a:endParaRPr b="0" i="0" sz="14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Verstehen der grundlegenden Funktionen einer Open-Source-Videosoftware (z. B. Powtoon)</a:t>
                      </a:r>
                      <a:endParaRPr sz="1400" u="none" cap="none" strike="noStrike"/>
                    </a:p>
                    <a:p>
                      <a:pPr indent="-171450" lvl="0" marL="171450" marR="0" rtl="0" algn="l">
                        <a:lnSpc>
                          <a:spcPct val="100000"/>
                        </a:lnSpc>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Erstellen Sie Quizze mit Open-Source-Tools (z. B. Google Forms)</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400"/>
                        <a:buFont typeface="Arial"/>
                        <a:buChar char="•"/>
                      </a:pPr>
                      <a:r>
                        <a:rPr lang="en-IE" sz="1400" u="none" cap="none" strike="noStrike"/>
                        <a:t>Verstehen, was ein Format für Mini-Lernressourcen ist (z. B. Eduzine)</a:t>
                      </a:r>
                      <a:endParaRPr sz="1400" u="none" cap="none" strike="noStrike"/>
                    </a:p>
                    <a:p>
                      <a:pPr indent="-171450" lvl="0" marL="171450" marR="0" rtl="0" algn="l">
                        <a:lnSpc>
                          <a:spcPct val="100000"/>
                        </a:lnSpc>
                        <a:spcBef>
                          <a:spcPts val="0"/>
                        </a:spcBef>
                        <a:spcAft>
                          <a:spcPts val="0"/>
                        </a:spcAft>
                        <a:buClr>
                          <a:schemeClr val="dk1"/>
                        </a:buClr>
                        <a:buSzPts val="1400"/>
                        <a:buFont typeface="Arial"/>
                        <a:buChar char="•"/>
                      </a:pPr>
                      <a:r>
                        <a:rPr lang="en-IE" sz="1400" u="none" cap="none" strike="noStrike"/>
                        <a:t>Verstehen, wie man die Struktur von Ressourcen im Mini-Lernformat erstellt</a:t>
                      </a:r>
                      <a:endParaRPr sz="1400" u="none" cap="none" strike="noStrike"/>
                    </a:p>
                    <a:p>
                      <a:pPr indent="-171450" lvl="0" marL="171450" marR="0" rtl="0" algn="l">
                        <a:lnSpc>
                          <a:spcPct val="100000"/>
                        </a:lnSpc>
                        <a:spcBef>
                          <a:spcPts val="0"/>
                        </a:spcBef>
                        <a:spcAft>
                          <a:spcPts val="0"/>
                        </a:spcAft>
                        <a:buClr>
                          <a:schemeClr val="dk1"/>
                        </a:buClr>
                        <a:buSzPts val="1400"/>
                        <a:buFont typeface="Arial"/>
                        <a:buChar char="•"/>
                      </a:pPr>
                      <a:r>
                        <a:rPr lang="en-IE" sz="1400" u="none" cap="none" strike="noStrike"/>
                        <a:t>Online navigieren, um unterstützende Ressourcen aus glaubwürdigen Quellen zu finden</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400"/>
                        <a:buFont typeface="Arial"/>
                        <a:buChar char="•"/>
                      </a:pPr>
                      <a:r>
                        <a:rPr b="0" lang="en-IE" sz="1400" u="none" cap="none" strike="noStrike"/>
                        <a:t>Verwendung offener Design-Tools (z. B. Canva)</a:t>
                      </a:r>
                      <a:endParaRPr sz="1400" u="none" cap="none" strike="noStrike"/>
                    </a:p>
                    <a:p>
                      <a:pPr indent="-171450" lvl="0" marL="171450" marR="0" rtl="0" algn="l">
                        <a:lnSpc>
                          <a:spcPct val="100000"/>
                        </a:lnSpc>
                        <a:spcBef>
                          <a:spcPts val="0"/>
                        </a:spcBef>
                        <a:spcAft>
                          <a:spcPts val="0"/>
                        </a:spcAft>
                        <a:buClr>
                          <a:schemeClr val="dk1"/>
                        </a:buClr>
                        <a:buSzPts val="1400"/>
                        <a:buFont typeface="Arial"/>
                        <a:buChar char="•"/>
                      </a:pPr>
                      <a:r>
                        <a:rPr b="0" lang="en-IE" sz="1400" u="none" cap="none" strike="noStrike"/>
                        <a:t>Verstehen grundlegender Gestaltungsprinzipien (Gleichgewicht, Kontrast, Proportion, ...)</a:t>
                      </a:r>
                      <a:endParaRPr sz="1400" u="none" cap="none" strike="noStrike"/>
                    </a:p>
                    <a:p>
                      <a:pPr indent="-171450" lvl="0" marL="171450" marR="0" rtl="0" algn="l">
                        <a:lnSpc>
                          <a:spcPct val="100000"/>
                        </a:lnSpc>
                        <a:spcBef>
                          <a:spcPts val="0"/>
                        </a:spcBef>
                        <a:spcAft>
                          <a:spcPts val="0"/>
                        </a:spcAft>
                        <a:buClr>
                          <a:schemeClr val="dk1"/>
                        </a:buClr>
                        <a:buSzPts val="1400"/>
                        <a:buFont typeface="Arial"/>
                        <a:buChar char="•"/>
                      </a:pPr>
                      <a:r>
                        <a:rPr b="0" lang="en-IE" sz="1400" u="none" cap="none" strike="noStrike"/>
                        <a:t>QR-Codes mit Online-Tools erstellen (z. B. QR-Code-Monkey)</a:t>
                      </a:r>
                      <a:endParaRPr sz="1400" u="none" cap="none" strike="noStrike"/>
                    </a:p>
                  </a:txBody>
                  <a:tcPr marT="45725" marB="45725" marR="91450" marL="91450"/>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0"/>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en-IE" sz="1000" u="none" cap="none" strike="noStrike">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a:t>
            </a:r>
            <a:r>
              <a:rPr b="0" i="0" lang="en-IE" sz="1000" u="none" cap="none" strike="noStrike">
                <a:solidFill>
                  <a:srgbClr val="222222"/>
                </a:solidFill>
                <a:latin typeface="Arial"/>
                <a:ea typeface="Arial"/>
                <a:cs typeface="Arial"/>
                <a:sym typeface="Arial"/>
              </a:rPr>
              <a:t>2020-1-UK01-KA226-VET-094435</a:t>
            </a:r>
            <a:endParaRPr b="0" i="0" sz="1000" u="none" cap="none" strike="noStrike">
              <a:solidFill>
                <a:schemeClr val="dk1"/>
              </a:solidFill>
              <a:latin typeface="Quattrocento Sans"/>
              <a:ea typeface="Quattrocento Sans"/>
              <a:cs typeface="Quattrocento Sans"/>
              <a:sym typeface="Quattrocento Sans"/>
            </a:endParaRPr>
          </a:p>
        </p:txBody>
      </p:sp>
      <p:pic>
        <p:nvPicPr>
          <p:cNvPr descr="Text&#10;&#10;Description automatically generated" id="420" name="Google Shape;420;p3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21" name="Google Shape;421;p30"/>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422" name="Google Shape;422;p30"/>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423" name="Google Shape;423;p30"/>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424" name="Google Shape;424;p30"/>
          <p:cNvGrpSpPr/>
          <p:nvPr/>
        </p:nvGrpSpPr>
        <p:grpSpPr>
          <a:xfrm>
            <a:off x="2569288" y="3802743"/>
            <a:ext cx="7053424" cy="1670958"/>
            <a:chOff x="2569288" y="3802743"/>
            <a:chExt cx="7053424" cy="1670958"/>
          </a:xfrm>
        </p:grpSpPr>
        <p:pic>
          <p:nvPicPr>
            <p:cNvPr descr="Qr code&#10;&#10;Description automatically generated" id="425" name="Google Shape;425;p30"/>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426" name="Google Shape;426;p30"/>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2584581" y="479123"/>
            <a:ext cx="6746032" cy="752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IE" sz="3600">
                <a:solidFill>
                  <a:srgbClr val="29BB89"/>
                </a:solidFill>
                <a:latin typeface="Quattrocento Sans"/>
                <a:ea typeface="Quattrocento Sans"/>
                <a:cs typeface="Quattrocento Sans"/>
                <a:sym typeface="Quattrocento Sans"/>
              </a:rPr>
              <a:t>Fortbildung - Teil B</a:t>
            </a:r>
            <a:endParaRPr/>
          </a:p>
        </p:txBody>
      </p:sp>
      <p:sp>
        <p:nvSpPr>
          <p:cNvPr id="115" name="Google Shape;115;p4"/>
          <p:cNvSpPr txBox="1"/>
          <p:nvPr/>
        </p:nvSpPr>
        <p:spPr>
          <a:xfrm>
            <a:off x="2199640" y="161379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3200"/>
              <a:buFont typeface="Quattrocento Sans"/>
              <a:buNone/>
            </a:pPr>
            <a:r>
              <a:rPr b="1" i="0" lang="en-IE" sz="3200" u="none" cap="none" strike="noStrike">
                <a:solidFill>
                  <a:srgbClr val="195562"/>
                </a:solidFill>
                <a:latin typeface="Quattrocento Sans"/>
                <a:ea typeface="Quattrocento Sans"/>
                <a:cs typeface="Quattrocento Sans"/>
                <a:sym typeface="Quattrocento Sans"/>
              </a:rPr>
              <a:t>5.</a:t>
            </a:r>
            <a:endParaRPr b="0" i="0" sz="1400" u="none" cap="none" strike="noStrike">
              <a:solidFill>
                <a:srgbClr val="000000"/>
              </a:solidFill>
              <a:latin typeface="Arial"/>
              <a:ea typeface="Arial"/>
              <a:cs typeface="Arial"/>
              <a:sym typeface="Arial"/>
            </a:endParaRPr>
          </a:p>
        </p:txBody>
      </p:sp>
      <p:sp>
        <p:nvSpPr>
          <p:cNvPr id="116" name="Google Shape;116;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17" name="Google Shape;117;p4"/>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18" name="Google Shape;118;p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19" name="Google Shape;119;p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20" name="Google Shape;120;p4"/>
          <p:cNvPicPr preferRelativeResize="0"/>
          <p:nvPr/>
        </p:nvPicPr>
        <p:blipFill rotWithShape="1">
          <a:blip r:embed="rId4">
            <a:alphaModFix/>
          </a:blip>
          <a:srcRect b="0" l="0" r="0" t="1926"/>
          <a:stretch/>
        </p:blipFill>
        <p:spPr>
          <a:xfrm>
            <a:off x="1045611" y="0"/>
            <a:ext cx="897978" cy="5820508"/>
          </a:xfrm>
          <a:prstGeom prst="rect">
            <a:avLst/>
          </a:prstGeom>
          <a:noFill/>
          <a:ln>
            <a:noFill/>
          </a:ln>
        </p:spPr>
      </p:pic>
      <p:pic>
        <p:nvPicPr>
          <p:cNvPr id="121" name="Google Shape;121;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22" name="Google Shape;122;p4"/>
          <p:cNvSpPr txBox="1"/>
          <p:nvPr/>
        </p:nvSpPr>
        <p:spPr>
          <a:xfrm>
            <a:off x="3041597" y="1565873"/>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3200"/>
              <a:buFont typeface="Quattrocento Sans"/>
              <a:buNone/>
            </a:pPr>
            <a:r>
              <a:rPr b="1" i="0" lang="en-IE" sz="3200" u="none" cap="none" strike="noStrike">
                <a:solidFill>
                  <a:srgbClr val="195562"/>
                </a:solidFill>
                <a:latin typeface="Quattrocento Sans"/>
                <a:ea typeface="Quattrocento Sans"/>
                <a:cs typeface="Quattrocento Sans"/>
                <a:sym typeface="Quattrocento Sans"/>
              </a:rPr>
              <a:t>Werkzeuge für die Entwicklung von Materialien für das Online-Lernen</a:t>
            </a:r>
            <a:endParaRPr b="0" i="0" sz="1400" u="none" cap="none" strike="noStrike">
              <a:solidFill>
                <a:srgbClr val="000000"/>
              </a:solidFill>
              <a:latin typeface="Arial"/>
              <a:ea typeface="Arial"/>
              <a:cs typeface="Arial"/>
              <a:sym typeface="Arial"/>
            </a:endParaRPr>
          </a:p>
        </p:txBody>
      </p:sp>
      <p:sp>
        <p:nvSpPr>
          <p:cNvPr id="123" name="Google Shape;123;p4"/>
          <p:cNvSpPr txBox="1"/>
          <p:nvPr/>
        </p:nvSpPr>
        <p:spPr>
          <a:xfrm>
            <a:off x="3110423" y="3875228"/>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en-IE" sz="2000" u="none" cap="none" strike="noStrike">
                <a:solidFill>
                  <a:srgbClr val="195562"/>
                </a:solidFill>
                <a:latin typeface="Quattrocento Sans"/>
                <a:ea typeface="Quattrocento Sans"/>
                <a:cs typeface="Quattrocento Sans"/>
                <a:sym typeface="Quattrocento Sans"/>
              </a:rPr>
              <a:t>Mikro-Lernen</a:t>
            </a:r>
            <a:endParaRPr b="0" i="0" sz="1400" u="none" cap="none" strike="noStrike">
              <a:solidFill>
                <a:srgbClr val="000000"/>
              </a:solidFill>
              <a:latin typeface="Arial"/>
              <a:ea typeface="Arial"/>
              <a:cs typeface="Arial"/>
              <a:sym typeface="Arial"/>
            </a:endParaRPr>
          </a:p>
        </p:txBody>
      </p:sp>
      <p:sp>
        <p:nvSpPr>
          <p:cNvPr id="124" name="Google Shape;124;p4"/>
          <p:cNvSpPr txBox="1"/>
          <p:nvPr/>
        </p:nvSpPr>
        <p:spPr>
          <a:xfrm>
            <a:off x="3110423" y="5115860"/>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en-IE" sz="2000" u="none" cap="none" strike="noStrike">
                <a:solidFill>
                  <a:srgbClr val="195562"/>
                </a:solidFill>
                <a:latin typeface="Quattrocento Sans"/>
                <a:ea typeface="Quattrocento Sans"/>
                <a:cs typeface="Quattrocento Sans"/>
                <a:sym typeface="Quattrocento Sans"/>
              </a:rPr>
              <a:t>Gestaltung von Infografiken</a:t>
            </a:r>
            <a:endParaRPr b="0" i="0" sz="1400" u="none" cap="none" strike="noStrike">
              <a:solidFill>
                <a:srgbClr val="000000"/>
              </a:solidFill>
              <a:latin typeface="Arial"/>
              <a:ea typeface="Arial"/>
              <a:cs typeface="Arial"/>
              <a:sym typeface="Arial"/>
            </a:endParaRPr>
          </a:p>
        </p:txBody>
      </p:sp>
      <p:sp>
        <p:nvSpPr>
          <p:cNvPr id="125" name="Google Shape;125;p4"/>
          <p:cNvSpPr txBox="1"/>
          <p:nvPr/>
        </p:nvSpPr>
        <p:spPr>
          <a:xfrm>
            <a:off x="2351149" y="5170291"/>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en-IE" sz="2000" u="none" cap="none" strike="noStrike">
                <a:solidFill>
                  <a:srgbClr val="195562"/>
                </a:solidFill>
                <a:latin typeface="Quattrocento Sans"/>
                <a:ea typeface="Quattrocento Sans"/>
                <a:cs typeface="Quattrocento Sans"/>
                <a:sym typeface="Quattrocento Sans"/>
              </a:rPr>
              <a:t>8.</a:t>
            </a:r>
            <a:endParaRPr b="0" i="0" sz="1400" u="none" cap="none" strike="noStrike">
              <a:solidFill>
                <a:srgbClr val="000000"/>
              </a:solidFill>
              <a:latin typeface="Arial"/>
              <a:ea typeface="Arial"/>
              <a:cs typeface="Arial"/>
              <a:sym typeface="Arial"/>
            </a:endParaRPr>
          </a:p>
        </p:txBody>
      </p:sp>
      <p:sp>
        <p:nvSpPr>
          <p:cNvPr id="126" name="Google Shape;126;p4"/>
          <p:cNvSpPr txBox="1"/>
          <p:nvPr/>
        </p:nvSpPr>
        <p:spPr>
          <a:xfrm>
            <a:off x="2351148" y="396868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en-IE" sz="2000" u="none" cap="none" strike="noStrike">
                <a:solidFill>
                  <a:srgbClr val="195562"/>
                </a:solidFill>
                <a:latin typeface="Quattrocento Sans"/>
                <a:ea typeface="Quattrocento Sans"/>
                <a:cs typeface="Quattrocento Sans"/>
                <a:sym typeface="Quattrocento Sans"/>
              </a:rPr>
              <a:t>7.</a:t>
            </a:r>
            <a:endParaRPr b="0" i="0" sz="1400" u="none" cap="none" strike="noStrike">
              <a:solidFill>
                <a:srgbClr val="000000"/>
              </a:solidFill>
              <a:latin typeface="Arial"/>
              <a:ea typeface="Arial"/>
              <a:cs typeface="Arial"/>
              <a:sym typeface="Arial"/>
            </a:endParaRPr>
          </a:p>
        </p:txBody>
      </p:sp>
      <p:sp>
        <p:nvSpPr>
          <p:cNvPr id="127" name="Google Shape;127;p4"/>
          <p:cNvSpPr txBox="1"/>
          <p:nvPr/>
        </p:nvSpPr>
        <p:spPr>
          <a:xfrm>
            <a:off x="2351148" y="2821504"/>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en-IE" sz="2000" u="none" cap="none" strike="noStrike">
                <a:solidFill>
                  <a:srgbClr val="195562"/>
                </a:solidFill>
                <a:latin typeface="Quattrocento Sans"/>
                <a:ea typeface="Quattrocento Sans"/>
                <a:cs typeface="Quattrocento Sans"/>
                <a:sym typeface="Quattrocento Sans"/>
              </a:rPr>
              <a:t>6.</a:t>
            </a:r>
            <a:endParaRPr b="0" i="0" sz="1400" u="none" cap="none" strike="noStrike">
              <a:solidFill>
                <a:srgbClr val="000000"/>
              </a:solidFill>
              <a:latin typeface="Arial"/>
              <a:ea typeface="Arial"/>
              <a:cs typeface="Arial"/>
              <a:sym typeface="Arial"/>
            </a:endParaRPr>
          </a:p>
        </p:txBody>
      </p:sp>
      <p:sp>
        <p:nvSpPr>
          <p:cNvPr id="128" name="Google Shape;128;p4"/>
          <p:cNvSpPr txBox="1"/>
          <p:nvPr/>
        </p:nvSpPr>
        <p:spPr>
          <a:xfrm>
            <a:off x="3110423" y="2747531"/>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en-IE" sz="2000" u="none" cap="none" strike="noStrike">
                <a:solidFill>
                  <a:srgbClr val="195562"/>
                </a:solidFill>
                <a:latin typeface="Quattrocento Sans"/>
                <a:ea typeface="Quattrocento Sans"/>
                <a:cs typeface="Quattrocento Sans"/>
                <a:sym typeface="Quattrocento Sans"/>
              </a:rPr>
              <a:t>Erstellen von Videos und Quizzen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nvSpPr>
        <p:spPr>
          <a:xfrm>
            <a:off x="867749" y="1031255"/>
            <a:ext cx="475861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IE" sz="4000" u="none" cap="none" strike="noStrike">
                <a:solidFill>
                  <a:srgbClr val="29BA86"/>
                </a:solidFill>
                <a:latin typeface="Quattrocento Sans"/>
                <a:ea typeface="Quattrocento Sans"/>
                <a:cs typeface="Quattrocento Sans"/>
                <a:sym typeface="Quattrocento Sans"/>
              </a:rPr>
              <a:t>Online-Lernen</a:t>
            </a:r>
            <a:endParaRPr b="1" i="0" sz="4000" u="none" cap="none" strike="noStrike">
              <a:solidFill>
                <a:srgbClr val="29BA86"/>
              </a:solidFill>
              <a:latin typeface="Quattrocento Sans"/>
              <a:ea typeface="Quattrocento Sans"/>
              <a:cs typeface="Quattrocento Sans"/>
              <a:sym typeface="Quattrocento Sans"/>
            </a:endParaRPr>
          </a:p>
        </p:txBody>
      </p:sp>
      <p:sp>
        <p:nvSpPr>
          <p:cNvPr id="134" name="Google Shape;134;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35" name="Google Shape;135;p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sp>
        <p:nvSpPr>
          <p:cNvPr id="136" name="Google Shape;136;p5"/>
          <p:cNvSpPr txBox="1"/>
          <p:nvPr/>
        </p:nvSpPr>
        <p:spPr>
          <a:xfrm>
            <a:off x="943653" y="2151727"/>
            <a:ext cx="7816890"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E" sz="3200" u="none" cap="none" strike="noStrike">
                <a:solidFill>
                  <a:srgbClr val="29BA86"/>
                </a:solidFill>
                <a:latin typeface="Arial"/>
                <a:ea typeface="Arial"/>
                <a:cs typeface="Arial"/>
                <a:sym typeface="Arial"/>
              </a:rPr>
              <a:t>E-Learning </a:t>
            </a:r>
            <a:r>
              <a:rPr b="0" i="0" lang="en-IE" sz="3200" u="none" cap="none" strike="noStrike">
                <a:solidFill>
                  <a:srgbClr val="195562"/>
                </a:solidFill>
                <a:latin typeface="Arial"/>
                <a:ea typeface="Arial"/>
                <a:cs typeface="Arial"/>
                <a:sym typeface="Arial"/>
              </a:rPr>
              <a:t>oder Online-Lernen ist Lernen, das vollständig online durchgeführt wird; entweder durch die Suche nach und die Nutzung von Online-Ressourcen oder durch den Online-Zugriff auf Materialien über eine E-Learning-Plattform (Website).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t/>
            </a:r>
            <a:endParaRPr b="0" i="0" sz="3200" u="none" cap="none" strike="noStrike">
              <a:solidFill>
                <a:schemeClr val="dk1"/>
              </a:solidFill>
              <a:latin typeface="Quattrocento Sans"/>
              <a:ea typeface="Quattrocento Sans"/>
              <a:cs typeface="Quattrocento Sans"/>
              <a:sym typeface="Quattrocento Sans"/>
            </a:endParaRPr>
          </a:p>
        </p:txBody>
      </p:sp>
      <p:pic>
        <p:nvPicPr>
          <p:cNvPr id="137" name="Google Shape;137;p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38" name="Google Shape;138;p5"/>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6"/>
          <p:cNvSpPr txBox="1"/>
          <p:nvPr/>
        </p:nvSpPr>
        <p:spPr>
          <a:xfrm>
            <a:off x="867749" y="1031255"/>
            <a:ext cx="7432854" cy="24314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IE" sz="4000" u="none" cap="none" strike="noStrike">
                <a:solidFill>
                  <a:srgbClr val="29BA86"/>
                </a:solidFill>
                <a:latin typeface="Quattrocento Sans"/>
                <a:ea typeface="Quattrocento Sans"/>
                <a:cs typeface="Quattrocento Sans"/>
                <a:sym typeface="Quattrocento Sans"/>
              </a:rPr>
              <a:t>MOOC (Massive Open Online Courses)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29BA86"/>
              </a:solidFill>
              <a:latin typeface="Quattrocento Sans"/>
              <a:ea typeface="Quattrocento Sans"/>
              <a:cs typeface="Quattrocento Sans"/>
              <a:sym typeface="Quattrocento Sans"/>
            </a:endParaRPr>
          </a:p>
        </p:txBody>
      </p:sp>
      <p:sp>
        <p:nvSpPr>
          <p:cNvPr id="144" name="Google Shape;144;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45" name="Google Shape;145;p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46" name="Google Shape;146;p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47" name="Google Shape;147;p6"/>
          <p:cNvPicPr preferRelativeResize="0"/>
          <p:nvPr/>
        </p:nvPicPr>
        <p:blipFill rotWithShape="1">
          <a:blip r:embed="rId5">
            <a:alphaModFix/>
          </a:blip>
          <a:srcRect b="0" l="0" r="71473" t="52289"/>
          <a:stretch/>
        </p:blipFill>
        <p:spPr>
          <a:xfrm rot="5400000">
            <a:off x="7321527" y="1987527"/>
            <a:ext cx="3644945" cy="6096001"/>
          </a:xfrm>
          <a:prstGeom prst="rect">
            <a:avLst/>
          </a:prstGeom>
          <a:noFill/>
          <a:ln>
            <a:noFill/>
          </a:ln>
        </p:spPr>
      </p:pic>
      <p:sp>
        <p:nvSpPr>
          <p:cNvPr id="148" name="Google Shape;148;p6"/>
          <p:cNvSpPr txBox="1"/>
          <p:nvPr/>
        </p:nvSpPr>
        <p:spPr>
          <a:xfrm>
            <a:off x="949966" y="2687471"/>
            <a:ext cx="7425908" cy="32932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IE" sz="3600" u="none" cap="none" strike="noStrike">
                <a:solidFill>
                  <a:srgbClr val="195562"/>
                </a:solidFill>
                <a:latin typeface="Quattrocento Sans"/>
                <a:ea typeface="Quattrocento Sans"/>
                <a:cs typeface="Quattrocento Sans"/>
                <a:sym typeface="Quattrocento Sans"/>
              </a:rPr>
              <a:t>Massive Open Online Courses (MOOCs) sind Online-Bildungskurse, auf die jeder Schüler oder Lehrer über das Internet zugreifen kann.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t/>
            </a:r>
            <a:endParaRPr b="0" i="0" sz="32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7"/>
          <p:cNvSpPr txBox="1"/>
          <p:nvPr/>
        </p:nvSpPr>
        <p:spPr>
          <a:xfrm>
            <a:off x="867749" y="1002321"/>
            <a:ext cx="712587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IE" sz="4000" u="none" cap="none" strike="noStrike">
                <a:solidFill>
                  <a:srgbClr val="29BA86"/>
                </a:solidFill>
                <a:latin typeface="Quattrocento Sans"/>
                <a:ea typeface="Quattrocento Sans"/>
                <a:cs typeface="Quattrocento Sans"/>
                <a:sym typeface="Quattrocento Sans"/>
              </a:rPr>
              <a:t>Online-Lernplattformen</a:t>
            </a:r>
            <a:endParaRPr b="1" i="0" sz="4000" u="none" cap="none" strike="noStrike">
              <a:solidFill>
                <a:srgbClr val="29BA86"/>
              </a:solidFill>
              <a:latin typeface="Quattrocento Sans"/>
              <a:ea typeface="Quattrocento Sans"/>
              <a:cs typeface="Quattrocento Sans"/>
              <a:sym typeface="Quattrocento Sans"/>
            </a:endParaRPr>
          </a:p>
        </p:txBody>
      </p:sp>
      <p:sp>
        <p:nvSpPr>
          <p:cNvPr id="154" name="Google Shape;154;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55" name="Google Shape;155;p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56" name="Google Shape;156;p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57" name="Google Shape;157;p7"/>
          <p:cNvSpPr txBox="1"/>
          <p:nvPr/>
        </p:nvSpPr>
        <p:spPr>
          <a:xfrm>
            <a:off x="867749" y="4579451"/>
            <a:ext cx="498254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Quattrocento Sans"/>
              <a:buNone/>
            </a:pPr>
            <a:r>
              <a:rPr b="0" i="0" lang="en-IE" sz="1800" u="sng" cap="none" strike="noStrike">
                <a:solidFill>
                  <a:srgbClr val="0563C1"/>
                </a:solidFill>
                <a:latin typeface="Quattrocento Sans"/>
                <a:ea typeface="Quattrocento Sans"/>
                <a:cs typeface="Quattrocento Sans"/>
                <a:sym typeface="Quattrocento Sans"/>
                <a:hlinkClick r:id="rId5">
                  <a:extLst>
                    <a:ext uri="{A12FA001-AC4F-418D-AE19-62706E023703}">
                      <ahyp:hlinkClr val="tx"/>
                    </a:ext>
                  </a:extLst>
                </a:hlinkClick>
              </a:rPr>
              <a:t>https://en.unesco.org/covid19/educationresponse/solutions</a:t>
            </a:r>
            <a:endParaRPr b="0" i="0" sz="3200" u="none" cap="none" strike="noStrike">
              <a:solidFill>
                <a:schemeClr val="dk1"/>
              </a:solidFill>
              <a:latin typeface="Quattrocento Sans"/>
              <a:ea typeface="Quattrocento Sans"/>
              <a:cs typeface="Quattrocento Sans"/>
              <a:sym typeface="Quattrocento Sans"/>
            </a:endParaRPr>
          </a:p>
        </p:txBody>
      </p:sp>
      <p:pic>
        <p:nvPicPr>
          <p:cNvPr descr="UNESCO - HABITABLE" id="158" name="Google Shape;158;p7"/>
          <p:cNvPicPr preferRelativeResize="0"/>
          <p:nvPr/>
        </p:nvPicPr>
        <p:blipFill rotWithShape="1">
          <a:blip r:embed="rId6">
            <a:alphaModFix/>
          </a:blip>
          <a:srcRect b="0" l="0" r="0" t="0"/>
          <a:stretch/>
        </p:blipFill>
        <p:spPr>
          <a:xfrm>
            <a:off x="1217490" y="1859970"/>
            <a:ext cx="4062915" cy="2708610"/>
          </a:xfrm>
          <a:prstGeom prst="rect">
            <a:avLst/>
          </a:prstGeom>
          <a:noFill/>
          <a:ln>
            <a:noFill/>
          </a:ln>
        </p:spPr>
      </p:pic>
      <p:pic>
        <p:nvPicPr>
          <p:cNvPr descr="European Union - Wikipedia" id="159" name="Google Shape;159;p7"/>
          <p:cNvPicPr preferRelativeResize="0"/>
          <p:nvPr/>
        </p:nvPicPr>
        <p:blipFill rotWithShape="1">
          <a:blip r:embed="rId7">
            <a:alphaModFix/>
          </a:blip>
          <a:srcRect b="0" l="0" r="0" t="0"/>
          <a:stretch/>
        </p:blipFill>
        <p:spPr>
          <a:xfrm>
            <a:off x="7397441" y="2278549"/>
            <a:ext cx="2805964" cy="1872104"/>
          </a:xfrm>
          <a:prstGeom prst="rect">
            <a:avLst/>
          </a:prstGeom>
          <a:noFill/>
          <a:ln>
            <a:noFill/>
          </a:ln>
        </p:spPr>
      </p:pic>
      <p:sp>
        <p:nvSpPr>
          <p:cNvPr id="160" name="Google Shape;160;p7"/>
          <p:cNvSpPr txBox="1"/>
          <p:nvPr/>
        </p:nvSpPr>
        <p:spPr>
          <a:xfrm>
            <a:off x="6341706" y="4579451"/>
            <a:ext cx="4982545" cy="141577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Quattrocento Sans"/>
              <a:buNone/>
            </a:pPr>
            <a:r>
              <a:rPr b="0" i="0" lang="en-IE" sz="1800" u="sng" cap="none" strike="noStrike">
                <a:solidFill>
                  <a:schemeClr val="dk1"/>
                </a:solidFill>
                <a:latin typeface="Quattrocento Sans"/>
                <a:ea typeface="Quattrocento Sans"/>
                <a:cs typeface="Quattrocento Sans"/>
                <a:sym typeface="Quattrocento Sans"/>
                <a:hlinkClick r:id="rId8">
                  <a:extLst>
                    <a:ext uri="{A12FA001-AC4F-418D-AE19-62706E023703}">
                      <ahyp:hlinkClr val="tx"/>
                    </a:ext>
                  </a:extLst>
                </a:hlinkClick>
              </a:rPr>
              <a:t>https://education.ec.europa.eu/resources-and-tools/online-learning-resources/online-platforms</a:t>
            </a:r>
            <a:endParaRPr b="0" i="0" sz="18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Calibri"/>
              <a:buNone/>
            </a:pPr>
            <a:r>
              <a:t/>
            </a:r>
            <a:endParaRPr b="0" i="0" sz="32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txBox="1"/>
          <p:nvPr/>
        </p:nvSpPr>
        <p:spPr>
          <a:xfrm>
            <a:off x="867748" y="1031255"/>
            <a:ext cx="674241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IE" sz="4000" u="none" cap="none" strike="noStrike">
                <a:solidFill>
                  <a:srgbClr val="29BA86"/>
                </a:solidFill>
                <a:latin typeface="Quattrocento Sans"/>
                <a:ea typeface="Quattrocento Sans"/>
                <a:cs typeface="Quattrocento Sans"/>
                <a:sym typeface="Quattrocento Sans"/>
              </a:rPr>
              <a:t>Online-Lernressourcen</a:t>
            </a:r>
            <a:endParaRPr b="1" i="0" sz="4000" u="none" cap="none" strike="noStrike">
              <a:solidFill>
                <a:srgbClr val="29BA86"/>
              </a:solidFill>
              <a:latin typeface="Quattrocento Sans"/>
              <a:ea typeface="Quattrocento Sans"/>
              <a:cs typeface="Quattrocento Sans"/>
              <a:sym typeface="Quattrocento Sans"/>
            </a:endParaRPr>
          </a:p>
        </p:txBody>
      </p:sp>
      <p:sp>
        <p:nvSpPr>
          <p:cNvPr id="166" name="Google Shape;166;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67" name="Google Shape;167;p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sp>
        <p:nvSpPr>
          <p:cNvPr id="168" name="Google Shape;168;p8"/>
          <p:cNvSpPr txBox="1"/>
          <p:nvPr/>
        </p:nvSpPr>
        <p:spPr>
          <a:xfrm>
            <a:off x="867748" y="2072897"/>
            <a:ext cx="7125900" cy="41544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3000"/>
              <a:buFont typeface="Arial"/>
              <a:buNone/>
            </a:pPr>
            <a:r>
              <a:rPr b="0" i="0" lang="en-IE" sz="2600" u="none" cap="none" strike="noStrike">
                <a:solidFill>
                  <a:srgbClr val="195562"/>
                </a:solidFill>
                <a:latin typeface="Arial"/>
                <a:ea typeface="Arial"/>
                <a:cs typeface="Arial"/>
                <a:sym typeface="Arial"/>
              </a:rPr>
              <a:t>Online-Lernressourcen beziehen sich auf alle digitalen Materialien, die zur Unterstützung des Lernens von Schülern verwendet werden.</a:t>
            </a:r>
            <a:endParaRPr b="0" i="0" sz="10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3000"/>
              <a:buFont typeface="Arial"/>
              <a:buNone/>
            </a:pPr>
            <a:r>
              <a:rPr b="0" i="0" lang="en-IE" sz="2600" u="none" cap="none" strike="noStrike">
                <a:solidFill>
                  <a:srgbClr val="195562"/>
                </a:solidFill>
                <a:latin typeface="Arial"/>
                <a:ea typeface="Arial"/>
                <a:cs typeface="Arial"/>
                <a:sym typeface="Arial"/>
              </a:rPr>
              <a:t>Je nach den Bedürfnissen der Lernenden können sie auf unterschiedliche Weise vermittelt werden. Es kann sich um Videos, Audiovorträge, interaktive Spiele, Infografiken oder mundgerechte Bücher handeln.</a:t>
            </a:r>
            <a:endParaRPr b="0" i="0" sz="2600" u="none" cap="none" strike="noStrike">
              <a:solidFill>
                <a:srgbClr val="195562"/>
              </a:solidFill>
              <a:latin typeface="Arial"/>
              <a:ea typeface="Arial"/>
              <a:cs typeface="Arial"/>
              <a:sym typeface="Arial"/>
            </a:endParaRPr>
          </a:p>
          <a:p>
            <a:pPr indent="0" lvl="0" marL="0" marR="0" rtl="0" algn="l">
              <a:lnSpc>
                <a:spcPct val="100000"/>
              </a:lnSpc>
              <a:spcBef>
                <a:spcPts val="800"/>
              </a:spcBef>
              <a:spcAft>
                <a:spcPts val="0"/>
              </a:spcAft>
              <a:buClr>
                <a:schemeClr val="dk1"/>
              </a:buClr>
              <a:buSzPts val="1100"/>
              <a:buFont typeface="Calibri"/>
              <a:buNone/>
            </a:pPr>
            <a:r>
              <a:t/>
            </a:r>
            <a:endParaRPr b="0" i="0" sz="2800" u="none" cap="none" strike="noStrike">
              <a:solidFill>
                <a:schemeClr val="dk1"/>
              </a:solidFill>
              <a:latin typeface="Quattrocento Sans"/>
              <a:ea typeface="Quattrocento Sans"/>
              <a:cs typeface="Quattrocento Sans"/>
              <a:sym typeface="Quattrocento Sans"/>
            </a:endParaRPr>
          </a:p>
        </p:txBody>
      </p:sp>
      <p:pic>
        <p:nvPicPr>
          <p:cNvPr id="169" name="Google Shape;169;p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70" name="Google Shape;170;p8"/>
          <p:cNvPicPr preferRelativeResize="0"/>
          <p:nvPr/>
        </p:nvPicPr>
        <p:blipFill rotWithShape="1">
          <a:blip r:embed="rId5">
            <a:alphaModFix/>
          </a:blip>
          <a:srcRect b="0" l="0" r="71473" t="52289"/>
          <a:stretch/>
        </p:blipFill>
        <p:spPr>
          <a:xfrm rot="5400000">
            <a:off x="7321527" y="1987527"/>
            <a:ext cx="3644945" cy="6096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76" name="Google Shape;176;p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77" name="Google Shape;177;p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78" name="Google Shape;178;p9"/>
          <p:cNvPicPr preferRelativeResize="0"/>
          <p:nvPr/>
        </p:nvPicPr>
        <p:blipFill rotWithShape="1">
          <a:blip r:embed="rId5">
            <a:alphaModFix/>
          </a:blip>
          <a:srcRect b="0" l="0" r="71473" t="52289"/>
          <a:stretch/>
        </p:blipFill>
        <p:spPr>
          <a:xfrm rot="5400000">
            <a:off x="7321528" y="1987527"/>
            <a:ext cx="3644945" cy="6096001"/>
          </a:xfrm>
          <a:prstGeom prst="rect">
            <a:avLst/>
          </a:prstGeom>
          <a:noFill/>
          <a:ln>
            <a:noFill/>
          </a:ln>
        </p:spPr>
      </p:pic>
      <p:sp>
        <p:nvSpPr>
          <p:cNvPr id="179" name="Google Shape;179;p9"/>
          <p:cNvSpPr txBox="1"/>
          <p:nvPr/>
        </p:nvSpPr>
        <p:spPr>
          <a:xfrm>
            <a:off x="869006" y="984049"/>
            <a:ext cx="675099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IE" sz="4000" u="none" cap="none" strike="noStrike">
                <a:solidFill>
                  <a:srgbClr val="29BA86"/>
                </a:solidFill>
                <a:latin typeface="Quattrocento Sans"/>
                <a:ea typeface="Quattrocento Sans"/>
                <a:cs typeface="Quattrocento Sans"/>
                <a:sym typeface="Quattrocento Sans"/>
              </a:rPr>
              <a:t>Arten von Ressourcen</a:t>
            </a:r>
            <a:endParaRPr b="1" i="0" sz="4000" u="none" cap="none" strike="noStrike">
              <a:solidFill>
                <a:srgbClr val="29BA86"/>
              </a:solidFill>
              <a:latin typeface="Quattrocento Sans"/>
              <a:ea typeface="Quattrocento Sans"/>
              <a:cs typeface="Quattrocento Sans"/>
              <a:sym typeface="Quattrocento Sans"/>
            </a:endParaRPr>
          </a:p>
        </p:txBody>
      </p:sp>
      <p:sp>
        <p:nvSpPr>
          <p:cNvPr id="180" name="Google Shape;180;p9"/>
          <p:cNvSpPr txBox="1"/>
          <p:nvPr/>
        </p:nvSpPr>
        <p:spPr>
          <a:xfrm>
            <a:off x="937834" y="1876978"/>
            <a:ext cx="6878812" cy="386266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800"/>
              <a:buFont typeface="Arial"/>
              <a:buNone/>
            </a:pPr>
            <a:r>
              <a:rPr b="0" i="0" lang="en-IE" sz="2800" u="none" cap="none" strike="noStrike">
                <a:solidFill>
                  <a:srgbClr val="195562"/>
                </a:solidFill>
                <a:latin typeface="Calibri"/>
                <a:ea typeface="Calibri"/>
                <a:cs typeface="Calibri"/>
                <a:sym typeface="Calibri"/>
              </a:rPr>
              <a:t>Es gibt zahlreiche Möglichkeiten, mit den Schülern zu kommunizieren und sie online einzubinden.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2800"/>
              <a:buFont typeface="Arial"/>
              <a:buNone/>
            </a:pPr>
            <a:r>
              <a:rPr b="0" i="0" lang="en-IE" sz="2800" u="none" cap="none" strike="noStrike">
                <a:solidFill>
                  <a:srgbClr val="195562"/>
                </a:solidFill>
                <a:latin typeface="Calibri"/>
                <a:ea typeface="Calibri"/>
                <a:cs typeface="Calibri"/>
                <a:sym typeface="Calibri"/>
              </a:rPr>
              <a:t>Normale Formate wie eingebettete Videos und Audiodateien sind sehr beliebt und werden von Schülern auf der ganzen Welt gut angenommen, da sie einfach und kostengünstig zu erstellen und weiterzugeben sind.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