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Quattrocento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gxyEQuuZSVwrQ+B2xfqks+aQc5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QuattrocentoSans-bold.fntdata"/><Relationship Id="rId16" Type="http://schemas.openxmlformats.org/officeDocument/2006/relationships/font" Target="fonts/QuattrocentoSans-regular.fntdata"/><Relationship Id="rId5" Type="http://schemas.openxmlformats.org/officeDocument/2006/relationships/slide" Target="slides/slide1.xml"/><Relationship Id="rId19" Type="http://schemas.openxmlformats.org/officeDocument/2006/relationships/font" Target="fonts/QuattrocentoSans-boldItalic.fntdata"/><Relationship Id="rId6" Type="http://schemas.openxmlformats.org/officeDocument/2006/relationships/slide" Target="slides/slide2.xml"/><Relationship Id="rId18" Type="http://schemas.openxmlformats.org/officeDocument/2006/relationships/font" Target="fonts/QuattrocentoSans-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1"/>
          <p:cNvSpPr/>
          <p:nvPr>
            <p:ph idx="2" type="pic"/>
          </p:nvPr>
        </p:nvSpPr>
        <p:spPr>
          <a:xfrm>
            <a:off x="5183188" y="987425"/>
            <a:ext cx="6172200" cy="4873625"/>
          </a:xfrm>
          <a:prstGeom prst="rect">
            <a:avLst/>
          </a:prstGeom>
          <a:noFill/>
          <a:ln>
            <a:noFill/>
          </a:ln>
        </p:spPr>
      </p:sp>
      <p:sp>
        <p:nvSpPr>
          <p:cNvPr id="64" name="Google Shape;64;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hyperlink" Target="https://www.youtube.com/watch?v=VHGTsEwbOJ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hyperlink" Target="https://www.youtube.com/watch?v=VHGTsEwbOJ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hyperlink" Target="https://www.youtube.com/watch?v=KDCYc_0h13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303013" y="4760111"/>
            <a:ext cx="5585974" cy="93730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Fortbildungsprogramm</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Modul 8: Mitarbeitersuche - Erweiterung des Netzwerks und soziales Unternehmertum - PPT2</a:t>
            </a:r>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0"/>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Behalten Sie Ihren Auftrag im Auge</a:t>
            </a:r>
            <a:endParaRPr b="1" sz="3600">
              <a:solidFill>
                <a:srgbClr val="29BA86"/>
              </a:solidFill>
              <a:latin typeface="Quattrocento Sans"/>
              <a:ea typeface="Quattrocento Sans"/>
              <a:cs typeface="Quattrocento Sans"/>
              <a:sym typeface="Quattrocento Sans"/>
            </a:endParaRPr>
          </a:p>
        </p:txBody>
      </p:sp>
      <p:sp>
        <p:nvSpPr>
          <p:cNvPr id="189" name="Google Shape;189;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0" name="Google Shape;190;p1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91" name="Google Shape;191;p1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92" name="Google Shape;192;p1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93" name="Google Shape;193;p10"/>
          <p:cNvSpPr txBox="1"/>
          <p:nvPr/>
        </p:nvSpPr>
        <p:spPr>
          <a:xfrm>
            <a:off x="952983" y="1613028"/>
            <a:ext cx="10588248" cy="1095428"/>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Die Messung der Wirkung dient nicht nur den Geldgebern, auch Ihre Organisation wird davon profitieren. Die Messung der Wirkung sollte nicht nur eine Übung zum Ankreuzen von Kästchen sein, um ihre Existenz zu rechtfertigen.</a:t>
            </a:r>
            <a:endParaRPr/>
          </a:p>
          <a:p>
            <a:pPr indent="0" lvl="0" marL="0" marR="0" rtl="0" algn="l">
              <a:spcBef>
                <a:spcPts val="80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1"/>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00">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en-GB"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199" name="Google Shape;199;p1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00" name="Google Shape;200;p11"/>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201" name="Google Shape;201;p11"/>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02" name="Google Shape;202;p1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203" name="Google Shape;203;p11"/>
          <p:cNvGrpSpPr/>
          <p:nvPr/>
        </p:nvGrpSpPr>
        <p:grpSpPr>
          <a:xfrm>
            <a:off x="2569288" y="3802743"/>
            <a:ext cx="7053424" cy="1670958"/>
            <a:chOff x="2569288" y="3802743"/>
            <a:chExt cx="7053424" cy="1670958"/>
          </a:xfrm>
        </p:grpSpPr>
        <p:pic>
          <p:nvPicPr>
            <p:cNvPr descr="Qr code&#10;&#10;Description automatically generated" id="204" name="Google Shape;204;p11"/>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205" name="Google Shape;205;p11"/>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Modul 8: Inhalt</a:t>
            </a:r>
            <a:endParaRPr/>
          </a:p>
        </p:txBody>
      </p:sp>
      <p:sp>
        <p:nvSpPr>
          <p:cNvPr id="93" name="Google Shape;93;p2"/>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1</a:t>
            </a:r>
            <a:endParaRPr/>
          </a:p>
        </p:txBody>
      </p:sp>
      <p:sp>
        <p:nvSpPr>
          <p:cNvPr id="94" name="Google Shape;94;p2"/>
          <p:cNvSpPr txBox="1"/>
          <p:nvPr/>
        </p:nvSpPr>
        <p:spPr>
          <a:xfrm>
            <a:off x="3262906" y="1471132"/>
            <a:ext cx="7261149" cy="6578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0" i="0" lang="en-GB" sz="2400" u="none" cap="none" strike="noStrike">
                <a:solidFill>
                  <a:srgbClr val="3F3F3F"/>
                </a:solidFill>
                <a:latin typeface="Quattrocento Sans"/>
                <a:ea typeface="Quattrocento Sans"/>
                <a:cs typeface="Quattrocento Sans"/>
                <a:sym typeface="Quattrocento Sans"/>
              </a:rPr>
              <a:t>Stakeholder in einem Sozialunternehmen</a:t>
            </a:r>
            <a:endParaRPr b="0" i="0" sz="2400" u="none" cap="none" strike="noStrike">
              <a:solidFill>
                <a:srgbClr val="3F3F3F"/>
              </a:solidFill>
              <a:latin typeface="Quattrocento Sans"/>
              <a:ea typeface="Quattrocento Sans"/>
              <a:cs typeface="Quattrocento Sans"/>
              <a:sym typeface="Quattrocento Sans"/>
            </a:endParaRPr>
          </a:p>
        </p:txBody>
      </p:sp>
      <p:sp>
        <p:nvSpPr>
          <p:cNvPr id="95" name="Google Shape;95;p2"/>
          <p:cNvSpPr txBox="1"/>
          <p:nvPr/>
        </p:nvSpPr>
        <p:spPr>
          <a:xfrm>
            <a:off x="2251311" y="273759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2</a:t>
            </a:r>
            <a:endParaRPr/>
          </a:p>
        </p:txBody>
      </p:sp>
      <p:sp>
        <p:nvSpPr>
          <p:cNvPr id="96" name="Google Shape;96;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7" name="Google Shape;97;p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98" name="Google Shape;98;p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9" name="Google Shape;99;p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0" name="Google Shape;100;p2"/>
          <p:cNvPicPr preferRelativeResize="0"/>
          <p:nvPr/>
        </p:nvPicPr>
        <p:blipFill rotWithShape="1">
          <a:blip r:embed="rId4">
            <a:alphaModFix/>
          </a:blip>
          <a:srcRect b="40296" l="0" r="0" t="1925"/>
          <a:stretch/>
        </p:blipFill>
        <p:spPr>
          <a:xfrm>
            <a:off x="1045611" y="0"/>
            <a:ext cx="897978" cy="3428999"/>
          </a:xfrm>
          <a:prstGeom prst="rect">
            <a:avLst/>
          </a:prstGeom>
          <a:noFill/>
          <a:ln>
            <a:noFill/>
          </a:ln>
        </p:spPr>
      </p:pic>
      <p:pic>
        <p:nvPicPr>
          <p:cNvPr id="101" name="Google Shape;101;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02" name="Google Shape;102;p2"/>
          <p:cNvSpPr txBox="1"/>
          <p:nvPr/>
        </p:nvSpPr>
        <p:spPr>
          <a:xfrm>
            <a:off x="3262906" y="2616191"/>
            <a:ext cx="7583284" cy="73455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1" i="0" lang="en-GB" sz="2400" u="none" cap="none" strike="noStrike">
                <a:solidFill>
                  <a:srgbClr val="3F3F3F"/>
                </a:solidFill>
                <a:latin typeface="Quattrocento Sans"/>
                <a:ea typeface="Quattrocento Sans"/>
                <a:cs typeface="Quattrocento Sans"/>
                <a:sym typeface="Quattrocento Sans"/>
              </a:rPr>
              <a:t>Messung der sozialen Auswirkungen </a:t>
            </a:r>
            <a:endParaRPr b="1" i="0" sz="2400" u="none" cap="none" strike="noStrike">
              <a:solidFill>
                <a:srgbClr val="3F3F3F"/>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b="0" l="0" r="0" t="0"/>
          <a:stretch/>
        </p:blipFill>
        <p:spPr>
          <a:xfrm>
            <a:off x="2384263" y="2409507"/>
            <a:ext cx="2013790" cy="2968271"/>
          </a:xfrm>
          <a:prstGeom prst="rect">
            <a:avLst/>
          </a:prstGeom>
          <a:noFill/>
          <a:ln>
            <a:noFill/>
          </a:ln>
        </p:spPr>
      </p:pic>
      <p:pic>
        <p:nvPicPr>
          <p:cNvPr id="108" name="Google Shape;108;p3"/>
          <p:cNvPicPr preferRelativeResize="0"/>
          <p:nvPr/>
        </p:nvPicPr>
        <p:blipFill rotWithShape="1">
          <a:blip r:embed="rId4">
            <a:alphaModFix/>
          </a:blip>
          <a:srcRect b="0" l="0" r="0" t="0"/>
          <a:stretch/>
        </p:blipFill>
        <p:spPr>
          <a:xfrm>
            <a:off x="4915015" y="2409507"/>
            <a:ext cx="2013790" cy="2968271"/>
          </a:xfrm>
          <a:prstGeom prst="rect">
            <a:avLst/>
          </a:prstGeom>
          <a:noFill/>
          <a:ln>
            <a:noFill/>
          </a:ln>
        </p:spPr>
      </p:pic>
      <p:pic>
        <p:nvPicPr>
          <p:cNvPr id="109" name="Google Shape;109;p3"/>
          <p:cNvPicPr preferRelativeResize="0"/>
          <p:nvPr/>
        </p:nvPicPr>
        <p:blipFill rotWithShape="1">
          <a:blip r:embed="rId4">
            <a:alphaModFix/>
          </a:blip>
          <a:srcRect b="0" l="0" r="0" t="0"/>
          <a:stretch/>
        </p:blipFill>
        <p:spPr>
          <a:xfrm>
            <a:off x="7445767" y="2409506"/>
            <a:ext cx="2013790" cy="2968271"/>
          </a:xfrm>
          <a:prstGeom prst="rect">
            <a:avLst/>
          </a:prstGeom>
          <a:noFill/>
          <a:ln>
            <a:noFill/>
          </a:ln>
        </p:spPr>
      </p:pic>
      <p:pic>
        <p:nvPicPr>
          <p:cNvPr descr="Text&#10;&#10;Description automatically generated" id="110" name="Google Shape;110;p3"/>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11" name="Google Shape;111;p3"/>
          <p:cNvSpPr txBox="1"/>
          <p:nvPr/>
        </p:nvSpPr>
        <p:spPr>
          <a:xfrm>
            <a:off x="2550419"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WISSEN</a:t>
            </a:r>
            <a:endParaRPr/>
          </a:p>
        </p:txBody>
      </p:sp>
      <p:sp>
        <p:nvSpPr>
          <p:cNvPr id="112" name="Google Shape;112;p3"/>
          <p:cNvSpPr txBox="1"/>
          <p:nvPr/>
        </p:nvSpPr>
        <p:spPr>
          <a:xfrm>
            <a:off x="5081170"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VERSTEHEN</a:t>
            </a:r>
            <a:endParaRPr/>
          </a:p>
        </p:txBody>
      </p:sp>
      <p:sp>
        <p:nvSpPr>
          <p:cNvPr id="113" name="Google Shape;113;p3"/>
          <p:cNvSpPr txBox="1"/>
          <p:nvPr/>
        </p:nvSpPr>
        <p:spPr>
          <a:xfrm>
            <a:off x="7611923"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COMPREHEND</a:t>
            </a:r>
            <a:endParaRPr/>
          </a:p>
        </p:txBody>
      </p:sp>
      <p:sp>
        <p:nvSpPr>
          <p:cNvPr id="114" name="Google Shape;114;p3"/>
          <p:cNvSpPr txBox="1"/>
          <p:nvPr/>
        </p:nvSpPr>
        <p:spPr>
          <a:xfrm>
            <a:off x="2550418" y="3213098"/>
            <a:ext cx="168148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Was die sozialen Auswirkungen sind</a:t>
            </a:r>
            <a:endParaRPr b="0" i="0" sz="1400" u="none" cap="none" strike="noStrike">
              <a:solidFill>
                <a:schemeClr val="lt1"/>
              </a:solidFill>
              <a:latin typeface="Quattrocento Sans"/>
              <a:ea typeface="Quattrocento Sans"/>
              <a:cs typeface="Quattrocento Sans"/>
              <a:sym typeface="Quattrocento Sans"/>
            </a:endParaRPr>
          </a:p>
        </p:txBody>
      </p:sp>
      <p:sp>
        <p:nvSpPr>
          <p:cNvPr id="115" name="Google Shape;115;p3"/>
          <p:cNvSpPr txBox="1"/>
          <p:nvPr/>
        </p:nvSpPr>
        <p:spPr>
          <a:xfrm>
            <a:off x="5054854" y="3213098"/>
            <a:ext cx="1681480"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Verständnis für die Bedeutung der Messung der sozialen Auswirkungen</a:t>
            </a:r>
            <a:endParaRPr b="0" i="0" sz="1400" u="none" cap="none" strike="noStrike">
              <a:solidFill>
                <a:schemeClr val="lt1"/>
              </a:solidFill>
              <a:latin typeface="Quattrocento Sans"/>
              <a:ea typeface="Quattrocento Sans"/>
              <a:cs typeface="Quattrocento Sans"/>
              <a:sym typeface="Quattrocento Sans"/>
            </a:endParaRPr>
          </a:p>
          <a:p>
            <a:pPr indent="0" lvl="0" marL="0" marR="0" rtl="0" algn="ctr">
              <a:spcBef>
                <a:spcPts val="0"/>
              </a:spcBef>
              <a:spcAft>
                <a:spcPts val="0"/>
              </a:spcAft>
              <a:buNone/>
            </a:pPr>
            <a:r>
              <a:t/>
            </a:r>
            <a:endParaRPr b="0" i="0" sz="1400" u="none" cap="none" strike="noStrike">
              <a:solidFill>
                <a:schemeClr val="lt1"/>
              </a:solidFill>
              <a:latin typeface="Quattrocento Sans"/>
              <a:ea typeface="Quattrocento Sans"/>
              <a:cs typeface="Quattrocento Sans"/>
              <a:sym typeface="Quattrocento Sans"/>
            </a:endParaRPr>
          </a:p>
        </p:txBody>
      </p:sp>
      <p:sp>
        <p:nvSpPr>
          <p:cNvPr id="116" name="Google Shape;116;p3"/>
          <p:cNvSpPr txBox="1"/>
          <p:nvPr/>
        </p:nvSpPr>
        <p:spPr>
          <a:xfrm>
            <a:off x="7611922" y="3350613"/>
            <a:ext cx="1681480" cy="954107"/>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Die Grundlagen für die Messung der sozialen Auswirkungen einer Organisation</a:t>
            </a:r>
            <a:endParaRPr/>
          </a:p>
        </p:txBody>
      </p:sp>
      <p:sp>
        <p:nvSpPr>
          <p:cNvPr id="117" name="Google Shape;117;p3"/>
          <p:cNvSpPr txBox="1"/>
          <p:nvPr>
            <p:ph type="title"/>
          </p:nvPr>
        </p:nvSpPr>
        <p:spPr>
          <a:xfrm>
            <a:off x="2692861" y="934784"/>
            <a:ext cx="6192371"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ZIELE</a:t>
            </a:r>
            <a:endParaRPr/>
          </a:p>
        </p:txBody>
      </p:sp>
      <p:pic>
        <p:nvPicPr>
          <p:cNvPr id="118" name="Google Shape;118;p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24" name="Google Shape;124;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25" name="Google Shape;125;p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26" name="Google Shape;126;p4"/>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7" name="Google Shape;127;p4"/>
          <p:cNvSpPr txBox="1"/>
          <p:nvPr/>
        </p:nvSpPr>
        <p:spPr>
          <a:xfrm>
            <a:off x="2754443" y="843677"/>
            <a:ext cx="70142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200" u="none" cap="none" strike="noStrike">
                <a:solidFill>
                  <a:srgbClr val="29BB89"/>
                </a:solidFill>
                <a:latin typeface="Quattrocento Sans"/>
                <a:ea typeface="Quattrocento Sans"/>
                <a:cs typeface="Quattrocento Sans"/>
                <a:sym typeface="Quattrocento Sans"/>
              </a:rPr>
              <a:t>Soziale Auswirkungen</a:t>
            </a:r>
            <a:endParaRPr/>
          </a:p>
        </p:txBody>
      </p:sp>
      <p:sp>
        <p:nvSpPr>
          <p:cNvPr id="128" name="Google Shape;128;p4"/>
          <p:cNvSpPr txBox="1"/>
          <p:nvPr/>
        </p:nvSpPr>
        <p:spPr>
          <a:xfrm>
            <a:off x="2754443" y="1569202"/>
            <a:ext cx="6486166" cy="245285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Soziale Auswirkungen sind die Auswirkungen des Handelns einer Organisation auf das Wohlergehen der Gemeinschaft.  </a:t>
            </a:r>
            <a:endParaRPr/>
          </a:p>
          <a:p>
            <a:pPr indent="0" lvl="0" marL="0" marR="0" rtl="0" algn="just">
              <a:lnSpc>
                <a:spcPct val="107000"/>
              </a:lnSpc>
              <a:spcBef>
                <a:spcPts val="800"/>
              </a:spcBef>
              <a:spcAft>
                <a:spcPts val="0"/>
              </a:spcAft>
              <a:buNone/>
            </a:pPr>
            <a:r>
              <a:rPr lang="en-GB" sz="1800">
                <a:solidFill>
                  <a:schemeClr val="dk1"/>
                </a:solidFill>
                <a:latin typeface="Quattrocento Sans"/>
                <a:ea typeface="Quattrocento Sans"/>
                <a:cs typeface="Quattrocento Sans"/>
                <a:sym typeface="Quattrocento Sans"/>
              </a:rPr>
              <a:t>Es handelt sich um einen bedeutenden, positiven Wandel, der eine dringende soziale Herausforderung angeht - wie Kriminalität, Depression, Arbeitslosigkeit. </a:t>
            </a:r>
            <a:endParaRPr/>
          </a:p>
          <a:p>
            <a:pPr indent="0" lvl="0" marL="0" marR="0" rtl="0" algn="just">
              <a:lnSpc>
                <a:spcPct val="107000"/>
              </a:lnSpc>
              <a:spcBef>
                <a:spcPts val="800"/>
              </a:spcBef>
              <a:spcAft>
                <a:spcPts val="0"/>
              </a:spcAft>
              <a:buNone/>
            </a:pPr>
            <a:r>
              <a:rPr lang="en-GB" sz="1800">
                <a:solidFill>
                  <a:schemeClr val="dk1"/>
                </a:solidFill>
                <a:latin typeface="Quattrocento Sans"/>
                <a:ea typeface="Quattrocento Sans"/>
                <a:cs typeface="Quattrocento Sans"/>
                <a:sym typeface="Quattrocento Sans"/>
              </a:rPr>
              <a:t>Die Schaffung von sozialer Wirkung ist das Ergebnis einer bewussten Reihe von Aktivitäten mit einem Ziel, das dieser Definition entspricht.</a:t>
            </a:r>
            <a:endParaRPr/>
          </a:p>
          <a:p>
            <a:pPr indent="0" lvl="0" marL="0" marR="0" rtl="0" algn="just">
              <a:lnSpc>
                <a:spcPct val="107000"/>
              </a:lnSpc>
              <a:spcBef>
                <a:spcPts val="800"/>
              </a:spcBef>
              <a:spcAft>
                <a:spcPts val="0"/>
              </a:spcAft>
              <a:buNone/>
            </a:pPr>
            <a:r>
              <a:t/>
            </a:r>
            <a:endParaRPr sz="1800">
              <a:solidFill>
                <a:schemeClr val="dk1"/>
              </a:solidFill>
              <a:latin typeface="Quattrocento Sans"/>
              <a:ea typeface="Quattrocento Sans"/>
              <a:cs typeface="Quattrocento Sans"/>
              <a:sym typeface="Quattrocento Sans"/>
            </a:endParaRPr>
          </a:p>
        </p:txBody>
      </p:sp>
      <p:pic>
        <p:nvPicPr>
          <p:cNvPr id="129" name="Google Shape;129;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5"/>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35" name="Google Shape;135;p5"/>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36" name="Google Shape;136;p5"/>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37" name="Google Shape;137;p5"/>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5"/>
          <p:cNvSpPr txBox="1"/>
          <p:nvPr/>
        </p:nvSpPr>
        <p:spPr>
          <a:xfrm>
            <a:off x="2754443" y="843677"/>
            <a:ext cx="70142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Messung der sozialen Auswirkungen</a:t>
            </a:r>
            <a:endParaRPr/>
          </a:p>
        </p:txBody>
      </p:sp>
      <p:sp>
        <p:nvSpPr>
          <p:cNvPr id="139" name="Google Shape;139;p5"/>
          <p:cNvSpPr txBox="1"/>
          <p:nvPr/>
        </p:nvSpPr>
        <p:spPr>
          <a:xfrm>
            <a:off x="2754443" y="1569202"/>
            <a:ext cx="6486166" cy="4142288"/>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Wenn Sie ein soziales Unternehmen gründen, sollten Sie von der Wirkung, die Sie auf die Begünstigten haben, überzeugt sein. </a:t>
            </a:r>
            <a:endParaRPr/>
          </a:p>
          <a:p>
            <a:pPr indent="0" lvl="0" marL="0" marR="0" rtl="0" algn="just">
              <a:lnSpc>
                <a:spcPct val="107000"/>
              </a:lnSpc>
              <a:spcBef>
                <a:spcPts val="800"/>
              </a:spcBef>
              <a:spcAft>
                <a:spcPts val="0"/>
              </a:spcAft>
              <a:buNone/>
            </a:pPr>
            <a:r>
              <a:rPr lang="en-GB" sz="1800">
                <a:solidFill>
                  <a:schemeClr val="dk1"/>
                </a:solidFill>
                <a:latin typeface="Quattrocento Sans"/>
                <a:ea typeface="Quattrocento Sans"/>
                <a:cs typeface="Quattrocento Sans"/>
                <a:sym typeface="Quattrocento Sans"/>
              </a:rPr>
              <a:t>Aber es reicht nicht aus, das zu wissen - Sie müssen echte Daten sammeln, die zeigen, was Sie in der Welt bewirken. Hier kommt die Messung der sozialen Auswirkungen ins Spiel.</a:t>
            </a:r>
            <a:endParaRPr/>
          </a:p>
          <a:p>
            <a:pPr indent="0" lvl="0" marL="0" marR="0" rtl="0" algn="just">
              <a:lnSpc>
                <a:spcPct val="107000"/>
              </a:lnSpc>
              <a:spcBef>
                <a:spcPts val="800"/>
              </a:spcBef>
              <a:spcAft>
                <a:spcPts val="0"/>
              </a:spcAft>
              <a:buNone/>
            </a:pPr>
            <a:r>
              <a:rPr lang="en-GB" sz="1800">
                <a:solidFill>
                  <a:schemeClr val="dk1"/>
                </a:solidFill>
                <a:latin typeface="Quattrocento Sans"/>
                <a:ea typeface="Quattrocento Sans"/>
                <a:cs typeface="Quattrocento Sans"/>
                <a:sym typeface="Quattrocento Sans"/>
              </a:rPr>
              <a:t>Die Messung der sozialen Auswirkungen wird es Ihrer Organisation ermöglichen, sich zu beweisen und zu verbessern. </a:t>
            </a:r>
            <a:endParaRPr/>
          </a:p>
          <a:p>
            <a:pPr indent="0" lvl="0" marL="0" marR="0" rtl="0" algn="just">
              <a:lnSpc>
                <a:spcPct val="107000"/>
              </a:lnSpc>
              <a:spcBef>
                <a:spcPts val="800"/>
              </a:spcBef>
              <a:spcAft>
                <a:spcPts val="0"/>
              </a:spcAft>
              <a:buNone/>
            </a:pPr>
            <a:r>
              <a:rPr lang="en-GB" sz="1800">
                <a:solidFill>
                  <a:schemeClr val="dk1"/>
                </a:solidFill>
                <a:latin typeface="Quattrocento Sans"/>
                <a:ea typeface="Quattrocento Sans"/>
                <a:cs typeface="Quattrocento Sans"/>
                <a:sym typeface="Quattrocento Sans"/>
              </a:rPr>
              <a:t>Zeigen Sie den Interessengruppen (einschließlich Geldgebern), dass Ihre Organisation etwas bewirkt. </a:t>
            </a:r>
            <a:endParaRPr/>
          </a:p>
          <a:p>
            <a:pPr indent="0" lvl="0" marL="0" marR="0" rtl="0" algn="just">
              <a:lnSpc>
                <a:spcPct val="107000"/>
              </a:lnSpc>
              <a:spcBef>
                <a:spcPts val="800"/>
              </a:spcBef>
              <a:spcAft>
                <a:spcPts val="0"/>
              </a:spcAft>
              <a:buNone/>
            </a:pPr>
            <a:r>
              <a:rPr lang="en-GB" sz="1800">
                <a:solidFill>
                  <a:schemeClr val="dk1"/>
                </a:solidFill>
                <a:latin typeface="Quattrocento Sans"/>
                <a:ea typeface="Quattrocento Sans"/>
                <a:cs typeface="Quattrocento Sans"/>
                <a:sym typeface="Quattrocento Sans"/>
              </a:rPr>
              <a:t>Die Messung und Bewertung ermöglicht es Ihrer Organisation auch, ihre Wirkung zu verbessern, indem Stärken und Schwächen ermittelt werden.</a:t>
            </a:r>
            <a:endParaRPr/>
          </a:p>
          <a:p>
            <a:pPr indent="0" lvl="0" marL="0" marR="0" rtl="0" algn="just">
              <a:spcBef>
                <a:spcPts val="800"/>
              </a:spcBef>
              <a:spcAft>
                <a:spcPts val="0"/>
              </a:spcAft>
              <a:buClr>
                <a:schemeClr val="dk1"/>
              </a:buClr>
              <a:buSzPts val="1100"/>
              <a:buFont typeface="Calibri"/>
              <a:buNone/>
            </a:pPr>
            <a:r>
              <a:t/>
            </a:r>
            <a:endParaRPr sz="1800">
              <a:solidFill>
                <a:schemeClr val="dk1"/>
              </a:solidFill>
              <a:latin typeface="Quattrocento Sans"/>
              <a:ea typeface="Quattrocento Sans"/>
              <a:cs typeface="Quattrocento Sans"/>
              <a:sym typeface="Quattrocento Sans"/>
            </a:endParaRPr>
          </a:p>
        </p:txBody>
      </p:sp>
      <p:pic>
        <p:nvPicPr>
          <p:cNvPr id="140" name="Google Shape;140;p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Engagement der Stakeholder</a:t>
            </a:r>
            <a:endParaRPr b="1" sz="3600">
              <a:solidFill>
                <a:srgbClr val="29BA86"/>
              </a:solidFill>
              <a:latin typeface="Quattrocento Sans"/>
              <a:ea typeface="Quattrocento Sans"/>
              <a:cs typeface="Quattrocento Sans"/>
              <a:sym typeface="Quattrocento Sans"/>
            </a:endParaRPr>
          </a:p>
        </p:txBody>
      </p:sp>
      <p:sp>
        <p:nvSpPr>
          <p:cNvPr id="146" name="Google Shape;146;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7" name="Google Shape;147;p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48" name="Google Shape;148;p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49" name="Google Shape;149;p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50" name="Google Shape;150;p6"/>
          <p:cNvSpPr txBox="1"/>
          <p:nvPr/>
        </p:nvSpPr>
        <p:spPr>
          <a:xfrm>
            <a:off x="952983" y="2196152"/>
            <a:ext cx="10588248"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Fragen: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Was ist das Engagement von Stakeholdern?</a:t>
            </a:r>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Warum ist es wichtig, Stakeholder einzubeziehen?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
        <p:nvSpPr>
          <p:cNvPr id="151" name="Google Shape;151;p6"/>
          <p:cNvSpPr txBox="1"/>
          <p:nvPr/>
        </p:nvSpPr>
        <p:spPr>
          <a:xfrm>
            <a:off x="952983" y="1463719"/>
            <a:ext cx="10588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Sehen Sie sich dieses Video an (2'34''): </a:t>
            </a:r>
            <a:r>
              <a:rPr lang="en-GB" sz="24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a:t>
            </a:r>
            <a:r>
              <a:rPr lang="en-GB" sz="2400">
                <a:solidFill>
                  <a:schemeClr val="dk1"/>
                </a:solidFill>
                <a:latin typeface="Quattrocento Sans"/>
                <a:ea typeface="Quattrocento Sans"/>
                <a:cs typeface="Quattrocento Sans"/>
                <a:sym typeface="Quattrocento Sans"/>
              </a:rPr>
              <a:t>//www.youtube.com/watch?v=VHGTsEwbOJY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7"/>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Engagement der Stakeholder</a:t>
            </a:r>
            <a:endParaRPr b="1" sz="3600">
              <a:solidFill>
                <a:srgbClr val="29BA86"/>
              </a:solidFill>
              <a:latin typeface="Quattrocento Sans"/>
              <a:ea typeface="Quattrocento Sans"/>
              <a:cs typeface="Quattrocento Sans"/>
              <a:sym typeface="Quattrocento Sans"/>
            </a:endParaRPr>
          </a:p>
        </p:txBody>
      </p:sp>
      <p:sp>
        <p:nvSpPr>
          <p:cNvPr id="157" name="Google Shape;157;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58" name="Google Shape;158;p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59" name="Google Shape;159;p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60" name="Google Shape;160;p7"/>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61" name="Google Shape;161;p7"/>
          <p:cNvSpPr txBox="1"/>
          <p:nvPr/>
        </p:nvSpPr>
        <p:spPr>
          <a:xfrm>
            <a:off x="952983" y="2416927"/>
            <a:ext cx="10588200" cy="317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Ohne ein angemessenes Engagement der Stakeholder können Sie die Auswirkungen nicht einmal ansatzweise messen. </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Es hilft Organisationen, proaktiv die Bedürfnisse und Wünsche aller Personen zu berücksichtigen, die ein Interesse an ihrer Organisation haben, was Verbindungen, Vertrauen, Zuversicht und die Zustimmung zu den wichtigsten Initiativen Ihrer Organisation fördern kann. </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Wenn sie gut durchgeführt wird, kann sie potenzielle Risiken und Konflikte mit den Interessengruppen, einschließlich Unsicherheit, Unzufriedenheit, Fehlausrichtung, Desengagement und Widerstand gegen Veränderungen, mindern.</a:t>
            </a:r>
            <a:endParaRPr/>
          </a:p>
        </p:txBody>
      </p:sp>
      <p:sp>
        <p:nvSpPr>
          <p:cNvPr id="162" name="Google Shape;162;p7"/>
          <p:cNvSpPr txBox="1"/>
          <p:nvPr/>
        </p:nvSpPr>
        <p:spPr>
          <a:xfrm>
            <a:off x="952983" y="1463719"/>
            <a:ext cx="10588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Sehen Sie sich dieses Video an: </a:t>
            </a:r>
            <a:r>
              <a:rPr lang="en-GB" sz="24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a:t>
            </a:r>
            <a:r>
              <a:rPr lang="en-GB" sz="2400">
                <a:solidFill>
                  <a:schemeClr val="dk1"/>
                </a:solidFill>
                <a:latin typeface="Quattrocento Sans"/>
                <a:ea typeface="Quattrocento Sans"/>
                <a:cs typeface="Quattrocento Sans"/>
                <a:sym typeface="Quattrocento Sans"/>
              </a:rPr>
              <a:t>//www.youtube.com/watch?v=VHGTsEwbOJY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8"/>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Wie lassen sich die sozialen Auswirkungen messen?</a:t>
            </a:r>
            <a:endParaRPr b="1" sz="3600">
              <a:solidFill>
                <a:srgbClr val="29BA86"/>
              </a:solidFill>
              <a:latin typeface="Quattrocento Sans"/>
              <a:ea typeface="Quattrocento Sans"/>
              <a:cs typeface="Quattrocento Sans"/>
              <a:sym typeface="Quattrocento Sans"/>
            </a:endParaRPr>
          </a:p>
        </p:txBody>
      </p:sp>
      <p:sp>
        <p:nvSpPr>
          <p:cNvPr id="168" name="Google Shape;168;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69" name="Google Shape;169;p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70" name="Google Shape;170;p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71" name="Google Shape;171;p8"/>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72" name="Google Shape;172;p8"/>
          <p:cNvSpPr txBox="1"/>
          <p:nvPr/>
        </p:nvSpPr>
        <p:spPr>
          <a:xfrm>
            <a:off x="952958" y="1861403"/>
            <a:ext cx="105882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Sehen Sie sich dieses Video an (3'12''): </a:t>
            </a:r>
            <a:r>
              <a:rPr lang="en-GB" sz="18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a:t>
            </a:r>
            <a:r>
              <a:rPr lang="en-GB" sz="1800">
                <a:solidFill>
                  <a:schemeClr val="dk1"/>
                </a:solidFill>
                <a:latin typeface="Quattrocento Sans"/>
                <a:ea typeface="Quattrocento Sans"/>
                <a:cs typeface="Quattrocento Sans"/>
                <a:sym typeface="Quattrocento Sans"/>
              </a:rPr>
              <a:t>//www.youtube.com/watch?v=KDCYc_0h13g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
        <p:nvSpPr>
          <p:cNvPr id="173" name="Google Shape;173;p8"/>
          <p:cNvSpPr txBox="1"/>
          <p:nvPr/>
        </p:nvSpPr>
        <p:spPr>
          <a:xfrm>
            <a:off x="952983" y="2456014"/>
            <a:ext cx="10588200" cy="317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Fragen: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Warum ist es wichtig, die sozialen Auswirkungen zu messen?</a:t>
            </a:r>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Wie können wir die sozialen Auswirkungen messen? Welches sind die wichtigsten Schritte?</a:t>
            </a:r>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Wie können Sie Daten erheben?</a:t>
            </a:r>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Wie können Sie diese Daten bewerten?</a:t>
            </a:r>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Wie können Sie Ihre Ergebnisse effektiv an die richtigen Zielgruppen weitergeben?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Messung der Ergebnisse, nicht des Outputs</a:t>
            </a:r>
            <a:endParaRPr/>
          </a:p>
        </p:txBody>
      </p:sp>
      <p:sp>
        <p:nvSpPr>
          <p:cNvPr id="179" name="Google Shape;179;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0" name="Google Shape;180;p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81" name="Google Shape;181;p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82" name="Google Shape;182;p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83" name="Google Shape;183;p9"/>
          <p:cNvSpPr txBox="1"/>
          <p:nvPr/>
        </p:nvSpPr>
        <p:spPr>
          <a:xfrm>
            <a:off x="952983" y="1613028"/>
            <a:ext cx="10588248" cy="1785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Ein Output zeigt an, dass eine Aktivität stattgefunden hat, während ein Ergebnis ein Indikator für Veränderungen ist. Es reicht nicht aus, die Menge des Outputs zu messen.  </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So bedeutet beispielsweise die Verteilung von 25 Netzen (Output) zur Vermeidung von Mückenstichen nicht zwangsläufig, dass die Zahl der Malariafälle sinkt (Outcome); möglicherweise werden die Netze nie benutzt.</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