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j+wubDP8STLAn9hskuDurGOgzE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0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30"/>
          <p:cNvSpPr/>
          <p:nvPr>
            <p:ph idx="2" type="pic"/>
          </p:nvPr>
        </p:nvSpPr>
        <p:spPr>
          <a:xfrm>
            <a:off x="5183188" y="987425"/>
            <a:ext cx="6172200" cy="4873625"/>
          </a:xfrm>
          <a:prstGeom prst="rect">
            <a:avLst/>
          </a:prstGeom>
          <a:noFill/>
          <a:ln>
            <a:noFill/>
          </a:ln>
        </p:spPr>
      </p:sp>
      <p:sp>
        <p:nvSpPr>
          <p:cNvPr id="68" name="Google Shape;68;p1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hyperlink" Target="https://www.mindtools.com/pages/article/newPPM_07.htm?download=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3.png"/><Relationship Id="rId7" Type="http://schemas.openxmlformats.org/officeDocument/2006/relationships/hyperlink" Target="https://pdfs.semanticscholar.org/3579/ca37344c69961bbc2468ef9addf212200e39.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hyperlink" Target="https://www.mindtools.com/pages/article/newPPM_07.ht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7.png"/><Relationship Id="rId7"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hyperlink" Target="https://www.youtube.com/watch?v=WjxvP5eitz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5.jpg"/><Relationship Id="rId7" Type="http://schemas.openxmlformats.org/officeDocument/2006/relationships/hyperlink" Target="http://assetinsights.ne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92"/>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Mācību darba vietā programma</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8. modulis: Sadarbības partneru meklēšana - tīkla paplašināšana un sociālā uzņēmējdarbība - PPT1</a:t>
            </a:r>
            <a:endParaRPr/>
          </a:p>
        </p:txBody>
      </p:sp>
      <p:pic>
        <p:nvPicPr>
          <p:cNvPr descr="Text&#10;&#10;Description automatically generated" id="89" name="Google Shape;89;p9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90" name="Google Shape;90;p92"/>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91" name="Google Shape;91;p9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01"/>
          <p:cNvSpPr txBox="1"/>
          <p:nvPr/>
        </p:nvSpPr>
        <p:spPr>
          <a:xfrm>
            <a:off x="801874" y="38093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Ieinteresēto personu analīzes veikšanas soļi</a:t>
            </a:r>
            <a:endParaRPr b="1" sz="3600">
              <a:solidFill>
                <a:srgbClr val="29BA86"/>
              </a:solidFill>
              <a:latin typeface="Quattrocento Sans"/>
              <a:ea typeface="Quattrocento Sans"/>
              <a:cs typeface="Quattrocento Sans"/>
              <a:sym typeface="Quattrocento Sans"/>
            </a:endParaRPr>
          </a:p>
        </p:txBody>
      </p:sp>
      <p:sp>
        <p:nvSpPr>
          <p:cNvPr id="217" name="Google Shape;217;p10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8" name="Google Shape;218;p10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9" name="Google Shape;219;p10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20" name="Google Shape;220;p10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21" name="Google Shape;221;p101"/>
          <p:cNvSpPr txBox="1"/>
          <p:nvPr/>
        </p:nvSpPr>
        <p:spPr>
          <a:xfrm>
            <a:off x="499385" y="1115424"/>
            <a:ext cx="5596613"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Nosakot, kas ir jūsu ieinteresētās personas, jums jādomā par konkrētām grupām, kuras jūsu organizācija ietekmēs.</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Tie, kuri var likumīgi pretendēt uz to, ka pārstāv kādu vēlētāju grupu, piemēram, kopienu grupas, kas pārstāv cilvēkus vai lietas, kuras nespēj sevi pārstāvēt. Tas attiecas arī uz vidi vai nākamajām paaudzēm.</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Jūs varat ne tikai identificēt ieinteresētās personas visai organizācijai, bet arī noteikt tās konkrētai iniciatīvai vai projektam. Piemēram, ja vēlaties atvērt otru kopienas veikalu pilsētas centrālajā ielā, varat uzreiz sākt domāt par konkrētiem cilvēkiem, kurus tas ietekmēs. Apsveriet, kam var būt negatīva un pozitīva reakcija vai reakcija, kā arī tos, kas ietekmēs procesu.</a:t>
            </a:r>
            <a:endParaRPr/>
          </a:p>
        </p:txBody>
      </p:sp>
      <p:pic>
        <p:nvPicPr>
          <p:cNvPr id="222" name="Google Shape;222;p101"/>
          <p:cNvPicPr preferRelativeResize="0"/>
          <p:nvPr/>
        </p:nvPicPr>
        <p:blipFill rotWithShape="1">
          <a:blip r:embed="rId6">
            <a:alphaModFix/>
          </a:blip>
          <a:srcRect b="0" l="0" r="0" t="0"/>
          <a:stretch/>
        </p:blipFill>
        <p:spPr>
          <a:xfrm>
            <a:off x="6177426" y="1076211"/>
            <a:ext cx="5596613" cy="53771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2"/>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Ieinteresēto personu analīzes veikšanas soļi</a:t>
            </a:r>
            <a:endParaRPr b="1" sz="3600">
              <a:solidFill>
                <a:srgbClr val="29BA86"/>
              </a:solidFill>
              <a:latin typeface="Quattrocento Sans"/>
              <a:ea typeface="Quattrocento Sans"/>
              <a:cs typeface="Quattrocento Sans"/>
              <a:sym typeface="Quattrocento Sans"/>
            </a:endParaRPr>
          </a:p>
        </p:txBody>
      </p:sp>
      <p:sp>
        <p:nvSpPr>
          <p:cNvPr id="228" name="Google Shape;228;p10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9" name="Google Shape;229;p10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0" name="Google Shape;230;p10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31" name="Google Shape;231;p10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32" name="Google Shape;232;p102"/>
          <p:cNvSpPr txBox="1"/>
          <p:nvPr/>
        </p:nvSpPr>
        <p:spPr>
          <a:xfrm>
            <a:off x="952983" y="1613028"/>
            <a:ext cx="10588248"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2. solis. Nosakiet ieinteresēto personu prioritātes</a:t>
            </a:r>
            <a:endParaRPr/>
          </a:p>
          <a:p>
            <a:pPr indent="-330200" lvl="0" marL="457200" marR="0" rtl="0" algn="l">
              <a:spcBef>
                <a:spcPts val="0"/>
              </a:spcBef>
              <a:spcAft>
                <a:spcPts val="0"/>
              </a:spcAft>
              <a:buClr>
                <a:schemeClr val="dk1"/>
              </a:buClr>
              <a:buSzPts val="2000"/>
              <a:buFont typeface="Calibri"/>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Iespējams, tagad jums ir izveidots to cilvēku un organizāciju saraksts, kuras ietekmē jūsu darbs. Dažām no tām var būt vara vai nu bloķēt šo darbu, vai arī to veicināt. Dažus var interesēt tas, ko jūs darāt, bet citiem tas var būt vienalga, tāpēc jums ir jāizvērtē, kam jāpiešķir prioritāte.</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Varat izveidot savu ieinteresēto pušu kartes un klasificēt tās pēc to ietekmes uz uzņēmumu un ieinteresētības tajā, izmantojot ietekmes/interešu režģi (varat lejupielādēt režģa veidni, noklikšķinot </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šeit)</a:t>
            </a:r>
            <a:r>
              <a:rPr lang="en-GB" sz="2000">
                <a:solidFill>
                  <a:schemeClr val="dk1"/>
                </a:solidFill>
                <a:latin typeface="Quattrocento Sans"/>
                <a:ea typeface="Quattrocento Sans"/>
                <a:cs typeface="Quattrocento Sans"/>
                <a:sym typeface="Quattrocento Sans"/>
              </a:rPr>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03"/>
          <p:cNvSpPr txBox="1"/>
          <p:nvPr/>
        </p:nvSpPr>
        <p:spPr>
          <a:xfrm>
            <a:off x="910780" y="505384"/>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Ieinteresēto personu analīzes veikšanas soļi</a:t>
            </a:r>
            <a:endParaRPr b="1" sz="3600">
              <a:solidFill>
                <a:srgbClr val="29BA86"/>
              </a:solidFill>
              <a:latin typeface="Quattrocento Sans"/>
              <a:ea typeface="Quattrocento Sans"/>
              <a:cs typeface="Quattrocento Sans"/>
              <a:sym typeface="Quattrocento Sans"/>
            </a:endParaRPr>
          </a:p>
        </p:txBody>
      </p:sp>
      <p:sp>
        <p:nvSpPr>
          <p:cNvPr id="238" name="Google Shape;238;p10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9" name="Google Shape;239;p10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0" name="Google Shape;240;p10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41" name="Google Shape;241;p10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42" name="Google Shape;242;p103"/>
          <p:cNvSpPr txBox="1"/>
          <p:nvPr/>
        </p:nvSpPr>
        <p:spPr>
          <a:xfrm>
            <a:off x="674370" y="1276928"/>
            <a:ext cx="6387801" cy="50475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2. solis. Nosakiet ieinteresēto personu prioritātes</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Ieinteresētajai personai piešķirtā pozīcija tabulā parāda, kādas darbības jums ar to jāveic:</a:t>
            </a:r>
            <a:endParaRPr/>
          </a:p>
          <a:p>
            <a:pPr indent="-101600" lvl="0" marL="0" marR="0" rtl="0" algn="l">
              <a:spcBef>
                <a:spcPts val="0"/>
              </a:spcBef>
              <a:spcAft>
                <a:spcPts val="0"/>
              </a:spcAft>
              <a:buClr>
                <a:schemeClr val="dk1"/>
              </a:buClr>
              <a:buSzPts val="1600"/>
              <a:buFont typeface="Arial"/>
              <a:buChar char="•"/>
            </a:pPr>
            <a:r>
              <a:rPr b="1" lang="en-GB" sz="1600">
                <a:solidFill>
                  <a:schemeClr val="dk1"/>
                </a:solidFill>
                <a:latin typeface="Quattrocento Sans"/>
                <a:ea typeface="Quattrocento Sans"/>
                <a:cs typeface="Quattrocento Sans"/>
                <a:sym typeface="Quattrocento Sans"/>
              </a:rPr>
              <a:t>Ļoti ietekmīgi, ļoti ieinteresēti cilvēki (Pārvaldiet cieši)</a:t>
            </a:r>
            <a:r>
              <a:rPr lang="en-GB" sz="1600">
                <a:solidFill>
                  <a:schemeClr val="dk1"/>
                </a:solidFill>
                <a:latin typeface="Quattrocento Sans"/>
                <a:ea typeface="Quattrocento Sans"/>
                <a:cs typeface="Quattrocento Sans"/>
                <a:sym typeface="Quattrocento Sans"/>
              </a:rPr>
              <a:t>: jums ir pilnībā jāiesaista šie cilvēki un jāpieliek maksimālas pūles, lai viņus apmierinātu.</a:t>
            </a:r>
            <a:endParaRPr/>
          </a:p>
          <a:p>
            <a:pPr indent="-101600" lvl="0" marL="0" marR="0" rtl="0" algn="l">
              <a:spcBef>
                <a:spcPts val="0"/>
              </a:spcBef>
              <a:spcAft>
                <a:spcPts val="0"/>
              </a:spcAft>
              <a:buClr>
                <a:schemeClr val="dk1"/>
              </a:buClr>
              <a:buSzPts val="1600"/>
              <a:buFont typeface="Arial"/>
              <a:buChar char="•"/>
            </a:pPr>
            <a:r>
              <a:rPr b="1" lang="en-GB" sz="1600">
                <a:solidFill>
                  <a:schemeClr val="dk1"/>
                </a:solidFill>
                <a:latin typeface="Quattrocento Sans"/>
                <a:ea typeface="Quattrocento Sans"/>
                <a:cs typeface="Quattrocento Sans"/>
                <a:sym typeface="Quattrocento Sans"/>
              </a:rPr>
              <a:t>Augstas ietekmes, mazāk ieinteresēti cilvēki (saglabāt apmierinātību)</a:t>
            </a:r>
            <a:r>
              <a:rPr lang="en-GB" sz="1600">
                <a:solidFill>
                  <a:schemeClr val="dk1"/>
                </a:solidFill>
                <a:latin typeface="Quattrocento Sans"/>
                <a:ea typeface="Quattrocento Sans"/>
                <a:cs typeface="Quattrocento Sans"/>
                <a:sym typeface="Quattrocento Sans"/>
              </a:rPr>
              <a:t>: ieguldiet pietiekami daudz darba ar šiem cilvēkiem, lai viņi būtu apmierināti, bet ne tik daudz, lai viņiem jūsu vēstījums apniktu.</a:t>
            </a:r>
            <a:endParaRPr/>
          </a:p>
          <a:p>
            <a:pPr indent="-101600" lvl="0" marL="0" marR="0" rtl="0" algn="l">
              <a:spcBef>
                <a:spcPts val="0"/>
              </a:spcBef>
              <a:spcAft>
                <a:spcPts val="0"/>
              </a:spcAft>
              <a:buClr>
                <a:schemeClr val="dk1"/>
              </a:buClr>
              <a:buSzPts val="1600"/>
              <a:buFont typeface="Arial"/>
              <a:buChar char="•"/>
            </a:pPr>
            <a:r>
              <a:rPr b="1" lang="en-GB" sz="1600">
                <a:solidFill>
                  <a:schemeClr val="dk1"/>
                </a:solidFill>
                <a:latin typeface="Quattrocento Sans"/>
                <a:ea typeface="Quattrocento Sans"/>
                <a:cs typeface="Quattrocento Sans"/>
                <a:sym typeface="Quattrocento Sans"/>
              </a:rPr>
              <a:t>Mazas ietekmes, ļoti ieinteresēti cilvēki (Keep Informed)</a:t>
            </a:r>
            <a:r>
              <a:rPr lang="en-GB" sz="1600">
                <a:solidFill>
                  <a:schemeClr val="dk1"/>
                </a:solidFill>
                <a:latin typeface="Quattrocento Sans"/>
                <a:ea typeface="Quattrocento Sans"/>
                <a:cs typeface="Quattrocento Sans"/>
                <a:sym typeface="Quattrocento Sans"/>
              </a:rPr>
              <a:t>: pienācīgi informējiet šos cilvēkus un aprunājieties ar viņiem, lai pārliecinātos, ka nerodas būtiskas problēmas. Šīs kategorijas cilvēki bieži vien var būt ļoti noderīgi jūsu projekta detaļās.</a:t>
            </a:r>
            <a:endParaRPr/>
          </a:p>
          <a:p>
            <a:pPr indent="-101600" lvl="0" marL="0" marR="0" rtl="0" algn="l">
              <a:spcBef>
                <a:spcPts val="0"/>
              </a:spcBef>
              <a:spcAft>
                <a:spcPts val="0"/>
              </a:spcAft>
              <a:buClr>
                <a:schemeClr val="dk1"/>
              </a:buClr>
              <a:buSzPts val="1600"/>
              <a:buFont typeface="Arial"/>
              <a:buChar char="•"/>
            </a:pPr>
            <a:r>
              <a:rPr b="1" lang="en-GB" sz="1600">
                <a:solidFill>
                  <a:schemeClr val="dk1"/>
                </a:solidFill>
                <a:latin typeface="Quattrocento Sans"/>
                <a:ea typeface="Quattrocento Sans"/>
                <a:cs typeface="Quattrocento Sans"/>
                <a:sym typeface="Quattrocento Sans"/>
              </a:rPr>
              <a:t>Cilvēki ar mazu jaudu, mazāk ieinteresēti cilvēki (monitorēšana)</a:t>
            </a:r>
            <a:r>
              <a:rPr lang="en-GB" sz="1600">
                <a:solidFill>
                  <a:schemeClr val="dk1"/>
                </a:solidFill>
                <a:latin typeface="Quattrocento Sans"/>
                <a:ea typeface="Quattrocento Sans"/>
                <a:cs typeface="Quattrocento Sans"/>
                <a:sym typeface="Quattrocento Sans"/>
              </a:rPr>
              <a:t>: arī šos cilvēkus uzraugiet, bet nenogurdiniet viņus ar pārmērīgu komunikāciju.</a:t>
            </a:r>
            <a:endParaRPr/>
          </a:p>
          <a:p>
            <a:pPr indent="0" lvl="0" marL="0" marR="0" rtl="0" algn="l">
              <a:spcBef>
                <a:spcPts val="0"/>
              </a:spcBef>
              <a:spcAft>
                <a:spcPts val="0"/>
              </a:spcAft>
              <a:buNone/>
            </a:pPr>
            <a:r>
              <a:rPr lang="en-GB" sz="1600">
                <a:solidFill>
                  <a:schemeClr val="dk1"/>
                </a:solidFill>
                <a:latin typeface="Quattrocento Sans"/>
                <a:ea typeface="Quattrocento Sans"/>
                <a:cs typeface="Quattrocento Sans"/>
                <a:sym typeface="Quattrocento Sans"/>
              </a:rPr>
              <a:t>Piemēram, priekšniekam, visticamāk, ir liela vara un ietekme uz projektu, kā arī liela interese par viņu. Savukārt jūsu ģimenei, iespējams, būs liela interese par viņiem, taču tai nebūs varas pār viņiem.</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p:txBody>
      </p:sp>
      <p:pic>
        <p:nvPicPr>
          <p:cNvPr descr="Tabla&#10;&#10;Descripción generada automáticamente" id="243" name="Google Shape;243;p103"/>
          <p:cNvPicPr preferRelativeResize="0"/>
          <p:nvPr/>
        </p:nvPicPr>
        <p:blipFill rotWithShape="1">
          <a:blip r:embed="rId6">
            <a:alphaModFix/>
          </a:blip>
          <a:srcRect b="0" l="0" r="0" t="0"/>
          <a:stretch/>
        </p:blipFill>
        <p:spPr>
          <a:xfrm>
            <a:off x="6902840" y="1564269"/>
            <a:ext cx="4730848" cy="4300771"/>
          </a:xfrm>
          <a:prstGeom prst="rect">
            <a:avLst/>
          </a:prstGeom>
          <a:noFill/>
          <a:ln>
            <a:noFill/>
          </a:ln>
        </p:spPr>
      </p:pic>
      <p:sp>
        <p:nvSpPr>
          <p:cNvPr id="244" name="Google Shape;244;p103"/>
          <p:cNvSpPr txBox="1"/>
          <p:nvPr/>
        </p:nvSpPr>
        <p:spPr>
          <a:xfrm>
            <a:off x="7062171" y="5862036"/>
            <a:ext cx="497498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Avots: Mindtools. Pielāgots no Mendelow, A.L. (1981). "</a:t>
            </a:r>
            <a:r>
              <a:rPr lang="en-GB" sz="1200" u="sng">
                <a:solidFill>
                  <a:schemeClr val="dk1"/>
                </a:solidFill>
                <a:latin typeface="Calibri"/>
                <a:ea typeface="Calibri"/>
                <a:cs typeface="Calibri"/>
                <a:sym typeface="Calibri"/>
                <a:hlinkClick r:id="rId7">
                  <a:extLst>
                    <a:ext uri="{A12FA001-AC4F-418D-AE19-62706E023703}">
                      <ahyp:hlinkClr val="tx"/>
                    </a:ext>
                  </a:extLst>
                </a:hlinkClick>
              </a:rPr>
              <a:t>Vides izpēte - ieinteresēto personu koncepcijas ietekme", </a:t>
            </a:r>
            <a:r>
              <a:rPr lang="en-GB" sz="1200">
                <a:solidFill>
                  <a:schemeClr val="dk1"/>
                </a:solidFill>
                <a:latin typeface="Calibri"/>
                <a:ea typeface="Calibri"/>
                <a:cs typeface="Calibri"/>
                <a:sym typeface="Calibri"/>
              </a:rPr>
              <a:t>ICIS 1981 Proceedings, 20. lpp.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04"/>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Ieinteresēto personu analīzes veikšanas soļi</a:t>
            </a:r>
            <a:endParaRPr b="1" sz="3600">
              <a:solidFill>
                <a:srgbClr val="29BA86"/>
              </a:solidFill>
              <a:latin typeface="Quattrocento Sans"/>
              <a:ea typeface="Quattrocento Sans"/>
              <a:cs typeface="Quattrocento Sans"/>
              <a:sym typeface="Quattrocento Sans"/>
            </a:endParaRPr>
          </a:p>
        </p:txBody>
      </p:sp>
      <p:sp>
        <p:nvSpPr>
          <p:cNvPr id="250" name="Google Shape;250;p10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1" name="Google Shape;251;p10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52" name="Google Shape;252;p10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53" name="Google Shape;253;p10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4" name="Google Shape;254;p104"/>
          <p:cNvSpPr txBox="1"/>
          <p:nvPr/>
        </p:nvSpPr>
        <p:spPr>
          <a:xfrm>
            <a:off x="952983" y="1185238"/>
            <a:ext cx="7269492" cy="53860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3. solis: Izpratne par galvenajām ieinteresētajām personām.</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Tagad jums ir jānoskaidro, kā jūsu galvenās ieinteresētās puses vērtē jūsu projektu. Jums arī jānoskaidro, kā vislabāk tos iesaistīt un kā ar viņiem sazināties.</a:t>
            </a:r>
            <a:endParaRPr/>
          </a:p>
          <a:p>
            <a:pPr indent="-115888" lvl="0" marL="365125"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 Kas ir ieinteresētās puses?</a:t>
            </a:r>
            <a:endParaRPr/>
          </a:p>
          <a:p>
            <a:pPr indent="-115888" lvl="0" marL="365125"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 Kāds ir viņu profils?</a:t>
            </a:r>
            <a:endParaRPr/>
          </a:p>
          <a:p>
            <a:pPr indent="-115888" lvl="0" marL="365125"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 Kādas intereses ir apdraudētas?</a:t>
            </a:r>
            <a:endParaRPr/>
          </a:p>
          <a:p>
            <a:pPr indent="-115888" lvl="0" marL="365125"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 Kādas ir attiecības starp katru ieinteresēto pusi?</a:t>
            </a:r>
            <a:endParaRPr/>
          </a:p>
          <a:p>
            <a:pPr indent="-115888" lvl="0" marL="365125" marR="0" rtl="0" algn="l">
              <a:spcBef>
                <a:spcPts val="0"/>
              </a:spcBef>
              <a:spcAft>
                <a:spcPts val="0"/>
              </a:spcAft>
              <a:buClr>
                <a:schemeClr val="dk1"/>
              </a:buClr>
              <a:buSzPts val="1800"/>
              <a:buFont typeface="Arial"/>
              <a:buChar char="•"/>
            </a:pPr>
            <a:r>
              <a:rPr lang="en-GB" sz="1800">
                <a:solidFill>
                  <a:schemeClr val="dk1"/>
                </a:solidFill>
                <a:latin typeface="Quattrocento Sans"/>
                <a:ea typeface="Quattrocento Sans"/>
                <a:cs typeface="Quattrocento Sans"/>
                <a:sym typeface="Quattrocento Sans"/>
              </a:rPr>
              <a:t> Kas ir gatavs/pretī pārmaiņām?</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Iepriekš minētos jautājumus varat uzdot tieši ieinteresētajām personām. Tās parasti ir diezgan atklātas attiecībā uz savu viedokli, un viņu viedokļa uzklausīšana bieži vien ir pirmais solis veiksmīgu attiecību veidošanā.</a:t>
            </a:r>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Viegls veids, kā pārskatīt ieinteresēto personu palīdzības līmeni, ir apzīmēt tās ar krāsu. Piemēram, zaļā krāsā norādiet aizstāvjus un atbalstītājus, sarkanā krāsā - bloķētājus un kritiķus, bet oranžā krāsā - neitrālos.</a:t>
            </a:r>
            <a:endParaRPr/>
          </a:p>
          <a:p>
            <a:pPr indent="0" lvl="0" marL="249236"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pic>
        <p:nvPicPr>
          <p:cNvPr id="255" name="Google Shape;255;p104"/>
          <p:cNvPicPr preferRelativeResize="0"/>
          <p:nvPr/>
        </p:nvPicPr>
        <p:blipFill rotWithShape="1">
          <a:blip r:embed="rId6">
            <a:alphaModFix/>
          </a:blip>
          <a:srcRect b="0" l="0" r="0" t="0"/>
          <a:stretch/>
        </p:blipFill>
        <p:spPr>
          <a:xfrm>
            <a:off x="8222475" y="1398953"/>
            <a:ext cx="3653573" cy="3321430"/>
          </a:xfrm>
          <a:prstGeom prst="rect">
            <a:avLst/>
          </a:prstGeom>
          <a:noFill/>
          <a:ln>
            <a:noFill/>
          </a:ln>
        </p:spPr>
      </p:pic>
      <p:sp>
        <p:nvSpPr>
          <p:cNvPr id="256" name="Google Shape;256;p104"/>
          <p:cNvSpPr txBox="1"/>
          <p:nvPr/>
        </p:nvSpPr>
        <p:spPr>
          <a:xfrm>
            <a:off x="8674745" y="4720383"/>
            <a:ext cx="2827606"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Avots: </a:t>
            </a:r>
            <a:r>
              <a:rPr lang="en-GB" sz="1400" u="sng">
                <a:solidFill>
                  <a:schemeClr val="dk1"/>
                </a:solidFill>
                <a:latin typeface="Calibri"/>
                <a:ea typeface="Calibri"/>
                <a:cs typeface="Calibri"/>
                <a:sym typeface="Calibri"/>
                <a:hlinkClick r:id="rId7">
                  <a:extLst>
                    <a:ext uri="{A12FA001-AC4F-418D-AE19-62706E023703}">
                      <ahyp:hlinkClr val="tx"/>
                    </a:ext>
                  </a:extLst>
                </a:hlinkClick>
              </a:rPr>
              <a:t>https:</a:t>
            </a:r>
            <a:r>
              <a:rPr lang="en-GB" sz="1400">
                <a:solidFill>
                  <a:schemeClr val="dk1"/>
                </a:solidFill>
                <a:latin typeface="Calibri"/>
                <a:ea typeface="Calibri"/>
                <a:cs typeface="Calibri"/>
                <a:sym typeface="Calibri"/>
              </a:rPr>
              <a:t>//www.mindtools.com/pages/article/newPPM_07.htm </a:t>
            </a:r>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05"/>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262" name="Google Shape;262;p10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3" name="Google Shape;263;p10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4" name="Google Shape;264;p10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5" name="Google Shape;265;p10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66" name="Google Shape;266;p105"/>
          <p:cNvSpPr txBox="1"/>
          <p:nvPr/>
        </p:nvSpPr>
        <p:spPr>
          <a:xfrm>
            <a:off x="952983" y="1502931"/>
            <a:ext cx="1058824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Kādi ir galvenie ieinteresēto pušu analīzes punkti?</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0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GALVENIE PUNKTI</a:t>
            </a:r>
            <a:endParaRPr/>
          </a:p>
        </p:txBody>
      </p:sp>
      <p:sp>
        <p:nvSpPr>
          <p:cNvPr id="272" name="Google Shape;272;p10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3" name="Google Shape;273;p10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4" name="Google Shape;274;p10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5" name="Google Shape;275;p10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6" name="Google Shape;276;p106"/>
          <p:cNvSpPr txBox="1"/>
          <p:nvPr/>
        </p:nvSpPr>
        <p:spPr>
          <a:xfrm>
            <a:off x="952983" y="1502931"/>
            <a:ext cx="10588248"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Dažām ieinteresētajām personām ir iespējas apdraudēt jūsu projektus un jūsu pozīciju. Citi var būt spēcīgi jūsu darba atbalstītāji. Tā kā jūsu darbs un vadītie projekti kļūst arvien nozīmīgāki, jūs ietekmēsiet arvien vairāk cilvēku. </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Ieinteresēto pušu pārvaldība ir process, kurā jūs identificējat galvenās ieinteresētās puses un iegūstat to atbalstu. Ieinteresēto pušu analīze ir pirmais posms, kurā jūs identificējat un sākat izprast savas svarīgākās ieinteresētās puses.</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Pirmais šīs analīzes posms ir smadzeņu vētra, kas ir jūsu ieinteresētās puses. Nākamais posms ir sakārtot ieinteresētās personas pēc to ietekmes un ieinteresētības, kā arī iezīmēt tās ietekmes/interešu tabulā. Pēdējais posms ir iegūt izpratni par to, kas motivē jūsu ieinteresētās puses un kā jums tās jāiegūst.</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07"/>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IEINTERESĒTO PERSONU VADĪBA - JAUTĀJUMI</a:t>
            </a:r>
            <a:endParaRPr/>
          </a:p>
        </p:txBody>
      </p:sp>
      <p:sp>
        <p:nvSpPr>
          <p:cNvPr id="282" name="Google Shape;282;p10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3" name="Google Shape;283;p10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4" name="Google Shape;284;p10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5" name="Google Shape;285;p10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6" name="Google Shape;286;p107"/>
          <p:cNvSpPr txBox="1"/>
          <p:nvPr/>
        </p:nvSpPr>
        <p:spPr>
          <a:xfrm>
            <a:off x="952983" y="1502931"/>
            <a:ext cx="10588248" cy="267765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Kā veidot attiecības ar iekšējām ieinteresētajām personām</a:t>
            </a:r>
            <a:r>
              <a:rPr lang="en-GB"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Kā efektīvi sazināties ar ieinteresētajām personām</a:t>
            </a:r>
            <a:r>
              <a:rPr lang="en-GB"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b="1"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Kāda ir apspriešanās ar ieinteresētajām pusēm nozīme</a:t>
            </a:r>
            <a:r>
              <a:rPr lang="en-GB" sz="2400">
                <a:solidFill>
                  <a:schemeClr val="dk1"/>
                </a:solidFill>
                <a:latin typeface="Calibri"/>
                <a:ea typeface="Calibri"/>
                <a:cs typeface="Calibri"/>
                <a:sym typeface="Calibri"/>
              </a:rPr>
              <a:t>?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08"/>
          <p:cNvSpPr txBox="1"/>
          <p:nvPr/>
        </p:nvSpPr>
        <p:spPr>
          <a:xfrm>
            <a:off x="952983" y="525389"/>
            <a:ext cx="1014642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IEINTERESĒTO PERSONU VADĪBA - JAUTĀJUMI</a:t>
            </a:r>
            <a:endParaRPr/>
          </a:p>
          <a:p>
            <a:pPr indent="0" lvl="0" marL="0" marR="0" rtl="0" algn="l">
              <a:spcBef>
                <a:spcPts val="0"/>
              </a:spcBef>
              <a:spcAft>
                <a:spcPts val="0"/>
              </a:spcAft>
              <a:buNone/>
            </a:pPr>
            <a:r>
              <a:t/>
            </a:r>
            <a:endParaRPr b="1" sz="3600">
              <a:solidFill>
                <a:srgbClr val="29BA86"/>
              </a:solidFill>
              <a:latin typeface="Quattrocento Sans"/>
              <a:ea typeface="Quattrocento Sans"/>
              <a:cs typeface="Quattrocento Sans"/>
              <a:sym typeface="Quattrocento Sans"/>
            </a:endParaRPr>
          </a:p>
        </p:txBody>
      </p:sp>
      <p:sp>
        <p:nvSpPr>
          <p:cNvPr id="292" name="Google Shape;292;p10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3" name="Google Shape;293;p10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4" name="Google Shape;294;p10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5" name="Google Shape;295;p10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6" name="Google Shape;296;p108"/>
          <p:cNvSpPr txBox="1"/>
          <p:nvPr/>
        </p:nvSpPr>
        <p:spPr>
          <a:xfrm>
            <a:off x="952983" y="1284963"/>
            <a:ext cx="10588248" cy="526297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Kā veidot attiecības ar iekšējām ieinteresētajām personām?</a:t>
            </a:r>
            <a:r>
              <a:rPr lang="en-GB" sz="2400">
                <a:solidFill>
                  <a:schemeClr val="dk1"/>
                </a:solidFill>
                <a:latin typeface="Calibri"/>
                <a:ea typeface="Calibri"/>
                <a:cs typeface="Calibri"/>
                <a:sym typeface="Calibri"/>
              </a:rPr>
              <a:t> Jūs varat veidot ciešas attiecības ar iekšējām ieinteresētajām personām, izmantojot pareizu plānošanu, uzticību, atklātas diskusijas, regulāras sanāksmes un kopīgu konfliktu risināšanu.</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Kā efektīvi sazināties ar ieinteresētajām personām?</a:t>
            </a:r>
            <a:r>
              <a:rPr lang="en-GB" sz="2400">
                <a:solidFill>
                  <a:schemeClr val="dk1"/>
                </a:solidFill>
                <a:latin typeface="Calibri"/>
                <a:ea typeface="Calibri"/>
                <a:cs typeface="Calibri"/>
                <a:sym typeface="Calibri"/>
              </a:rPr>
              <a:t> Jūs varat efektīvi sazināties ar ieinteresētajām personām, plānojot regulāras sanāksmes, veicot aptaujas, izplatot biļetenu un sagatavojot projekta ziņojumus. Tas arī palīdzēs jums veidot ciešas attiecības ar ieinteresētajām personām.</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Kāda ir apspriešanās ar ieinteresētajām pusēm nozīme?</a:t>
            </a:r>
            <a:r>
              <a:rPr lang="en-GB" sz="2400">
                <a:solidFill>
                  <a:schemeClr val="dk1"/>
                </a:solidFill>
                <a:latin typeface="Calibri"/>
                <a:ea typeface="Calibri"/>
                <a:cs typeface="Calibri"/>
                <a:sym typeface="Calibri"/>
              </a:rPr>
              <a:t> Apspriešanās ar ieinteresētajām pusēm ir ārkārtīgi svarīga, jo tā palīdz veidot ciešas attiecības, kas sniedz abpusēju labumu. Turklāt saruna krīzes laikā var veidot uzticēšanos, kas ir ļoti svarīga ilgtermiņa attiecībām.</a:t>
            </a:r>
            <a:endParaRPr/>
          </a:p>
          <a:p>
            <a:pPr indent="0" lvl="0" marL="0" marR="0" rtl="0" algn="l">
              <a:spcBef>
                <a:spcPts val="0"/>
              </a:spcBef>
              <a:spcAft>
                <a:spcPts val="0"/>
              </a:spcAft>
              <a:buNone/>
            </a:pPr>
            <a:r>
              <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09"/>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02" name="Google Shape;302;p10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3" name="Google Shape;303;p109"/>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04" name="Google Shape;304;p109"/>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05" name="Google Shape;305;p10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06" name="Google Shape;306;p109"/>
          <p:cNvGrpSpPr/>
          <p:nvPr/>
        </p:nvGrpSpPr>
        <p:grpSpPr>
          <a:xfrm>
            <a:off x="2569288" y="3802743"/>
            <a:ext cx="7053424" cy="1670958"/>
            <a:chOff x="2569288" y="3802743"/>
            <a:chExt cx="7053424" cy="1670958"/>
          </a:xfrm>
        </p:grpSpPr>
        <p:pic>
          <p:nvPicPr>
            <p:cNvPr descr="Qr code&#10;&#10;Description automatically generated" id="307" name="Google Shape;307;p109"/>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08" name="Google Shape;308;p109"/>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93"/>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8. modulis: Saturs</a:t>
            </a:r>
            <a:endParaRPr/>
          </a:p>
        </p:txBody>
      </p:sp>
      <p:sp>
        <p:nvSpPr>
          <p:cNvPr id="97" name="Google Shape;97;p93"/>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8" name="Google Shape;98;p93"/>
          <p:cNvSpPr txBox="1"/>
          <p:nvPr/>
        </p:nvSpPr>
        <p:spPr>
          <a:xfrm>
            <a:off x="3262906" y="1471132"/>
            <a:ext cx="7261149" cy="65789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Ieinteresētās personas sociālajā uzņēmumā</a:t>
            </a:r>
            <a:endParaRPr b="1" i="0" sz="2400" u="none" cap="none" strike="noStrike">
              <a:solidFill>
                <a:srgbClr val="3F3F3F"/>
              </a:solidFill>
              <a:latin typeface="Quattrocento Sans"/>
              <a:ea typeface="Quattrocento Sans"/>
              <a:cs typeface="Quattrocento Sans"/>
              <a:sym typeface="Quattrocento Sans"/>
            </a:endParaRPr>
          </a:p>
        </p:txBody>
      </p:sp>
      <p:sp>
        <p:nvSpPr>
          <p:cNvPr id="99" name="Google Shape;99;p93"/>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100" name="Google Shape;100;p9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1" name="Google Shape;101;p9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2" name="Google Shape;102;p9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3" name="Google Shape;103;p9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4" name="Google Shape;104;p93"/>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105" name="Google Shape;105;p93"/>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6" name="Google Shape;106;p93"/>
          <p:cNvSpPr txBox="1"/>
          <p:nvPr/>
        </p:nvSpPr>
        <p:spPr>
          <a:xfrm>
            <a:off x="3262906" y="2616191"/>
            <a:ext cx="7583284" cy="7345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i="0" lang="en-GB" sz="2400" u="none" cap="none" strike="noStrike">
                <a:solidFill>
                  <a:srgbClr val="3F3F3F"/>
                </a:solidFill>
                <a:latin typeface="Quattrocento Sans"/>
                <a:ea typeface="Quattrocento Sans"/>
                <a:cs typeface="Quattrocento Sans"/>
                <a:sym typeface="Quattrocento Sans"/>
              </a:rPr>
              <a:t>Sociālās ietekmes mērīšana </a:t>
            </a:r>
            <a:endParaRPr i="0" sz="24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94"/>
          <p:cNvPicPr preferRelativeResize="0"/>
          <p:nvPr/>
        </p:nvPicPr>
        <p:blipFill rotWithShape="1">
          <a:blip r:embed="rId3">
            <a:alphaModFix/>
          </a:blip>
          <a:srcRect b="0" l="0" r="0" t="0"/>
          <a:stretch/>
        </p:blipFill>
        <p:spPr>
          <a:xfrm>
            <a:off x="1110099" y="2409507"/>
            <a:ext cx="2013790" cy="2968271"/>
          </a:xfrm>
          <a:prstGeom prst="rect">
            <a:avLst/>
          </a:prstGeom>
          <a:noFill/>
          <a:ln>
            <a:noFill/>
          </a:ln>
        </p:spPr>
      </p:pic>
      <p:pic>
        <p:nvPicPr>
          <p:cNvPr id="112" name="Google Shape;112;p94"/>
          <p:cNvPicPr preferRelativeResize="0"/>
          <p:nvPr/>
        </p:nvPicPr>
        <p:blipFill rotWithShape="1">
          <a:blip r:embed="rId4">
            <a:alphaModFix/>
          </a:blip>
          <a:srcRect b="0" l="0" r="0" t="0"/>
          <a:stretch/>
        </p:blipFill>
        <p:spPr>
          <a:xfrm>
            <a:off x="3640851" y="2409507"/>
            <a:ext cx="2013790" cy="2968271"/>
          </a:xfrm>
          <a:prstGeom prst="rect">
            <a:avLst/>
          </a:prstGeom>
          <a:noFill/>
          <a:ln>
            <a:noFill/>
          </a:ln>
        </p:spPr>
      </p:pic>
      <p:pic>
        <p:nvPicPr>
          <p:cNvPr id="113" name="Google Shape;113;p94"/>
          <p:cNvPicPr preferRelativeResize="0"/>
          <p:nvPr/>
        </p:nvPicPr>
        <p:blipFill rotWithShape="1">
          <a:blip r:embed="rId4">
            <a:alphaModFix/>
          </a:blip>
          <a:srcRect b="0" l="0" r="0" t="0"/>
          <a:stretch/>
        </p:blipFill>
        <p:spPr>
          <a:xfrm>
            <a:off x="6171603" y="2409506"/>
            <a:ext cx="2013790" cy="2968271"/>
          </a:xfrm>
          <a:prstGeom prst="rect">
            <a:avLst/>
          </a:prstGeom>
          <a:noFill/>
          <a:ln>
            <a:noFill/>
          </a:ln>
        </p:spPr>
      </p:pic>
      <p:pic>
        <p:nvPicPr>
          <p:cNvPr descr="Text&#10;&#10;Description automatically generated" id="114" name="Google Shape;114;p94"/>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5" name="Google Shape;115;p94"/>
          <p:cNvSpPr txBox="1"/>
          <p:nvPr/>
        </p:nvSpPr>
        <p:spPr>
          <a:xfrm>
            <a:off x="127625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ZINĀT</a:t>
            </a:r>
            <a:endParaRPr/>
          </a:p>
        </p:txBody>
      </p:sp>
      <p:sp>
        <p:nvSpPr>
          <p:cNvPr id="116" name="Google Shape;116;p94"/>
          <p:cNvSpPr txBox="1"/>
          <p:nvPr/>
        </p:nvSpPr>
        <p:spPr>
          <a:xfrm>
            <a:off x="380700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ATZĪST</a:t>
            </a:r>
            <a:endParaRPr/>
          </a:p>
        </p:txBody>
      </p:sp>
      <p:sp>
        <p:nvSpPr>
          <p:cNvPr id="117" name="Google Shape;117;p94"/>
          <p:cNvSpPr txBox="1"/>
          <p:nvPr/>
        </p:nvSpPr>
        <p:spPr>
          <a:xfrm>
            <a:off x="6337759"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COMPREHEND</a:t>
            </a:r>
            <a:endParaRPr/>
          </a:p>
        </p:txBody>
      </p:sp>
      <p:sp>
        <p:nvSpPr>
          <p:cNvPr id="118" name="Google Shape;118;p94"/>
          <p:cNvSpPr txBox="1"/>
          <p:nvPr/>
        </p:nvSpPr>
        <p:spPr>
          <a:xfrm>
            <a:off x="1276254" y="3213098"/>
            <a:ext cx="1681480"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Ieinteresēto pušu definīcija, ieinteresēto pušu analīze, ieinteresēto pušu pārvaldība un ieinteresēto pušu iesaistīšana.</a:t>
            </a:r>
            <a:endParaRPr sz="1400">
              <a:solidFill>
                <a:schemeClr val="lt1"/>
              </a:solidFill>
              <a:latin typeface="Quattrocento Sans"/>
              <a:ea typeface="Quattrocento Sans"/>
              <a:cs typeface="Quattrocento Sans"/>
              <a:sym typeface="Quattrocento Sans"/>
            </a:endParaRPr>
          </a:p>
        </p:txBody>
      </p:sp>
      <p:sp>
        <p:nvSpPr>
          <p:cNvPr id="119" name="Google Shape;119;p94"/>
          <p:cNvSpPr txBox="1"/>
          <p:nvPr/>
        </p:nvSpPr>
        <p:spPr>
          <a:xfrm>
            <a:off x="3780690"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Izpratne par ieinteresēto personu identificēšanas nozīmi</a:t>
            </a:r>
            <a:endParaRPr sz="1400">
              <a:solidFill>
                <a:schemeClr val="lt1"/>
              </a:solidFill>
              <a:latin typeface="Quattrocento Sans"/>
              <a:ea typeface="Quattrocento Sans"/>
              <a:cs typeface="Quattrocento Sans"/>
              <a:sym typeface="Quattrocento Sans"/>
            </a:endParaRPr>
          </a:p>
        </p:txBody>
      </p:sp>
      <p:sp>
        <p:nvSpPr>
          <p:cNvPr id="120" name="Google Shape;120;p94"/>
          <p:cNvSpPr txBox="1"/>
          <p:nvPr/>
        </p:nvSpPr>
        <p:spPr>
          <a:xfrm>
            <a:off x="6337758" y="3350613"/>
            <a:ext cx="1681480" cy="1169551"/>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Izprast ieinteresēto pušu ietekmi uz sociālo uzņēmumu.</a:t>
            </a:r>
            <a:endParaRPr/>
          </a:p>
        </p:txBody>
      </p:sp>
      <p:sp>
        <p:nvSpPr>
          <p:cNvPr id="121" name="Google Shape;121;p94"/>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MĒRĶI</a:t>
            </a:r>
            <a:endParaRPr/>
          </a:p>
        </p:txBody>
      </p:sp>
      <p:pic>
        <p:nvPicPr>
          <p:cNvPr id="122" name="Google Shape;122;p94"/>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23" name="Google Shape;123;p94"/>
          <p:cNvPicPr preferRelativeResize="0"/>
          <p:nvPr/>
        </p:nvPicPr>
        <p:blipFill rotWithShape="1">
          <a:blip r:embed="rId3">
            <a:alphaModFix/>
          </a:blip>
          <a:srcRect b="0" l="0" r="0" t="0"/>
          <a:stretch/>
        </p:blipFill>
        <p:spPr>
          <a:xfrm>
            <a:off x="8718376" y="2421227"/>
            <a:ext cx="2013790" cy="2968271"/>
          </a:xfrm>
          <a:prstGeom prst="rect">
            <a:avLst/>
          </a:prstGeom>
          <a:noFill/>
          <a:ln>
            <a:noFill/>
          </a:ln>
        </p:spPr>
      </p:pic>
      <p:sp>
        <p:nvSpPr>
          <p:cNvPr id="124" name="Google Shape;124;p94"/>
          <p:cNvSpPr txBox="1"/>
          <p:nvPr/>
        </p:nvSpPr>
        <p:spPr>
          <a:xfrm>
            <a:off x="8884532" y="265634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rgbClr val="29BB89"/>
                </a:solidFill>
                <a:latin typeface="Quattrocento Sans"/>
                <a:ea typeface="Quattrocento Sans"/>
                <a:cs typeface="Quattrocento Sans"/>
                <a:sym typeface="Quattrocento Sans"/>
              </a:rPr>
              <a:t>ZINĀT</a:t>
            </a:r>
            <a:endParaRPr/>
          </a:p>
        </p:txBody>
      </p:sp>
      <p:sp>
        <p:nvSpPr>
          <p:cNvPr id="125" name="Google Shape;125;p94"/>
          <p:cNvSpPr txBox="1"/>
          <p:nvPr/>
        </p:nvSpPr>
        <p:spPr>
          <a:xfrm>
            <a:off x="8884531" y="322481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400">
                <a:solidFill>
                  <a:schemeClr val="lt1"/>
                </a:solidFill>
                <a:latin typeface="Quattrocento Sans"/>
                <a:ea typeface="Quattrocento Sans"/>
                <a:cs typeface="Quattrocento Sans"/>
                <a:sym typeface="Quattrocento Sans"/>
              </a:rPr>
              <a:t>Zināt, kā izstrādāt ieinteresēto personu analīzi</a:t>
            </a:r>
            <a:endParaRPr sz="140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9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1" name="Google Shape;131;p9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2" name="Google Shape;132;p9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3" name="Google Shape;133;p9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95"/>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Sociālā uzņēmuma ieinteresētās personas</a:t>
            </a:r>
            <a:endParaRPr/>
          </a:p>
        </p:txBody>
      </p:sp>
      <p:sp>
        <p:nvSpPr>
          <p:cNvPr id="135" name="Google Shape;135;p95"/>
          <p:cNvSpPr txBox="1"/>
          <p:nvPr/>
        </p:nvSpPr>
        <p:spPr>
          <a:xfrm>
            <a:off x="2754443" y="1569202"/>
            <a:ext cx="6486166" cy="3048014"/>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To uzņēmumu panākumi, kuri izmanto sociālā uzņēmuma modeli, lielā mērā ir atkarīgi no pieaugošās sabiedrības apziņas.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Mums un uzņēmumiem, kurus atbalstām, ir pienākums pieņemt lēmumus, kas ir izdevīgi ne tikai mums, bet arī mūsu kopienām vietējā un globālā mērogā. </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Tāpēc ir tik svarīgi identificēt pareizās organizācijas ieinteresētās puses.</a:t>
            </a:r>
            <a:endParaRPr sz="1800">
              <a:solidFill>
                <a:schemeClr val="dk1"/>
              </a:solidFill>
              <a:latin typeface="Quattrocento Sans"/>
              <a:ea typeface="Quattrocento Sans"/>
              <a:cs typeface="Quattrocento Sans"/>
              <a:sym typeface="Quattrocento Sans"/>
            </a:endParaRPr>
          </a:p>
          <a:p>
            <a:pPr indent="0" lvl="0" marL="0" marR="0" rtl="0" algn="just">
              <a:spcBef>
                <a:spcPts val="80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id="136" name="Google Shape;136;p9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Kāpēc ieinteresētās personas ir svarīgas?</a:t>
            </a:r>
            <a:endParaRPr b="1" sz="3600">
              <a:solidFill>
                <a:srgbClr val="29BA86"/>
              </a:solidFill>
              <a:latin typeface="Quattrocento Sans"/>
              <a:ea typeface="Quattrocento Sans"/>
              <a:cs typeface="Quattrocento Sans"/>
              <a:sym typeface="Quattrocento Sans"/>
            </a:endParaRPr>
          </a:p>
        </p:txBody>
      </p:sp>
      <p:sp>
        <p:nvSpPr>
          <p:cNvPr id="142" name="Google Shape;142;p9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3" name="Google Shape;143;p9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4" name="Google Shape;144;p9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45" name="Google Shape;145;p9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46" name="Google Shape;146;p96"/>
          <p:cNvSpPr txBox="1"/>
          <p:nvPr/>
        </p:nvSpPr>
        <p:spPr>
          <a:xfrm>
            <a:off x="952983" y="2196152"/>
            <a:ext cx="1058824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Jautājumi:</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Kāpēc ieinteresētās personas ir svarīgas sociālajam uzņēmumam?</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 jūs varētu identificēt šos galvenos cilvēkus?</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Kuras grupas ir ieinteresētās puses?</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Kādi ir galvenie ieinteresēto personu analīzes posmi?</a:t>
            </a:r>
            <a:endParaRPr/>
          </a:p>
        </p:txBody>
      </p:sp>
      <p:sp>
        <p:nvSpPr>
          <p:cNvPr id="147" name="Google Shape;147;p96"/>
          <p:cNvSpPr txBox="1"/>
          <p:nvPr/>
        </p:nvSpPr>
        <p:spPr>
          <a:xfrm>
            <a:off x="952983" y="1463719"/>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Skatiet šo videoklipu: </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a:t>
            </a:r>
            <a:r>
              <a:rPr lang="en-GB" sz="2400">
                <a:solidFill>
                  <a:schemeClr val="dk1"/>
                </a:solidFill>
                <a:latin typeface="Quattrocento Sans"/>
                <a:ea typeface="Quattrocento Sans"/>
                <a:cs typeface="Quattrocento Sans"/>
                <a:sym typeface="Quattrocento Sans"/>
              </a:rPr>
              <a:t>//www.youtube.com/watch?v=WjxvP5eitzk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9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97"/>
          <p:cNvSpPr txBox="1"/>
          <p:nvPr/>
        </p:nvSpPr>
        <p:spPr>
          <a:xfrm>
            <a:off x="4709141" y="859473"/>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STAKEHOLDER</a:t>
            </a:r>
            <a:endParaRPr b="1" i="0" sz="1600" u="none" cap="none" strike="noStrike">
              <a:solidFill>
                <a:srgbClr val="29BB89"/>
              </a:solidFill>
              <a:latin typeface="Quattrocento Sans"/>
              <a:ea typeface="Quattrocento Sans"/>
              <a:cs typeface="Quattrocento Sans"/>
              <a:sym typeface="Quattrocento Sans"/>
            </a:endParaRPr>
          </a:p>
        </p:txBody>
      </p:sp>
      <p:sp>
        <p:nvSpPr>
          <p:cNvPr id="154" name="Google Shape;154;p97"/>
          <p:cNvSpPr txBox="1"/>
          <p:nvPr/>
        </p:nvSpPr>
        <p:spPr>
          <a:xfrm>
            <a:off x="4709142" y="1042815"/>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ir persona vai organizācija, kas var kaut ko iegūt vai zaudēt no plānošanas procesa, programmas vai projekta rezultātiem (Dialogue by Design, 2008). Termins "ieinteresētās personas" attiecas uz visām iekšējām un ārējām cilvēku grupām, kuras tieši vai netieši ietekmē uzņēmuma darbība, kurām ir savas vajadzības un cerības un kuras tādējādi ietekmē uzņēmumu.</a:t>
            </a:r>
            <a:endParaRPr/>
          </a:p>
        </p:txBody>
      </p:sp>
      <p:sp>
        <p:nvSpPr>
          <p:cNvPr id="155" name="Google Shape;155;p97"/>
          <p:cNvSpPr txBox="1"/>
          <p:nvPr/>
        </p:nvSpPr>
        <p:spPr>
          <a:xfrm>
            <a:off x="4746582" y="3790953"/>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IEINTERESĒTO PERSONU IESAISTĪŠANA </a:t>
            </a:r>
            <a:endParaRPr/>
          </a:p>
        </p:txBody>
      </p:sp>
      <p:sp>
        <p:nvSpPr>
          <p:cNvPr id="156" name="Google Shape;156;p97"/>
          <p:cNvSpPr txBox="1"/>
          <p:nvPr/>
        </p:nvSpPr>
        <p:spPr>
          <a:xfrm>
            <a:off x="4746582" y="4172775"/>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ir process, kurā efektīvi noskaidrots ieinteresēto pušu viedoklis par viņu attiecībām ar organizāciju/programmu/projektu (Friedman un Miles, 2006).</a:t>
            </a:r>
            <a:endParaRPr/>
          </a:p>
        </p:txBody>
      </p:sp>
      <p:sp>
        <p:nvSpPr>
          <p:cNvPr id="157" name="Google Shape;157;p97"/>
          <p:cNvSpPr/>
          <p:nvPr/>
        </p:nvSpPr>
        <p:spPr>
          <a:xfrm>
            <a:off x="4495949" y="92098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97"/>
          <p:cNvSpPr/>
          <p:nvPr/>
        </p:nvSpPr>
        <p:spPr>
          <a:xfrm>
            <a:off x="4495945" y="3898574"/>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9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0" name="Google Shape;160;p9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61" name="Google Shape;161;p9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62" name="Google Shape;162;p97"/>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DEFINĪCIJAS</a:t>
            </a:r>
            <a:endParaRPr/>
          </a:p>
        </p:txBody>
      </p:sp>
      <p:sp>
        <p:nvSpPr>
          <p:cNvPr id="163" name="Google Shape;163;p97"/>
          <p:cNvSpPr txBox="1"/>
          <p:nvPr/>
        </p:nvSpPr>
        <p:spPr>
          <a:xfrm>
            <a:off x="4744237" y="2381833"/>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IEINTERESĒTO PERSONU ANALĪZE </a:t>
            </a:r>
            <a:endParaRPr b="1" i="0" sz="1600" u="none" cap="none" strike="noStrike">
              <a:solidFill>
                <a:srgbClr val="29BB89"/>
              </a:solidFill>
              <a:latin typeface="Quattrocento Sans"/>
              <a:ea typeface="Quattrocento Sans"/>
              <a:cs typeface="Quattrocento Sans"/>
              <a:sym typeface="Quattrocento Sans"/>
            </a:endParaRPr>
          </a:p>
        </p:txBody>
      </p:sp>
      <p:sp>
        <p:nvSpPr>
          <p:cNvPr id="164" name="Google Shape;164;p97"/>
          <p:cNvSpPr/>
          <p:nvPr/>
        </p:nvSpPr>
        <p:spPr>
          <a:xfrm>
            <a:off x="4493600" y="2489454"/>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97"/>
          <p:cNvSpPr txBox="1"/>
          <p:nvPr/>
        </p:nvSpPr>
        <p:spPr>
          <a:xfrm>
            <a:off x="4744236" y="2765468"/>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ir metode, ko izmanto, lai identificētu un novērtētu galveno cilvēku, cilvēku grupu vai organizāciju ietekmi un nozīmi, kas var būtiski ietekmēt jūsu darbības vai projekta panākumus (Friedman un Miles 2006).</a:t>
            </a:r>
            <a:endParaRPr/>
          </a:p>
        </p:txBody>
      </p:sp>
      <p:sp>
        <p:nvSpPr>
          <p:cNvPr id="166" name="Google Shape;166;p97"/>
          <p:cNvSpPr txBox="1"/>
          <p:nvPr/>
        </p:nvSpPr>
        <p:spPr>
          <a:xfrm>
            <a:off x="4741894" y="5221168"/>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IEINTERESĒTO PERSONU PĀRVALDĪBA </a:t>
            </a:r>
            <a:endParaRPr b="1" i="0" sz="1600" u="none" cap="none" strike="noStrike">
              <a:solidFill>
                <a:srgbClr val="29BB89"/>
              </a:solidFill>
              <a:latin typeface="Quattrocento Sans"/>
              <a:ea typeface="Quattrocento Sans"/>
              <a:cs typeface="Quattrocento Sans"/>
              <a:sym typeface="Quattrocento Sans"/>
            </a:endParaRPr>
          </a:p>
        </p:txBody>
      </p:sp>
      <p:sp>
        <p:nvSpPr>
          <p:cNvPr id="167" name="Google Shape;167;p97"/>
          <p:cNvSpPr/>
          <p:nvPr/>
        </p:nvSpPr>
        <p:spPr>
          <a:xfrm>
            <a:off x="4491257" y="532878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97"/>
          <p:cNvSpPr txBox="1"/>
          <p:nvPr/>
        </p:nvSpPr>
        <p:spPr>
          <a:xfrm>
            <a:off x="4741893" y="5604803"/>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ieinteresēto pušu pārvaldība ir sistemātiska ieinteresēto pušu iesaistīšanas darbību identificēšana, analīze, plānošana un īstenošana.</a:t>
            </a:r>
            <a:endParaRPr/>
          </a:p>
        </p:txBody>
      </p:sp>
      <p:pic>
        <p:nvPicPr>
          <p:cNvPr descr="Escala de tiempo&#10;&#10;Descripción generada automáticamente" id="169" name="Google Shape;169;p97"/>
          <p:cNvPicPr preferRelativeResize="0"/>
          <p:nvPr/>
        </p:nvPicPr>
        <p:blipFill rotWithShape="1">
          <a:blip r:embed="rId6">
            <a:alphaModFix/>
          </a:blip>
          <a:srcRect b="0" l="0" r="0" t="0"/>
          <a:stretch/>
        </p:blipFill>
        <p:spPr>
          <a:xfrm>
            <a:off x="416430" y="2409908"/>
            <a:ext cx="3648065" cy="1880738"/>
          </a:xfrm>
          <a:prstGeom prst="rect">
            <a:avLst/>
          </a:prstGeom>
          <a:noFill/>
          <a:ln>
            <a:noFill/>
          </a:ln>
        </p:spPr>
      </p:pic>
      <p:sp>
        <p:nvSpPr>
          <p:cNvPr id="170" name="Google Shape;170;p97"/>
          <p:cNvSpPr txBox="1"/>
          <p:nvPr/>
        </p:nvSpPr>
        <p:spPr>
          <a:xfrm>
            <a:off x="924685" y="4374402"/>
            <a:ext cx="2631554"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Calibri"/>
                <a:ea typeface="Calibri"/>
                <a:cs typeface="Calibri"/>
                <a:sym typeface="Calibri"/>
              </a:rPr>
              <a:t>Avots: </a:t>
            </a:r>
            <a:r>
              <a:rPr lang="en-GB" sz="1400" u="sng">
                <a:solidFill>
                  <a:schemeClr val="lt1"/>
                </a:solidFill>
                <a:latin typeface="Calibri"/>
                <a:ea typeface="Calibri"/>
                <a:cs typeface="Calibri"/>
                <a:sym typeface="Calibri"/>
                <a:hlinkClick r:id="rId7">
                  <a:extLst>
                    <a:ext uri="{A12FA001-AC4F-418D-AE19-62706E023703}">
                      <ahyp:hlinkClr val="tx"/>
                    </a:ext>
                  </a:extLst>
                </a:hlinkClick>
              </a:rPr>
              <a:t>http:</a:t>
            </a:r>
            <a:r>
              <a:rPr lang="en-GB" sz="1400">
                <a:solidFill>
                  <a:schemeClr val="lt1"/>
                </a:solidFill>
                <a:latin typeface="Calibri"/>
                <a:ea typeface="Calibri"/>
                <a:cs typeface="Calibri"/>
                <a:sym typeface="Calibri"/>
              </a:rPr>
              <a:t>//assetinsights.net/  </a:t>
            </a:r>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9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6" name="Google Shape;176;p98"/>
          <p:cNvSpPr txBox="1"/>
          <p:nvPr/>
        </p:nvSpPr>
        <p:spPr>
          <a:xfrm>
            <a:off x="4709141" y="1731669"/>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IEKŠĒJĀS IEINTERESĒTĀS PERSONAS</a:t>
            </a:r>
            <a:endParaRPr b="1" i="0" sz="1600" u="none" cap="none" strike="noStrike">
              <a:solidFill>
                <a:srgbClr val="29BB89"/>
              </a:solidFill>
              <a:latin typeface="Quattrocento Sans"/>
              <a:ea typeface="Quattrocento Sans"/>
              <a:cs typeface="Quattrocento Sans"/>
              <a:sym typeface="Quattrocento Sans"/>
            </a:endParaRPr>
          </a:p>
        </p:txBody>
      </p:sp>
      <p:sp>
        <p:nvSpPr>
          <p:cNvPr id="177" name="Google Shape;177;p98"/>
          <p:cNvSpPr txBox="1"/>
          <p:nvPr/>
        </p:nvSpPr>
        <p:spPr>
          <a:xfrm>
            <a:off x="4709142" y="1915011"/>
            <a:ext cx="6815966"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Tie, kurus organizācijas darbība visbeidzot ietekmē pozitīvi vai negatīvi.</a:t>
            </a:r>
            <a:endParaRPr b="0" i="0" sz="1600" u="none" cap="none" strike="noStrike">
              <a:solidFill>
                <a:schemeClr val="lt1"/>
              </a:solidFill>
              <a:latin typeface="Quattrocento Sans"/>
              <a:ea typeface="Quattrocento Sans"/>
              <a:cs typeface="Quattrocento Sans"/>
              <a:sym typeface="Quattrocento Sans"/>
            </a:endParaRPr>
          </a:p>
        </p:txBody>
      </p:sp>
      <p:sp>
        <p:nvSpPr>
          <p:cNvPr id="178" name="Google Shape;178;p98"/>
          <p:cNvSpPr txBox="1"/>
          <p:nvPr/>
        </p:nvSpPr>
        <p:spPr>
          <a:xfrm>
            <a:off x="4746582" y="298909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ĀRĒJĀS IEINTERESĒTĀS PERSONAS</a:t>
            </a:r>
            <a:endParaRPr/>
          </a:p>
        </p:txBody>
      </p:sp>
      <p:sp>
        <p:nvSpPr>
          <p:cNvPr id="179" name="Google Shape;179;p98"/>
          <p:cNvSpPr txBox="1"/>
          <p:nvPr/>
        </p:nvSpPr>
        <p:spPr>
          <a:xfrm>
            <a:off x="4746582" y="3370917"/>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Ārējās ieinteresētās personas ir tie, kas tieši nesadarbojas ar uzņēmumu, bet kurus kaut kādā veidā ietekmē uzņēmuma darbība un rezultāti. Piegādātāji, kreditori un sabiedrības grupas tiek uzskatītas par ārējām ieinteresētajām personām.</a:t>
            </a:r>
            <a:endParaRPr/>
          </a:p>
        </p:txBody>
      </p:sp>
      <p:sp>
        <p:nvSpPr>
          <p:cNvPr id="180" name="Google Shape;180;p98"/>
          <p:cNvSpPr/>
          <p:nvPr/>
        </p:nvSpPr>
        <p:spPr>
          <a:xfrm>
            <a:off x="4495949" y="1793176"/>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98"/>
          <p:cNvSpPr/>
          <p:nvPr/>
        </p:nvSpPr>
        <p:spPr>
          <a:xfrm>
            <a:off x="4495945" y="309671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9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3" name="Google Shape;183;p9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4" name="Google Shape;184;p9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85" name="Google Shape;185;p98"/>
          <p:cNvSpPr txBox="1"/>
          <p:nvPr/>
        </p:nvSpPr>
        <p:spPr>
          <a:xfrm>
            <a:off x="911431" y="501668"/>
            <a:ext cx="8387314"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Kas ir ieinteresētās personas?</a:t>
            </a:r>
            <a:endParaRPr/>
          </a:p>
        </p:txBody>
      </p:sp>
      <p:sp>
        <p:nvSpPr>
          <p:cNvPr id="186" name="Google Shape;186;p98"/>
          <p:cNvSpPr txBox="1"/>
          <p:nvPr/>
        </p:nvSpPr>
        <p:spPr>
          <a:xfrm>
            <a:off x="4744237" y="4731142"/>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GALVENĀS IEINTERESĒTĀS PERSONAS</a:t>
            </a:r>
            <a:endParaRPr/>
          </a:p>
        </p:txBody>
      </p:sp>
      <p:sp>
        <p:nvSpPr>
          <p:cNvPr id="187" name="Google Shape;187;p98"/>
          <p:cNvSpPr/>
          <p:nvPr/>
        </p:nvSpPr>
        <p:spPr>
          <a:xfrm>
            <a:off x="4493600" y="4838763"/>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98"/>
          <p:cNvSpPr txBox="1"/>
          <p:nvPr/>
        </p:nvSpPr>
        <p:spPr>
          <a:xfrm>
            <a:off x="4744236" y="5114777"/>
            <a:ext cx="6736322"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600" u="none" cap="none" strike="noStrike">
                <a:solidFill>
                  <a:schemeClr val="lt1"/>
                </a:solidFill>
                <a:latin typeface="Quattrocento Sans"/>
                <a:ea typeface="Quattrocento Sans"/>
                <a:cs typeface="Quattrocento Sans"/>
                <a:sym typeface="Quattrocento Sans"/>
              </a:rPr>
              <a:t>Tie, kam ir būtiska ietekme vai nozīme organizācijā; var piederēt arī citām grupām.</a:t>
            </a:r>
            <a:endParaRPr/>
          </a:p>
        </p:txBody>
      </p:sp>
      <p:pic>
        <p:nvPicPr>
          <p:cNvPr descr="Diagrama, Esquemático&#10;&#10;Descripción generada automáticamente" id="189" name="Google Shape;189;p98"/>
          <p:cNvPicPr preferRelativeResize="0"/>
          <p:nvPr/>
        </p:nvPicPr>
        <p:blipFill rotWithShape="1">
          <a:blip r:embed="rId6">
            <a:alphaModFix/>
          </a:blip>
          <a:srcRect b="0" l="0" r="0" t="0"/>
          <a:stretch/>
        </p:blipFill>
        <p:spPr>
          <a:xfrm>
            <a:off x="484311" y="1989468"/>
            <a:ext cx="3775613" cy="2831710"/>
          </a:xfrm>
          <a:prstGeom prst="rect">
            <a:avLst/>
          </a:prstGeom>
          <a:noFill/>
          <a:ln>
            <a:noFill/>
          </a:ln>
        </p:spPr>
      </p:pic>
      <p:sp>
        <p:nvSpPr>
          <p:cNvPr id="190" name="Google Shape;190;p98"/>
          <p:cNvSpPr txBox="1"/>
          <p:nvPr/>
        </p:nvSpPr>
        <p:spPr>
          <a:xfrm>
            <a:off x="970405" y="4970853"/>
            <a:ext cx="2947032"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lt1"/>
                </a:solidFill>
                <a:latin typeface="Calibri"/>
                <a:ea typeface="Calibri"/>
                <a:cs typeface="Calibri"/>
                <a:sym typeface="Calibri"/>
              </a:rPr>
              <a:t>Attēls - dizanna / Deposit Photos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99"/>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96" name="Google Shape;196;p99"/>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7" name="Google Shape;197;p99"/>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98" name="Google Shape;198;p99"/>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99"/>
          <p:cNvSpPr txBox="1"/>
          <p:nvPr/>
        </p:nvSpPr>
        <p:spPr>
          <a:xfrm>
            <a:off x="2754443" y="1573630"/>
            <a:ext cx="6486166"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Quattrocento Sans"/>
              <a:buNone/>
            </a:pPr>
            <a:r>
              <a:rPr lang="en-GB" sz="1800">
                <a:solidFill>
                  <a:schemeClr val="dk1"/>
                </a:solidFill>
                <a:latin typeface="Quattrocento Sans"/>
                <a:ea typeface="Quattrocento Sans"/>
                <a:cs typeface="Quattrocento Sans"/>
                <a:sym typeface="Quattrocento Sans"/>
              </a:rPr>
              <a:t>Ieinteresēto pušu analīze ir process, kurā sistemātiski vāc un analizē kvalitatīvu informāciju, lai noteiktu, kuru intereses jāņem vērā, izstrādājot un/vai īstenojot projektu vai programmu. </a:t>
            </a:r>
            <a:endParaRPr/>
          </a:p>
          <a:p>
            <a:pPr indent="0" lvl="0" marL="0" marR="0" rtl="0" algn="just">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chemeClr val="dk1"/>
                </a:solidFill>
                <a:latin typeface="Quattrocento Sans"/>
                <a:ea typeface="Quattrocento Sans"/>
                <a:cs typeface="Quattrocento Sans"/>
                <a:sym typeface="Quattrocento Sans"/>
              </a:rPr>
              <a:t>Tāpēc ieinteresēto pušu analīze palīdz jums apzināt visus iesaistītos dalībniekus, to ieguldījumu, intereses un to, kas jādara, lai viņi būtu apmierināti un projekts tiktu īstenots laikā.</a:t>
            </a:r>
            <a:endParaRPr/>
          </a:p>
          <a:p>
            <a:pPr indent="0" lvl="0" marL="0" marR="0" rtl="0" algn="just">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lang="en-GB" sz="1800">
                <a:solidFill>
                  <a:schemeClr val="dk1"/>
                </a:solidFill>
                <a:latin typeface="Quattrocento Sans"/>
                <a:ea typeface="Quattrocento Sans"/>
                <a:cs typeface="Quattrocento Sans"/>
                <a:sym typeface="Quattrocento Sans"/>
              </a:rPr>
              <a:t>Trīs galvenie soļi:</a:t>
            </a:r>
            <a:endParaRPr/>
          </a:p>
          <a:p>
            <a:pPr indent="-342900" lvl="0" marL="342900" marR="0" rtl="0" algn="just">
              <a:spcBef>
                <a:spcPts val="0"/>
              </a:spcBef>
              <a:spcAft>
                <a:spcPts val="0"/>
              </a:spcAft>
              <a:buClr>
                <a:schemeClr val="dk1"/>
              </a:buClr>
              <a:buSzPts val="1100"/>
              <a:buFont typeface="Calibri"/>
              <a:buAutoNum type="arabicPeriod"/>
            </a:pPr>
            <a:r>
              <a:rPr lang="en-GB" sz="1800">
                <a:solidFill>
                  <a:schemeClr val="dk1"/>
                </a:solidFill>
                <a:latin typeface="Quattrocento Sans"/>
                <a:ea typeface="Quattrocento Sans"/>
                <a:cs typeface="Quattrocento Sans"/>
                <a:sym typeface="Quattrocento Sans"/>
              </a:rPr>
              <a:t>Iekšējo un ārējo ieinteresēto personu identificēšana un kartēšana</a:t>
            </a:r>
            <a:endParaRPr/>
          </a:p>
          <a:p>
            <a:pPr indent="-342900" lvl="0" marL="342900" marR="0" rtl="0" algn="just">
              <a:spcBef>
                <a:spcPts val="0"/>
              </a:spcBef>
              <a:spcAft>
                <a:spcPts val="0"/>
              </a:spcAft>
              <a:buClr>
                <a:schemeClr val="dk1"/>
              </a:buClr>
              <a:buSzPts val="1100"/>
              <a:buFont typeface="Calibri"/>
              <a:buAutoNum type="arabicPeriod"/>
            </a:pPr>
            <a:r>
              <a:rPr lang="en-GB" sz="1800">
                <a:solidFill>
                  <a:schemeClr val="dk1"/>
                </a:solidFill>
                <a:latin typeface="Quattrocento Sans"/>
                <a:ea typeface="Quattrocento Sans"/>
                <a:cs typeface="Quattrocento Sans"/>
                <a:sym typeface="Quattrocento Sans"/>
              </a:rPr>
              <a:t>Ieinteresēto personu prioritāšu noteikšana</a:t>
            </a:r>
            <a:endParaRPr/>
          </a:p>
          <a:p>
            <a:pPr indent="-342900" lvl="0" marL="342900" marR="0" rtl="0" algn="just">
              <a:spcBef>
                <a:spcPts val="0"/>
              </a:spcBef>
              <a:spcAft>
                <a:spcPts val="0"/>
              </a:spcAft>
              <a:buClr>
                <a:schemeClr val="dk1"/>
              </a:buClr>
              <a:buSzPts val="1100"/>
              <a:buFont typeface="Calibri"/>
              <a:buAutoNum type="arabicPeriod"/>
            </a:pPr>
            <a:r>
              <a:rPr lang="en-GB" sz="1800">
                <a:solidFill>
                  <a:schemeClr val="dk1"/>
                </a:solidFill>
                <a:latin typeface="Quattrocento Sans"/>
                <a:ea typeface="Quattrocento Sans"/>
                <a:cs typeface="Quattrocento Sans"/>
                <a:sym typeface="Quattrocento Sans"/>
              </a:rPr>
              <a:t>Izpratne par galvenajām ieinteresētajām personām</a:t>
            </a:r>
            <a:endParaRPr/>
          </a:p>
          <a:p>
            <a:pPr indent="0" lvl="0" marL="0" marR="0" rtl="0" algn="just">
              <a:spcBef>
                <a:spcPts val="0"/>
              </a:spcBef>
              <a:spcAft>
                <a:spcPts val="0"/>
              </a:spcAft>
              <a:buClr>
                <a:schemeClr val="dk1"/>
              </a:buClr>
              <a:buSzPts val="1100"/>
              <a:buFont typeface="Calibri"/>
              <a:buNone/>
            </a:pPr>
            <a:r>
              <a:t/>
            </a:r>
            <a:endParaRPr sz="1800">
              <a:solidFill>
                <a:schemeClr val="dk1"/>
              </a:solidFill>
              <a:latin typeface="Quattrocento Sans"/>
              <a:ea typeface="Quattrocento Sans"/>
              <a:cs typeface="Quattrocento Sans"/>
              <a:sym typeface="Quattrocento Sans"/>
            </a:endParaRPr>
          </a:p>
        </p:txBody>
      </p:sp>
      <p:pic>
        <p:nvPicPr>
          <p:cNvPr id="200" name="Google Shape;200;p9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201" name="Google Shape;201;p99"/>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29BB89"/>
                </a:solidFill>
                <a:latin typeface="Quattrocento Sans"/>
                <a:ea typeface="Quattrocento Sans"/>
                <a:cs typeface="Quattrocento Sans"/>
                <a:sym typeface="Quattrocento Sans"/>
              </a:rPr>
              <a:t>Ieinteresēto personu analīze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00"/>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Ieinteresēto personu analīzes veikšanas soļi</a:t>
            </a:r>
            <a:endParaRPr b="1" sz="3600">
              <a:solidFill>
                <a:srgbClr val="29BA86"/>
              </a:solidFill>
              <a:latin typeface="Quattrocento Sans"/>
              <a:ea typeface="Quattrocento Sans"/>
              <a:cs typeface="Quattrocento Sans"/>
              <a:sym typeface="Quattrocento Sans"/>
            </a:endParaRPr>
          </a:p>
        </p:txBody>
      </p:sp>
      <p:sp>
        <p:nvSpPr>
          <p:cNvPr id="207" name="Google Shape;207;p10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8" name="Google Shape;208;p10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9" name="Google Shape;209;p10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10" name="Google Shape;210;p10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11" name="Google Shape;211;p100"/>
          <p:cNvSpPr txBox="1"/>
          <p:nvPr/>
        </p:nvSpPr>
        <p:spPr>
          <a:xfrm>
            <a:off x="952983" y="1613028"/>
            <a:ext cx="10588248"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1. solis. Identificēt un kartēt iekšējās un ārējās ieinteresētās personas</a:t>
            </a:r>
            <a:endParaRPr/>
          </a:p>
          <a:p>
            <a:pPr indent="-330200" lvl="0" marL="457200" marR="0" rtl="0" algn="l">
              <a:spcBef>
                <a:spcPts val="0"/>
              </a:spcBef>
              <a:spcAft>
                <a:spcPts val="0"/>
              </a:spcAft>
              <a:buClr>
                <a:schemeClr val="dk1"/>
              </a:buClr>
              <a:buSzPts val="2000"/>
              <a:buFont typeface="Calibri"/>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Izvēlieties vienu no 4. moduļa labās prakses piemēriem un iedomājieties, ka tas ir sociālais uzņēmums jūsu vietējā kopienā. Nosakiet ieinteresētās personas, kas varētu būt šajā sociālajā uzņēmumā.  </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Sāciet ar ieinteresēto personu </a:t>
            </a:r>
            <a:r>
              <a:rPr b="1" lang="en-GB" sz="2000">
                <a:solidFill>
                  <a:schemeClr val="dk1"/>
                </a:solidFill>
                <a:latin typeface="Quattrocento Sans"/>
                <a:ea typeface="Quattrocento Sans"/>
                <a:cs typeface="Quattrocento Sans"/>
                <a:sym typeface="Quattrocento Sans"/>
              </a:rPr>
              <a:t>apzināšanu.</a:t>
            </a:r>
            <a:r>
              <a:rPr lang="en-GB" sz="2000">
                <a:solidFill>
                  <a:schemeClr val="dk1"/>
                </a:solidFill>
                <a:latin typeface="Quattrocento Sans"/>
                <a:ea typeface="Quattrocento Sans"/>
                <a:cs typeface="Quattrocento Sans"/>
                <a:sym typeface="Quattrocento Sans"/>
              </a:rPr>
              <a:t> Šajā nolūkā apdomājiet visus cilvēkus, kurus ietekmē jūsu darbs, kuriem ir ietekme vai vara pār to vai kuri ir ieinteresēti tā veiksmīgā vai neveiksmīgā noslēgumā.</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Ieinteresētās puses var būt gan organizācijas, gan cilvēki, taču galu galā jums ir jāsazinās ar cilvēkiem. Tāpēc pārliecinieties, ka ieinteresēto personu organizācijā ir identificētas pareizās atsevišķās ieinteresētās personas.</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