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OJ5mGqf5N4g1a/SYQqmwUbv9M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hyperlink" Target="https://www.mindtools.com/pages/article/newPPM_07.htm?download=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hyperlink" Target="https://pdfs.semanticscholar.org/3579/ca37344c69961bbc2468ef9addf212200e39.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hyperlink" Target="https://www.mindtools.com/pages/article/newPPM_07.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22.png"/><Relationship Id="rId7"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hyperlink" Target="https://www.youtube.com/watch?v=WjxvP5eitz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12.jpg"/><Relationship Id="rId7" Type="http://schemas.openxmlformats.org/officeDocument/2006/relationships/hyperlink" Target="http://assetinsight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8: Mitarbeitersuche - Erweiterung des Netzwerks und soziales Unternehmertum - PPT1</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txBox="1"/>
          <p:nvPr/>
        </p:nvSpPr>
        <p:spPr>
          <a:xfrm>
            <a:off x="499499" y="418839"/>
            <a:ext cx="101463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einer Stakeholder-Analyse</a:t>
            </a:r>
            <a:endParaRPr b="1" sz="3600">
              <a:solidFill>
                <a:srgbClr val="29BA86"/>
              </a:solidFill>
              <a:latin typeface="Quattrocento Sans"/>
              <a:ea typeface="Quattrocento Sans"/>
              <a:cs typeface="Quattrocento Sans"/>
              <a:sym typeface="Quattrocento Sans"/>
            </a:endParaRPr>
          </a:p>
        </p:txBody>
      </p:sp>
      <p:sp>
        <p:nvSpPr>
          <p:cNvPr id="213" name="Google Shape;213;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4" name="Google Shape;214;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5" name="Google Shape;215;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16" name="Google Shape;216;p1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17" name="Google Shape;217;p10"/>
          <p:cNvSpPr txBox="1"/>
          <p:nvPr/>
        </p:nvSpPr>
        <p:spPr>
          <a:xfrm>
            <a:off x="499510" y="1668524"/>
            <a:ext cx="5596500" cy="452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Bei der Definition Ihrer Stakeholder sollten Sie an bestimmte Gruppen denken, die von Ihrer Organisation betroffen sind.</a:t>
            </a:r>
            <a:endParaRPr sz="1200"/>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Diejenigen, die legitimerweise behaupten können, eine Wählerschaft zu vertreten, wie z. B. Gemeinschaftsgruppen, die Menschen oder Dinge vertreten, die sich nicht selbst vertreten können. Dies gilt auch für die Umwelt oder künftige Generationen.</a:t>
            </a:r>
            <a:endParaRPr sz="1200"/>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Sie können Ihre Stakeholder nicht nur für Ihre gesamte Organisation ermitteln, sondern auch für eine bestimmte Initiative oder ein bestimmtes Projekt. Wenn Sie zum Beispiel einen zweiten Gemeindeladen in der Hauptstraße einer Stadt eröffnen wollen, können Sie sofort damit beginnen, an bestimmte Personen zu denken, die davon betroffen sein werden. Überlegen Sie, wer negative und positive Antworten oder Reaktionen haben könnte und wer den Prozess beeinflussen wird.</a:t>
            </a:r>
            <a:endParaRPr sz="1200"/>
          </a:p>
        </p:txBody>
      </p:sp>
      <p:pic>
        <p:nvPicPr>
          <p:cNvPr id="218" name="Google Shape;218;p10"/>
          <p:cNvPicPr preferRelativeResize="0"/>
          <p:nvPr/>
        </p:nvPicPr>
        <p:blipFill rotWithShape="1">
          <a:blip r:embed="rId6">
            <a:alphaModFix/>
          </a:blip>
          <a:srcRect b="0" l="0" r="0" t="0"/>
          <a:stretch/>
        </p:blipFill>
        <p:spPr>
          <a:xfrm>
            <a:off x="6177426" y="1076211"/>
            <a:ext cx="5596613" cy="53771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1"/>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einer Stakeholder-Analyse</a:t>
            </a:r>
            <a:endParaRPr b="1" sz="3600">
              <a:solidFill>
                <a:srgbClr val="29BA86"/>
              </a:solidFill>
              <a:latin typeface="Quattrocento Sans"/>
              <a:ea typeface="Quattrocento Sans"/>
              <a:cs typeface="Quattrocento Sans"/>
              <a:sym typeface="Quattrocento Sans"/>
            </a:endParaRPr>
          </a:p>
        </p:txBody>
      </p:sp>
      <p:sp>
        <p:nvSpPr>
          <p:cNvPr id="224" name="Google Shape;224;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5" name="Google Shape;225;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6" name="Google Shape;226;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27" name="Google Shape;227;p1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28" name="Google Shape;228;p11"/>
          <p:cNvSpPr txBox="1"/>
          <p:nvPr/>
        </p:nvSpPr>
        <p:spPr>
          <a:xfrm>
            <a:off x="952983" y="1843953"/>
            <a:ext cx="10588200" cy="317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2. Setzen Sie Prioritäten für Ihre Stakeholder</a:t>
            </a:r>
            <a:endParaRPr/>
          </a:p>
          <a:p>
            <a:pPr indent="-330200" lvl="0" marL="457200" marR="0" rtl="0" algn="l">
              <a:spcBef>
                <a:spcPts val="0"/>
              </a:spcBef>
              <a:spcAft>
                <a:spcPts val="0"/>
              </a:spcAft>
              <a:buClr>
                <a:schemeClr val="dk1"/>
              </a:buClr>
              <a:buSzPts val="2000"/>
              <a:buFont typeface="Calibri"/>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Sie haben jetzt vielleicht eine Liste von Personen und Organisationen, die von Ihrer Arbeit betroffen sind. Einige von ihnen können die Macht haben, Ihre Arbeit zu blockieren oder zu fördern. Einige sind vielleicht daran interessiert, was Sie tun, während andere sich nicht dafür interessieren, also müssen Sie herausfinden, wem Sie Vorrang einräumen müssen.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Sie können Ihre Stakeholder in einem Macht/Interessen-Raster darstellen und sie nach ihrer Macht über Ihr Unternehmen und ihrem Interesse daran klassifizieren (eine Vorlage für ein solches Raster können Sie </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hier </a:t>
            </a:r>
            <a:r>
              <a:rPr lang="en-GB" sz="2000">
                <a:solidFill>
                  <a:schemeClr val="dk1"/>
                </a:solidFill>
                <a:latin typeface="Quattrocento Sans"/>
                <a:ea typeface="Quattrocento Sans"/>
                <a:cs typeface="Quattrocento Sans"/>
                <a:sym typeface="Quattrocento Sans"/>
              </a:rPr>
              <a:t>herunterladen).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txBox="1"/>
          <p:nvPr/>
        </p:nvSpPr>
        <p:spPr>
          <a:xfrm>
            <a:off x="674280" y="491584"/>
            <a:ext cx="101463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einer Stakeholder-Analyse</a:t>
            </a:r>
            <a:endParaRPr b="1" sz="3600">
              <a:solidFill>
                <a:srgbClr val="29BA86"/>
              </a:solidFill>
              <a:latin typeface="Quattrocento Sans"/>
              <a:ea typeface="Quattrocento Sans"/>
              <a:cs typeface="Quattrocento Sans"/>
              <a:sym typeface="Quattrocento Sans"/>
            </a:endParaRPr>
          </a:p>
        </p:txBody>
      </p:sp>
      <p:sp>
        <p:nvSpPr>
          <p:cNvPr id="234" name="Google Shape;234;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5" name="Google Shape;235;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6" name="Google Shape;236;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37" name="Google Shape;237;p1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38" name="Google Shape;238;p12"/>
          <p:cNvSpPr txBox="1"/>
          <p:nvPr/>
        </p:nvSpPr>
        <p:spPr>
          <a:xfrm>
            <a:off x="674270" y="1690903"/>
            <a:ext cx="6387900" cy="4710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2. Setzen Sie Prioritäten für Ihre Stakeholder</a:t>
            </a:r>
            <a:endParaRPr sz="1200"/>
          </a:p>
          <a:p>
            <a:pPr indent="0" lvl="0" marL="0" marR="0" rtl="0" algn="l">
              <a:spcBef>
                <a:spcPts val="0"/>
              </a:spcBef>
              <a:spcAft>
                <a:spcPts val="0"/>
              </a:spcAft>
              <a:buNone/>
            </a:pPr>
            <a:r>
              <a:t/>
            </a:r>
            <a:endParaRPr>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a:solidFill>
                  <a:schemeClr val="dk1"/>
                </a:solidFill>
                <a:latin typeface="Quattrocento Sans"/>
                <a:ea typeface="Quattrocento Sans"/>
                <a:cs typeface="Quattrocento Sans"/>
                <a:sym typeface="Quattrocento Sans"/>
              </a:rPr>
              <a:t>Die Position, die Sie einem Stakeholder auf dem Raster zuweisen, zeigt, welche Maßnahmen Sie mit ihm ergreifen müssen:</a:t>
            </a:r>
            <a:endParaRPr sz="1200"/>
          </a:p>
          <a:p>
            <a:pPr indent="-88900" lvl="0" marL="0" marR="0" rtl="0" algn="l">
              <a:spcBef>
                <a:spcPts val="0"/>
              </a:spcBef>
              <a:spcAft>
                <a:spcPts val="0"/>
              </a:spcAft>
              <a:buClr>
                <a:schemeClr val="dk1"/>
              </a:buClr>
              <a:buSzPts val="1400"/>
              <a:buFont typeface="Arial"/>
              <a:buChar char="•"/>
            </a:pPr>
            <a:r>
              <a:rPr b="1" lang="en-GB">
                <a:solidFill>
                  <a:schemeClr val="dk1"/>
                </a:solidFill>
                <a:latin typeface="Quattrocento Sans"/>
                <a:ea typeface="Quattrocento Sans"/>
                <a:cs typeface="Quattrocento Sans"/>
                <a:sym typeface="Quattrocento Sans"/>
              </a:rPr>
              <a:t>Starke, hoch interessierte Personen (engmaschiges Management)</a:t>
            </a:r>
            <a:r>
              <a:rPr lang="en-GB">
                <a:solidFill>
                  <a:schemeClr val="dk1"/>
                </a:solidFill>
                <a:latin typeface="Quattrocento Sans"/>
                <a:ea typeface="Quattrocento Sans"/>
                <a:cs typeface="Quattrocento Sans"/>
                <a:sym typeface="Quattrocento Sans"/>
              </a:rPr>
              <a:t>: Sie müssen diese Personen voll und ganz einbinden und die größten Anstrengungen unternehmen, um sie zufrieden zu stellen.</a:t>
            </a:r>
            <a:endParaRPr sz="1200"/>
          </a:p>
          <a:p>
            <a:pPr indent="-88900" lvl="0" marL="0" marR="0" rtl="0" algn="l">
              <a:spcBef>
                <a:spcPts val="0"/>
              </a:spcBef>
              <a:spcAft>
                <a:spcPts val="0"/>
              </a:spcAft>
              <a:buClr>
                <a:schemeClr val="dk1"/>
              </a:buClr>
              <a:buSzPts val="1400"/>
              <a:buFont typeface="Arial"/>
              <a:buChar char="•"/>
            </a:pPr>
            <a:r>
              <a:rPr b="1" lang="en-GB">
                <a:solidFill>
                  <a:schemeClr val="dk1"/>
                </a:solidFill>
                <a:latin typeface="Quattrocento Sans"/>
                <a:ea typeface="Quattrocento Sans"/>
                <a:cs typeface="Quattrocento Sans"/>
                <a:sym typeface="Quattrocento Sans"/>
              </a:rPr>
              <a:t>Leistungsstarke, weniger interessierte Menschen (Keep Satisfied)</a:t>
            </a:r>
            <a:r>
              <a:rPr lang="en-GB">
                <a:solidFill>
                  <a:schemeClr val="dk1"/>
                </a:solidFill>
                <a:latin typeface="Quattrocento Sans"/>
                <a:ea typeface="Quattrocento Sans"/>
                <a:cs typeface="Quattrocento Sans"/>
                <a:sym typeface="Quattrocento Sans"/>
              </a:rPr>
              <a:t>: Setzen Sie bei diesen Menschen genug Arbeit ein, um sie zufrieden zu stellen, aber nicht so viel, dass sie von Ihrer Botschaft gelangweilt werden.</a:t>
            </a:r>
            <a:endParaRPr sz="1200"/>
          </a:p>
          <a:p>
            <a:pPr indent="-88900" lvl="0" marL="0" marR="0" rtl="0" algn="l">
              <a:spcBef>
                <a:spcPts val="0"/>
              </a:spcBef>
              <a:spcAft>
                <a:spcPts val="0"/>
              </a:spcAft>
              <a:buClr>
                <a:schemeClr val="dk1"/>
              </a:buClr>
              <a:buSzPts val="1400"/>
              <a:buFont typeface="Arial"/>
              <a:buChar char="•"/>
            </a:pPr>
            <a:r>
              <a:rPr b="1" lang="en-GB">
                <a:solidFill>
                  <a:schemeClr val="dk1"/>
                </a:solidFill>
                <a:latin typeface="Quattrocento Sans"/>
                <a:ea typeface="Quattrocento Sans"/>
                <a:cs typeface="Quattrocento Sans"/>
                <a:sym typeface="Quattrocento Sans"/>
              </a:rPr>
              <a:t>Schwache, hoch interessierte Personen (Informiert bleiben)</a:t>
            </a:r>
            <a:r>
              <a:rPr lang="en-GB">
                <a:solidFill>
                  <a:schemeClr val="dk1"/>
                </a:solidFill>
                <a:latin typeface="Quattrocento Sans"/>
                <a:ea typeface="Quattrocento Sans"/>
                <a:cs typeface="Quattrocento Sans"/>
                <a:sym typeface="Quattrocento Sans"/>
              </a:rPr>
              <a:t>: Informieren Sie diese Personen angemessen und sprechen Sie mit ihnen, um sicherzustellen, dass keine größeren Probleme auftreten. Personen aus dieser Kategorie können oft sehr hilfreich sein, wenn es um die Details Ihres Projekts geht.</a:t>
            </a:r>
            <a:endParaRPr sz="1200"/>
          </a:p>
          <a:p>
            <a:pPr indent="-88900" lvl="0" marL="0" marR="0" rtl="0" algn="l">
              <a:spcBef>
                <a:spcPts val="0"/>
              </a:spcBef>
              <a:spcAft>
                <a:spcPts val="0"/>
              </a:spcAft>
              <a:buClr>
                <a:schemeClr val="dk1"/>
              </a:buClr>
              <a:buSzPts val="1400"/>
              <a:buFont typeface="Arial"/>
              <a:buChar char="•"/>
            </a:pPr>
            <a:r>
              <a:rPr b="1" lang="en-GB">
                <a:solidFill>
                  <a:schemeClr val="dk1"/>
                </a:solidFill>
                <a:latin typeface="Quattrocento Sans"/>
                <a:ea typeface="Quattrocento Sans"/>
                <a:cs typeface="Quattrocento Sans"/>
                <a:sym typeface="Quattrocento Sans"/>
              </a:rPr>
              <a:t>Schwache, weniger interessierte Personen (Monitor)</a:t>
            </a:r>
            <a:r>
              <a:rPr lang="en-GB">
                <a:solidFill>
                  <a:schemeClr val="dk1"/>
                </a:solidFill>
                <a:latin typeface="Quattrocento Sans"/>
                <a:ea typeface="Quattrocento Sans"/>
                <a:cs typeface="Quattrocento Sans"/>
                <a:sym typeface="Quattrocento Sans"/>
              </a:rPr>
              <a:t>: Auch hier gilt: Beobachten Sie diese Personen, aber langweilen Sie sie nicht mit übermäßiger Kommunikation.</a:t>
            </a:r>
            <a:endParaRPr sz="1200"/>
          </a:p>
          <a:p>
            <a:pPr indent="0" lvl="0" marL="0" marR="0" rtl="0" algn="l">
              <a:spcBef>
                <a:spcPts val="0"/>
              </a:spcBef>
              <a:spcAft>
                <a:spcPts val="0"/>
              </a:spcAft>
              <a:buNone/>
            </a:pPr>
            <a:r>
              <a:rPr lang="en-GB">
                <a:solidFill>
                  <a:schemeClr val="dk1"/>
                </a:solidFill>
                <a:latin typeface="Quattrocento Sans"/>
                <a:ea typeface="Quattrocento Sans"/>
                <a:cs typeface="Quattrocento Sans"/>
                <a:sym typeface="Quattrocento Sans"/>
              </a:rPr>
              <a:t>Der Chef z. B. hat wahrscheinlich viel Macht und Einfluss auf das Projekt und ein großes Interesse an ihnen. Ihre Familie hingegen könnte ein großes Interesse an ihnen haben, aber keine Macht über sie ausüben.</a:t>
            </a:r>
            <a:endParaRPr sz="1200"/>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pic>
        <p:nvPicPr>
          <p:cNvPr descr="Tabla&#10;&#10;Descripción generada automáticamente" id="239" name="Google Shape;239;p12"/>
          <p:cNvPicPr preferRelativeResize="0"/>
          <p:nvPr/>
        </p:nvPicPr>
        <p:blipFill rotWithShape="1">
          <a:blip r:embed="rId6">
            <a:alphaModFix/>
          </a:blip>
          <a:srcRect b="0" l="0" r="0" t="0"/>
          <a:stretch/>
        </p:blipFill>
        <p:spPr>
          <a:xfrm>
            <a:off x="6902840" y="1564269"/>
            <a:ext cx="4730848" cy="4300771"/>
          </a:xfrm>
          <a:prstGeom prst="rect">
            <a:avLst/>
          </a:prstGeom>
          <a:noFill/>
          <a:ln>
            <a:noFill/>
          </a:ln>
        </p:spPr>
      </p:pic>
      <p:sp>
        <p:nvSpPr>
          <p:cNvPr id="240" name="Google Shape;240;p12"/>
          <p:cNvSpPr txBox="1"/>
          <p:nvPr/>
        </p:nvSpPr>
        <p:spPr>
          <a:xfrm>
            <a:off x="7062171" y="5862036"/>
            <a:ext cx="497498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Quelle: Mindtools. Angepasst von Mendelow, A.L. (1981). '</a:t>
            </a:r>
            <a:r>
              <a:rPr lang="en-GB" sz="1200" u="sng">
                <a:solidFill>
                  <a:schemeClr val="dk1"/>
                </a:solidFill>
                <a:latin typeface="Calibri"/>
                <a:ea typeface="Calibri"/>
                <a:cs typeface="Calibri"/>
                <a:sym typeface="Calibri"/>
                <a:hlinkClick r:id="rId7">
                  <a:extLst>
                    <a:ext uri="{A12FA001-AC4F-418D-AE19-62706E023703}">
                      <ahyp:hlinkClr val="tx"/>
                    </a:ext>
                  </a:extLst>
                </a:hlinkClick>
              </a:rPr>
              <a:t>Environmental Scanning - The Impact of the Stakeholder Concept</a:t>
            </a:r>
            <a:r>
              <a:rPr lang="en-GB" sz="1200">
                <a:solidFill>
                  <a:schemeClr val="dk1"/>
                </a:solidFill>
                <a:latin typeface="Calibri"/>
                <a:ea typeface="Calibri"/>
                <a:cs typeface="Calibri"/>
                <a:sym typeface="Calibri"/>
              </a:rPr>
              <a:t>', ICIS 1981 Proceedings, 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nvSpPr>
        <p:spPr>
          <a:xfrm>
            <a:off x="952983" y="489849"/>
            <a:ext cx="101463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400">
                <a:solidFill>
                  <a:srgbClr val="29BA86"/>
                </a:solidFill>
                <a:latin typeface="Quattrocento Sans"/>
                <a:ea typeface="Quattrocento Sans"/>
                <a:cs typeface="Quattrocento Sans"/>
                <a:sym typeface="Quattrocento Sans"/>
              </a:rPr>
              <a:t>Schritte zur Durchführung einer Stakeholder-Analyse</a:t>
            </a:r>
            <a:endParaRPr b="1" sz="3400">
              <a:solidFill>
                <a:srgbClr val="29BA86"/>
              </a:solidFill>
              <a:latin typeface="Quattrocento Sans"/>
              <a:ea typeface="Quattrocento Sans"/>
              <a:cs typeface="Quattrocento Sans"/>
              <a:sym typeface="Quattrocento Sans"/>
            </a:endParaRPr>
          </a:p>
        </p:txBody>
      </p:sp>
      <p:sp>
        <p:nvSpPr>
          <p:cNvPr id="246" name="Google Shape;246;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7" name="Google Shape;247;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8" name="Google Shape;248;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49" name="Google Shape;249;p1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50" name="Google Shape;250;p13"/>
          <p:cNvSpPr txBox="1"/>
          <p:nvPr/>
        </p:nvSpPr>
        <p:spPr>
          <a:xfrm>
            <a:off x="952983" y="1185238"/>
            <a:ext cx="7269600" cy="520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3: Verstehen Sie Ihre wichtigsten Interessengruppen.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Nun müssen Sie herausfinden, wie Ihre wichtigsten Interessengruppen über Ihr Projekt denken. Außerdem müssen Sie herausfinden, wie Sie sie am besten einbeziehen und wie Sie mit ihnen kommunizieren können.</a:t>
            </a:r>
            <a:endParaRPr sz="1200"/>
          </a:p>
          <a:p>
            <a:pPr indent="-103188" lvl="0" marL="365125" marR="0" rtl="0" algn="l">
              <a:spcBef>
                <a:spcPts val="0"/>
              </a:spcBef>
              <a:spcAft>
                <a:spcPts val="0"/>
              </a:spcAft>
              <a:buClr>
                <a:schemeClr val="dk1"/>
              </a:buClr>
              <a:buSzPts val="1600"/>
              <a:buFont typeface="Arial"/>
              <a:buChar char="•"/>
            </a:pPr>
            <a:r>
              <a:rPr lang="en-GB" sz="1600">
                <a:solidFill>
                  <a:schemeClr val="dk1"/>
                </a:solidFill>
                <a:latin typeface="Quattrocento Sans"/>
                <a:ea typeface="Quattrocento Sans"/>
                <a:cs typeface="Quattrocento Sans"/>
                <a:sym typeface="Quattrocento Sans"/>
              </a:rPr>
              <a:t> Wer sind die Beteiligten?</a:t>
            </a:r>
            <a:endParaRPr sz="1200"/>
          </a:p>
          <a:p>
            <a:pPr indent="-103188" lvl="0" marL="365125" marR="0" rtl="0" algn="l">
              <a:spcBef>
                <a:spcPts val="0"/>
              </a:spcBef>
              <a:spcAft>
                <a:spcPts val="0"/>
              </a:spcAft>
              <a:buClr>
                <a:schemeClr val="dk1"/>
              </a:buClr>
              <a:buSzPts val="1600"/>
              <a:buFont typeface="Arial"/>
              <a:buChar char="•"/>
            </a:pPr>
            <a:r>
              <a:rPr lang="en-GB" sz="1600">
                <a:solidFill>
                  <a:schemeClr val="dk1"/>
                </a:solidFill>
                <a:latin typeface="Quattrocento Sans"/>
                <a:ea typeface="Quattrocento Sans"/>
                <a:cs typeface="Quattrocento Sans"/>
                <a:sym typeface="Quattrocento Sans"/>
              </a:rPr>
              <a:t> Was ist ihr Profil?</a:t>
            </a:r>
            <a:endParaRPr sz="1200"/>
          </a:p>
          <a:p>
            <a:pPr indent="-103188" lvl="0" marL="365125" marR="0" rtl="0" algn="l">
              <a:spcBef>
                <a:spcPts val="0"/>
              </a:spcBef>
              <a:spcAft>
                <a:spcPts val="0"/>
              </a:spcAft>
              <a:buClr>
                <a:schemeClr val="dk1"/>
              </a:buClr>
              <a:buSzPts val="1600"/>
              <a:buFont typeface="Arial"/>
              <a:buChar char="•"/>
            </a:pPr>
            <a:r>
              <a:rPr lang="en-GB" sz="1600">
                <a:solidFill>
                  <a:schemeClr val="dk1"/>
                </a:solidFill>
                <a:latin typeface="Quattrocento Sans"/>
                <a:ea typeface="Quattrocento Sans"/>
                <a:cs typeface="Quattrocento Sans"/>
                <a:sym typeface="Quattrocento Sans"/>
              </a:rPr>
              <a:t> Welche Interessen stehen auf dem Spiel?</a:t>
            </a:r>
            <a:endParaRPr sz="1200"/>
          </a:p>
          <a:p>
            <a:pPr indent="-103188" lvl="0" marL="365125" marR="0" rtl="0" algn="l">
              <a:spcBef>
                <a:spcPts val="0"/>
              </a:spcBef>
              <a:spcAft>
                <a:spcPts val="0"/>
              </a:spcAft>
              <a:buClr>
                <a:schemeClr val="dk1"/>
              </a:buClr>
              <a:buSzPts val="1600"/>
              <a:buFont typeface="Arial"/>
              <a:buChar char="•"/>
            </a:pPr>
            <a:r>
              <a:rPr lang="en-GB" sz="1600">
                <a:solidFill>
                  <a:schemeClr val="dk1"/>
                </a:solidFill>
                <a:latin typeface="Quattrocento Sans"/>
                <a:ea typeface="Quattrocento Sans"/>
                <a:cs typeface="Quattrocento Sans"/>
                <a:sym typeface="Quattrocento Sans"/>
              </a:rPr>
              <a:t> Wie sind die Beziehungen zwischen den einzelnen Interessenvertretern?</a:t>
            </a:r>
            <a:endParaRPr sz="1200"/>
          </a:p>
          <a:p>
            <a:pPr indent="-103188" lvl="0" marL="365125" marR="0" rtl="0" algn="l">
              <a:spcBef>
                <a:spcPts val="0"/>
              </a:spcBef>
              <a:spcAft>
                <a:spcPts val="0"/>
              </a:spcAft>
              <a:buClr>
                <a:schemeClr val="dk1"/>
              </a:buClr>
              <a:buSzPts val="1600"/>
              <a:buFont typeface="Arial"/>
              <a:buChar char="•"/>
            </a:pPr>
            <a:r>
              <a:rPr lang="en-GB" sz="1600">
                <a:solidFill>
                  <a:schemeClr val="dk1"/>
                </a:solidFill>
                <a:latin typeface="Quattrocento Sans"/>
                <a:ea typeface="Quattrocento Sans"/>
                <a:cs typeface="Quattrocento Sans"/>
                <a:sym typeface="Quattrocento Sans"/>
              </a:rPr>
              <a:t> Wer ist bereit/gegnerisch zur Veränderung?</a:t>
            </a:r>
            <a:endParaRPr sz="1200"/>
          </a:p>
          <a:p>
            <a:pPr indent="0" lvl="0" marL="0" marR="0" rtl="0" algn="l">
              <a:spcBef>
                <a:spcPts val="0"/>
              </a:spcBef>
              <a:spcAft>
                <a:spcPts val="0"/>
              </a:spcAft>
              <a:buNone/>
            </a:pPr>
            <a:r>
              <a:rPr lang="en-GB" sz="1800">
                <a:solidFill>
                  <a:schemeClr val="dk1"/>
                </a:solidFill>
                <a:latin typeface="Calibri"/>
                <a:ea typeface="Calibri"/>
                <a:cs typeface="Calibri"/>
                <a:sym typeface="Calibri"/>
              </a:rPr>
              <a:t>Sie können die oben genannten Fragen direkt an Ihre Interessenvertreter stellen. Sie sind in der Regel recht offen, was ihre Meinung angeht, und ihre Ansichten zu erfragen, ist oft der erste Schritt zur Gestaltung einer erfolgreichen Beziehung.</a:t>
            </a:r>
            <a:endParaRPr sz="1200"/>
          </a:p>
          <a:p>
            <a:pPr indent="0" lvl="0" marL="0" marR="0" rtl="0" algn="l">
              <a:spcBef>
                <a:spcPts val="0"/>
              </a:spcBef>
              <a:spcAft>
                <a:spcPts val="0"/>
              </a:spcAft>
              <a:buNone/>
            </a:pPr>
            <a:r>
              <a:rPr lang="en-GB" sz="1800">
                <a:solidFill>
                  <a:schemeClr val="dk1"/>
                </a:solidFill>
                <a:latin typeface="Calibri"/>
                <a:ea typeface="Calibri"/>
                <a:cs typeface="Calibri"/>
                <a:sym typeface="Calibri"/>
              </a:rPr>
              <a:t>Eine einfache Möglichkeit, den Grad der Unterstützung durch die Beteiligten zu überprüfen, besteht darin, sie farblich zu kennzeichnen. Zeigen Sie z. B. Verteidiger und Befürworter in Grün, Blockierer und Kritiker in Rot und Neutrale in Orange.</a:t>
            </a:r>
            <a:endParaRPr sz="1200"/>
          </a:p>
          <a:p>
            <a:pPr indent="0" lvl="0" marL="249236"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pic>
        <p:nvPicPr>
          <p:cNvPr id="251" name="Google Shape;251;p13"/>
          <p:cNvPicPr preferRelativeResize="0"/>
          <p:nvPr/>
        </p:nvPicPr>
        <p:blipFill rotWithShape="1">
          <a:blip r:embed="rId6">
            <a:alphaModFix/>
          </a:blip>
          <a:srcRect b="0" l="0" r="0" t="0"/>
          <a:stretch/>
        </p:blipFill>
        <p:spPr>
          <a:xfrm>
            <a:off x="8222475" y="1398953"/>
            <a:ext cx="3653573" cy="3321430"/>
          </a:xfrm>
          <a:prstGeom prst="rect">
            <a:avLst/>
          </a:prstGeom>
          <a:noFill/>
          <a:ln>
            <a:noFill/>
          </a:ln>
        </p:spPr>
      </p:pic>
      <p:sp>
        <p:nvSpPr>
          <p:cNvPr id="252" name="Google Shape;252;p13"/>
          <p:cNvSpPr txBox="1"/>
          <p:nvPr/>
        </p:nvSpPr>
        <p:spPr>
          <a:xfrm>
            <a:off x="8674745" y="4720383"/>
            <a:ext cx="282760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Quelle: </a:t>
            </a:r>
            <a:r>
              <a:rPr lang="en-GB" sz="1400" u="sng">
                <a:solidFill>
                  <a:schemeClr val="dk1"/>
                </a:solidFill>
                <a:latin typeface="Calibri"/>
                <a:ea typeface="Calibri"/>
                <a:cs typeface="Calibri"/>
                <a:sym typeface="Calibri"/>
                <a:hlinkClick r:id="rId7">
                  <a:extLst>
                    <a:ext uri="{A12FA001-AC4F-418D-AE19-62706E023703}">
                      <ahyp:hlinkClr val="tx"/>
                    </a:ext>
                  </a:extLst>
                </a:hlinkClick>
              </a:rPr>
              <a:t>https:</a:t>
            </a:r>
            <a:r>
              <a:rPr lang="en-GB" sz="1400">
                <a:solidFill>
                  <a:schemeClr val="dk1"/>
                </a:solidFill>
                <a:latin typeface="Calibri"/>
                <a:ea typeface="Calibri"/>
                <a:cs typeface="Calibri"/>
                <a:sym typeface="Calibri"/>
              </a:rPr>
              <a:t>//www.mindtools.com/pages/article/newPPM_07.htm </a:t>
            </a:r>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4"/>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SCHLÜSSELPUNKTE</a:t>
            </a:r>
            <a:endParaRPr/>
          </a:p>
        </p:txBody>
      </p:sp>
      <p:sp>
        <p:nvSpPr>
          <p:cNvPr id="258" name="Google Shape;258;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9" name="Google Shape;259;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0" name="Google Shape;260;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61" name="Google Shape;261;p1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62" name="Google Shape;262;p14"/>
          <p:cNvSpPr txBox="1"/>
          <p:nvPr/>
        </p:nvSpPr>
        <p:spPr>
          <a:xfrm>
            <a:off x="952983" y="1502931"/>
            <a:ext cx="1058824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Welches sind die wichtigsten Punkte der Stakeholder-Analyse?</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5"/>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SCHLÜSSELPUNKTE</a:t>
            </a:r>
            <a:endParaRPr/>
          </a:p>
        </p:txBody>
      </p:sp>
      <p:sp>
        <p:nvSpPr>
          <p:cNvPr id="268" name="Google Shape;268;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9" name="Google Shape;269;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0" name="Google Shape;270;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71" name="Google Shape;271;p1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2" name="Google Shape;272;p15"/>
          <p:cNvSpPr txBox="1"/>
          <p:nvPr/>
        </p:nvSpPr>
        <p:spPr>
          <a:xfrm>
            <a:off x="952983" y="1502931"/>
            <a:ext cx="10588248"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Einige der Beteiligten haben die Macht, Ihre Projekte und Ihre Position zu untergraben. Andere wiederum können Ihre Arbeit nachdrücklich unterstützen. Je wichtiger Ihre Arbeit und die von Ihnen durchgeführten Projekte werden, desto mehr Menschen werden von Ihnen betroffen. </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Stakeholder-Management ist der Prozess, durch den Sie Ihre wichtigsten Stakeholder ermitteln und deren Unterstützung gewinnen. Die Stakeholder-Analyse ist die erste Phase, in der Sie Ihre wichtigsten Stakeholder ermitteln und zu verstehen beginnen.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Der erste Schritt dieser Analyse besteht darin, ein Brainstorming zu machen, wer Ihre Stakeholder sind. Der nächste Schritt besteht darin, sie nach Macht und Interesse zu priorisieren und dies in einem Macht/Interessen-Raster darzustellen. In der letzten Phase geht es darum, ein Verständnis dafür zu entwickeln, was Ihre Stakeholder motiviert und wie Sie sie für sich gewinnen können.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6"/>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STAKEHOLDER-MANAGEMENT - FRAGEN</a:t>
            </a:r>
            <a:endParaRPr/>
          </a:p>
        </p:txBody>
      </p:sp>
      <p:sp>
        <p:nvSpPr>
          <p:cNvPr id="278" name="Google Shape;278;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9" name="Google Shape;279;p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0" name="Google Shape;280;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1" name="Google Shape;281;p1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2" name="Google Shape;282;p16"/>
          <p:cNvSpPr txBox="1"/>
          <p:nvPr/>
        </p:nvSpPr>
        <p:spPr>
          <a:xfrm>
            <a:off x="952983" y="1502931"/>
            <a:ext cx="10588248" cy="267765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Wie kann man Beziehungen zu internen Stakeholdern aufbauen</a:t>
            </a:r>
            <a:r>
              <a:rPr lang="en-GB"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Wie kommunizieren Sie effektiv mit Stakeholdern</a:t>
            </a:r>
            <a:r>
              <a:rPr lang="en-GB"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Welche Bedeutung hat die Konsultation der Interessengruppen</a:t>
            </a:r>
            <a:r>
              <a:rPr lang="en-GB"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7"/>
          <p:cNvSpPr txBox="1"/>
          <p:nvPr/>
        </p:nvSpPr>
        <p:spPr>
          <a:xfrm>
            <a:off x="952983" y="525389"/>
            <a:ext cx="10146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STAKEHOLDER-MANAGEMENT - FRAGEN</a:t>
            </a:r>
            <a:endParaRPr/>
          </a:p>
          <a:p>
            <a:pPr indent="0" lvl="0" marL="0" marR="0" rtl="0" algn="l">
              <a:spcBef>
                <a:spcPts val="0"/>
              </a:spcBef>
              <a:spcAft>
                <a:spcPts val="0"/>
              </a:spcAft>
              <a:buNone/>
            </a:pPr>
            <a:r>
              <a:t/>
            </a:r>
            <a:endParaRPr b="1" sz="3600">
              <a:solidFill>
                <a:srgbClr val="29BA86"/>
              </a:solidFill>
              <a:latin typeface="Quattrocento Sans"/>
              <a:ea typeface="Quattrocento Sans"/>
              <a:cs typeface="Quattrocento Sans"/>
              <a:sym typeface="Quattrocento Sans"/>
            </a:endParaRPr>
          </a:p>
        </p:txBody>
      </p:sp>
      <p:sp>
        <p:nvSpPr>
          <p:cNvPr id="288" name="Google Shape;288;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9" name="Google Shape;289;p1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0" name="Google Shape;290;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91" name="Google Shape;291;p1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92" name="Google Shape;292;p17"/>
          <p:cNvSpPr txBox="1"/>
          <p:nvPr/>
        </p:nvSpPr>
        <p:spPr>
          <a:xfrm>
            <a:off x="952983" y="1378888"/>
            <a:ext cx="10588200" cy="4863900"/>
          </a:xfrm>
          <a:prstGeom prst="rect">
            <a:avLst/>
          </a:prstGeom>
          <a:noFill/>
          <a:ln>
            <a:noFill/>
          </a:ln>
        </p:spPr>
        <p:txBody>
          <a:bodyPr anchorCtr="0" anchor="t" bIns="45700" lIns="91425" spcFirstLastPara="1" rIns="91425" wrap="square" tIns="45700">
            <a:spAutoFit/>
          </a:bodyPr>
          <a:lstStyle/>
          <a:p>
            <a:pPr indent="-330200" lvl="0" marL="342900" marR="0" rtl="0" algn="l">
              <a:spcBef>
                <a:spcPts val="0"/>
              </a:spcBef>
              <a:spcAft>
                <a:spcPts val="0"/>
              </a:spcAft>
              <a:buClr>
                <a:schemeClr val="dk1"/>
              </a:buClr>
              <a:buSzPts val="2200"/>
              <a:buFont typeface="Arial"/>
              <a:buChar char="•"/>
            </a:pPr>
            <a:r>
              <a:rPr b="1" lang="en-GB" sz="2200">
                <a:solidFill>
                  <a:schemeClr val="dk1"/>
                </a:solidFill>
                <a:latin typeface="Calibri"/>
                <a:ea typeface="Calibri"/>
                <a:cs typeface="Calibri"/>
                <a:sym typeface="Calibri"/>
              </a:rPr>
              <a:t>Wie kann man Beziehungen zu internen Stakeholdern aufbauen?</a:t>
            </a:r>
            <a:r>
              <a:rPr lang="en-GB" sz="2200">
                <a:solidFill>
                  <a:schemeClr val="dk1"/>
                </a:solidFill>
                <a:latin typeface="Calibri"/>
                <a:ea typeface="Calibri"/>
                <a:cs typeface="Calibri"/>
                <a:sym typeface="Calibri"/>
              </a:rPr>
              <a:t> Durch gute Planung, Vertrauen, offene Diskussionen, regelmäßige Treffen und gemeinsame Konfliktlösung können Sie eine starke Beziehung zu internen Interessengruppen aufbauen.</a:t>
            </a:r>
            <a:endParaRPr sz="1200"/>
          </a:p>
          <a:p>
            <a:pPr indent="-190500" lvl="0" marL="342900" marR="0" rtl="0" algn="l">
              <a:spcBef>
                <a:spcPts val="0"/>
              </a:spcBef>
              <a:spcAft>
                <a:spcPts val="0"/>
              </a:spcAft>
              <a:buClr>
                <a:schemeClr val="dk1"/>
              </a:buClr>
              <a:buSzPts val="2400"/>
              <a:buFont typeface="Arial"/>
              <a:buNone/>
            </a:pPr>
            <a:r>
              <a:t/>
            </a:r>
            <a:endParaRPr sz="2200">
              <a:solidFill>
                <a:schemeClr val="dk1"/>
              </a:solidFill>
              <a:latin typeface="Calibri"/>
              <a:ea typeface="Calibri"/>
              <a:cs typeface="Calibri"/>
              <a:sym typeface="Calibri"/>
            </a:endParaRPr>
          </a:p>
          <a:p>
            <a:pPr indent="-330200" lvl="0" marL="342900" marR="0" rtl="0" algn="l">
              <a:spcBef>
                <a:spcPts val="0"/>
              </a:spcBef>
              <a:spcAft>
                <a:spcPts val="0"/>
              </a:spcAft>
              <a:buClr>
                <a:schemeClr val="dk1"/>
              </a:buClr>
              <a:buSzPts val="2200"/>
              <a:buFont typeface="Arial"/>
              <a:buChar char="•"/>
            </a:pPr>
            <a:r>
              <a:rPr b="1" lang="en-GB" sz="2200">
                <a:solidFill>
                  <a:schemeClr val="dk1"/>
                </a:solidFill>
                <a:latin typeface="Calibri"/>
                <a:ea typeface="Calibri"/>
                <a:cs typeface="Calibri"/>
                <a:sym typeface="Calibri"/>
              </a:rPr>
              <a:t>Wie kommunizieren Sie effektiv mit den Stakeholdern?</a:t>
            </a:r>
            <a:r>
              <a:rPr lang="en-GB" sz="2200">
                <a:solidFill>
                  <a:schemeClr val="dk1"/>
                </a:solidFill>
                <a:latin typeface="Calibri"/>
                <a:ea typeface="Calibri"/>
                <a:cs typeface="Calibri"/>
                <a:sym typeface="Calibri"/>
              </a:rPr>
              <a:t> Sie können effektiv mit den Interessengruppen kommunizieren, indem Sie regelmäßige Treffen ansetzen, Umfragen durchführen, einen Newsletter herausgeben und Projektberichte erstellen. Auf diese Weise können Sie auch enge Beziehungen zu den Interessengruppen aufbauen.</a:t>
            </a:r>
            <a:endParaRPr sz="1200"/>
          </a:p>
          <a:p>
            <a:pPr indent="-190500" lvl="0" marL="342900" marR="0" rtl="0" algn="l">
              <a:spcBef>
                <a:spcPts val="0"/>
              </a:spcBef>
              <a:spcAft>
                <a:spcPts val="0"/>
              </a:spcAft>
              <a:buClr>
                <a:schemeClr val="dk1"/>
              </a:buClr>
              <a:buSzPts val="2400"/>
              <a:buFont typeface="Arial"/>
              <a:buNone/>
            </a:pPr>
            <a:r>
              <a:t/>
            </a:r>
            <a:endParaRPr sz="2200">
              <a:solidFill>
                <a:schemeClr val="dk1"/>
              </a:solidFill>
              <a:latin typeface="Calibri"/>
              <a:ea typeface="Calibri"/>
              <a:cs typeface="Calibri"/>
              <a:sym typeface="Calibri"/>
            </a:endParaRPr>
          </a:p>
          <a:p>
            <a:pPr indent="-330200" lvl="0" marL="342900" marR="0" rtl="0" algn="l">
              <a:spcBef>
                <a:spcPts val="0"/>
              </a:spcBef>
              <a:spcAft>
                <a:spcPts val="0"/>
              </a:spcAft>
              <a:buClr>
                <a:schemeClr val="dk1"/>
              </a:buClr>
              <a:buSzPts val="2200"/>
              <a:buFont typeface="Arial"/>
              <a:buChar char="•"/>
            </a:pPr>
            <a:r>
              <a:rPr b="1" lang="en-GB" sz="2200">
                <a:solidFill>
                  <a:schemeClr val="dk1"/>
                </a:solidFill>
                <a:latin typeface="Calibri"/>
                <a:ea typeface="Calibri"/>
                <a:cs typeface="Calibri"/>
                <a:sym typeface="Calibri"/>
              </a:rPr>
              <a:t>Welche Bedeutung hat die Konsultation von Interessenvertretern?</a:t>
            </a:r>
            <a:r>
              <a:rPr lang="en-GB" sz="2200">
                <a:solidFill>
                  <a:schemeClr val="dk1"/>
                </a:solidFill>
                <a:latin typeface="Calibri"/>
                <a:ea typeface="Calibri"/>
                <a:cs typeface="Calibri"/>
                <a:sym typeface="Calibri"/>
              </a:rPr>
              <a:t> Die Konsultation von Interessengruppen ist von immenser Bedeutung, da sie zum Aufbau einer starken Beziehung mit gegenseitigem Nutzen beiträgt. Außerdem können Gespräche während einer Krise Vertrauen schaffen, das für eine langfristige Beziehung unerlässlich ist.</a:t>
            </a:r>
            <a:endParaRPr sz="1200"/>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8"/>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298" name="Google Shape;298;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9" name="Google Shape;299;p18"/>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00" name="Google Shape;300;p18"/>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01" name="Google Shape;301;p1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02" name="Google Shape;302;p18"/>
          <p:cNvGrpSpPr/>
          <p:nvPr/>
        </p:nvGrpSpPr>
        <p:grpSpPr>
          <a:xfrm>
            <a:off x="2569288" y="3802743"/>
            <a:ext cx="7053424" cy="1670958"/>
            <a:chOff x="2569288" y="3802743"/>
            <a:chExt cx="7053424" cy="1670958"/>
          </a:xfrm>
        </p:grpSpPr>
        <p:pic>
          <p:nvPicPr>
            <p:cNvPr descr="Qr code&#10;&#10;Description automatically generated" id="303" name="Google Shape;303;p18"/>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04" name="Google Shape;304;p18"/>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8: Inhalt</a:t>
            </a:r>
            <a:endParaRPr/>
          </a:p>
        </p:txBody>
      </p:sp>
      <p:sp>
        <p:nvSpPr>
          <p:cNvPr id="93" name="Google Shape;93;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4" name="Google Shape;94;p2"/>
          <p:cNvSpPr txBox="1"/>
          <p:nvPr/>
        </p:nvSpPr>
        <p:spPr>
          <a:xfrm>
            <a:off x="3262906" y="1471132"/>
            <a:ext cx="7261149" cy="6578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n-GB" sz="2400" u="none" cap="none" strike="noStrike">
                <a:solidFill>
                  <a:srgbClr val="3F3F3F"/>
                </a:solidFill>
                <a:latin typeface="Quattrocento Sans"/>
                <a:ea typeface="Quattrocento Sans"/>
                <a:cs typeface="Quattrocento Sans"/>
                <a:sym typeface="Quattrocento Sans"/>
              </a:rPr>
              <a:t>Stakeholder in einem Sozialunternehmen</a:t>
            </a:r>
            <a:endParaRPr b="1" i="0" sz="2400" u="none" cap="none" strike="noStrike">
              <a:solidFill>
                <a:srgbClr val="3F3F3F"/>
              </a:solidFill>
              <a:latin typeface="Quattrocento Sans"/>
              <a:ea typeface="Quattrocento Sans"/>
              <a:cs typeface="Quattrocento Sans"/>
              <a:sym typeface="Quattrocento Sans"/>
            </a:endParaRPr>
          </a:p>
        </p:txBody>
      </p:sp>
      <p:sp>
        <p:nvSpPr>
          <p:cNvPr id="95" name="Google Shape;95;p2"/>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a:p>
        </p:txBody>
      </p:sp>
      <p:sp>
        <p:nvSpPr>
          <p:cNvPr id="96" name="Google Shape;96;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7" name="Google Shape;97;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8" name="Google Shape;98;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9" name="Google Shape;99;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0" name="Google Shape;100;p2"/>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101" name="Google Shape;101;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2" name="Google Shape;102;p2"/>
          <p:cNvSpPr txBox="1"/>
          <p:nvPr/>
        </p:nvSpPr>
        <p:spPr>
          <a:xfrm>
            <a:off x="3262906" y="2616191"/>
            <a:ext cx="7583284" cy="7345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Messung der sozialen Auswirkungen </a:t>
            </a:r>
            <a:endParaRPr b="0" i="0" sz="2400" u="none" cap="none" strike="noStrik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b="0" l="0" r="0" t="0"/>
          <a:stretch/>
        </p:blipFill>
        <p:spPr>
          <a:xfrm>
            <a:off x="1110099" y="2409507"/>
            <a:ext cx="2013790" cy="2968271"/>
          </a:xfrm>
          <a:prstGeom prst="rect">
            <a:avLst/>
          </a:prstGeom>
          <a:noFill/>
          <a:ln>
            <a:noFill/>
          </a:ln>
        </p:spPr>
      </p:pic>
      <p:pic>
        <p:nvPicPr>
          <p:cNvPr id="108" name="Google Shape;108;p3"/>
          <p:cNvPicPr preferRelativeResize="0"/>
          <p:nvPr/>
        </p:nvPicPr>
        <p:blipFill rotWithShape="1">
          <a:blip r:embed="rId4">
            <a:alphaModFix/>
          </a:blip>
          <a:srcRect b="0" l="0" r="0" t="0"/>
          <a:stretch/>
        </p:blipFill>
        <p:spPr>
          <a:xfrm>
            <a:off x="3640851" y="2409507"/>
            <a:ext cx="2013790" cy="2968271"/>
          </a:xfrm>
          <a:prstGeom prst="rect">
            <a:avLst/>
          </a:prstGeom>
          <a:noFill/>
          <a:ln>
            <a:noFill/>
          </a:ln>
        </p:spPr>
      </p:pic>
      <p:pic>
        <p:nvPicPr>
          <p:cNvPr id="109" name="Google Shape;109;p3"/>
          <p:cNvPicPr preferRelativeResize="0"/>
          <p:nvPr/>
        </p:nvPicPr>
        <p:blipFill rotWithShape="1">
          <a:blip r:embed="rId4">
            <a:alphaModFix/>
          </a:blip>
          <a:srcRect b="0" l="0" r="0" t="0"/>
          <a:stretch/>
        </p:blipFill>
        <p:spPr>
          <a:xfrm>
            <a:off x="6171603" y="2409506"/>
            <a:ext cx="2013790" cy="2968271"/>
          </a:xfrm>
          <a:prstGeom prst="rect">
            <a:avLst/>
          </a:prstGeom>
          <a:noFill/>
          <a:ln>
            <a:noFill/>
          </a:ln>
        </p:spPr>
      </p:pic>
      <p:pic>
        <p:nvPicPr>
          <p:cNvPr descr="Text&#10;&#10;Description automatically generated" id="110" name="Google Shape;110;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1" name="Google Shape;111;p3"/>
          <p:cNvSpPr txBox="1"/>
          <p:nvPr/>
        </p:nvSpPr>
        <p:spPr>
          <a:xfrm>
            <a:off x="1276255"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12" name="Google Shape;112;p3"/>
          <p:cNvSpPr txBox="1"/>
          <p:nvPr/>
        </p:nvSpPr>
        <p:spPr>
          <a:xfrm>
            <a:off x="380700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3" name="Google Shape;113;p3"/>
          <p:cNvSpPr txBox="1"/>
          <p:nvPr/>
        </p:nvSpPr>
        <p:spPr>
          <a:xfrm>
            <a:off x="6337759"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COMPREHEND</a:t>
            </a:r>
            <a:endParaRPr/>
          </a:p>
        </p:txBody>
      </p:sp>
      <p:sp>
        <p:nvSpPr>
          <p:cNvPr id="114" name="Google Shape;114;p3"/>
          <p:cNvSpPr txBox="1"/>
          <p:nvPr/>
        </p:nvSpPr>
        <p:spPr>
          <a:xfrm>
            <a:off x="1276254" y="3213098"/>
            <a:ext cx="1681480"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Definition von Stakeholder, Stakeholder-Analyse, Stakeholder-Management und Stakeholder-Engagement</a:t>
            </a:r>
            <a:endParaRPr b="0" i="0" sz="1400" u="none" cap="none" strike="noStrike">
              <a:solidFill>
                <a:schemeClr val="lt1"/>
              </a:solidFill>
              <a:latin typeface="Quattrocento Sans"/>
              <a:ea typeface="Quattrocento Sans"/>
              <a:cs typeface="Quattrocento Sans"/>
              <a:sym typeface="Quattrocento Sans"/>
            </a:endParaRPr>
          </a:p>
        </p:txBody>
      </p:sp>
      <p:sp>
        <p:nvSpPr>
          <p:cNvPr id="115" name="Google Shape;115;p3"/>
          <p:cNvSpPr txBox="1"/>
          <p:nvPr/>
        </p:nvSpPr>
        <p:spPr>
          <a:xfrm>
            <a:off x="3780690" y="321309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Verstehen, wie wichtig es ist, die Interessengruppen zu identifizieren</a:t>
            </a:r>
            <a:endParaRPr b="0" i="0" sz="1400" u="none" cap="none" strike="noStrike">
              <a:solidFill>
                <a:schemeClr val="lt1"/>
              </a:solidFill>
              <a:latin typeface="Quattrocento Sans"/>
              <a:ea typeface="Quattrocento Sans"/>
              <a:cs typeface="Quattrocento Sans"/>
              <a:sym typeface="Quattrocento Sans"/>
            </a:endParaRPr>
          </a:p>
        </p:txBody>
      </p:sp>
      <p:sp>
        <p:nvSpPr>
          <p:cNvPr id="116" name="Google Shape;116;p3"/>
          <p:cNvSpPr txBox="1"/>
          <p:nvPr/>
        </p:nvSpPr>
        <p:spPr>
          <a:xfrm>
            <a:off x="6337758" y="3350613"/>
            <a:ext cx="1681480" cy="1169551"/>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den Einfluss der Stakeholder auf ein Soziales Unternehmen zu verstehen</a:t>
            </a:r>
            <a:endParaRPr/>
          </a:p>
        </p:txBody>
      </p:sp>
      <p:sp>
        <p:nvSpPr>
          <p:cNvPr id="117" name="Google Shape;117;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18" name="Google Shape;118;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119" name="Google Shape;119;p3"/>
          <p:cNvPicPr preferRelativeResize="0"/>
          <p:nvPr/>
        </p:nvPicPr>
        <p:blipFill rotWithShape="1">
          <a:blip r:embed="rId3">
            <a:alphaModFix/>
          </a:blip>
          <a:srcRect b="0" l="0" r="0" t="0"/>
          <a:stretch/>
        </p:blipFill>
        <p:spPr>
          <a:xfrm>
            <a:off x="8718376" y="2421227"/>
            <a:ext cx="2013790" cy="2968271"/>
          </a:xfrm>
          <a:prstGeom prst="rect">
            <a:avLst/>
          </a:prstGeom>
          <a:noFill/>
          <a:ln>
            <a:noFill/>
          </a:ln>
        </p:spPr>
      </p:pic>
      <p:sp>
        <p:nvSpPr>
          <p:cNvPr id="120" name="Google Shape;120;p3"/>
          <p:cNvSpPr txBox="1"/>
          <p:nvPr/>
        </p:nvSpPr>
        <p:spPr>
          <a:xfrm>
            <a:off x="8884532" y="265634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21" name="Google Shape;121;p3"/>
          <p:cNvSpPr txBox="1"/>
          <p:nvPr/>
        </p:nvSpPr>
        <p:spPr>
          <a:xfrm>
            <a:off x="8884531" y="322481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Wissen, wie man eine Stakeholder-Analyse entwickelt</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7" name="Google Shape;127;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8" name="Google Shape;128;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9" name="Google Shape;129;p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4"/>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29BB89"/>
                </a:solidFill>
                <a:latin typeface="Quattrocento Sans"/>
                <a:ea typeface="Quattrocento Sans"/>
                <a:cs typeface="Quattrocento Sans"/>
                <a:sym typeface="Quattrocento Sans"/>
              </a:rPr>
              <a:t>Stakeholder eines Sozialunternehmens</a:t>
            </a:r>
            <a:endParaRPr/>
          </a:p>
        </p:txBody>
      </p:sp>
      <p:sp>
        <p:nvSpPr>
          <p:cNvPr id="131" name="Google Shape;131;p4"/>
          <p:cNvSpPr txBox="1"/>
          <p:nvPr/>
        </p:nvSpPr>
        <p:spPr>
          <a:xfrm>
            <a:off x="2754443" y="1569202"/>
            <a:ext cx="6486166" cy="3048014"/>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Der Erfolg von Unternehmen, die das Modell des sozialen Unternehmens übernehmen, hängt weitgehend von einem stärkeren öffentlichen Bewusstsein ab. </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Wir und die Unternehmen, die wir unterstützen, haben die Verantwortung, Entscheidungen zu treffen, die nicht nur uns selbst, sondern auch unseren Gemeinden auf lokaler und globaler Ebene zugute kommen. </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Deshalb ist es so wichtig, die richtigen Stakeholder der Organisation zu identifizieren.</a:t>
            </a:r>
            <a:endParaRPr sz="1800">
              <a:solidFill>
                <a:schemeClr val="dk1"/>
              </a:solidFill>
              <a:latin typeface="Quattrocento Sans"/>
              <a:ea typeface="Quattrocento Sans"/>
              <a:cs typeface="Quattrocento Sans"/>
              <a:sym typeface="Quattrocento Sans"/>
            </a:endParaRPr>
          </a:p>
          <a:p>
            <a:pPr indent="0" lvl="0" marL="0" marR="0" rtl="0" algn="just">
              <a:spcBef>
                <a:spcPts val="800"/>
              </a:spcBef>
              <a:spcAft>
                <a:spcPts val="0"/>
              </a:spcAft>
              <a:buClr>
                <a:schemeClr val="dk1"/>
              </a:buClr>
              <a:buSzPts val="1100"/>
              <a:buFont typeface="Calibri"/>
              <a:buNone/>
            </a:pPr>
            <a:r>
              <a:t/>
            </a:r>
            <a:endParaRPr sz="1800">
              <a:solidFill>
                <a:schemeClr val="dk1"/>
              </a:solidFill>
              <a:latin typeface="Quattrocento Sans"/>
              <a:ea typeface="Quattrocento Sans"/>
              <a:cs typeface="Quattrocento Sans"/>
              <a:sym typeface="Quattrocento Sans"/>
            </a:endParaRPr>
          </a:p>
        </p:txBody>
      </p:sp>
      <p:pic>
        <p:nvPicPr>
          <p:cNvPr id="132" name="Google Shape;132;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Warum sind Stakeholder wichtig?</a:t>
            </a:r>
            <a:endParaRPr b="1" sz="3600">
              <a:solidFill>
                <a:srgbClr val="29BA86"/>
              </a:solidFill>
              <a:latin typeface="Quattrocento Sans"/>
              <a:ea typeface="Quattrocento Sans"/>
              <a:cs typeface="Quattrocento Sans"/>
              <a:sym typeface="Quattrocento Sans"/>
            </a:endParaRPr>
          </a:p>
        </p:txBody>
      </p:sp>
      <p:sp>
        <p:nvSpPr>
          <p:cNvPr id="138" name="Google Shape;138;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9" name="Google Shape;139;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0" name="Google Shape;140;p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41" name="Google Shape;141;p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42" name="Google Shape;142;p5"/>
          <p:cNvSpPr txBox="1"/>
          <p:nvPr/>
        </p:nvSpPr>
        <p:spPr>
          <a:xfrm>
            <a:off x="952983" y="2196152"/>
            <a:ext cx="1058824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Fragen: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Warum sind Stakeholder für ein soziales Unternehmen wichtig?</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Wie konnten Sie diese Schlüsselpersonen identifizieren?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Welche Gruppen sind die Beteiligten?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Welches sind die wichtigsten Schritte der Stakeholder-Analyse?</a:t>
            </a:r>
            <a:endParaRPr/>
          </a:p>
        </p:txBody>
      </p:sp>
      <p:sp>
        <p:nvSpPr>
          <p:cNvPr id="143" name="Google Shape;143;p5"/>
          <p:cNvSpPr txBox="1"/>
          <p:nvPr/>
        </p:nvSpPr>
        <p:spPr>
          <a:xfrm>
            <a:off x="952983" y="1463719"/>
            <a:ext cx="10588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Sehen Sie sich dieses Video an: </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a:t>
            </a:r>
            <a:r>
              <a:rPr lang="en-GB" sz="2400">
                <a:solidFill>
                  <a:schemeClr val="dk1"/>
                </a:solidFill>
                <a:latin typeface="Quattrocento Sans"/>
                <a:ea typeface="Quattrocento Sans"/>
                <a:cs typeface="Quattrocento Sans"/>
                <a:sym typeface="Quattrocento Sans"/>
              </a:rPr>
              <a:t>//www.youtube.com/watch?v=WjxvP5eitzk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9" name="Google Shape;149;p6"/>
          <p:cNvSpPr txBox="1"/>
          <p:nvPr/>
        </p:nvSpPr>
        <p:spPr>
          <a:xfrm>
            <a:off x="4709141" y="859473"/>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STAKEHOLDER</a:t>
            </a:r>
            <a:endParaRPr b="1" i="0" sz="1600" u="none" cap="none" strike="noStrike">
              <a:solidFill>
                <a:srgbClr val="29BB89"/>
              </a:solidFill>
              <a:latin typeface="Quattrocento Sans"/>
              <a:ea typeface="Quattrocento Sans"/>
              <a:cs typeface="Quattrocento Sans"/>
              <a:sym typeface="Quattrocento Sans"/>
            </a:endParaRPr>
          </a:p>
        </p:txBody>
      </p:sp>
      <p:sp>
        <p:nvSpPr>
          <p:cNvPr id="150" name="Google Shape;150;p6"/>
          <p:cNvSpPr txBox="1"/>
          <p:nvPr/>
        </p:nvSpPr>
        <p:spPr>
          <a:xfrm>
            <a:off x="4709142" y="1042815"/>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ist eine Person oder Organisation, die durch die Ergebnisse eines Planungsprozesses, Programms oder Projekts etwas zu gewinnen oder zu verlieren hat (Dialogue by Design, 2008). Der Begriff "Stakeholder" bezieht sich auf alle internen und externen Personengruppen, die direkt oder indirekt von den Aktivitäten eines Unternehmens betroffen sind, die eigene Bedürfnisse und Erwartungen haben und somit Einfluss auf das Unternehmen haben.</a:t>
            </a:r>
            <a:endParaRPr/>
          </a:p>
        </p:txBody>
      </p:sp>
      <p:sp>
        <p:nvSpPr>
          <p:cNvPr id="151" name="Google Shape;151;p6"/>
          <p:cNvSpPr txBox="1"/>
          <p:nvPr/>
        </p:nvSpPr>
        <p:spPr>
          <a:xfrm>
            <a:off x="4746582" y="3790953"/>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STAKEHOLDER-EINBEZIEHUNG </a:t>
            </a:r>
            <a:endParaRPr/>
          </a:p>
        </p:txBody>
      </p:sp>
      <p:sp>
        <p:nvSpPr>
          <p:cNvPr id="152" name="Google Shape;152;p6"/>
          <p:cNvSpPr txBox="1"/>
          <p:nvPr/>
        </p:nvSpPr>
        <p:spPr>
          <a:xfrm>
            <a:off x="4746582" y="4172775"/>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ist der Prozess der effektiven Erhebung der Ansichten der Interessengruppen über ihre Beziehung zur Organisation/zum Programm/zum Projekt (Friedman und Miles, 2006).</a:t>
            </a:r>
            <a:endParaRPr/>
          </a:p>
        </p:txBody>
      </p:sp>
      <p:sp>
        <p:nvSpPr>
          <p:cNvPr id="153" name="Google Shape;153;p6"/>
          <p:cNvSpPr/>
          <p:nvPr/>
        </p:nvSpPr>
        <p:spPr>
          <a:xfrm>
            <a:off x="4495949" y="92098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
          <p:cNvSpPr/>
          <p:nvPr/>
        </p:nvSpPr>
        <p:spPr>
          <a:xfrm>
            <a:off x="4495945" y="3898574"/>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6" name="Google Shape;156;p6"/>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57" name="Google Shape;157;p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58" name="Google Shape;158;p6"/>
          <p:cNvSpPr txBox="1"/>
          <p:nvPr/>
        </p:nvSpPr>
        <p:spPr>
          <a:xfrm>
            <a:off x="911431" y="501668"/>
            <a:ext cx="838731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DEFINITIONEN</a:t>
            </a:r>
            <a:endParaRPr/>
          </a:p>
        </p:txBody>
      </p:sp>
      <p:sp>
        <p:nvSpPr>
          <p:cNvPr id="159" name="Google Shape;159;p6"/>
          <p:cNvSpPr txBox="1"/>
          <p:nvPr/>
        </p:nvSpPr>
        <p:spPr>
          <a:xfrm>
            <a:off x="4744237" y="2381833"/>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STAKEHOLDERANALYSE </a:t>
            </a:r>
            <a:endParaRPr b="1" i="0" sz="1600" u="none" cap="none" strike="noStrike">
              <a:solidFill>
                <a:srgbClr val="29BB89"/>
              </a:solidFill>
              <a:latin typeface="Quattrocento Sans"/>
              <a:ea typeface="Quattrocento Sans"/>
              <a:cs typeface="Quattrocento Sans"/>
              <a:sym typeface="Quattrocento Sans"/>
            </a:endParaRPr>
          </a:p>
        </p:txBody>
      </p:sp>
      <p:sp>
        <p:nvSpPr>
          <p:cNvPr id="160" name="Google Shape;160;p6"/>
          <p:cNvSpPr/>
          <p:nvPr/>
        </p:nvSpPr>
        <p:spPr>
          <a:xfrm>
            <a:off x="4493600" y="2489454"/>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
          <p:cNvSpPr txBox="1"/>
          <p:nvPr/>
        </p:nvSpPr>
        <p:spPr>
          <a:xfrm>
            <a:off x="4744236" y="2765468"/>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ist eine Technik zur Identifizierung und Bewertung des Einflusses und der Bedeutung von Schlüsselpersonen, Personengruppen oder Organisationen, die den Erfolg Ihrer Aktivität oder Ihres Projekts erheblich beeinflussen können (Friedman und Miles 2006).</a:t>
            </a:r>
            <a:endParaRPr/>
          </a:p>
        </p:txBody>
      </p:sp>
      <p:sp>
        <p:nvSpPr>
          <p:cNvPr id="162" name="Google Shape;162;p6"/>
          <p:cNvSpPr txBox="1"/>
          <p:nvPr/>
        </p:nvSpPr>
        <p:spPr>
          <a:xfrm>
            <a:off x="4741894" y="5221168"/>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MANAGEMENT VON INTERESSENGRUPPEN </a:t>
            </a:r>
            <a:endParaRPr b="1" i="0" sz="1600" u="none" cap="none" strike="noStrike">
              <a:solidFill>
                <a:srgbClr val="29BB89"/>
              </a:solidFill>
              <a:latin typeface="Quattrocento Sans"/>
              <a:ea typeface="Quattrocento Sans"/>
              <a:cs typeface="Quattrocento Sans"/>
              <a:sym typeface="Quattrocento Sans"/>
            </a:endParaRPr>
          </a:p>
        </p:txBody>
      </p:sp>
      <p:sp>
        <p:nvSpPr>
          <p:cNvPr id="163" name="Google Shape;163;p6"/>
          <p:cNvSpPr/>
          <p:nvPr/>
        </p:nvSpPr>
        <p:spPr>
          <a:xfrm>
            <a:off x="4491257" y="532878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
          <p:cNvSpPr txBox="1"/>
          <p:nvPr/>
        </p:nvSpPr>
        <p:spPr>
          <a:xfrm>
            <a:off x="4741893" y="5604803"/>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Stakeholder-Management ist die systematische Identifizierung, Analyse, Planung und Umsetzung von Maßnahmen zur Einbindung von Stakeholdern.</a:t>
            </a:r>
            <a:endParaRPr/>
          </a:p>
        </p:txBody>
      </p:sp>
      <p:pic>
        <p:nvPicPr>
          <p:cNvPr descr="Escala de tiempo&#10;&#10;Descripción generada automáticamente" id="165" name="Google Shape;165;p6"/>
          <p:cNvPicPr preferRelativeResize="0"/>
          <p:nvPr/>
        </p:nvPicPr>
        <p:blipFill rotWithShape="1">
          <a:blip r:embed="rId6">
            <a:alphaModFix/>
          </a:blip>
          <a:srcRect b="0" l="0" r="0" t="0"/>
          <a:stretch/>
        </p:blipFill>
        <p:spPr>
          <a:xfrm>
            <a:off x="416430" y="2409908"/>
            <a:ext cx="3648065" cy="1880738"/>
          </a:xfrm>
          <a:prstGeom prst="rect">
            <a:avLst/>
          </a:prstGeom>
          <a:noFill/>
          <a:ln>
            <a:noFill/>
          </a:ln>
        </p:spPr>
      </p:pic>
      <p:sp>
        <p:nvSpPr>
          <p:cNvPr id="166" name="Google Shape;166;p6"/>
          <p:cNvSpPr txBox="1"/>
          <p:nvPr/>
        </p:nvSpPr>
        <p:spPr>
          <a:xfrm>
            <a:off x="924685" y="4374402"/>
            <a:ext cx="26315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Calibri"/>
                <a:ea typeface="Calibri"/>
                <a:cs typeface="Calibri"/>
                <a:sym typeface="Calibri"/>
              </a:rPr>
              <a:t>Quelle: </a:t>
            </a:r>
            <a:r>
              <a:rPr lang="en-GB" sz="1400" u="sng">
                <a:solidFill>
                  <a:schemeClr val="lt1"/>
                </a:solidFill>
                <a:latin typeface="Calibri"/>
                <a:ea typeface="Calibri"/>
                <a:cs typeface="Calibri"/>
                <a:sym typeface="Calibri"/>
                <a:hlinkClick r:id="rId7">
                  <a:extLst>
                    <a:ext uri="{A12FA001-AC4F-418D-AE19-62706E023703}">
                      <ahyp:hlinkClr val="tx"/>
                    </a:ext>
                  </a:extLst>
                </a:hlinkClick>
              </a:rPr>
              <a:t>http:</a:t>
            </a:r>
            <a:r>
              <a:rPr lang="en-GB" sz="1400">
                <a:solidFill>
                  <a:schemeClr val="lt1"/>
                </a:solidFill>
                <a:latin typeface="Calibri"/>
                <a:ea typeface="Calibri"/>
                <a:cs typeface="Calibri"/>
                <a:sym typeface="Calibri"/>
              </a:rPr>
              <a:t>//assetinsights.net/  </a:t>
            </a:r>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p7"/>
          <p:cNvSpPr txBox="1"/>
          <p:nvPr/>
        </p:nvSpPr>
        <p:spPr>
          <a:xfrm>
            <a:off x="4709141" y="1731669"/>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INTERNE STAKEHOLDER</a:t>
            </a:r>
            <a:endParaRPr b="1" i="0" sz="1600" u="none" cap="none" strike="noStrike">
              <a:solidFill>
                <a:srgbClr val="29BB89"/>
              </a:solidFill>
              <a:latin typeface="Quattrocento Sans"/>
              <a:ea typeface="Quattrocento Sans"/>
              <a:cs typeface="Quattrocento Sans"/>
              <a:sym typeface="Quattrocento Sans"/>
            </a:endParaRPr>
          </a:p>
        </p:txBody>
      </p:sp>
      <p:sp>
        <p:nvSpPr>
          <p:cNvPr id="173" name="Google Shape;173;p7"/>
          <p:cNvSpPr txBox="1"/>
          <p:nvPr/>
        </p:nvSpPr>
        <p:spPr>
          <a:xfrm>
            <a:off x="4709142" y="1915011"/>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Diejenigen, die letztendlich am meisten von den Handlungen einer Organisation betroffen sind, entweder positiv oder negativ</a:t>
            </a:r>
            <a:endParaRPr b="0" i="0" sz="1600" u="none" cap="none" strike="noStrike">
              <a:solidFill>
                <a:schemeClr val="lt1"/>
              </a:solidFill>
              <a:latin typeface="Quattrocento Sans"/>
              <a:ea typeface="Quattrocento Sans"/>
              <a:cs typeface="Quattrocento Sans"/>
              <a:sym typeface="Quattrocento Sans"/>
            </a:endParaRPr>
          </a:p>
        </p:txBody>
      </p:sp>
      <p:sp>
        <p:nvSpPr>
          <p:cNvPr id="174" name="Google Shape;174;p7"/>
          <p:cNvSpPr txBox="1"/>
          <p:nvPr/>
        </p:nvSpPr>
        <p:spPr>
          <a:xfrm>
            <a:off x="4746582" y="298909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EXTERNE INTERESSENGRUPPEN</a:t>
            </a:r>
            <a:endParaRPr/>
          </a:p>
        </p:txBody>
      </p:sp>
      <p:sp>
        <p:nvSpPr>
          <p:cNvPr id="175" name="Google Shape;175;p7"/>
          <p:cNvSpPr txBox="1"/>
          <p:nvPr/>
        </p:nvSpPr>
        <p:spPr>
          <a:xfrm>
            <a:off x="4746582" y="3370917"/>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Externe Stakeholder sind diejenigen, die nicht direkt mit einem Unternehmen zusammenarbeiten, aber in irgendeiner Weise von den Handlungen und Ergebnissen des Unternehmens betroffen sind. Lieferanten, Gläubiger und öffentliche Gruppen werden alle als externe Stakeholder betrachtet.</a:t>
            </a:r>
            <a:endParaRPr/>
          </a:p>
        </p:txBody>
      </p:sp>
      <p:sp>
        <p:nvSpPr>
          <p:cNvPr id="176" name="Google Shape;176;p7"/>
          <p:cNvSpPr/>
          <p:nvPr/>
        </p:nvSpPr>
        <p:spPr>
          <a:xfrm>
            <a:off x="4495949" y="1793176"/>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p:nvPr/>
        </p:nvSpPr>
        <p:spPr>
          <a:xfrm>
            <a:off x="4495945" y="309671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79" name="Google Shape;179;p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80" name="Google Shape;180;p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81" name="Google Shape;181;p7"/>
          <p:cNvSpPr txBox="1"/>
          <p:nvPr/>
        </p:nvSpPr>
        <p:spPr>
          <a:xfrm>
            <a:off x="911431" y="501668"/>
            <a:ext cx="838731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Wer sind die Stakeholder?</a:t>
            </a:r>
            <a:endParaRPr/>
          </a:p>
        </p:txBody>
      </p:sp>
      <p:sp>
        <p:nvSpPr>
          <p:cNvPr id="182" name="Google Shape;182;p7"/>
          <p:cNvSpPr txBox="1"/>
          <p:nvPr/>
        </p:nvSpPr>
        <p:spPr>
          <a:xfrm>
            <a:off x="4744237" y="4731142"/>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WICHTIGSTE INTERESSENGRUPPEN</a:t>
            </a:r>
            <a:endParaRPr/>
          </a:p>
        </p:txBody>
      </p:sp>
      <p:sp>
        <p:nvSpPr>
          <p:cNvPr id="183" name="Google Shape;183;p7"/>
          <p:cNvSpPr/>
          <p:nvPr/>
        </p:nvSpPr>
        <p:spPr>
          <a:xfrm>
            <a:off x="4493600" y="4838763"/>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txBox="1"/>
          <p:nvPr/>
        </p:nvSpPr>
        <p:spPr>
          <a:xfrm>
            <a:off x="4744236" y="5114777"/>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Personen mit erheblichem Einfluss auf oder Bedeutung innerhalb einer Organisation; können auch den anderen Gruppen angehören.</a:t>
            </a:r>
            <a:endParaRPr/>
          </a:p>
        </p:txBody>
      </p:sp>
      <p:pic>
        <p:nvPicPr>
          <p:cNvPr descr="Diagrama, Esquemático&#10;&#10;Descripción generada automáticamente" id="185" name="Google Shape;185;p7"/>
          <p:cNvPicPr preferRelativeResize="0"/>
          <p:nvPr/>
        </p:nvPicPr>
        <p:blipFill rotWithShape="1">
          <a:blip r:embed="rId6">
            <a:alphaModFix/>
          </a:blip>
          <a:srcRect b="0" l="0" r="0" t="0"/>
          <a:stretch/>
        </p:blipFill>
        <p:spPr>
          <a:xfrm>
            <a:off x="484311" y="1989468"/>
            <a:ext cx="3775613" cy="2831710"/>
          </a:xfrm>
          <a:prstGeom prst="rect">
            <a:avLst/>
          </a:prstGeom>
          <a:noFill/>
          <a:ln>
            <a:noFill/>
          </a:ln>
        </p:spPr>
      </p:pic>
      <p:sp>
        <p:nvSpPr>
          <p:cNvPr id="186" name="Google Shape;186;p7"/>
          <p:cNvSpPr txBox="1"/>
          <p:nvPr/>
        </p:nvSpPr>
        <p:spPr>
          <a:xfrm>
            <a:off x="970405" y="4970853"/>
            <a:ext cx="294703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Calibri"/>
                <a:ea typeface="Calibri"/>
                <a:cs typeface="Calibri"/>
                <a:sym typeface="Calibri"/>
              </a:rPr>
              <a:t>Bild von dizanna / Deposit Photos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8"/>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92" name="Google Shape;192;p8"/>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3" name="Google Shape;193;p8"/>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94" name="Google Shape;194;p8"/>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8"/>
          <p:cNvSpPr txBox="1"/>
          <p:nvPr/>
        </p:nvSpPr>
        <p:spPr>
          <a:xfrm>
            <a:off x="2754443" y="1573630"/>
            <a:ext cx="6486166"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Quattrocento Sans"/>
              <a:buNone/>
            </a:pPr>
            <a:r>
              <a:rPr lang="en-GB" sz="1800">
                <a:solidFill>
                  <a:schemeClr val="dk1"/>
                </a:solidFill>
                <a:latin typeface="Quattrocento Sans"/>
                <a:ea typeface="Quattrocento Sans"/>
                <a:cs typeface="Quattrocento Sans"/>
                <a:sym typeface="Quattrocento Sans"/>
              </a:rPr>
              <a:t>Die Stakeholder-Analyse ist ein Prozess, bei dem systematisch qualitative Informationen gesammelt und analysiert werden, um festzustellen, wessen Interessen bei der Entwicklung und/oder Umsetzung eines Projekts oder Programms berücksichtigt werden sollten. </a:t>
            </a:r>
            <a:endParaRPr/>
          </a:p>
          <a:p>
            <a:pPr indent="0" lvl="0" marL="0" marR="0" rtl="0" algn="just">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GB" sz="1800">
                <a:solidFill>
                  <a:schemeClr val="dk1"/>
                </a:solidFill>
                <a:latin typeface="Quattrocento Sans"/>
                <a:ea typeface="Quattrocento Sans"/>
                <a:cs typeface="Quattrocento Sans"/>
                <a:sym typeface="Quattrocento Sans"/>
              </a:rPr>
              <a:t>Eine Stakeholder-Analyse hilft Ihnen also dabei, alle Beteiligten zu identifizieren, ihren Beitrag und ihre Interessen zu ermitteln und herauszufinden, was Sie tun müssen, um sie zufrieden zu stellen und Ihr Projekt im Zeitplan zu halten.</a:t>
            </a:r>
            <a:endParaRPr/>
          </a:p>
          <a:p>
            <a:pPr indent="0" lvl="0" marL="0" marR="0" rtl="0" algn="just">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GB" sz="1800">
                <a:solidFill>
                  <a:schemeClr val="dk1"/>
                </a:solidFill>
                <a:latin typeface="Quattrocento Sans"/>
                <a:ea typeface="Quattrocento Sans"/>
                <a:cs typeface="Quattrocento Sans"/>
                <a:sym typeface="Quattrocento Sans"/>
              </a:rPr>
              <a:t>Drei Hauptschritte:</a:t>
            </a:r>
            <a:endParaRPr/>
          </a:p>
          <a:p>
            <a:pPr indent="-342900" lvl="0" marL="342900" marR="0" rtl="0" algn="just">
              <a:spcBef>
                <a:spcPts val="0"/>
              </a:spcBef>
              <a:spcAft>
                <a:spcPts val="0"/>
              </a:spcAft>
              <a:buClr>
                <a:schemeClr val="dk1"/>
              </a:buClr>
              <a:buSzPts val="1100"/>
              <a:buFont typeface="Calibri"/>
              <a:buAutoNum type="arabicPeriod"/>
            </a:pPr>
            <a:r>
              <a:rPr lang="en-GB" sz="1800">
                <a:solidFill>
                  <a:schemeClr val="dk1"/>
                </a:solidFill>
                <a:latin typeface="Quattrocento Sans"/>
                <a:ea typeface="Quattrocento Sans"/>
                <a:cs typeface="Quattrocento Sans"/>
                <a:sym typeface="Quattrocento Sans"/>
              </a:rPr>
              <a:t>Interne und externe Stakeholder identifizieren und erfassen</a:t>
            </a:r>
            <a:endParaRPr/>
          </a:p>
          <a:p>
            <a:pPr indent="-342900" lvl="0" marL="342900" marR="0" rtl="0" algn="just">
              <a:spcBef>
                <a:spcPts val="0"/>
              </a:spcBef>
              <a:spcAft>
                <a:spcPts val="0"/>
              </a:spcAft>
              <a:buClr>
                <a:schemeClr val="dk1"/>
              </a:buClr>
              <a:buSzPts val="1100"/>
              <a:buFont typeface="Calibri"/>
              <a:buAutoNum type="arabicPeriod"/>
            </a:pPr>
            <a:r>
              <a:rPr lang="en-GB" sz="1800">
                <a:solidFill>
                  <a:schemeClr val="dk1"/>
                </a:solidFill>
                <a:latin typeface="Quattrocento Sans"/>
                <a:ea typeface="Quattrocento Sans"/>
                <a:cs typeface="Quattrocento Sans"/>
                <a:sym typeface="Quattrocento Sans"/>
              </a:rPr>
              <a:t>Setzen Sie Prioritäten für Ihre Stakeholder</a:t>
            </a:r>
            <a:endParaRPr/>
          </a:p>
          <a:p>
            <a:pPr indent="-342900" lvl="0" marL="342900" marR="0" rtl="0" algn="just">
              <a:spcBef>
                <a:spcPts val="0"/>
              </a:spcBef>
              <a:spcAft>
                <a:spcPts val="0"/>
              </a:spcAft>
              <a:buClr>
                <a:schemeClr val="dk1"/>
              </a:buClr>
              <a:buSzPts val="1100"/>
              <a:buFont typeface="Calibri"/>
              <a:buAutoNum type="arabicPeriod"/>
            </a:pPr>
            <a:r>
              <a:rPr lang="en-GB" sz="1800">
                <a:solidFill>
                  <a:schemeClr val="dk1"/>
                </a:solidFill>
                <a:latin typeface="Quattrocento Sans"/>
                <a:ea typeface="Quattrocento Sans"/>
                <a:cs typeface="Quattrocento Sans"/>
                <a:sym typeface="Quattrocento Sans"/>
              </a:rPr>
              <a:t>Verstehen Sie Ihre wichtigsten Stakeholder</a:t>
            </a:r>
            <a:endParaRPr/>
          </a:p>
          <a:p>
            <a:pPr indent="0" lvl="0" marL="0" marR="0" rtl="0" algn="just">
              <a:spcBef>
                <a:spcPts val="0"/>
              </a:spcBef>
              <a:spcAft>
                <a:spcPts val="0"/>
              </a:spcAft>
              <a:buClr>
                <a:schemeClr val="dk1"/>
              </a:buClr>
              <a:buSzPts val="1100"/>
              <a:buFont typeface="Calibri"/>
              <a:buNone/>
            </a:pPr>
            <a:r>
              <a:t/>
            </a:r>
            <a:endParaRPr sz="1800">
              <a:solidFill>
                <a:schemeClr val="dk1"/>
              </a:solidFill>
              <a:latin typeface="Quattrocento Sans"/>
              <a:ea typeface="Quattrocento Sans"/>
              <a:cs typeface="Quattrocento Sans"/>
              <a:sym typeface="Quattrocento Sans"/>
            </a:endParaRPr>
          </a:p>
        </p:txBody>
      </p:sp>
      <p:pic>
        <p:nvPicPr>
          <p:cNvPr id="196" name="Google Shape;196;p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97" name="Google Shape;197;p8"/>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Analyse der Stakeholder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einer Stakeholder-Analyse</a:t>
            </a:r>
            <a:endParaRPr b="1" sz="3600">
              <a:solidFill>
                <a:srgbClr val="29BA86"/>
              </a:solidFill>
              <a:latin typeface="Quattrocento Sans"/>
              <a:ea typeface="Quattrocento Sans"/>
              <a:cs typeface="Quattrocento Sans"/>
              <a:sym typeface="Quattrocento Sans"/>
            </a:endParaRPr>
          </a:p>
        </p:txBody>
      </p:sp>
      <p:sp>
        <p:nvSpPr>
          <p:cNvPr id="203" name="Google Shape;203;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4" name="Google Shape;204;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5" name="Google Shape;205;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06" name="Google Shape;206;p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07" name="Google Shape;207;p9"/>
          <p:cNvSpPr txBox="1"/>
          <p:nvPr/>
        </p:nvSpPr>
        <p:spPr>
          <a:xfrm>
            <a:off x="952983" y="1841603"/>
            <a:ext cx="10588200" cy="4710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1. Interne und externe Stakeholder identifizieren und erfassen</a:t>
            </a:r>
            <a:endParaRPr/>
          </a:p>
          <a:p>
            <a:pPr indent="-330200" lvl="0" marL="457200" marR="0" rtl="0" algn="l">
              <a:spcBef>
                <a:spcPts val="0"/>
              </a:spcBef>
              <a:spcAft>
                <a:spcPts val="0"/>
              </a:spcAft>
              <a:buClr>
                <a:schemeClr val="dk1"/>
              </a:buClr>
              <a:buSzPts val="2000"/>
              <a:buFont typeface="Calibri"/>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Wählen Sie eine der bewährten Praktiken aus Modul 4 und stellen Sie sich vor, dass es sich um ein soziales Unternehmen in Ihrer Gemeinde handelt. Bestimmen Sie die Akteure, die dieses Sozialunternehmen haben könnte.  </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Beginnen Sie mit einem </a:t>
            </a:r>
            <a:r>
              <a:rPr b="1" lang="en-GB" sz="2000">
                <a:solidFill>
                  <a:schemeClr val="dk1"/>
                </a:solidFill>
                <a:latin typeface="Quattrocento Sans"/>
                <a:ea typeface="Quattrocento Sans"/>
                <a:cs typeface="Quattrocento Sans"/>
                <a:sym typeface="Quattrocento Sans"/>
              </a:rPr>
              <a:t>Brainstorming, </a:t>
            </a:r>
            <a:r>
              <a:rPr lang="en-GB" sz="2000">
                <a:solidFill>
                  <a:schemeClr val="dk1"/>
                </a:solidFill>
                <a:latin typeface="Quattrocento Sans"/>
                <a:ea typeface="Quattrocento Sans"/>
                <a:cs typeface="Quattrocento Sans"/>
                <a:sym typeface="Quattrocento Sans"/>
              </a:rPr>
              <a:t>wer Ihre Stakeholder sind. Denken Sie dabei an alle Personen, die von Ihrer Arbeit betroffen sind, die Einfluss oder Macht über sie haben oder ein Interesse an ihrem erfolgreichen oder erfolglosen Abschluss haben.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Bei den Stakeholdern kann es sich sowohl um Organisationen als auch um Menschen handeln, aber letztendlich müssen Sie mit Menschen kommunizieren. Achten Sie also darauf, dass Sie die richtigen einzelnen Stakeholder innerhalb einer Stakeholder-Organisation identifizieren.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