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Fjalla One"/>
      <p:regular r:id="rId33"/>
    </p:embeddedFont>
    <p:embeddedFont>
      <p:font typeface="Quattrocento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ifott8850wZGqWna3EfeUKJyI3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E09C5D-36D2-4C87-B2FF-52DCFF0B46C5}">
  <a:tblStyle styleId="{8FE09C5D-36D2-4C87-B2FF-52DCFF0B46C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FjallaOne-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QuattrocentoSans-bold.fntdata"/><Relationship Id="rId12" Type="http://schemas.openxmlformats.org/officeDocument/2006/relationships/slide" Target="slides/slide7.xml"/><Relationship Id="rId34" Type="http://schemas.openxmlformats.org/officeDocument/2006/relationships/font" Target="fonts/QuattrocentoSans-regular.fntdata"/><Relationship Id="rId15" Type="http://schemas.openxmlformats.org/officeDocument/2006/relationships/slide" Target="slides/slide10.xml"/><Relationship Id="rId37" Type="http://schemas.openxmlformats.org/officeDocument/2006/relationships/font" Target="fonts/QuattrocentoSans-boldItalic.fntdata"/><Relationship Id="rId14" Type="http://schemas.openxmlformats.org/officeDocument/2006/relationships/slide" Target="slides/slide9.xml"/><Relationship Id="rId36" Type="http://schemas.openxmlformats.org/officeDocument/2006/relationships/font" Target="fonts/Quattrocento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30"/>
          <p:cNvSpPr/>
          <p:nvPr>
            <p:ph idx="2" type="pic"/>
          </p:nvPr>
        </p:nvSpPr>
        <p:spPr>
          <a:xfrm>
            <a:off x="5183188" y="987425"/>
            <a:ext cx="6172200" cy="4873625"/>
          </a:xfrm>
          <a:prstGeom prst="rect">
            <a:avLst/>
          </a:prstGeom>
          <a:noFill/>
          <a:ln>
            <a:noFill/>
          </a:ln>
        </p:spPr>
      </p:sp>
      <p:sp>
        <p:nvSpPr>
          <p:cNvPr id="68" name="Google Shape;68;p1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hyperlink" Target="http://alphastockimages.com/" TargetMode="External"/><Relationship Id="rId5" Type="http://schemas.openxmlformats.org/officeDocument/2006/relationships/image" Target="../media/image21.png"/><Relationship Id="rId6" Type="http://schemas.openxmlformats.org/officeDocument/2006/relationships/image" Target="../media/image7.jpg"/><Relationship Id="rId7" Type="http://schemas.openxmlformats.org/officeDocument/2006/relationships/hyperlink" Target="http://www.nyphotographic.com/" TargetMode="External"/><Relationship Id="rId8"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www.youtube.com/watch?v=rUrKGENE9ME" TargetMode="External"/><Relationship Id="rId7"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youtu.be/f6E4POki8v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www.alleywatch.com/wp-content/uploads/2017/07/merger-financing.png" TargetMode="External"/><Relationship Id="rId7" Type="http://schemas.openxmlformats.org/officeDocument/2006/relationships/hyperlink" Target="https://www.alleywatch.com/wp-content/uploads/2017/07/merger-financing.png" TargetMode="External"/><Relationship Id="rId8"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taxocoin.com/wp-content/uploads/2019/07/Equipment-Financing-Rates.jpg" TargetMode="External"/><Relationship Id="rId7"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18.jpg"/></Relationships>
</file>

<file path=ppt/slides/_rels/slide21.xml.rels><?xml version="1.0" encoding="UTF-8" standalone="yes"?><Relationships xmlns="http://schemas.openxmlformats.org/package/2006/relationships"><Relationship Id="rId11" Type="http://schemas.openxmlformats.org/officeDocument/2006/relationships/hyperlink" Target="https://www.crowdcube.com/" TargetMode="External"/><Relationship Id="rId10" Type="http://schemas.openxmlformats.org/officeDocument/2006/relationships/hyperlink" Target="https://colectual.com/como-funciona/" TargetMode="External"/><Relationship Id="rId13" Type="http://schemas.openxmlformats.org/officeDocument/2006/relationships/hyperlink" Target="https://ec.europa.eu/growth/access-finance-smes/policy-areas/business-angels_en" TargetMode="External"/><Relationship Id="rId12" Type="http://schemas.openxmlformats.org/officeDocument/2006/relationships/hyperlink" Target="https://ec.europa.eu/growth/access-finance-smes/guide-crowdfunding_en"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hyperlink" Target="https://www.ecrowdinvest.com/en/" TargetMode="External"/><Relationship Id="rId14" Type="http://schemas.openxmlformats.org/officeDocument/2006/relationships/image" Target="../media/image18.jpg"/><Relationship Id="rId5" Type="http://schemas.openxmlformats.org/officeDocument/2006/relationships/image" Target="../media/image21.png"/><Relationship Id="rId6" Type="http://schemas.openxmlformats.org/officeDocument/2006/relationships/hyperlink" Target="https://www.einicia.es/" TargetMode="External"/><Relationship Id="rId7" Type="http://schemas.openxmlformats.org/officeDocument/2006/relationships/hyperlink" Target="https://www.teaming.net/" TargetMode="External"/><Relationship Id="rId8" Type="http://schemas.openxmlformats.org/officeDocument/2006/relationships/hyperlink" Target="https://www.ihelp.org.es/ne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www.youtube.com/watch?v=ap8-2cTjpcI" TargetMode="External"/><Relationship Id="rId7"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climateventures.org/earthtec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www.ashoka.org/en-gb/about-ashoka" TargetMode="External"/><Relationship Id="rId7"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2.png"/><Relationship Id="rId6" Type="http://schemas.openxmlformats.org/officeDocument/2006/relationships/image" Target="../media/image27.png"/><Relationship Id="rId7"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s://youtu.be/u7GvAptjV2I" TargetMode="External"/><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hyperlink" Target="https://youtu.be/Kon48ssPfCU" TargetMode="Externa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3.jpg"/><Relationship Id="rId8" Type="http://schemas.openxmlformats.org/officeDocument/2006/relationships/hyperlink" Target="https://www.danstapub.com/marques-stop-utilisent-causes-societales-marketing-vendre-pl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5"/>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Mācību darba vietā programma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7. modulis: Finansējums aprites ekonomikas uzņēmējiem - PPT1</a:t>
            </a:r>
            <a:endParaRPr/>
          </a:p>
        </p:txBody>
      </p:sp>
      <p:pic>
        <p:nvPicPr>
          <p:cNvPr descr="Text&#10;&#10;Description automatically generated" id="89" name="Google Shape;89;p6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65"/>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1" name="Google Shape;91;p6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7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6" name="Google Shape;226;p74"/>
          <p:cNvSpPr txBox="1"/>
          <p:nvPr/>
        </p:nvSpPr>
        <p:spPr>
          <a:xfrm>
            <a:off x="4709141" y="85947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KAPITĀLA STRUKTŪRA</a:t>
            </a:r>
            <a:endParaRPr b="1" i="0" sz="1800" u="none" cap="none" strike="noStrike">
              <a:solidFill>
                <a:srgbClr val="29BB89"/>
              </a:solidFill>
              <a:latin typeface="Quattrocento Sans"/>
              <a:ea typeface="Quattrocento Sans"/>
              <a:cs typeface="Quattrocento Sans"/>
              <a:sym typeface="Quattrocento Sans"/>
            </a:endParaRPr>
          </a:p>
        </p:txBody>
      </p:sp>
      <p:sp>
        <p:nvSpPr>
          <p:cNvPr id="227" name="Google Shape;227;p74"/>
          <p:cNvSpPr txBox="1"/>
          <p:nvPr/>
        </p:nvSpPr>
        <p:spPr>
          <a:xfrm>
            <a:off x="4709142" y="1042815"/>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Parāda un/vai pašu kapitāla apjoms, ko uzņēmums izmanto, lai finansētu savu darbību un aktīvus.</a:t>
            </a:r>
            <a:endParaRPr/>
          </a:p>
        </p:txBody>
      </p:sp>
      <p:sp>
        <p:nvSpPr>
          <p:cNvPr id="228" name="Google Shape;228;p74"/>
          <p:cNvSpPr txBox="1"/>
          <p:nvPr/>
        </p:nvSpPr>
        <p:spPr>
          <a:xfrm>
            <a:off x="4746582" y="3341253"/>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EQUITY</a:t>
            </a:r>
            <a:endParaRPr/>
          </a:p>
        </p:txBody>
      </p:sp>
      <p:sp>
        <p:nvSpPr>
          <p:cNvPr id="229" name="Google Shape;229;p74"/>
          <p:cNvSpPr txBox="1"/>
          <p:nvPr/>
        </p:nvSpPr>
        <p:spPr>
          <a:xfrm>
            <a:off x="4746582" y="3723075"/>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ir īpašumtiesības uz uzņēmumu bez nepieciešamības atmaksāt ieguldījumus.</a:t>
            </a:r>
            <a:endParaRPr b="0" i="0" sz="1800" u="none" cap="none" strike="noStrike">
              <a:solidFill>
                <a:schemeClr val="lt1"/>
              </a:solidFill>
              <a:latin typeface="Quattrocento Sans"/>
              <a:ea typeface="Quattrocento Sans"/>
              <a:cs typeface="Quattrocento Sans"/>
              <a:sym typeface="Quattrocento Sans"/>
            </a:endParaRPr>
          </a:p>
        </p:txBody>
      </p:sp>
      <p:sp>
        <p:nvSpPr>
          <p:cNvPr id="230" name="Google Shape;230;p74"/>
          <p:cNvSpPr/>
          <p:nvPr/>
        </p:nvSpPr>
        <p:spPr>
          <a:xfrm>
            <a:off x="4495949" y="92098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4"/>
          <p:cNvSpPr/>
          <p:nvPr/>
        </p:nvSpPr>
        <p:spPr>
          <a:xfrm>
            <a:off x="4495945" y="3448874"/>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3" name="Google Shape;233;p7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34" name="Google Shape;234;p7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35" name="Google Shape;235;p74"/>
          <p:cNvSpPr txBox="1"/>
          <p:nvPr/>
        </p:nvSpPr>
        <p:spPr>
          <a:xfrm>
            <a:off x="431589" y="442955"/>
            <a:ext cx="31530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DEFINĪCIJAS</a:t>
            </a:r>
            <a:endParaRPr/>
          </a:p>
        </p:txBody>
      </p:sp>
      <p:sp>
        <p:nvSpPr>
          <p:cNvPr id="236" name="Google Shape;236;p74"/>
          <p:cNvSpPr txBox="1"/>
          <p:nvPr/>
        </p:nvSpPr>
        <p:spPr>
          <a:xfrm>
            <a:off x="4744237" y="2037062"/>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DEBT</a:t>
            </a:r>
            <a:endParaRPr b="1" i="0" sz="1800" u="none" cap="none" strike="noStrike">
              <a:solidFill>
                <a:srgbClr val="29BB89"/>
              </a:solidFill>
              <a:latin typeface="Quattrocento Sans"/>
              <a:ea typeface="Quattrocento Sans"/>
              <a:cs typeface="Quattrocento Sans"/>
              <a:sym typeface="Quattrocento Sans"/>
            </a:endParaRPr>
          </a:p>
        </p:txBody>
      </p:sp>
      <p:sp>
        <p:nvSpPr>
          <p:cNvPr id="237" name="Google Shape;237;p74"/>
          <p:cNvSpPr/>
          <p:nvPr/>
        </p:nvSpPr>
        <p:spPr>
          <a:xfrm>
            <a:off x="4493600" y="214468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4"/>
          <p:cNvSpPr txBox="1"/>
          <p:nvPr/>
        </p:nvSpPr>
        <p:spPr>
          <a:xfrm>
            <a:off x="4744236" y="242069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aizņemta nauda, kas ir jāatmaksā aizdevējam, parasti kopā ar procentu izdevumiem.</a:t>
            </a:r>
            <a:endParaRPr b="0" i="0" sz="1800" u="none" cap="none" strike="noStrike">
              <a:solidFill>
                <a:schemeClr val="lt1"/>
              </a:solidFill>
              <a:latin typeface="Quattrocento Sans"/>
              <a:ea typeface="Quattrocento Sans"/>
              <a:cs typeface="Quattrocento Sans"/>
              <a:sym typeface="Quattrocento Sans"/>
            </a:endParaRPr>
          </a:p>
        </p:txBody>
      </p:sp>
      <p:sp>
        <p:nvSpPr>
          <p:cNvPr id="239" name="Google Shape;239;p74"/>
          <p:cNvSpPr txBox="1"/>
          <p:nvPr/>
        </p:nvSpPr>
        <p:spPr>
          <a:xfrm>
            <a:off x="4741894" y="474148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 MAKSIMĀLI PALIELINĀT TIRGUS VĒRTĪBU</a:t>
            </a:r>
            <a:endParaRPr b="1" i="0" sz="1800" u="none" cap="none" strike="noStrike">
              <a:solidFill>
                <a:srgbClr val="29BB89"/>
              </a:solidFill>
              <a:latin typeface="Quattrocento Sans"/>
              <a:ea typeface="Quattrocento Sans"/>
              <a:cs typeface="Quattrocento Sans"/>
              <a:sym typeface="Quattrocento Sans"/>
            </a:endParaRPr>
          </a:p>
        </p:txBody>
      </p:sp>
      <p:sp>
        <p:nvSpPr>
          <p:cNvPr id="240" name="Google Shape;240;p74"/>
          <p:cNvSpPr/>
          <p:nvPr/>
        </p:nvSpPr>
        <p:spPr>
          <a:xfrm>
            <a:off x="4491257" y="484910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4"/>
          <p:cNvSpPr txBox="1"/>
          <p:nvPr/>
        </p:nvSpPr>
        <p:spPr>
          <a:xfrm>
            <a:off x="4741893" y="5125120"/>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Uzņēmuma tirgus vērtības maksimizēšanas mērķis ir atrast tādu pašu kapitāla un parāda kombināciju, kas līdz minimumam samazina uzņēmuma kapitāla izmaksas.</a:t>
            </a:r>
            <a:endParaRPr b="0" i="0" sz="1800" u="none" cap="none" strike="noStrike">
              <a:solidFill>
                <a:schemeClr val="lt1"/>
              </a:solidFill>
              <a:latin typeface="Quattrocento Sans"/>
              <a:ea typeface="Quattrocento Sans"/>
              <a:cs typeface="Quattrocento Sans"/>
              <a:sym typeface="Quattrocento Sans"/>
            </a:endParaRPr>
          </a:p>
        </p:txBody>
      </p:sp>
      <p:pic>
        <p:nvPicPr>
          <p:cNvPr descr="Montón de billetes de dólares americanos" id="242" name="Google Shape;242;p74"/>
          <p:cNvPicPr preferRelativeResize="0"/>
          <p:nvPr/>
        </p:nvPicPr>
        <p:blipFill rotWithShape="1">
          <a:blip r:embed="rId6">
            <a:alphaModFix/>
          </a:blip>
          <a:srcRect b="0" l="0" r="0" t="0"/>
          <a:stretch/>
        </p:blipFill>
        <p:spPr>
          <a:xfrm>
            <a:off x="537642" y="2158157"/>
            <a:ext cx="3630649" cy="27226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75"/>
          <p:cNvSpPr txBox="1"/>
          <p:nvPr/>
        </p:nvSpPr>
        <p:spPr>
          <a:xfrm>
            <a:off x="607932" y="978408"/>
            <a:ext cx="4499648" cy="11064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600"/>
              </a:spcAft>
              <a:buClr>
                <a:schemeClr val="lt1"/>
              </a:buClr>
              <a:buSzPts val="3600"/>
              <a:buFont typeface="Fjalla One"/>
              <a:buNone/>
            </a:pPr>
            <a:r>
              <a:rPr b="1" i="0" lang="en-GB" sz="3200" u="none" cap="none" strike="noStrike">
                <a:solidFill>
                  <a:srgbClr val="29BA86"/>
                </a:solidFill>
                <a:latin typeface="Quattrocento Sans"/>
                <a:ea typeface="Quattrocento Sans"/>
                <a:cs typeface="Quattrocento Sans"/>
                <a:sym typeface="Quattrocento Sans"/>
              </a:rPr>
              <a:t>Kritēriji, kurus investori var izmantot, lai novērtētu ideju</a:t>
            </a:r>
            <a:endParaRPr/>
          </a:p>
        </p:txBody>
      </p:sp>
      <p:sp>
        <p:nvSpPr>
          <p:cNvPr id="248" name="Google Shape;248;p75"/>
          <p:cNvSpPr txBox="1"/>
          <p:nvPr/>
        </p:nvSpPr>
        <p:spPr>
          <a:xfrm>
            <a:off x="828518" y="2219840"/>
            <a:ext cx="4056530" cy="3429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Clr>
                <a:schemeClr val="dk1"/>
              </a:buClr>
              <a:buSzPts val="1100"/>
              <a:buFont typeface="Abel"/>
              <a:buNone/>
            </a:pPr>
            <a:r>
              <a:rPr b="0" i="0" lang="en-GB" sz="1800" u="none" cap="none" strike="noStrike">
                <a:solidFill>
                  <a:schemeClr val="dk1"/>
                </a:solidFill>
                <a:latin typeface="Calibri"/>
                <a:ea typeface="Calibri"/>
                <a:cs typeface="Calibri"/>
                <a:sym typeface="Calibri"/>
              </a:rPr>
              <a:t>Vienmēr mēģiniet aprakstīt savu ideju ar šādiem vārdiem. Laba atbilstība šiem kritērijiem ir labs rādītājs tam, ka ideja būs veiksmīga.</a:t>
            </a:r>
            <a:endParaRPr b="0" i="0" sz="1800" u="none" cap="none" strike="noStrike">
              <a:solidFill>
                <a:schemeClr val="dk1"/>
              </a:solidFill>
              <a:latin typeface="Calibri"/>
              <a:ea typeface="Calibri"/>
              <a:cs typeface="Calibri"/>
              <a:sym typeface="Calibri"/>
            </a:endParaRPr>
          </a:p>
        </p:txBody>
      </p:sp>
      <p:pic>
        <p:nvPicPr>
          <p:cNvPr descr="Persona señalando un papel" id="249" name="Google Shape;249;p75"/>
          <p:cNvPicPr preferRelativeResize="0"/>
          <p:nvPr/>
        </p:nvPicPr>
        <p:blipFill rotWithShape="1">
          <a:blip r:embed="rId3">
            <a:alphaModFix/>
          </a:blip>
          <a:srcRect b="0" l="0" r="0" t="0"/>
          <a:stretch/>
        </p:blipFill>
        <p:spPr>
          <a:xfrm>
            <a:off x="877459" y="3422907"/>
            <a:ext cx="3958649" cy="2632501"/>
          </a:xfrm>
          <a:prstGeom prst="rect">
            <a:avLst/>
          </a:prstGeom>
          <a:noFill/>
          <a:ln>
            <a:noFill/>
          </a:ln>
        </p:spPr>
      </p:pic>
      <p:sp>
        <p:nvSpPr>
          <p:cNvPr id="250" name="Google Shape;250;p7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1" name="Google Shape;251;p7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52" name="Google Shape;252;p7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aphicFrame>
        <p:nvGraphicFramePr>
          <p:cNvPr id="253" name="Google Shape;253;p75"/>
          <p:cNvGraphicFramePr/>
          <p:nvPr/>
        </p:nvGraphicFramePr>
        <p:xfrm>
          <a:off x="5551902" y="633618"/>
          <a:ext cx="3000000" cy="3000000"/>
        </p:xfrm>
        <a:graphic>
          <a:graphicData uri="http://schemas.openxmlformats.org/drawingml/2006/table">
            <a:tbl>
              <a:tblPr bandRow="1" firstCol="1" firstRow="1">
                <a:noFill/>
                <a:tableStyleId>{8FE09C5D-36D2-4C87-B2FF-52DCFF0B46C5}</a:tableStyleId>
              </a:tblPr>
              <a:tblGrid>
                <a:gridCol w="3062725"/>
                <a:gridCol w="3062725"/>
              </a:tblGrid>
              <a:tr h="305975">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Finanšu kritēriji</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lang="en-GB" sz="1400" u="none" cap="none" strike="noStrike">
                          <a:solidFill>
                            <a:schemeClr val="lt1"/>
                          </a:solidFill>
                          <a:latin typeface="Quattrocento Sans"/>
                          <a:ea typeface="Quattrocento Sans"/>
                          <a:cs typeface="Quattrocento Sans"/>
                          <a:sym typeface="Quattrocento Sans"/>
                        </a:rPr>
                        <a:t>Sociālie kritēriji</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r h="2563250">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Laba biznesa ideja:</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Vai šī ir laba biznesa ideja?</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Vai ražojamajiem produktiem vai pakalpojumiem ir ievērojama klientu bāze?</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Vai tos var pārdot ar pietiekami augstu peļņas normu, lai gūtu peļņu?</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Vai pastāv konkurences priekšrocības?</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b="1" lang="en-GB" sz="1400" u="none" cap="none" strike="noStrike">
                          <a:solidFill>
                            <a:schemeClr val="lt1"/>
                          </a:solidFill>
                          <a:latin typeface="Quattrocento Sans"/>
                          <a:ea typeface="Quattrocento Sans"/>
                          <a:cs typeface="Quattrocento Sans"/>
                          <a:sym typeface="Quattrocento Sans"/>
                        </a:rPr>
                        <a:t>Laba pakalpojuma ideja</a:t>
                      </a:r>
                      <a:endParaRPr b="1"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Vai šis produkts vai pakalpojums ir patiešām nepieciešams sabiedrībai?</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Vai tas būtiski uzlabotu pietiekami daudz cilvēku dzīvi?</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Vai to var nodrošināt par saprātīgu cenu?</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Vai šī pieeja problēmas risināšanai piedāvā kādas konkurences priekšrocības salīdzinājumā ar citiem risināšanas veidiem?</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r h="1636000">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Pareizā stratēģija</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Vai ir laba stratēģija, lai sasniegtu biznesa panākumus, finansiālo atdevi no ieguldījumiem?</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Vai stratēģijā iekļautie finanšu pieņēmumi uzņēmējdarbības plānā ir ticami un vai tie ietver saprātīgu izejas stratēģiju?</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b="1" lang="en-GB" sz="1400" u="none" cap="none" strike="noStrike">
                          <a:solidFill>
                            <a:schemeClr val="lt1"/>
                          </a:solidFill>
                          <a:latin typeface="Quattrocento Sans"/>
                          <a:ea typeface="Quattrocento Sans"/>
                          <a:cs typeface="Quattrocento Sans"/>
                          <a:sym typeface="Quattrocento Sans"/>
                        </a:rPr>
                        <a:t>Pareizā stratēģija</a:t>
                      </a:r>
                      <a:endParaRPr b="1"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Vai ir izstrādāta laba stratēģija, lai panāktu ievērojamu sociālo ietekmi?</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Vai ir izstrādāts labs biznesa plāns ilgtspējīgas stratēģijas īstenošanai?</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r h="1142700">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Cilvēki, kas to nodrošina</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Vai uzņēmumā strādājošie ir tie, kas</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kas to var padarīt veiksmīgu?</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b="1" lang="en-GB" sz="1400" u="none" cap="none" strike="noStrike">
                          <a:solidFill>
                            <a:schemeClr val="lt1"/>
                          </a:solidFill>
                          <a:latin typeface="Quattrocento Sans"/>
                          <a:ea typeface="Quattrocento Sans"/>
                          <a:cs typeface="Quattrocento Sans"/>
                          <a:sym typeface="Quattrocento Sans"/>
                        </a:rPr>
                        <a:t>Cilvēki, kas to nodrošina</a:t>
                      </a:r>
                      <a:endParaRPr b="1"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Vai cilvēki, kas vada organizāciju, ir spējīgi to veiksmīgi īstenot?</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7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Finanšu potenciāls</a:t>
            </a:r>
            <a:endParaRPr b="1" sz="3600">
              <a:solidFill>
                <a:srgbClr val="29BA86"/>
              </a:solidFill>
              <a:latin typeface="Quattrocento Sans"/>
              <a:ea typeface="Quattrocento Sans"/>
              <a:cs typeface="Quattrocento Sans"/>
              <a:sym typeface="Quattrocento Sans"/>
            </a:endParaRPr>
          </a:p>
        </p:txBody>
      </p:sp>
      <p:sp>
        <p:nvSpPr>
          <p:cNvPr id="259" name="Google Shape;259;p7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0" name="Google Shape;260;p7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1" name="Google Shape;261;p7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2" name="Google Shape;262;p7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3" name="Google Shape;263;p76"/>
          <p:cNvSpPr txBox="1"/>
          <p:nvPr/>
        </p:nvSpPr>
        <p:spPr>
          <a:xfrm>
            <a:off x="952983" y="2421995"/>
            <a:ext cx="10588248" cy="4125232"/>
          </a:xfrm>
          <a:prstGeom prst="rect">
            <a:avLst/>
          </a:prstGeom>
          <a:noFill/>
          <a:ln>
            <a:noFill/>
          </a:ln>
        </p:spPr>
        <p:txBody>
          <a:bodyPr anchorCtr="0" anchor="t" bIns="45700" lIns="91425" spcFirstLastPara="1" rIns="91425" wrap="square" tIns="45700">
            <a:spAutoFit/>
          </a:bodyPr>
          <a:lstStyle/>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Kādas ir jūsu iespējamās darbības uzsākšanas izmaksas?</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Kādas būs jūsu ekspluatācijas izmaksas?</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Kādu cenu aptuveni jūs varētu prasīt? Kā tiktu noteikta cena?</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Kāds ir jūsu priekšstats par iespējamo peļņu no pārdošanas?</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Vai paredzat naudas plūsmas problēmas, tostarp sezonālu pieprasījumu vai augstas sākotnējās izmaksas?</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Cik liels apgrozāmais kapitāls ir nepieciešams?</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Kādi varētu būt jūsu pieņēmumi par pārdošanas apjomiem pirmajos gados? Skaitļi? Pieaugums?</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Cik ilgs laiks paies, līdz uzņēmums kļūs rentabls?</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Kādi ir galvenie rentabilitātes faktori? Vai uzņēmums var darboties šajā līmenī?</a:t>
            </a:r>
            <a:endParaRPr b="0" i="0" sz="2000" u="none" cap="none" strike="noStrike">
              <a:solidFill>
                <a:schemeClr val="dk1"/>
              </a:solidFill>
              <a:latin typeface="Quattrocento Sans"/>
              <a:ea typeface="Quattrocento Sans"/>
              <a:cs typeface="Quattrocento Sans"/>
              <a:sym typeface="Quattrocento Sans"/>
            </a:endParaRPr>
          </a:p>
          <a:p>
            <a:pPr indent="-285750" lvl="1" marL="742950" marR="0" rtl="0" algn="just">
              <a:lnSpc>
                <a:spcPct val="107000"/>
              </a:lnSpc>
              <a:spcBef>
                <a:spcPts val="0"/>
              </a:spcBef>
              <a:spcAft>
                <a:spcPts val="0"/>
              </a:spcAft>
              <a:buClr>
                <a:schemeClr val="dk1"/>
              </a:buClr>
              <a:buSzPts val="2000"/>
              <a:buFont typeface="Quattrocento Sans"/>
              <a:buChar char="•"/>
            </a:pPr>
            <a:r>
              <a:rPr b="0" i="0" lang="en-GB" sz="2000" u="none" cap="none" strike="noStrike">
                <a:solidFill>
                  <a:schemeClr val="dk1"/>
                </a:solidFill>
                <a:latin typeface="Quattrocento Sans"/>
                <a:ea typeface="Quattrocento Sans"/>
                <a:cs typeface="Quattrocento Sans"/>
                <a:sym typeface="Quattrocento Sans"/>
              </a:rPr>
              <a:t>Vai ir kādi iespējamie finansiālā un cilvēku atbalsta avoti dažādiem attīstības posmiem?</a:t>
            </a:r>
            <a:endParaRPr b="0" i="0" sz="2000" u="none" cap="none" strike="noStrike">
              <a:solidFill>
                <a:schemeClr val="dk1"/>
              </a:solidFill>
              <a:latin typeface="Quattrocento Sans"/>
              <a:ea typeface="Quattrocento Sans"/>
              <a:cs typeface="Quattrocento Sans"/>
              <a:sym typeface="Quattrocento Sans"/>
            </a:endParaRPr>
          </a:p>
          <a:p>
            <a:pPr indent="-215900" lvl="0" marL="342900" marR="0" rtl="0" algn="l">
              <a:spcBef>
                <a:spcPts val="800"/>
              </a:spcBef>
              <a:spcAft>
                <a:spcPts val="0"/>
              </a:spcAft>
              <a:buClr>
                <a:schemeClr val="dk1"/>
              </a:buClr>
              <a:buSzPts val="2000"/>
              <a:buFont typeface="Arial"/>
              <a:buNone/>
            </a:pPr>
            <a:r>
              <a:t/>
            </a:r>
            <a:endParaRPr sz="2000">
              <a:solidFill>
                <a:schemeClr val="dk1"/>
              </a:solidFill>
              <a:latin typeface="Quattrocento Sans"/>
              <a:ea typeface="Quattrocento Sans"/>
              <a:cs typeface="Quattrocento Sans"/>
              <a:sym typeface="Quattrocento Sans"/>
            </a:endParaRPr>
          </a:p>
        </p:txBody>
      </p:sp>
      <p:sp>
        <p:nvSpPr>
          <p:cNvPr id="264" name="Google Shape;264;p76"/>
          <p:cNvSpPr txBox="1"/>
          <p:nvPr/>
        </p:nvSpPr>
        <p:spPr>
          <a:xfrm>
            <a:off x="952983" y="1463719"/>
            <a:ext cx="10588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Jautājumi, lai analizētu jūsu finansiālo potenciālu, lai varētu plānot, kā iegūt līdzekļus savam uzņēmumam: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77"/>
          <p:cNvSpPr txBox="1"/>
          <p:nvPr/>
        </p:nvSpPr>
        <p:spPr>
          <a:xfrm>
            <a:off x="685696" y="265968"/>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Finansēšanas un uzņēmuma attīstības posmi</a:t>
            </a:r>
            <a:endParaRPr b="1" sz="3600">
              <a:solidFill>
                <a:srgbClr val="29BA86"/>
              </a:solidFill>
              <a:latin typeface="Quattrocento Sans"/>
              <a:ea typeface="Quattrocento Sans"/>
              <a:cs typeface="Quattrocento Sans"/>
              <a:sym typeface="Quattrocento Sans"/>
            </a:endParaRPr>
          </a:p>
        </p:txBody>
      </p:sp>
      <p:sp>
        <p:nvSpPr>
          <p:cNvPr id="270" name="Google Shape;270;p7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1" name="Google Shape;271;p7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2" name="Google Shape;272;p7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3" name="Google Shape;273;p7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4" name="Google Shape;274;p77"/>
          <p:cNvSpPr txBox="1"/>
          <p:nvPr/>
        </p:nvSpPr>
        <p:spPr>
          <a:xfrm>
            <a:off x="723224" y="1038480"/>
            <a:ext cx="7934179" cy="51552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Jebkuram uzņēmumam ir nepieciešams finansējums dažādos posmos, lai sasniegtu savus mērķus. Lai atrastu labākos investorus, ir jānošķir četri posmi: </a:t>
            </a:r>
            <a:endParaRPr sz="2000">
              <a:solidFill>
                <a:schemeClr val="dk1"/>
              </a:solidFill>
              <a:latin typeface="Quattrocento Sans"/>
              <a:ea typeface="Quattrocento Sans"/>
              <a:cs typeface="Quattrocento Sans"/>
              <a:sym typeface="Quattrocento Sans"/>
            </a:endParaRPr>
          </a:p>
          <a:p>
            <a:pPr indent="-457200" lvl="0" marL="457200" marR="0" rtl="0" algn="l">
              <a:spcBef>
                <a:spcPts val="60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Sākotnējais attīstības posms: </a:t>
            </a:r>
            <a:r>
              <a:rPr lang="en-GB" sz="1800">
                <a:solidFill>
                  <a:schemeClr val="dk1"/>
                </a:solidFill>
                <a:latin typeface="Quattrocento Sans"/>
                <a:ea typeface="Quattrocento Sans"/>
                <a:cs typeface="Quattrocento Sans"/>
                <a:sym typeface="Quattrocento Sans"/>
              </a:rPr>
              <a:t>vissvarīgākais ir dibinātāji un ideja, uz kuras balstīsies uzņēmums. Nelielas finansiālās vajadzības. Akcionāru vienošanās.</a:t>
            </a:r>
            <a:endParaRPr/>
          </a:p>
          <a:p>
            <a:pPr indent="-457200" lvl="0" marL="457200" marR="0" rtl="0" algn="l">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Otrais posms: </a:t>
            </a:r>
            <a:r>
              <a:rPr lang="en-GB" sz="1800">
                <a:solidFill>
                  <a:schemeClr val="dk1"/>
                </a:solidFill>
                <a:latin typeface="Quattrocento Sans"/>
                <a:ea typeface="Quattrocento Sans"/>
                <a:cs typeface="Quattrocento Sans"/>
                <a:sym typeface="Quattrocento Sans"/>
              </a:rPr>
              <a:t>Jums jau ir izstrādāts produkta prototips, ir komanda un palielinās jūsu finansiālās vajadzības. </a:t>
            </a:r>
            <a:r>
              <a:rPr lang="en-GB" sz="1800">
                <a:solidFill>
                  <a:srgbClr val="000000"/>
                </a:solidFill>
                <a:latin typeface="Quattrocento Sans"/>
                <a:ea typeface="Quattrocento Sans"/>
                <a:cs typeface="Quattrocento Sans"/>
                <a:sym typeface="Quattrocento Sans"/>
              </a:rPr>
              <a:t>Labākie investori </a:t>
            </a:r>
            <a:r>
              <a:rPr lang="en-GB" sz="1800">
                <a:solidFill>
                  <a:schemeClr val="dk1"/>
                </a:solidFill>
                <a:latin typeface="Quattrocento Sans"/>
                <a:ea typeface="Quattrocento Sans"/>
                <a:cs typeface="Quattrocento Sans"/>
                <a:sym typeface="Quattrocento Sans"/>
              </a:rPr>
              <a:t>Ģimene un draugi </a:t>
            </a:r>
            <a:r>
              <a:rPr lang="en-GB" sz="1800">
                <a:solidFill>
                  <a:srgbClr val="000000"/>
                </a:solidFill>
                <a:latin typeface="Quattrocento Sans"/>
                <a:ea typeface="Quattrocento Sans"/>
                <a:cs typeface="Quattrocento Sans"/>
                <a:sym typeface="Quattrocento Sans"/>
              </a:rPr>
              <a:t>(dibinātājiem tuvi cilvēki, kas tic projektam). Publiskās programmas zaļās vai aprites ekonomikas inovācijām.</a:t>
            </a:r>
            <a:endParaRPr sz="1800">
              <a:solidFill>
                <a:schemeClr val="dk1"/>
              </a:solidFill>
              <a:latin typeface="Quattrocento Sans"/>
              <a:ea typeface="Quattrocento Sans"/>
              <a:cs typeface="Quattrocento Sans"/>
              <a:sym typeface="Quattrocento Sans"/>
            </a:endParaRPr>
          </a:p>
          <a:p>
            <a:pPr indent="-457200" lvl="0" marL="457200" marR="0" rtl="0" algn="l">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3. fāze: uzsākšana: </a:t>
            </a:r>
            <a:r>
              <a:rPr lang="en-GB" sz="1800">
                <a:solidFill>
                  <a:schemeClr val="dk1"/>
                </a:solidFill>
                <a:latin typeface="Quattrocento Sans"/>
                <a:ea typeface="Quattrocento Sans"/>
                <a:cs typeface="Quattrocento Sans"/>
                <a:sym typeface="Quattrocento Sans"/>
              </a:rPr>
              <a:t>nepieciešams lielāks finansējums (komerciālā komanda, produkta izplatīšana, pietiekamu krājumu ražošana u. c.). Biznesa eņģeļi, ietekmes investori un pūļa finansējums, bankas.</a:t>
            </a:r>
            <a:endParaRPr/>
          </a:p>
          <a:p>
            <a:pPr indent="-457200" lvl="0" marL="457200" marR="0" rtl="0" algn="l">
              <a:spcBef>
                <a:spcPts val="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4. posms: konsolidācija: </a:t>
            </a:r>
            <a:r>
              <a:rPr lang="en-GB" sz="1800">
                <a:solidFill>
                  <a:schemeClr val="dk1"/>
                </a:solidFill>
                <a:latin typeface="Quattrocento Sans"/>
                <a:ea typeface="Quattrocento Sans"/>
                <a:cs typeface="Quattrocento Sans"/>
                <a:sym typeface="Quattrocento Sans"/>
              </a:rPr>
              <a:t>laiks apsvērt uzņēmuma paplašināšanu, lai to izmantotu citos tirgos un padarītu lielāku. Investori: riska kapitāla vai ietekmes zaļo ieguldījumu fondi, investori, kas cenšas atbalstīt sociālos uzņēmumus. apvienības ar Eiropas uzņēmumiem un kopīga finansējuma meklēšana.</a:t>
            </a:r>
            <a:endParaRPr sz="2000">
              <a:solidFill>
                <a:schemeClr val="dk1"/>
              </a:solidFill>
              <a:latin typeface="Quattrocento Sans"/>
              <a:ea typeface="Quattrocento Sans"/>
              <a:cs typeface="Quattrocento Sans"/>
              <a:sym typeface="Quattrocento Sans"/>
            </a:endParaRPr>
          </a:p>
        </p:txBody>
      </p:sp>
      <p:pic>
        <p:nvPicPr>
          <p:cNvPr descr="Calendario&#10;&#10;Descripción generada automáticamente" id="275" name="Google Shape;275;p77"/>
          <p:cNvPicPr preferRelativeResize="0"/>
          <p:nvPr/>
        </p:nvPicPr>
        <p:blipFill rotWithShape="1">
          <a:blip r:embed="rId6">
            <a:alphaModFix/>
          </a:blip>
          <a:srcRect b="0" l="0" r="0" t="0"/>
          <a:stretch/>
        </p:blipFill>
        <p:spPr>
          <a:xfrm>
            <a:off x="8812250" y="1334880"/>
            <a:ext cx="3224902" cy="2149935"/>
          </a:xfrm>
          <a:prstGeom prst="rect">
            <a:avLst/>
          </a:prstGeom>
          <a:noFill/>
          <a:ln>
            <a:noFill/>
          </a:ln>
        </p:spPr>
      </p:pic>
      <p:sp>
        <p:nvSpPr>
          <p:cNvPr id="276" name="Google Shape;276;p77"/>
          <p:cNvSpPr txBox="1"/>
          <p:nvPr/>
        </p:nvSpPr>
        <p:spPr>
          <a:xfrm>
            <a:off x="9107657" y="3665978"/>
            <a:ext cx="30843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7">
                  <a:extLst>
                    <a:ext uri="{A12FA001-AC4F-418D-AE19-62706E023703}">
                      <ahyp:hlinkClr val="tx"/>
                    </a:ext>
                  </a:extLst>
                </a:hlinkClick>
              </a:rPr>
              <a:t>Nick Youngson </a:t>
            </a:r>
            <a:r>
              <a:rPr lang="en-GB" sz="1800" u="sng">
                <a:solidFill>
                  <a:schemeClr val="dk1"/>
                </a:solidFill>
                <a:latin typeface="Calibri"/>
                <a:ea typeface="Calibri"/>
                <a:cs typeface="Calibri"/>
                <a:sym typeface="Calibri"/>
                <a:hlinkClick r:id="rId8">
                  <a:extLst>
                    <a:ext uri="{A12FA001-AC4F-418D-AE19-62706E023703}">
                      <ahyp:hlinkClr val="tx"/>
                    </a:ext>
                  </a:extLst>
                </a:hlinkClick>
              </a:rPr>
              <a:t>CC BY-SA 3.0 </a:t>
            </a:r>
            <a:r>
              <a:rPr lang="en-GB" sz="1800" u="sng">
                <a:solidFill>
                  <a:schemeClr val="dk1"/>
                </a:solidFill>
                <a:latin typeface="Calibri"/>
                <a:ea typeface="Calibri"/>
                <a:cs typeface="Calibri"/>
                <a:sym typeface="Calibri"/>
                <a:hlinkClick r:id="rId9">
                  <a:extLst>
                    <a:ext uri="{A12FA001-AC4F-418D-AE19-62706E023703}">
                      <ahyp:hlinkClr val="tx"/>
                    </a:ext>
                  </a:extLst>
                </a:hlinkClick>
              </a:rPr>
              <a:t>Alpha Stock Images</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78"/>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Sociālie ieguldījumi</a:t>
            </a:r>
            <a:endParaRPr b="1" sz="3600">
              <a:solidFill>
                <a:srgbClr val="29BA86"/>
              </a:solidFill>
              <a:latin typeface="Quattrocento Sans"/>
              <a:ea typeface="Quattrocento Sans"/>
              <a:cs typeface="Quattrocento Sans"/>
              <a:sym typeface="Quattrocento Sans"/>
            </a:endParaRPr>
          </a:p>
        </p:txBody>
      </p:sp>
      <p:sp>
        <p:nvSpPr>
          <p:cNvPr id="282" name="Google Shape;282;p7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3" name="Google Shape;283;p7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4" name="Google Shape;284;p7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5" name="Google Shape;285;p7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6" name="Google Shape;286;p78"/>
          <p:cNvSpPr txBox="1"/>
          <p:nvPr/>
        </p:nvSpPr>
        <p:spPr>
          <a:xfrm>
            <a:off x="952983" y="1614759"/>
            <a:ext cx="10588248"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Jautājumi: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Kas ir sociālais investors?</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Ko vēlas sociālie investori?</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
        <p:nvSpPr>
          <p:cNvPr id="287" name="Google Shape;287;p78"/>
          <p:cNvSpPr txBox="1"/>
          <p:nvPr/>
        </p:nvSpPr>
        <p:spPr>
          <a:xfrm>
            <a:off x="952983" y="3765152"/>
            <a:ext cx="108920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Skatieties šo videoklipu: </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Kas ir sociālais ieguldījums? (1'15</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 https://www.youtube.com/watch?v=rUrKGENE9ME </a:t>
            </a:r>
            <a:endParaRPr/>
          </a:p>
        </p:txBody>
      </p:sp>
      <p:pic>
        <p:nvPicPr>
          <p:cNvPr id="288" name="Google Shape;288;p78"/>
          <p:cNvPicPr preferRelativeResize="0"/>
          <p:nvPr/>
        </p:nvPicPr>
        <p:blipFill rotWithShape="1">
          <a:blip r:embed="rId7">
            <a:alphaModFix/>
          </a:blip>
          <a:srcRect b="26759" l="7358" r="46693" t="38352"/>
          <a:stretch/>
        </p:blipFill>
        <p:spPr>
          <a:xfrm>
            <a:off x="6095998" y="1555104"/>
            <a:ext cx="5602096" cy="23915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7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Sociālie ieguldījumi</a:t>
            </a:r>
            <a:endParaRPr b="1" sz="3600">
              <a:solidFill>
                <a:srgbClr val="29BA86"/>
              </a:solidFill>
              <a:latin typeface="Quattrocento Sans"/>
              <a:ea typeface="Quattrocento Sans"/>
              <a:cs typeface="Quattrocento Sans"/>
              <a:sym typeface="Quattrocento Sans"/>
            </a:endParaRPr>
          </a:p>
        </p:txBody>
      </p:sp>
      <p:sp>
        <p:nvSpPr>
          <p:cNvPr id="294" name="Google Shape;294;p7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5" name="Google Shape;295;p7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6" name="Google Shape;296;p7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7" name="Google Shape;297;p7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8" name="Google Shape;298;p79"/>
          <p:cNvSpPr txBox="1"/>
          <p:nvPr/>
        </p:nvSpPr>
        <p:spPr>
          <a:xfrm>
            <a:off x="952983" y="1423200"/>
            <a:ext cx="10588248" cy="4924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Atbildes:</a:t>
            </a:r>
            <a:endParaRPr/>
          </a:p>
          <a:p>
            <a:pPr indent="-342900" lvl="0" marL="342900" marR="0" rtl="0" algn="l">
              <a:spcBef>
                <a:spcPts val="60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Kas ir sociālais investors? Tas var būt privātpersona vai organizācija, un jūs varat aizņemties viņu naudu vai piedāvāt viņiem savas organizācijas akcijas. Atšķirība ir tāda, ka viņi vēlas ne tikai gūt peļņu no ieguldījuma. </a:t>
            </a:r>
            <a:endParaRPr/>
          </a:p>
          <a:p>
            <a:pPr indent="-342900" lvl="0" marL="342900" marR="0" rtl="0" algn="l">
              <a:spcBef>
                <a:spcPts val="60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Ko vēlas sociālie investori? Viņi vēlas, lai viņu nauda tiktu izmantota lietderīgi - lai palīdzētu jums turpināt īstenot savu sociālo misiju.</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Tas atšķiras no tā, vai jums ir dotācija vai pasūtījums, jums ir atbildība pret šiem investoriem. Ja organizācija saņem sociālos ieguldījumus, tai parasti ir jāmaksā atlīdzība par investora aizdotās naudas izmantošanu. Jebkurš sociālais investors sagaida, ka tas atmaksāsies. </a:t>
            </a:r>
            <a:r>
              <a:rPr b="1" lang="en-GB" sz="2000">
                <a:solidFill>
                  <a:schemeClr val="dk1"/>
                </a:solidFill>
                <a:latin typeface="Quattrocento Sans"/>
                <a:ea typeface="Quattrocento Sans"/>
                <a:cs typeface="Quattrocento Sans"/>
                <a:sym typeface="Quattrocento Sans"/>
              </a:rPr>
              <a:t>Kapitāla izmaksas </a:t>
            </a:r>
            <a:r>
              <a:rPr lang="en-GB" sz="2000">
                <a:solidFill>
                  <a:schemeClr val="dk1"/>
                </a:solidFill>
                <a:latin typeface="Quattrocento Sans"/>
                <a:ea typeface="Quattrocento Sans"/>
                <a:cs typeface="Quattrocento Sans"/>
                <a:sym typeface="Quattrocento Sans"/>
              </a:rPr>
              <a:t>tiek vienkāršotas līdz procentu likmei, kas jums tiks piemērota par šo naudu.</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Skatieties šo videoklipu: Kas ir kapitāla izmaksas? (2'17</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 https://youtu.be/f6E4POki8vg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8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Ietekmes ieguldījumi</a:t>
            </a:r>
            <a:endParaRPr b="1" sz="3600">
              <a:solidFill>
                <a:srgbClr val="29BA86"/>
              </a:solidFill>
              <a:latin typeface="Quattrocento Sans"/>
              <a:ea typeface="Quattrocento Sans"/>
              <a:cs typeface="Quattrocento Sans"/>
              <a:sym typeface="Quattrocento Sans"/>
            </a:endParaRPr>
          </a:p>
        </p:txBody>
      </p:sp>
      <p:sp>
        <p:nvSpPr>
          <p:cNvPr id="304" name="Google Shape;304;p8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5" name="Google Shape;305;p8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6" name="Google Shape;306;p8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7" name="Google Shape;307;p8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08" name="Google Shape;308;p80"/>
          <p:cNvSpPr txBox="1"/>
          <p:nvPr/>
        </p:nvSpPr>
        <p:spPr>
          <a:xfrm>
            <a:off x="952983" y="2659177"/>
            <a:ext cx="6096001"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Jautājumi: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Kas ir ietekmes ieguldījumi?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Kādi ieguldījumu veidi ir izskaidroti videoklipā?</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Kāds ir jebkura veida investīciju mērķis?</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Norādiet piemēru par ietekmes investīcijām</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Quattrocento Sans"/>
              <a:ea typeface="Quattrocento Sans"/>
              <a:cs typeface="Quattrocento Sans"/>
              <a:sym typeface="Quattrocento Sans"/>
            </a:endParaRPr>
          </a:p>
        </p:txBody>
      </p:sp>
      <p:sp>
        <p:nvSpPr>
          <p:cNvPr id="309" name="Google Shape;309;p80"/>
          <p:cNvSpPr txBox="1"/>
          <p:nvPr/>
        </p:nvSpPr>
        <p:spPr>
          <a:xfrm>
            <a:off x="952983" y="1463719"/>
            <a:ext cx="1089201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Skatieties šo videoklipu: </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Kas ir ietekmes ieguldījumi? https://youtu.be/jv3oKGUbCPo </a:t>
            </a:r>
            <a:endParaRPr/>
          </a:p>
        </p:txBody>
      </p:sp>
      <p:pic>
        <p:nvPicPr>
          <p:cNvPr id="310" name="Google Shape;310;p80"/>
          <p:cNvPicPr preferRelativeResize="0"/>
          <p:nvPr/>
        </p:nvPicPr>
        <p:blipFill rotWithShape="1">
          <a:blip r:embed="rId6">
            <a:alphaModFix/>
          </a:blip>
          <a:srcRect b="17259" l="2846" r="41435" t="32014"/>
          <a:stretch/>
        </p:blipFill>
        <p:spPr>
          <a:xfrm>
            <a:off x="7180952" y="2832618"/>
            <a:ext cx="4664045" cy="23872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81"/>
          <p:cNvSpPr txBox="1"/>
          <p:nvPr/>
        </p:nvSpPr>
        <p:spPr>
          <a:xfrm>
            <a:off x="812306" y="44102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Ietekmes ieguldījumi</a:t>
            </a:r>
            <a:endParaRPr b="1" sz="3600">
              <a:solidFill>
                <a:srgbClr val="29BA86"/>
              </a:solidFill>
              <a:latin typeface="Quattrocento Sans"/>
              <a:ea typeface="Quattrocento Sans"/>
              <a:cs typeface="Quattrocento Sans"/>
              <a:sym typeface="Quattrocento Sans"/>
            </a:endParaRPr>
          </a:p>
        </p:txBody>
      </p:sp>
      <p:sp>
        <p:nvSpPr>
          <p:cNvPr id="316" name="Google Shape;316;p8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7" name="Google Shape;317;p8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8" name="Google Shape;318;p8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19" name="Google Shape;319;p8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20" name="Google Shape;320;p81"/>
          <p:cNvSpPr txBox="1"/>
          <p:nvPr/>
        </p:nvSpPr>
        <p:spPr>
          <a:xfrm>
            <a:off x="952983" y="1225689"/>
            <a:ext cx="9175755"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Atbildes</a:t>
            </a:r>
            <a:r>
              <a:rPr lang="en-GB" sz="2000">
                <a:solidFill>
                  <a:schemeClr val="dk1"/>
                </a:solidFill>
                <a:latin typeface="Quattrocento Sans"/>
                <a:ea typeface="Quattrocento Sans"/>
                <a:cs typeface="Quattrocento Sans"/>
                <a:sym typeface="Quattrocento Sans"/>
              </a:rPr>
              <a:t>:</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Kas ir ietekmes ieguldījumi? Ieguldījumi ar konkrētu mērķi panākt pozitīvu sociālo un/vai vides ietekmi, kā arī finansiālu atdevi. </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Kādi </a:t>
            </a:r>
            <a:r>
              <a:rPr b="1" lang="en-GB" sz="2000">
                <a:solidFill>
                  <a:schemeClr val="dk1"/>
                </a:solidFill>
                <a:latin typeface="Quattrocento Sans"/>
                <a:ea typeface="Quattrocento Sans"/>
                <a:cs typeface="Quattrocento Sans"/>
                <a:sym typeface="Quattrocento Sans"/>
              </a:rPr>
              <a:t>ieguldījumu veidi ir </a:t>
            </a:r>
            <a:r>
              <a:rPr lang="en-GB" sz="2000">
                <a:solidFill>
                  <a:schemeClr val="dk1"/>
                </a:solidFill>
                <a:latin typeface="Quattrocento Sans"/>
                <a:ea typeface="Quattrocento Sans"/>
                <a:cs typeface="Quattrocento Sans"/>
                <a:sym typeface="Quattrocento Sans"/>
              </a:rPr>
              <a:t>izskaidroti videoklipā un kāds ir mērķis?</a:t>
            </a:r>
            <a:endParaRPr/>
          </a:p>
          <a:p>
            <a:pPr indent="-342900" lvl="1" marL="8001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Tradicionālā investēšana: vienīgais mērķis ir gūt finansiālu peļņu</a:t>
            </a:r>
            <a:endParaRPr/>
          </a:p>
          <a:p>
            <a:pPr indent="-342900" lvl="1" marL="8001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Atbildīgi ieguldījumi: izslēdziet kaitīgus ieguldījumus, piemēram, ieročus vai tabaku.</a:t>
            </a:r>
            <a:endParaRPr/>
          </a:p>
          <a:p>
            <a:pPr indent="-342900" lvl="1" marL="8001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Ilgtspējīgi ieguldījumi: investēt uzņēmumos, kuros ņemti vērā vides, sociālie un pārvaldības kritēriji.</a:t>
            </a:r>
            <a:endParaRPr/>
          </a:p>
          <a:p>
            <a:pPr indent="-342900" lvl="1" marL="8001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Ietekmes ieguldījumi: mērķis ir apzināti darīt labu, </a:t>
            </a:r>
            <a:endParaRPr/>
          </a:p>
          <a:p>
            <a:pPr indent="-342900" lvl="1" marL="8001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Riska filantropija: ieguldīt līdzekļus sociālā mērķa organizācijās (augsts risks).</a:t>
            </a:r>
            <a:endParaRPr/>
          </a:p>
          <a:p>
            <a:pPr indent="-342900" lvl="1" marL="8001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Quattrocento Sans"/>
                <a:ea typeface="Quattrocento Sans"/>
                <a:cs typeface="Quattrocento Sans"/>
                <a:sym typeface="Quattrocento Sans"/>
              </a:rPr>
              <a:t>Tradicionālā filantropija: uz dotācijām balstīts sociālo mērķu organizāciju finansējums (ziedojumi).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Norādiet </a:t>
            </a:r>
            <a:r>
              <a:rPr b="1" lang="en-GB" sz="2000">
                <a:solidFill>
                  <a:schemeClr val="dk1"/>
                </a:solidFill>
                <a:latin typeface="Quattrocento Sans"/>
                <a:ea typeface="Quattrocento Sans"/>
                <a:cs typeface="Quattrocento Sans"/>
                <a:sym typeface="Quattrocento Sans"/>
              </a:rPr>
              <a:t>piemēru par </a:t>
            </a:r>
            <a:r>
              <a:rPr lang="en-GB" sz="2000">
                <a:solidFill>
                  <a:schemeClr val="dk1"/>
                </a:solidFill>
                <a:latin typeface="Quattrocento Sans"/>
                <a:ea typeface="Quattrocento Sans"/>
                <a:cs typeface="Quattrocento Sans"/>
                <a:sym typeface="Quattrocento Sans"/>
              </a:rPr>
              <a:t>ietekmes investīcijām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82"/>
          <p:cNvSpPr txBox="1"/>
          <p:nvPr/>
        </p:nvSpPr>
        <p:spPr>
          <a:xfrm>
            <a:off x="952983" y="522818"/>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Sociālā uzņēmuma finansējuma avoti</a:t>
            </a:r>
            <a:endParaRPr b="1" sz="3600">
              <a:solidFill>
                <a:srgbClr val="29BA86"/>
              </a:solidFill>
              <a:latin typeface="Quattrocento Sans"/>
              <a:ea typeface="Quattrocento Sans"/>
              <a:cs typeface="Quattrocento Sans"/>
              <a:sym typeface="Quattrocento Sans"/>
            </a:endParaRPr>
          </a:p>
        </p:txBody>
      </p:sp>
      <p:sp>
        <p:nvSpPr>
          <p:cNvPr id="326" name="Google Shape;326;p8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7" name="Google Shape;327;p8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8" name="Google Shape;328;p8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29" name="Google Shape;329;p8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30" name="Google Shape;330;p82"/>
          <p:cNvSpPr txBox="1"/>
          <p:nvPr/>
        </p:nvSpPr>
        <p:spPr>
          <a:xfrm>
            <a:off x="1515696" y="1449654"/>
            <a:ext cx="94250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Pārdomājiet, kādus finansējuma avotus sociālais uzņēmums var atrast.</a:t>
            </a:r>
            <a:endParaRPr/>
          </a:p>
        </p:txBody>
      </p:sp>
      <p:sp>
        <p:nvSpPr>
          <p:cNvPr id="331" name="Google Shape;331;p82"/>
          <p:cNvSpPr txBox="1"/>
          <p:nvPr/>
        </p:nvSpPr>
        <p:spPr>
          <a:xfrm>
            <a:off x="1217490" y="2124751"/>
            <a:ext cx="898542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Quattrocento Sans"/>
              <a:buNone/>
            </a:pPr>
            <a:r>
              <a:rPr b="1" i="0" lang="en-GB" sz="2400" u="none" cap="none" strike="noStrike">
                <a:solidFill>
                  <a:srgbClr val="000000"/>
                </a:solidFill>
                <a:latin typeface="Quattrocento Sans"/>
                <a:ea typeface="Quattrocento Sans"/>
                <a:cs typeface="Quattrocento Sans"/>
                <a:sym typeface="Quattrocento Sans"/>
              </a:rPr>
              <a:t>NEPAZARĪGI → finansējuma meklējumiem jābūt saskaņā ar organizācijas misiju un vīziju, kā arī ar grupām, ar kurām tā sadarbojas. </a:t>
            </a:r>
            <a:endParaRPr/>
          </a:p>
        </p:txBody>
      </p:sp>
      <p:sp>
        <p:nvSpPr>
          <p:cNvPr id="332" name="Google Shape;332;p82"/>
          <p:cNvSpPr txBox="1"/>
          <p:nvPr/>
        </p:nvSpPr>
        <p:spPr>
          <a:xfrm>
            <a:off x="3131330" y="6073340"/>
            <a:ext cx="69829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6">
                  <a:extLst>
                    <a:ext uri="{A12FA001-AC4F-418D-AE19-62706E023703}">
                      <ahyp:hlinkClr val="tx"/>
                    </a:ext>
                  </a:extLst>
                </a:hlinkClick>
              </a:rPr>
              <a:t>Avots: </a:t>
            </a:r>
            <a:r>
              <a:rPr lang="en-GB" sz="1800" u="sng">
                <a:solidFill>
                  <a:srgbClr val="0563C1"/>
                </a:solidFill>
                <a:latin typeface="Calibri"/>
                <a:ea typeface="Calibri"/>
                <a:cs typeface="Calibri"/>
                <a:sym typeface="Calibri"/>
                <a:hlinkClick r:id="rId7">
                  <a:extLst>
                    <a:ext uri="{A12FA001-AC4F-418D-AE19-62706E023703}">
                      <ahyp:hlinkClr val="tx"/>
                    </a:ext>
                  </a:extLst>
                </a:hlinkClick>
              </a:rPr>
              <a:t>https:</a:t>
            </a:r>
            <a:r>
              <a:rPr lang="en-GB" sz="1800">
                <a:solidFill>
                  <a:schemeClr val="dk1"/>
                </a:solidFill>
                <a:latin typeface="Calibri"/>
                <a:ea typeface="Calibri"/>
                <a:cs typeface="Calibri"/>
                <a:sym typeface="Calibri"/>
              </a:rPr>
              <a:t>//www.alleywatch.com/wp-content/uploads/2017/07/merger-financing.png </a:t>
            </a:r>
            <a:endParaRPr/>
          </a:p>
        </p:txBody>
      </p:sp>
      <p:pic>
        <p:nvPicPr>
          <p:cNvPr descr="Imagen que contiene texto, periódico&#10;&#10;Descripción generada automáticamente" id="333" name="Google Shape;333;p82"/>
          <p:cNvPicPr preferRelativeResize="0"/>
          <p:nvPr/>
        </p:nvPicPr>
        <p:blipFill rotWithShape="1">
          <a:blip r:embed="rId8">
            <a:alphaModFix/>
          </a:blip>
          <a:srcRect b="0" l="0" r="0" t="0"/>
          <a:stretch/>
        </p:blipFill>
        <p:spPr>
          <a:xfrm>
            <a:off x="3131330" y="3746868"/>
            <a:ext cx="4499463" cy="23661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83"/>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Finansējuma avoti</a:t>
            </a:r>
            <a:endParaRPr b="1" sz="3600">
              <a:solidFill>
                <a:srgbClr val="29BA86"/>
              </a:solidFill>
              <a:latin typeface="Quattrocento Sans"/>
              <a:ea typeface="Quattrocento Sans"/>
              <a:cs typeface="Quattrocento Sans"/>
              <a:sym typeface="Quattrocento Sans"/>
            </a:endParaRPr>
          </a:p>
        </p:txBody>
      </p:sp>
      <p:sp>
        <p:nvSpPr>
          <p:cNvPr id="339" name="Google Shape;339;p8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0" name="Google Shape;340;p8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1" name="Google Shape;341;p8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42" name="Google Shape;342;p8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43" name="Google Shape;343;p83"/>
          <p:cNvSpPr txBox="1"/>
          <p:nvPr/>
        </p:nvSpPr>
        <p:spPr>
          <a:xfrm>
            <a:off x="952983" y="1613028"/>
            <a:ext cx="6754103" cy="34778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Personīgie ietaupījumi</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Bankas</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Nodibinājumi</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Privātie investori: sociālie investori, biznesa eņģeļi, pūļa finansēšanas platformas.</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Publiskās dotācijas: Eiropas, valsts, vietējās</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Akceleratori, inkubatori, mentori</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Īpaši pasākumi: ilgtspējīga mobilitāte, tehnoloģijas, ilgtspējīgas pilsētas, viedās pilsētas utt.</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Izstādes un tīklošanas sanāksmes</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Balvas Avots</a:t>
            </a:r>
            <a:endParaRPr sz="2000">
              <a:solidFill>
                <a:schemeClr val="dk1"/>
              </a:solidFill>
              <a:latin typeface="Quattrocento Sans"/>
              <a:ea typeface="Quattrocento Sans"/>
              <a:cs typeface="Quattrocento Sans"/>
              <a:sym typeface="Quattrocento Sans"/>
            </a:endParaRPr>
          </a:p>
        </p:txBody>
      </p:sp>
      <p:sp>
        <p:nvSpPr>
          <p:cNvPr id="344" name="Google Shape;344;p83"/>
          <p:cNvSpPr txBox="1"/>
          <p:nvPr/>
        </p:nvSpPr>
        <p:spPr>
          <a:xfrm>
            <a:off x="7251207" y="4905826"/>
            <a:ext cx="494079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Avots: </a:t>
            </a:r>
            <a:r>
              <a:rPr lang="en-GB" sz="1800" u="sng">
                <a:solidFill>
                  <a:schemeClr val="dk1"/>
                </a:solidFill>
                <a:latin typeface="Calibri"/>
                <a:ea typeface="Calibri"/>
                <a:cs typeface="Calibri"/>
                <a:sym typeface="Calibri"/>
                <a:hlinkClick r:id="rId6">
                  <a:extLst>
                    <a:ext uri="{A12FA001-AC4F-418D-AE19-62706E023703}">
                      <ahyp:hlinkClr val="tx"/>
                    </a:ext>
                  </a:extLst>
                </a:hlinkClick>
              </a:rPr>
              <a:t>https:</a:t>
            </a:r>
            <a:r>
              <a:rPr lang="en-GB" sz="1800">
                <a:solidFill>
                  <a:schemeClr val="dk1"/>
                </a:solidFill>
                <a:latin typeface="Calibri"/>
                <a:ea typeface="Calibri"/>
                <a:cs typeface="Calibri"/>
                <a:sym typeface="Calibri"/>
              </a:rPr>
              <a:t>//taxocoin.com/wp-content/uploads/2019/07/Equipment-Financing-Rates.jpg </a:t>
            </a:r>
            <a:endParaRPr/>
          </a:p>
        </p:txBody>
      </p:sp>
      <p:pic>
        <p:nvPicPr>
          <p:cNvPr descr="Mano de una persona&#10;&#10;Descripción generada automáticamente" id="345" name="Google Shape;345;p83"/>
          <p:cNvPicPr preferRelativeResize="0"/>
          <p:nvPr/>
        </p:nvPicPr>
        <p:blipFill rotWithShape="1">
          <a:blip r:embed="rId7">
            <a:alphaModFix/>
          </a:blip>
          <a:srcRect b="0" l="0" r="0" t="0"/>
          <a:stretch/>
        </p:blipFill>
        <p:spPr>
          <a:xfrm>
            <a:off x="7251207" y="1574645"/>
            <a:ext cx="4615229" cy="30236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6"/>
          <p:cNvSpPr txBox="1"/>
          <p:nvPr>
            <p:ph type="title"/>
          </p:nvPr>
        </p:nvSpPr>
        <p:spPr>
          <a:xfrm>
            <a:off x="3646209" y="376711"/>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7. modulis: Saturs</a:t>
            </a:r>
            <a:endParaRPr/>
          </a:p>
        </p:txBody>
      </p:sp>
      <p:sp>
        <p:nvSpPr>
          <p:cNvPr id="97" name="Google Shape;97;p66"/>
          <p:cNvSpPr txBox="1"/>
          <p:nvPr/>
        </p:nvSpPr>
        <p:spPr>
          <a:xfrm>
            <a:off x="2931395" y="1599967"/>
            <a:ext cx="7261149" cy="438958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1800"/>
              <a:buFont typeface="Quattrocento Sans"/>
              <a:buNone/>
            </a:pPr>
            <a:r>
              <a:rPr b="1" i="0" lang="en-GB" sz="1800" u="none" cap="none" strike="noStrike">
                <a:solidFill>
                  <a:srgbClr val="3F3F3F"/>
                </a:solidFill>
                <a:latin typeface="Quattrocento Sans"/>
                <a:ea typeface="Quattrocento Sans"/>
                <a:cs typeface="Quattrocento Sans"/>
                <a:sym typeface="Quattrocento Sans"/>
              </a:rPr>
              <a:t>Aprites ekonomikas uzņēmējdarbības finansēšana</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Ievads</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Kā vadošie finanšu pakalpojumu uzņēmumi redz aprites ekonomikas iespējas? </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Sociālo uzņēmumu ieguldījums</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Zaļie ieguldījumi: definīcijas un veidi</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Zaļās investīcijas vs. zaļās naudas mazgāšana </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Dažas definīcijas: kapitāla struktūra, parāds, pašu kapitāls</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Kritēriji, kurus investori var izmantot, lai novērtētu ideju</a:t>
            </a:r>
            <a:endParaRPr b="0" i="0" sz="1600" u="none" cap="none" strike="noStrike">
              <a:solidFill>
                <a:srgbClr val="3F3F3F"/>
              </a:solidFill>
              <a:latin typeface="Quattrocento Sans"/>
              <a:ea typeface="Quattrocento Sans"/>
              <a:cs typeface="Quattrocento Sans"/>
              <a:sym typeface="Quattrocento Sans"/>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Finansiālais potenciāls</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Finansēšanas un uzņēmuma attīstības posms</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Sociālie ieguldījumi</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Ietekmes ieguldījumi</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Sociālā uzņēmuma finansējuma avoti</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Publiskais finansējums</a:t>
            </a:r>
            <a:endParaRPr b="0" i="0" sz="1600" u="none" cap="none" strike="noStrike">
              <a:solidFill>
                <a:srgbClr val="3F3F3F"/>
              </a:solidFill>
              <a:latin typeface="Quattrocento Sans"/>
              <a:ea typeface="Quattrocento Sans"/>
              <a:cs typeface="Quattrocento Sans"/>
              <a:sym typeface="Quattrocento Sans"/>
            </a:endParaRPr>
          </a:p>
        </p:txBody>
      </p:sp>
      <p:sp>
        <p:nvSpPr>
          <p:cNvPr id="98" name="Google Shape;98;p6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9" name="Google Shape;99;p6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0" name="Google Shape;100;p6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1" name="Google Shape;101;p6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2" name="Google Shape;102;p66"/>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103" name="Google Shape;103;p6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84"/>
          <p:cNvSpPr txBox="1"/>
          <p:nvPr/>
        </p:nvSpPr>
        <p:spPr>
          <a:xfrm>
            <a:off x="801874" y="38093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Kolektīvās finansēšanas </a:t>
            </a:r>
            <a:endParaRPr b="1" sz="3600">
              <a:solidFill>
                <a:srgbClr val="29BA86"/>
              </a:solidFill>
              <a:latin typeface="Quattrocento Sans"/>
              <a:ea typeface="Quattrocento Sans"/>
              <a:cs typeface="Quattrocento Sans"/>
              <a:sym typeface="Quattrocento Sans"/>
            </a:endParaRPr>
          </a:p>
        </p:txBody>
      </p:sp>
      <p:sp>
        <p:nvSpPr>
          <p:cNvPr id="351" name="Google Shape;351;p8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2" name="Google Shape;352;p8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3" name="Google Shape;353;p8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54" name="Google Shape;354;p8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55" name="Google Shape;355;p84"/>
          <p:cNvSpPr txBox="1"/>
          <p:nvPr/>
        </p:nvSpPr>
        <p:spPr>
          <a:xfrm>
            <a:off x="499385" y="1115424"/>
            <a:ext cx="8470444" cy="3338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Kolektīvās finansēšanas prakse ir projekta vai uzņēmuma finansēšana, piesaistot nelielas naudas summas no liela cilvēku skaita, parasti internetā.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Kolektīvā finansējuma veidi:</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Pūļa pašu kapitāls</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Kolektīvā aizdošana</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Drukas resursu izmantošana</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Kolektīvās finansēšanas ziedojums</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Atlīdzības pūļa finansējums</a:t>
            </a:r>
            <a:endParaRPr/>
          </a:p>
          <a:p>
            <a:pPr indent="0" lvl="0" marL="0" marR="0" rtl="0" algn="l">
              <a:spcBef>
                <a:spcPts val="80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Imagen que contiene Forma&#10;&#10;Descripción generada automáticamente" id="356" name="Google Shape;356;p84"/>
          <p:cNvPicPr preferRelativeResize="0"/>
          <p:nvPr/>
        </p:nvPicPr>
        <p:blipFill rotWithShape="1">
          <a:blip r:embed="rId6">
            <a:alphaModFix/>
          </a:blip>
          <a:srcRect b="0" l="0" r="0" t="0"/>
          <a:stretch/>
        </p:blipFill>
        <p:spPr>
          <a:xfrm>
            <a:off x="5441564" y="2379178"/>
            <a:ext cx="6099667" cy="32769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85"/>
          <p:cNvSpPr txBox="1"/>
          <p:nvPr/>
        </p:nvSpPr>
        <p:spPr>
          <a:xfrm>
            <a:off x="801874" y="38093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Kolektīvās finansēšanas platformas </a:t>
            </a:r>
            <a:endParaRPr/>
          </a:p>
        </p:txBody>
      </p:sp>
      <p:sp>
        <p:nvSpPr>
          <p:cNvPr id="362" name="Google Shape;362;p8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3" name="Google Shape;363;p8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4" name="Google Shape;364;p8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65" name="Google Shape;365;p8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66" name="Google Shape;366;p85"/>
          <p:cNvSpPr txBox="1"/>
          <p:nvPr/>
        </p:nvSpPr>
        <p:spPr>
          <a:xfrm>
            <a:off x="499385" y="1115424"/>
            <a:ext cx="5596613" cy="494917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Kolektīvās finansēšanas platformas: </a:t>
            </a:r>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6">
                  <a:extLst>
                    <a:ext uri="{A12FA001-AC4F-418D-AE19-62706E023703}">
                      <ahyp:hlinkClr val="tx"/>
                    </a:ext>
                  </a:extLst>
                </a:hlinkClick>
              </a:rPr>
              <a:t>Inicia</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7">
                  <a:extLst>
                    <a:ext uri="{A12FA001-AC4F-418D-AE19-62706E023703}">
                      <ahyp:hlinkClr val="tx"/>
                    </a:ext>
                  </a:extLst>
                </a:hlinkClick>
              </a:rPr>
              <a:t>Komandu veidošana</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8">
                  <a:extLst>
                    <a:ext uri="{A12FA001-AC4F-418D-AE19-62706E023703}">
                      <ahyp:hlinkClr val="tx"/>
                    </a:ext>
                  </a:extLst>
                </a:hlinkClick>
              </a:rPr>
              <a:t>iHelp</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Kolektīvās kreditēšanas platformas: </a:t>
            </a:r>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9">
                  <a:extLst>
                    <a:ext uri="{A12FA001-AC4F-418D-AE19-62706E023703}">
                      <ahyp:hlinkClr val="tx"/>
                    </a:ext>
                  </a:extLst>
                </a:hlinkClick>
              </a:rPr>
              <a:t>Ecrowd</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10">
                  <a:extLst>
                    <a:ext uri="{A12FA001-AC4F-418D-AE19-62706E023703}">
                      <ahyp:hlinkClr val="tx"/>
                    </a:ext>
                  </a:extLst>
                </a:hlinkClick>
              </a:rPr>
              <a:t>Kolektīv</a:t>
            </a:r>
            <a:r>
              <a:rPr lang="en-GB" sz="1800">
                <a:solidFill>
                  <a:schemeClr val="dk1"/>
                </a:solidFill>
                <a:latin typeface="Quattrocento Sans"/>
                <a:ea typeface="Quattrocento Sans"/>
                <a:cs typeface="Quattrocento Sans"/>
                <a:sym typeface="Quattrocento Sans"/>
              </a:rPr>
              <a:t>s </a:t>
            </a:r>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11">
                  <a:extLst>
                    <a:ext uri="{A12FA001-AC4F-418D-AE19-62706E023703}">
                      <ahyp:hlinkClr val="tx"/>
                    </a:ext>
                  </a:extLst>
                </a:hlinkClick>
              </a:rPr>
              <a:t>Crowdcube</a:t>
            </a:r>
            <a:endParaRPr sz="1800" u="sng">
              <a:solidFill>
                <a:srgbClr val="0563C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t/>
            </a:r>
            <a:endParaRPr sz="1800" u="sng">
              <a:solidFill>
                <a:srgbClr val="0563C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Eiropas Komisija piedāvā </a:t>
            </a:r>
            <a:r>
              <a:rPr lang="en-GB" sz="1800" u="sng">
                <a:solidFill>
                  <a:srgbClr val="0563C1"/>
                </a:solidFill>
                <a:latin typeface="Quattrocento Sans"/>
                <a:ea typeface="Quattrocento Sans"/>
                <a:cs typeface="Quattrocento Sans"/>
                <a:sym typeface="Quattrocento Sans"/>
                <a:hlinkClick r:id="rId12">
                  <a:extLst>
                    <a:ext uri="{A12FA001-AC4F-418D-AE19-62706E023703}">
                      <ahyp:hlinkClr val="tx"/>
                    </a:ext>
                  </a:extLst>
                </a:hlinkClick>
              </a:rPr>
              <a:t>rokasgrāmatu par pūļa finansējumu </a:t>
            </a:r>
            <a:r>
              <a:rPr lang="en-GB" sz="1800">
                <a:solidFill>
                  <a:schemeClr val="dk1"/>
                </a:solidFill>
                <a:latin typeface="Quattrocento Sans"/>
                <a:ea typeface="Quattrocento Sans"/>
                <a:cs typeface="Quattrocento Sans"/>
                <a:sym typeface="Quattrocento Sans"/>
              </a:rPr>
              <a:t>un informāciju par </a:t>
            </a:r>
            <a:r>
              <a:rPr lang="en-GB" sz="1800" u="sng">
                <a:solidFill>
                  <a:srgbClr val="0563C1"/>
                </a:solidFill>
                <a:latin typeface="Quattrocento Sans"/>
                <a:ea typeface="Quattrocento Sans"/>
                <a:cs typeface="Quattrocento Sans"/>
                <a:sym typeface="Quattrocento Sans"/>
                <a:hlinkClick r:id="rId13">
                  <a:extLst>
                    <a:ext uri="{A12FA001-AC4F-418D-AE19-62706E023703}">
                      <ahyp:hlinkClr val="tx"/>
                    </a:ext>
                  </a:extLst>
                </a:hlinkClick>
              </a:rPr>
              <a:t>biznesa eņģeļiem</a:t>
            </a:r>
            <a:r>
              <a:rPr lang="en-GB" sz="1800">
                <a:solidFill>
                  <a:schemeClr val="dk1"/>
                </a:solidFill>
                <a:latin typeface="Quattrocento Sans"/>
                <a:ea typeface="Quattrocento Sans"/>
                <a:cs typeface="Quattrocento Sans"/>
                <a:sym typeface="Quattrocento Sans"/>
              </a:rPr>
              <a:t>. </a:t>
            </a:r>
            <a:endParaRPr/>
          </a:p>
          <a:p>
            <a:pPr indent="0" lvl="0" marL="0" marR="0" rtl="0" algn="just">
              <a:lnSpc>
                <a:spcPct val="107000"/>
              </a:lnSpc>
              <a:spcBef>
                <a:spcPts val="80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Imagen que contiene Forma&#10;&#10;Descripción generada automáticamente" id="367" name="Google Shape;367;p85"/>
          <p:cNvPicPr preferRelativeResize="0"/>
          <p:nvPr/>
        </p:nvPicPr>
        <p:blipFill rotWithShape="1">
          <a:blip r:embed="rId14">
            <a:alphaModFix/>
          </a:blip>
          <a:srcRect b="0" l="0" r="0" t="0"/>
          <a:stretch/>
        </p:blipFill>
        <p:spPr>
          <a:xfrm>
            <a:off x="5592944" y="1213817"/>
            <a:ext cx="6099667" cy="3276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86"/>
          <p:cNvSpPr txBox="1"/>
          <p:nvPr/>
        </p:nvSpPr>
        <p:spPr>
          <a:xfrm>
            <a:off x="801874" y="59195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Gadījuma izpēte: RSF finansē sociālos uzņēmumus </a:t>
            </a:r>
            <a:endParaRPr b="1" sz="3600">
              <a:solidFill>
                <a:srgbClr val="29BA86"/>
              </a:solidFill>
              <a:latin typeface="Quattrocento Sans"/>
              <a:ea typeface="Quattrocento Sans"/>
              <a:cs typeface="Quattrocento Sans"/>
              <a:sym typeface="Quattrocento Sans"/>
            </a:endParaRPr>
          </a:p>
        </p:txBody>
      </p:sp>
      <p:sp>
        <p:nvSpPr>
          <p:cNvPr id="373" name="Google Shape;373;p8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4" name="Google Shape;374;p8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5" name="Google Shape;375;p8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76" name="Google Shape;376;p8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77" name="Google Shape;377;p86"/>
          <p:cNvSpPr txBox="1"/>
          <p:nvPr/>
        </p:nvSpPr>
        <p:spPr>
          <a:xfrm>
            <a:off x="879125" y="1621862"/>
            <a:ext cx="847044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Skatiet šo videoklipu: </a:t>
            </a: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1800">
                <a:solidFill>
                  <a:schemeClr val="dk1"/>
                </a:solidFill>
                <a:latin typeface="Quattrocento Sans"/>
                <a:ea typeface="Quattrocento Sans"/>
                <a:cs typeface="Quattrocento Sans"/>
                <a:sym typeface="Quattrocento Sans"/>
              </a:rPr>
              <a:t>//www.youtube.com/watch?v=ap8-2cTjpcI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RSF Social Finance ir finanšu pakalpojumu organizācija, kuras mērķis ir mainīt veidu, kā pasaule strādā ar naudu. RSF piedāvā investīciju, aizdevumu un ziedojumu pakalpojumus, kas rada pozitīvu sociālo un vides ietekmi, vienlaikus veicinot dalībnieku kopienu un sadarbību.</a:t>
            </a:r>
            <a:endParaRPr/>
          </a:p>
        </p:txBody>
      </p:sp>
      <p:pic>
        <p:nvPicPr>
          <p:cNvPr id="378" name="Google Shape;378;p86"/>
          <p:cNvPicPr preferRelativeResize="0"/>
          <p:nvPr/>
        </p:nvPicPr>
        <p:blipFill rotWithShape="1">
          <a:blip r:embed="rId7">
            <a:alphaModFix/>
          </a:blip>
          <a:srcRect b="23636" l="6577" r="42213" t="27530"/>
          <a:stretch/>
        </p:blipFill>
        <p:spPr>
          <a:xfrm>
            <a:off x="1454046" y="3468080"/>
            <a:ext cx="4912480" cy="2633765"/>
          </a:xfrm>
          <a:prstGeom prst="rect">
            <a:avLst/>
          </a:prstGeom>
          <a:noFill/>
          <a:ln cap="flat" cmpd="sng" w="9525">
            <a:solidFill>
              <a:srgbClr val="179D96"/>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87"/>
          <p:cNvSpPr txBox="1"/>
          <p:nvPr/>
        </p:nvSpPr>
        <p:spPr>
          <a:xfrm>
            <a:off x="745603" y="372476"/>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Gadījuma izpēte: Earth Take Paātrināt klimata un ūdens tehnoloģiju risinājumus </a:t>
            </a:r>
            <a:endParaRPr b="1" sz="3600">
              <a:solidFill>
                <a:srgbClr val="29BA86"/>
              </a:solidFill>
              <a:latin typeface="Quattrocento Sans"/>
              <a:ea typeface="Quattrocento Sans"/>
              <a:cs typeface="Quattrocento Sans"/>
              <a:sym typeface="Quattrocento Sans"/>
            </a:endParaRPr>
          </a:p>
        </p:txBody>
      </p:sp>
      <p:sp>
        <p:nvSpPr>
          <p:cNvPr id="384" name="Google Shape;384;p8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85" name="Google Shape;385;p8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6" name="Google Shape;386;p8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87" name="Google Shape;387;p8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88" name="Google Shape;388;p87"/>
          <p:cNvSpPr txBox="1"/>
          <p:nvPr/>
        </p:nvSpPr>
        <p:spPr>
          <a:xfrm>
            <a:off x="879124" y="1621862"/>
            <a:ext cx="985882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https://climateventures.org/earthtech/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Earth Tech ir sešus mēnešus ilgs akselerators tiem, kas strādā pie klimata vai ūdens tehnoloģiju risinājumiem, kuri pozitīvi ietekmēs kopienas un ekosistēmas visā Kanādā.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Earth Tech palīdz jaunuzņēmumiem un bezpeļņas sociālajiem uzņēmumiem apstiprināt savus risinājumus un uzņēmējdarbības modeļus, attīstīt tehnoloģijas, piesaistīt finansējumu un radīt nozīmīgu ietekmi. Katru gadu no 2020. līdz 2022. gadam Earth Tech atbalstīs līdz 55 uzņēmumiem, kas izstrādā klimata un ūdens risinājumus.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88"/>
          <p:cNvSpPr txBox="1"/>
          <p:nvPr/>
        </p:nvSpPr>
        <p:spPr>
          <a:xfrm>
            <a:off x="745603" y="372476"/>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Gadījuma izpēte: Ashoka iedomājas pasauli, kurā ikviens ir pārmaiņu veicinātājs</a:t>
            </a:r>
            <a:endParaRPr b="1" sz="3600">
              <a:solidFill>
                <a:srgbClr val="29BA86"/>
              </a:solidFill>
              <a:latin typeface="Quattrocento Sans"/>
              <a:ea typeface="Quattrocento Sans"/>
              <a:cs typeface="Quattrocento Sans"/>
              <a:sym typeface="Quattrocento Sans"/>
            </a:endParaRPr>
          </a:p>
        </p:txBody>
      </p:sp>
      <p:sp>
        <p:nvSpPr>
          <p:cNvPr id="394" name="Google Shape;394;p8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95" name="Google Shape;395;p8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96" name="Google Shape;396;p8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97" name="Google Shape;397;p8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98" name="Google Shape;398;p88"/>
          <p:cNvSpPr txBox="1"/>
          <p:nvPr/>
        </p:nvSpPr>
        <p:spPr>
          <a:xfrm>
            <a:off x="879124" y="1621862"/>
            <a:ext cx="9858829" cy="43704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https://www.ashoka.org/en-gb/about-ashoka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Ashoka apzina un atbalsta pasaules vadošos sociālos uzņēmējus, mācās no viņu inovāciju modeļiem un mobilizē globālu kopienu, kas pieņem šos jaunos pamatprincipus, lai veidotu "ikviens ir pārmaiņu veicinātājs pasaulē".</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Ashoka koncentrējas uz trim stratēģiskām prioritātēm:</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Sociālā uzņēmējdarbība: Ashoka atlasa pasaules līmeņa sociālos uzņēmējus, sniedzot finansiālu atbalstu agrīnā posmā un mūža dalību plašā līdzinieku un partneru tīklā.</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Empātija un jauniešu pārmaiņu veidošana:  Ashoka vada kustību, kuras mērķis ir pārveidot jauniešu audzināšanu, lai viņiem būtu iespēja vadīt, dot savu ieguldījumu - būt atbildīgiem.</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Pārmaiņu organizēšana.</a:t>
            </a:r>
            <a:endParaRPr/>
          </a:p>
        </p:txBody>
      </p:sp>
      <p:pic>
        <p:nvPicPr>
          <p:cNvPr id="399" name="Google Shape;399;p88"/>
          <p:cNvPicPr preferRelativeResize="0"/>
          <p:nvPr/>
        </p:nvPicPr>
        <p:blipFill rotWithShape="1">
          <a:blip r:embed="rId7">
            <a:alphaModFix/>
          </a:blip>
          <a:srcRect b="0" l="0" r="0" t="0"/>
          <a:stretch/>
        </p:blipFill>
        <p:spPr>
          <a:xfrm>
            <a:off x="10360441" y="918594"/>
            <a:ext cx="1428750" cy="1428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89"/>
          <p:cNvSpPr txBox="1"/>
          <p:nvPr/>
        </p:nvSpPr>
        <p:spPr>
          <a:xfrm>
            <a:off x="952983" y="280841"/>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Publiskais finansējums</a:t>
            </a:r>
            <a:endParaRPr b="1" sz="3600">
              <a:solidFill>
                <a:srgbClr val="29BA86"/>
              </a:solidFill>
              <a:latin typeface="Quattrocento Sans"/>
              <a:ea typeface="Quattrocento Sans"/>
              <a:cs typeface="Quattrocento Sans"/>
              <a:sym typeface="Quattrocento Sans"/>
            </a:endParaRPr>
          </a:p>
        </p:txBody>
      </p:sp>
      <p:sp>
        <p:nvSpPr>
          <p:cNvPr id="405" name="Google Shape;405;p8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06" name="Google Shape;406;p8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7" name="Google Shape;407;p8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08" name="Google Shape;408;p8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09" name="Google Shape;409;p89"/>
          <p:cNvSpPr txBox="1"/>
          <p:nvPr/>
        </p:nvSpPr>
        <p:spPr>
          <a:xfrm>
            <a:off x="707894" y="1087360"/>
            <a:ext cx="10588248"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Valsts programmām ir neliela, bet ne maznozīmīga nozīme uzņēmējdarbības finansējuma ziņā.</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Ja jums nav ne jausmas, kā saņemt finansiālu atbalstu, uzziniet par valsts atbalstu, finansēšanas līnijām un varat pat vērsties pie konsultāciju uzņēmuma, lai atrastu piemērotāko modeli.</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Eiropas Savienība piedāvā vairākas </a:t>
            </a:r>
            <a:r>
              <a:rPr b="1" lang="en-GB" sz="2000">
                <a:solidFill>
                  <a:schemeClr val="dk1"/>
                </a:solidFill>
                <a:latin typeface="Quattrocento Sans"/>
                <a:ea typeface="Quattrocento Sans"/>
                <a:cs typeface="Quattrocento Sans"/>
                <a:sym typeface="Quattrocento Sans"/>
              </a:rPr>
              <a:t>finansēšanas programmas, </a:t>
            </a:r>
            <a:r>
              <a:rPr lang="en-GB" sz="2000">
                <a:solidFill>
                  <a:schemeClr val="dk1"/>
                </a:solidFill>
                <a:latin typeface="Quattrocento Sans"/>
                <a:ea typeface="Quattrocento Sans"/>
                <a:cs typeface="Quattrocento Sans"/>
                <a:sym typeface="Quattrocento Sans"/>
              </a:rPr>
              <a:t>lai atbalstītu pāreju </a:t>
            </a:r>
            <a:r>
              <a:rPr b="1" lang="en-GB" sz="2000">
                <a:solidFill>
                  <a:schemeClr val="dk1"/>
                </a:solidFill>
                <a:latin typeface="Quattrocento Sans"/>
                <a:ea typeface="Quattrocento Sans"/>
                <a:cs typeface="Quattrocento Sans"/>
                <a:sym typeface="Quattrocento Sans"/>
              </a:rPr>
              <a:t>uz CE, </a:t>
            </a:r>
            <a:r>
              <a:rPr lang="en-GB" sz="2000">
                <a:solidFill>
                  <a:schemeClr val="dk1"/>
                </a:solidFill>
                <a:latin typeface="Quattrocento Sans"/>
                <a:ea typeface="Quattrocento Sans"/>
                <a:cs typeface="Quattrocento Sans"/>
                <a:sym typeface="Quattrocento Sans"/>
              </a:rPr>
              <a:t>piemēram, Eiropas strukturālos un investīciju fondus, programmu "Apvārsnis 2020" un LIFE.</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Turklāt </a:t>
            </a:r>
            <a:r>
              <a:rPr b="1" lang="en-GB" sz="2000">
                <a:solidFill>
                  <a:schemeClr val="dk1"/>
                </a:solidFill>
                <a:latin typeface="Quattrocento Sans"/>
                <a:ea typeface="Quattrocento Sans"/>
                <a:cs typeface="Quattrocento Sans"/>
                <a:sym typeface="Quattrocento Sans"/>
              </a:rPr>
              <a:t>Eiropas Investīciju banka </a:t>
            </a:r>
            <a:r>
              <a:rPr lang="en-GB" sz="2000">
                <a:solidFill>
                  <a:schemeClr val="dk1"/>
                </a:solidFill>
                <a:latin typeface="Quattrocento Sans"/>
                <a:ea typeface="Quattrocento Sans"/>
                <a:cs typeface="Quattrocento Sans"/>
                <a:sym typeface="Quattrocento Sans"/>
              </a:rPr>
              <a:t>(EIB) sniedz finansējumu un konsultācijas CE projektiem, izmantojot Eiropas Stratēģisko investīciju fondu un programmu "ES finansējums novatoriem" (InnovFin).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Kopš 2021. gada aprīļa </a:t>
            </a:r>
            <a:r>
              <a:rPr b="1" lang="en-GB" sz="2000">
                <a:solidFill>
                  <a:schemeClr val="dk1"/>
                </a:solidFill>
                <a:latin typeface="Quattrocento Sans"/>
                <a:ea typeface="Quattrocento Sans"/>
                <a:cs typeface="Quattrocento Sans"/>
                <a:sym typeface="Quattrocento Sans"/>
              </a:rPr>
              <a:t>Eiropas Inovācijas padome </a:t>
            </a:r>
            <a:r>
              <a:rPr lang="en-GB" sz="2000">
                <a:solidFill>
                  <a:schemeClr val="dk1"/>
                </a:solidFill>
                <a:latin typeface="Quattrocento Sans"/>
                <a:ea typeface="Quattrocento Sans"/>
                <a:cs typeface="Quattrocento Sans"/>
                <a:sym typeface="Quattrocento Sans"/>
              </a:rPr>
              <a:t>un </a:t>
            </a:r>
            <a:r>
              <a:rPr b="1" lang="en-GB" sz="2000">
                <a:solidFill>
                  <a:schemeClr val="dk1"/>
                </a:solidFill>
                <a:latin typeface="Quattrocento Sans"/>
                <a:ea typeface="Quattrocento Sans"/>
                <a:cs typeface="Quattrocento Sans"/>
                <a:sym typeface="Quattrocento Sans"/>
              </a:rPr>
              <a:t>Mazo un vidējo uzņēmumu izpildaģentūra </a:t>
            </a:r>
            <a:r>
              <a:rPr lang="en-GB" sz="2000">
                <a:solidFill>
                  <a:schemeClr val="dk1"/>
                </a:solidFill>
                <a:latin typeface="Quattrocento Sans"/>
                <a:ea typeface="Quattrocento Sans"/>
                <a:cs typeface="Quattrocento Sans"/>
                <a:sym typeface="Quattrocento Sans"/>
              </a:rPr>
              <a:t>(EISMEA) Eiropas Komisijas vārdā daļēji vai pilnībā pārvalda vairākas ES programmas MVU atbalsta un inovācijas, vides, klimata, enerģētikas un jūrlietu jomā.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9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415" name="Google Shape;415;p9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16" name="Google Shape;416;p9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7" name="Google Shape;417;p9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18" name="Google Shape;418;p9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19" name="Google Shape;419;p90"/>
          <p:cNvSpPr txBox="1"/>
          <p:nvPr/>
        </p:nvSpPr>
        <p:spPr>
          <a:xfrm>
            <a:off x="952983" y="1502931"/>
            <a:ext cx="1058824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Pārdomājiet šī moduļa galvenos punktus 7. </a:t>
            </a:r>
            <a:endParaRPr/>
          </a:p>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Pārdomājiet šodienas nodarbībās apgūto un mēģiniet identificēt jaunus faktus, kurus pirms šodienas nezinājāt. </a:t>
            </a:r>
            <a:endParaRPr sz="20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91"/>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425" name="Google Shape;425;p9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26" name="Google Shape;426;p91"/>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427" name="Google Shape;427;p91"/>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28" name="Google Shape;428;p9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429" name="Google Shape;429;p91"/>
          <p:cNvGrpSpPr/>
          <p:nvPr/>
        </p:nvGrpSpPr>
        <p:grpSpPr>
          <a:xfrm>
            <a:off x="2569288" y="3802743"/>
            <a:ext cx="7053424" cy="1670958"/>
            <a:chOff x="2569288" y="3802743"/>
            <a:chExt cx="7053424" cy="1670958"/>
          </a:xfrm>
        </p:grpSpPr>
        <p:pic>
          <p:nvPicPr>
            <p:cNvPr descr="Qr code&#10;&#10;Description automatically generated" id="430" name="Google Shape;430;p91"/>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431" name="Google Shape;431;p91"/>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67"/>
          <p:cNvPicPr preferRelativeResize="0"/>
          <p:nvPr/>
        </p:nvPicPr>
        <p:blipFill rotWithShape="1">
          <a:blip r:embed="rId3">
            <a:alphaModFix/>
          </a:blip>
          <a:srcRect b="0" l="0" r="0" t="0"/>
          <a:stretch/>
        </p:blipFill>
        <p:spPr>
          <a:xfrm>
            <a:off x="1110099" y="2409507"/>
            <a:ext cx="2013790" cy="2968271"/>
          </a:xfrm>
          <a:prstGeom prst="rect">
            <a:avLst/>
          </a:prstGeom>
          <a:noFill/>
          <a:ln>
            <a:noFill/>
          </a:ln>
        </p:spPr>
      </p:pic>
      <p:pic>
        <p:nvPicPr>
          <p:cNvPr id="109" name="Google Shape;109;p67"/>
          <p:cNvPicPr preferRelativeResize="0"/>
          <p:nvPr/>
        </p:nvPicPr>
        <p:blipFill rotWithShape="1">
          <a:blip r:embed="rId4">
            <a:alphaModFix/>
          </a:blip>
          <a:srcRect b="0" l="0" r="0" t="0"/>
          <a:stretch/>
        </p:blipFill>
        <p:spPr>
          <a:xfrm>
            <a:off x="3640851" y="2409507"/>
            <a:ext cx="2013790" cy="2968271"/>
          </a:xfrm>
          <a:prstGeom prst="rect">
            <a:avLst/>
          </a:prstGeom>
          <a:noFill/>
          <a:ln>
            <a:noFill/>
          </a:ln>
        </p:spPr>
      </p:pic>
      <p:pic>
        <p:nvPicPr>
          <p:cNvPr id="110" name="Google Shape;110;p67"/>
          <p:cNvPicPr preferRelativeResize="0"/>
          <p:nvPr/>
        </p:nvPicPr>
        <p:blipFill rotWithShape="1">
          <a:blip r:embed="rId4">
            <a:alphaModFix/>
          </a:blip>
          <a:srcRect b="0" l="0" r="0" t="0"/>
          <a:stretch/>
        </p:blipFill>
        <p:spPr>
          <a:xfrm>
            <a:off x="6171603" y="2409506"/>
            <a:ext cx="2013790" cy="2968271"/>
          </a:xfrm>
          <a:prstGeom prst="rect">
            <a:avLst/>
          </a:prstGeom>
          <a:noFill/>
          <a:ln>
            <a:noFill/>
          </a:ln>
        </p:spPr>
      </p:pic>
      <p:pic>
        <p:nvPicPr>
          <p:cNvPr descr="Text&#10;&#10;Description automatically generated" id="111" name="Google Shape;111;p67"/>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2" name="Google Shape;112;p67"/>
          <p:cNvSpPr txBox="1"/>
          <p:nvPr/>
        </p:nvSpPr>
        <p:spPr>
          <a:xfrm>
            <a:off x="127625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a:p>
        </p:txBody>
      </p:sp>
      <p:sp>
        <p:nvSpPr>
          <p:cNvPr id="113" name="Google Shape;113;p67"/>
          <p:cNvSpPr txBox="1"/>
          <p:nvPr/>
        </p:nvSpPr>
        <p:spPr>
          <a:xfrm>
            <a:off x="380700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ATZĪST</a:t>
            </a:r>
            <a:endParaRPr/>
          </a:p>
        </p:txBody>
      </p:sp>
      <p:sp>
        <p:nvSpPr>
          <p:cNvPr id="114" name="Google Shape;114;p67"/>
          <p:cNvSpPr txBox="1"/>
          <p:nvPr/>
        </p:nvSpPr>
        <p:spPr>
          <a:xfrm>
            <a:off x="6337759"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COMPREHEND</a:t>
            </a:r>
            <a:endParaRPr/>
          </a:p>
        </p:txBody>
      </p:sp>
      <p:sp>
        <p:nvSpPr>
          <p:cNvPr id="115" name="Google Shape;115;p67"/>
          <p:cNvSpPr txBox="1"/>
          <p:nvPr/>
        </p:nvSpPr>
        <p:spPr>
          <a:xfrm>
            <a:off x="1276254" y="3213098"/>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Iepazīstieties ar zaļo investīciju jēdzienu un veidiem</a:t>
            </a:r>
            <a:endParaRPr sz="1400">
              <a:solidFill>
                <a:schemeClr val="lt1"/>
              </a:solidFill>
              <a:latin typeface="Quattrocento Sans"/>
              <a:ea typeface="Quattrocento Sans"/>
              <a:cs typeface="Quattrocento Sans"/>
              <a:sym typeface="Quattrocento Sans"/>
            </a:endParaRPr>
          </a:p>
        </p:txBody>
      </p:sp>
      <p:sp>
        <p:nvSpPr>
          <p:cNvPr id="116" name="Google Shape;116;p67"/>
          <p:cNvSpPr txBox="1"/>
          <p:nvPr/>
        </p:nvSpPr>
        <p:spPr>
          <a:xfrm>
            <a:off x="3780690"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Izpratne par dažādu dalībnieku lomu uzņēmuma finansēšanā.</a:t>
            </a:r>
            <a:endParaRPr sz="1400">
              <a:solidFill>
                <a:schemeClr val="lt1"/>
              </a:solidFill>
              <a:latin typeface="Quattrocento Sans"/>
              <a:ea typeface="Quattrocento Sans"/>
              <a:cs typeface="Quattrocento Sans"/>
              <a:sym typeface="Quattrocento Sans"/>
            </a:endParaRPr>
          </a:p>
        </p:txBody>
      </p:sp>
      <p:sp>
        <p:nvSpPr>
          <p:cNvPr id="117" name="Google Shape;117;p67"/>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18" name="Google Shape;118;p67"/>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19" name="Google Shape;119;p67"/>
          <p:cNvPicPr preferRelativeResize="0"/>
          <p:nvPr/>
        </p:nvPicPr>
        <p:blipFill rotWithShape="1">
          <a:blip r:embed="rId3">
            <a:alphaModFix/>
          </a:blip>
          <a:srcRect b="0" l="0" r="0" t="0"/>
          <a:stretch/>
        </p:blipFill>
        <p:spPr>
          <a:xfrm>
            <a:off x="8718376" y="2435295"/>
            <a:ext cx="2013790" cy="2968271"/>
          </a:xfrm>
          <a:prstGeom prst="rect">
            <a:avLst/>
          </a:prstGeom>
          <a:noFill/>
          <a:ln>
            <a:noFill/>
          </a:ln>
        </p:spPr>
      </p:pic>
      <p:sp>
        <p:nvSpPr>
          <p:cNvPr id="120" name="Google Shape;120;p67"/>
          <p:cNvSpPr txBox="1"/>
          <p:nvPr/>
        </p:nvSpPr>
        <p:spPr>
          <a:xfrm>
            <a:off x="8884532" y="2670416"/>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APZINĪBU</a:t>
            </a:r>
            <a:endParaRPr/>
          </a:p>
        </p:txBody>
      </p:sp>
      <p:sp>
        <p:nvSpPr>
          <p:cNvPr id="121" name="Google Shape;121;p67"/>
          <p:cNvSpPr txBox="1"/>
          <p:nvPr/>
        </p:nvSpPr>
        <p:spPr>
          <a:xfrm>
            <a:off x="6345768" y="3187527"/>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Kritēriji, kurus investori var izmantot, lai novērtētu ideju</a:t>
            </a:r>
            <a:endParaRPr/>
          </a:p>
        </p:txBody>
      </p:sp>
      <p:sp>
        <p:nvSpPr>
          <p:cNvPr id="122" name="Google Shape;122;p67"/>
          <p:cNvSpPr txBox="1"/>
          <p:nvPr/>
        </p:nvSpPr>
        <p:spPr>
          <a:xfrm>
            <a:off x="8884531" y="3213098"/>
            <a:ext cx="1681480" cy="1169551"/>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izpratne par "zaļās naudas mazgāšanas" risku saistībā ar ieguldījumiem.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68"/>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8" name="Google Shape;128;p68"/>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29" name="Google Shape;129;p68"/>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0" name="Google Shape;130;p68"/>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68"/>
          <p:cNvSpPr txBox="1"/>
          <p:nvPr/>
        </p:nvSpPr>
        <p:spPr>
          <a:xfrm>
            <a:off x="2754443" y="815541"/>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Ievads</a:t>
            </a:r>
            <a:endParaRPr/>
          </a:p>
        </p:txBody>
      </p:sp>
      <p:sp>
        <p:nvSpPr>
          <p:cNvPr id="132" name="Google Shape;132;p68"/>
          <p:cNvSpPr txBox="1"/>
          <p:nvPr/>
        </p:nvSpPr>
        <p:spPr>
          <a:xfrm>
            <a:off x="2754442" y="1400316"/>
            <a:ext cx="6486166" cy="49552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800">
                <a:solidFill>
                  <a:srgbClr val="000000"/>
                </a:solidFill>
                <a:latin typeface="Quattrocento Sans"/>
                <a:ea typeface="Quattrocento Sans"/>
                <a:cs typeface="Quattrocento Sans"/>
                <a:sym typeface="Quattrocento Sans"/>
              </a:rPr>
              <a:t>Saskaņā ar Ellen MacArthur Foundation teikto "aprites ekonomika piedāvā finanšu sektoram lielu iespēju pildīt saistības klimata jomā un sasniegt citus vides, sociālos un pārvaldības (ESG) mērķus, vienlaikus radot ilgtermiņa vērtību.</a:t>
            </a:r>
            <a:endParaRPr/>
          </a:p>
          <a:p>
            <a:pPr indent="0" lvl="0" marL="0" marR="0" rtl="0" algn="just">
              <a:spcBef>
                <a:spcPts val="600"/>
              </a:spcBef>
              <a:spcAft>
                <a:spcPts val="0"/>
              </a:spcAft>
              <a:buNone/>
            </a:pPr>
            <a:r>
              <a:rPr lang="en-GB" sz="1800">
                <a:solidFill>
                  <a:srgbClr val="000000"/>
                </a:solidFill>
                <a:latin typeface="Quattrocento Sans"/>
                <a:ea typeface="Quattrocento Sans"/>
                <a:cs typeface="Quattrocento Sans"/>
                <a:sym typeface="Quattrocento Sans"/>
              </a:rPr>
              <a:t>Aprites prakses ieviešana var samazināt risku un palielināt noturību, dažādojot uzņēmējdarbības modeļus, nodalot ekonomikas izaugsmi no resursu izmantošanas un ietekmes uz vidi, kā arī labāk paredzot stingrāku regulējumu un mainīgās klientu vēlmes."</a:t>
            </a:r>
            <a:endParaRPr/>
          </a:p>
          <a:p>
            <a:pPr indent="0" lvl="0" marL="0" marR="0" rtl="0" algn="just">
              <a:spcBef>
                <a:spcPts val="600"/>
              </a:spcBef>
              <a:spcAft>
                <a:spcPts val="0"/>
              </a:spcAft>
              <a:buNone/>
            </a:pPr>
            <a:r>
              <a:rPr lang="en-GB" sz="1800">
                <a:solidFill>
                  <a:srgbClr val="000000"/>
                </a:solidFill>
                <a:latin typeface="Quattrocento Sans"/>
                <a:ea typeface="Quattrocento Sans"/>
                <a:cs typeface="Quattrocento Sans"/>
                <a:sym typeface="Quattrocento Sans"/>
              </a:rPr>
              <a:t>Lai atbalstītu pāreju uz aprites ekonomiku, cita starpā ir nepieciešams pārorientēt kapitāla plūsmas uz ilgtspējīgiem ieguldījumiem. Privātajam sektoram tas nozīmē, ka ieguldījumu lēmumu pieņemšanas procesā papildus ekonomiskajiem faktoriem ir jāiekļauj arī vides, sociālie un pārvaldības faktori. Tas prasa arī mobilizēt pieejamos publiskā finansējuma avotus, lai nodrošinātu aprites projektus.</a:t>
            </a:r>
            <a:endParaRPr/>
          </a:p>
        </p:txBody>
      </p:sp>
      <p:pic>
        <p:nvPicPr>
          <p:cNvPr id="133" name="Google Shape;133;p6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69"/>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9" name="Google Shape;139;p69"/>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0" name="Google Shape;140;p69"/>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41" name="Google Shape;141;p69"/>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69"/>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Ievads</a:t>
            </a:r>
            <a:endParaRPr/>
          </a:p>
        </p:txBody>
      </p:sp>
      <p:sp>
        <p:nvSpPr>
          <p:cNvPr id="143" name="Google Shape;143;p69"/>
          <p:cNvSpPr txBox="1"/>
          <p:nvPr/>
        </p:nvSpPr>
        <p:spPr>
          <a:xfrm>
            <a:off x="2754442" y="1415032"/>
            <a:ext cx="6486166" cy="53091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No otras puses, sociālie uzņēmumi arvien vairāk palīdz risināt sociālekonomiskās problēmas, piemēram, bezdarbu vai vides problēmas, bieži vien inovatīvā un ilgtspējīgā veidā vietējā, reģionālā un globālā līmenī, tostarp aprites ekonomikas jomā.</a:t>
            </a:r>
            <a:endParaRPr/>
          </a:p>
          <a:p>
            <a:pPr indent="0" lvl="0" marL="0" marR="0" rtl="0" algn="just">
              <a:spcBef>
                <a:spcPts val="60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Plašs ieinteresēto personu loks, piemēram, politikas veidotāji, uzņēmēji, iedzīvotāji un investori, ir izrādījuši lielāku interesi par sociālajiem uzņēmumiem. Īpaši tūkstošgades cilvēki izrāda lielu vēlmi aktīvi piedalīties sociālo problēmu risināšanā, izmantojot sociālo uzņēmējdarbību (UNICEF, 2007). </a:t>
            </a:r>
            <a:endParaRPr/>
          </a:p>
          <a:p>
            <a:pPr indent="0" lvl="0" marL="0" marR="0" rtl="0" algn="just">
              <a:spcBef>
                <a:spcPts val="600"/>
              </a:spcBef>
              <a:spcAft>
                <a:spcPts val="0"/>
              </a:spcAft>
              <a:buNone/>
            </a:pPr>
            <a:r>
              <a:rPr lang="en-GB" sz="1800">
                <a:solidFill>
                  <a:srgbClr val="000000"/>
                </a:solidFill>
                <a:latin typeface="Quattrocento Sans"/>
                <a:ea typeface="Quattrocento Sans"/>
                <a:cs typeface="Quattrocento Sans"/>
                <a:sym typeface="Quattrocento Sans"/>
              </a:rPr>
              <a:t>Tajā pašā laikā šajā jomā ienāk jauni dalībnieki un finanšu starpnieki: sociālās ietekmes investori, ētiskās bankas un riska filantropi piedāvā jaunus finansējuma avotus sociālajiem uzņēmumiem, bet arī pieprasa stingrākus sociālās ietekmes novērtējumus, veicinot mērīšanas un novērtēšanas kultūru (ESAO/Eiropas Komisija, 2015). </a:t>
            </a:r>
            <a:endParaRPr sz="18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144" name="Google Shape;144;p6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70"/>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50" name="Google Shape;150;p70"/>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1" name="Google Shape;151;p70"/>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52" name="Google Shape;152;p70"/>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https://youtu.be/u7GvAptjV2I</a:t>
            </a:r>
            <a:endParaRPr sz="1800">
              <a:solidFill>
                <a:schemeClr val="lt1"/>
              </a:solidFill>
              <a:latin typeface="Calibri"/>
              <a:ea typeface="Calibri"/>
              <a:cs typeface="Calibri"/>
              <a:sym typeface="Calibri"/>
            </a:endParaRPr>
          </a:p>
        </p:txBody>
      </p:sp>
      <p:sp>
        <p:nvSpPr>
          <p:cNvPr id="153" name="Google Shape;153;p70"/>
          <p:cNvSpPr txBox="1"/>
          <p:nvPr/>
        </p:nvSpPr>
        <p:spPr>
          <a:xfrm>
            <a:off x="2754443" y="843677"/>
            <a:ext cx="701425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Kā vadošie finanšu pakalpojumu uzņēmumi redz aprites ekonomikas iespējas? </a:t>
            </a:r>
            <a:endParaRPr b="1" sz="3200">
              <a:solidFill>
                <a:srgbClr val="29BB89"/>
              </a:solidFill>
              <a:latin typeface="Quattrocento Sans"/>
              <a:ea typeface="Quattrocento Sans"/>
              <a:cs typeface="Quattrocento Sans"/>
              <a:sym typeface="Quattrocento Sans"/>
            </a:endParaRPr>
          </a:p>
        </p:txBody>
      </p:sp>
      <p:pic>
        <p:nvPicPr>
          <p:cNvPr id="154" name="Google Shape;154;p7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55" name="Google Shape;155;p70"/>
          <p:cNvSpPr txBox="1"/>
          <p:nvPr/>
        </p:nvSpPr>
        <p:spPr>
          <a:xfrm>
            <a:off x="2852917" y="2553303"/>
            <a:ext cx="6486166" cy="7232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800">
                <a:solidFill>
                  <a:srgbClr val="000000"/>
                </a:solidFill>
                <a:latin typeface="Quattrocento Sans"/>
                <a:ea typeface="Quattrocento Sans"/>
                <a:cs typeface="Quattrocento Sans"/>
                <a:sym typeface="Quattrocento Sans"/>
              </a:rPr>
              <a:t>Noskatieties šo videoklipu (Ellen MacArthur Foundation):</a:t>
            </a:r>
            <a:endParaRPr/>
          </a:p>
          <a:p>
            <a:pPr indent="0" lvl="0" marL="0" marR="0" rtl="0" algn="just">
              <a:spcBef>
                <a:spcPts val="600"/>
              </a:spcBef>
              <a:spcAft>
                <a:spcPts val="0"/>
              </a:spcAft>
              <a:buNone/>
            </a:pPr>
            <a:r>
              <a:rPr lang="en-GB" sz="1800" u="sng">
                <a:solidFill>
                  <a:srgbClr val="000000"/>
                </a:solidFill>
                <a:latin typeface="Quattrocento Sans"/>
                <a:ea typeface="Quattrocento Sans"/>
                <a:cs typeface="Quattrocento Sans"/>
                <a:sym typeface="Quattrocento Sans"/>
                <a:hlinkClick r:id="rId6">
                  <a:extLst>
                    <a:ext uri="{A12FA001-AC4F-418D-AE19-62706E023703}">
                      <ahyp:hlinkClr val="tx"/>
                    </a:ext>
                  </a:extLst>
                </a:hlinkClick>
              </a:rPr>
              <a:t>https://youtu.be/u7GvAptjV2I </a:t>
            </a:r>
            <a:endParaRPr/>
          </a:p>
        </p:txBody>
      </p:sp>
      <p:pic>
        <p:nvPicPr>
          <p:cNvPr id="156" name="Google Shape;156;p70"/>
          <p:cNvPicPr preferRelativeResize="0"/>
          <p:nvPr/>
        </p:nvPicPr>
        <p:blipFill rotWithShape="1">
          <a:blip r:embed="rId7">
            <a:alphaModFix/>
          </a:blip>
          <a:srcRect b="23268" l="7039" r="42423" t="26244"/>
          <a:stretch/>
        </p:blipFill>
        <p:spPr>
          <a:xfrm>
            <a:off x="3843014" y="3480949"/>
            <a:ext cx="4565431" cy="2564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7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p71"/>
          <p:cNvSpPr txBox="1"/>
          <p:nvPr/>
        </p:nvSpPr>
        <p:spPr>
          <a:xfrm>
            <a:off x="4709141" y="107049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ZAĻĀS INVESTĪCIJAS</a:t>
            </a:r>
            <a:endParaRPr b="1" i="0" sz="1800" u="none" cap="none" strike="noStrike">
              <a:solidFill>
                <a:srgbClr val="29BB89"/>
              </a:solidFill>
              <a:latin typeface="Quattrocento Sans"/>
              <a:ea typeface="Quattrocento Sans"/>
              <a:cs typeface="Quattrocento Sans"/>
              <a:sym typeface="Quattrocento Sans"/>
            </a:endParaRPr>
          </a:p>
        </p:txBody>
      </p:sp>
      <p:sp>
        <p:nvSpPr>
          <p:cNvPr id="163" name="Google Shape;163;p71"/>
          <p:cNvSpPr txBox="1"/>
          <p:nvPr/>
        </p:nvSpPr>
        <p:spPr>
          <a:xfrm>
            <a:off x="4709142" y="1253835"/>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attiecas uz investīciju darbībām, kas saskaņotas ar videi draudzīgu uzņēmējdarbības praksi un dabas resursu saglabāšanu. </a:t>
            </a:r>
            <a:endParaRPr/>
          </a:p>
        </p:txBody>
      </p:sp>
      <p:sp>
        <p:nvSpPr>
          <p:cNvPr id="164" name="Google Shape;164;p71"/>
          <p:cNvSpPr txBox="1"/>
          <p:nvPr/>
        </p:nvSpPr>
        <p:spPr>
          <a:xfrm>
            <a:off x="4746582" y="3327182"/>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TĪRI ZAĻIE IEGULDĪJUMI </a:t>
            </a:r>
            <a:endParaRPr/>
          </a:p>
        </p:txBody>
      </p:sp>
      <p:sp>
        <p:nvSpPr>
          <p:cNvPr id="165" name="Google Shape;165;p71"/>
          <p:cNvSpPr txBox="1"/>
          <p:nvPr/>
        </p:nvSpPr>
        <p:spPr>
          <a:xfrm>
            <a:off x="4720001" y="3589188"/>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ir ieguldījumi, kuru lielākā daļa vai visi ieņēmumi nāk no "zaļajām" darbībām.</a:t>
            </a:r>
            <a:endParaRPr b="0" i="0" sz="1800" u="none" cap="none" strike="noStrike">
              <a:solidFill>
                <a:schemeClr val="lt1"/>
              </a:solidFill>
              <a:latin typeface="Quattrocento Sans"/>
              <a:ea typeface="Quattrocento Sans"/>
              <a:cs typeface="Quattrocento Sans"/>
              <a:sym typeface="Quattrocento Sans"/>
            </a:endParaRPr>
          </a:p>
        </p:txBody>
      </p:sp>
      <p:sp>
        <p:nvSpPr>
          <p:cNvPr id="166" name="Google Shape;166;p71"/>
          <p:cNvSpPr/>
          <p:nvPr/>
        </p:nvSpPr>
        <p:spPr>
          <a:xfrm>
            <a:off x="4495949" y="113200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1"/>
          <p:cNvSpPr/>
          <p:nvPr/>
        </p:nvSpPr>
        <p:spPr>
          <a:xfrm>
            <a:off x="4495945" y="343480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9" name="Google Shape;169;p7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70" name="Google Shape;170;p7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71" name="Google Shape;171;p71"/>
          <p:cNvSpPr txBox="1"/>
          <p:nvPr/>
        </p:nvSpPr>
        <p:spPr>
          <a:xfrm>
            <a:off x="439993" y="340486"/>
            <a:ext cx="40512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ZAĻĀS INVESTĪCIJAS</a:t>
            </a:r>
            <a:endParaRPr b="1" i="0" sz="3600" u="none" cap="none" strike="noStrike">
              <a:solidFill>
                <a:srgbClr val="29BB89"/>
              </a:solidFill>
              <a:latin typeface="Quattrocento Sans"/>
              <a:ea typeface="Quattrocento Sans"/>
              <a:cs typeface="Quattrocento Sans"/>
              <a:sym typeface="Quattrocento Sans"/>
            </a:endParaRPr>
          </a:p>
        </p:txBody>
      </p:sp>
      <p:sp>
        <p:nvSpPr>
          <p:cNvPr id="172" name="Google Shape;172;p71"/>
          <p:cNvSpPr txBox="1"/>
          <p:nvPr/>
        </p:nvSpPr>
        <p:spPr>
          <a:xfrm>
            <a:off x="4744237" y="205113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INVESTORI</a:t>
            </a:r>
            <a:endParaRPr b="1" i="0" sz="1800" u="none" cap="none" strike="noStrike">
              <a:solidFill>
                <a:srgbClr val="29BB89"/>
              </a:solidFill>
              <a:latin typeface="Quattrocento Sans"/>
              <a:ea typeface="Quattrocento Sans"/>
              <a:cs typeface="Quattrocento Sans"/>
              <a:sym typeface="Quattrocento Sans"/>
            </a:endParaRPr>
          </a:p>
        </p:txBody>
      </p:sp>
      <p:sp>
        <p:nvSpPr>
          <p:cNvPr id="173" name="Google Shape;173;p71"/>
          <p:cNvSpPr/>
          <p:nvPr/>
        </p:nvSpPr>
        <p:spPr>
          <a:xfrm>
            <a:off x="4493600" y="215875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71"/>
          <p:cNvSpPr txBox="1"/>
          <p:nvPr/>
        </p:nvSpPr>
        <p:spPr>
          <a:xfrm>
            <a:off x="4705933" y="2295456"/>
            <a:ext cx="6912465"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var atbalstīt videi draudzīgas iniciatīvas, iegādājoties videi draudzīgus kopieguldījumu fondus, videi draudzīgus indeksu fondus, videi draudzīgus biržā tirgotus fondus (ETF) vai videi draudzīgas obligācijas, vai arī iegādājoties videi draudzīgu uzņēmumu akcijas.</a:t>
            </a:r>
            <a:endParaRPr b="0" i="0" sz="1800" u="none" cap="none" strike="noStrike">
              <a:solidFill>
                <a:schemeClr val="lt1"/>
              </a:solidFill>
              <a:latin typeface="Quattrocento Sans"/>
              <a:ea typeface="Quattrocento Sans"/>
              <a:cs typeface="Quattrocento Sans"/>
              <a:sym typeface="Quattrocento Sans"/>
            </a:endParaRPr>
          </a:p>
        </p:txBody>
      </p:sp>
      <p:sp>
        <p:nvSpPr>
          <p:cNvPr id="175" name="Google Shape;175;p71"/>
          <p:cNvSpPr txBox="1"/>
          <p:nvPr/>
        </p:nvSpPr>
        <p:spPr>
          <a:xfrm>
            <a:off x="4741894" y="533233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ZĪMOLS</a:t>
            </a:r>
            <a:endParaRPr b="1" i="0" sz="1800" u="none" cap="none" strike="noStrike">
              <a:solidFill>
                <a:srgbClr val="29BB89"/>
              </a:solidFill>
              <a:latin typeface="Quattrocento Sans"/>
              <a:ea typeface="Quattrocento Sans"/>
              <a:cs typeface="Quattrocento Sans"/>
              <a:sym typeface="Quattrocento Sans"/>
            </a:endParaRPr>
          </a:p>
        </p:txBody>
      </p:sp>
      <p:sp>
        <p:nvSpPr>
          <p:cNvPr id="176" name="Google Shape;176;p71"/>
          <p:cNvSpPr/>
          <p:nvPr/>
        </p:nvSpPr>
        <p:spPr>
          <a:xfrm>
            <a:off x="4491257" y="543995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1"/>
          <p:cNvSpPr txBox="1"/>
          <p:nvPr/>
        </p:nvSpPr>
        <p:spPr>
          <a:xfrm>
            <a:off x="4717653" y="5603012"/>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nav pietiekami, lai apstiprinātu apņemšanos īstenot zaļās iniciatīvas, investoriem būtu jāveic izpēte, lai pārliecinātos, ka uzņēmums ievēro vēlamos standartus.</a:t>
            </a:r>
            <a:endParaRPr/>
          </a:p>
        </p:txBody>
      </p:sp>
      <p:sp>
        <p:nvSpPr>
          <p:cNvPr id="178" name="Google Shape;178;p71"/>
          <p:cNvSpPr txBox="1"/>
          <p:nvPr/>
        </p:nvSpPr>
        <p:spPr>
          <a:xfrm>
            <a:off x="4744234" y="429551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PROFIT</a:t>
            </a:r>
            <a:endParaRPr/>
          </a:p>
        </p:txBody>
      </p:sp>
      <p:sp>
        <p:nvSpPr>
          <p:cNvPr id="179" name="Google Shape;179;p71"/>
          <p:cNvSpPr txBox="1"/>
          <p:nvPr/>
        </p:nvSpPr>
        <p:spPr>
          <a:xfrm>
            <a:off x="4717653" y="4557516"/>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nav vienīgais motīvs, taču ir pierādījumi, ka zaļie ieguldījumi var konkurēt ar tradicionālāko aktīvu ienesīgumu.</a:t>
            </a:r>
            <a:endParaRPr b="0" i="0" sz="1800" u="none" cap="none" strike="noStrike">
              <a:solidFill>
                <a:schemeClr val="lt1"/>
              </a:solidFill>
              <a:latin typeface="Quattrocento Sans"/>
              <a:ea typeface="Quattrocento Sans"/>
              <a:cs typeface="Quattrocento Sans"/>
              <a:sym typeface="Quattrocento Sans"/>
            </a:endParaRPr>
          </a:p>
        </p:txBody>
      </p:sp>
      <p:sp>
        <p:nvSpPr>
          <p:cNvPr id="180" name="Google Shape;180;p71"/>
          <p:cNvSpPr/>
          <p:nvPr/>
        </p:nvSpPr>
        <p:spPr>
          <a:xfrm>
            <a:off x="4493597" y="440313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Mano de una persona con una flor&#10;&#10;Descripción generada automáticamente" id="181" name="Google Shape;181;p71"/>
          <p:cNvPicPr preferRelativeResize="0"/>
          <p:nvPr/>
        </p:nvPicPr>
        <p:blipFill rotWithShape="1">
          <a:blip r:embed="rId6">
            <a:alphaModFix/>
          </a:blip>
          <a:srcRect b="0" l="0" r="0" t="0"/>
          <a:stretch/>
        </p:blipFill>
        <p:spPr>
          <a:xfrm>
            <a:off x="529424" y="2571391"/>
            <a:ext cx="3647085" cy="2884844"/>
          </a:xfrm>
          <a:prstGeom prst="rect">
            <a:avLst/>
          </a:prstGeom>
          <a:noFill/>
          <a:ln>
            <a:noFill/>
          </a:ln>
        </p:spPr>
      </p:pic>
      <p:sp>
        <p:nvSpPr>
          <p:cNvPr id="182" name="Google Shape;182;p71"/>
          <p:cNvSpPr txBox="1"/>
          <p:nvPr/>
        </p:nvSpPr>
        <p:spPr>
          <a:xfrm>
            <a:off x="439993" y="1601172"/>
            <a:ext cx="4051264"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Var finansēt aprites ekonomikas uzņēmumus</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72"/>
          <p:cNvPicPr preferRelativeResize="0"/>
          <p:nvPr/>
        </p:nvPicPr>
        <p:blipFill rotWithShape="1">
          <a:blip r:embed="rId3">
            <a:alphaModFix/>
          </a:blip>
          <a:srcRect b="0" l="0" r="0" t="0"/>
          <a:stretch/>
        </p:blipFill>
        <p:spPr>
          <a:xfrm>
            <a:off x="0" y="14066"/>
            <a:ext cx="12192000" cy="6858000"/>
          </a:xfrm>
          <a:prstGeom prst="rect">
            <a:avLst/>
          </a:prstGeom>
          <a:noFill/>
          <a:ln>
            <a:noFill/>
          </a:ln>
        </p:spPr>
      </p:pic>
      <p:sp>
        <p:nvSpPr>
          <p:cNvPr id="188" name="Google Shape;188;p72"/>
          <p:cNvSpPr txBox="1"/>
          <p:nvPr/>
        </p:nvSpPr>
        <p:spPr>
          <a:xfrm>
            <a:off x="4709141" y="1745734"/>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ZAĻIE AKCIJU KAPITĀLA VĒRTSPAPĪRI</a:t>
            </a:r>
            <a:endParaRPr b="1" i="0" sz="1800" u="none" cap="none" strike="noStrike">
              <a:solidFill>
                <a:srgbClr val="29BB89"/>
              </a:solidFill>
              <a:latin typeface="Quattrocento Sans"/>
              <a:ea typeface="Quattrocento Sans"/>
              <a:cs typeface="Quattrocento Sans"/>
              <a:sym typeface="Quattrocento Sans"/>
            </a:endParaRPr>
          </a:p>
        </p:txBody>
      </p:sp>
      <p:sp>
        <p:nvSpPr>
          <p:cNvPr id="189" name="Google Shape;189;p72"/>
          <p:cNvSpPr txBox="1"/>
          <p:nvPr/>
        </p:nvSpPr>
        <p:spPr>
          <a:xfrm>
            <a:off x="4709142" y="1929076"/>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visvienkāršākais zaļā ieguldījuma veids ir pirkt akcijas uzņēmumos, kas stingri ievēro saistības vides jomā.</a:t>
            </a:r>
            <a:endParaRPr/>
          </a:p>
        </p:txBody>
      </p:sp>
      <p:sp>
        <p:nvSpPr>
          <p:cNvPr id="190" name="Google Shape;190;p72"/>
          <p:cNvSpPr txBox="1"/>
          <p:nvPr/>
        </p:nvSpPr>
        <p:spPr>
          <a:xfrm>
            <a:off x="4746582" y="4044627"/>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ZAĻIE FONDI</a:t>
            </a:r>
            <a:endParaRPr/>
          </a:p>
        </p:txBody>
      </p:sp>
      <p:sp>
        <p:nvSpPr>
          <p:cNvPr id="191" name="Google Shape;191;p72"/>
          <p:cNvSpPr txBox="1"/>
          <p:nvPr/>
        </p:nvSpPr>
        <p:spPr>
          <a:xfrm>
            <a:off x="4748964" y="433516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ieguldījumu fonda, ETF vai indeksa fonda akcijas, kas nodrošina plašāku zaļo uzņēmumu ekspozīciju. Šie zaļie fondi iegulda daudzsološu vērtspapīru grozā, ļaujot ieguldītājiem ieguldīt naudu nevis vienā akcijā vai obligācijā, bet gan diversificētā vides projektu klāstā. </a:t>
            </a:r>
            <a:endParaRPr b="0" i="0" sz="1800" u="none" cap="none" strike="noStrike">
              <a:solidFill>
                <a:schemeClr val="lt1"/>
              </a:solidFill>
              <a:latin typeface="Quattrocento Sans"/>
              <a:ea typeface="Quattrocento Sans"/>
              <a:cs typeface="Quattrocento Sans"/>
              <a:sym typeface="Quattrocento Sans"/>
            </a:endParaRPr>
          </a:p>
        </p:txBody>
      </p:sp>
      <p:sp>
        <p:nvSpPr>
          <p:cNvPr id="192" name="Google Shape;192;p72"/>
          <p:cNvSpPr/>
          <p:nvPr/>
        </p:nvSpPr>
        <p:spPr>
          <a:xfrm>
            <a:off x="4495949" y="1807241"/>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2"/>
          <p:cNvSpPr/>
          <p:nvPr/>
        </p:nvSpPr>
        <p:spPr>
          <a:xfrm>
            <a:off x="4495945" y="4152248"/>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5" name="Google Shape;195;p7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6" name="Google Shape;196;p7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97" name="Google Shape;197;p72"/>
          <p:cNvSpPr txBox="1"/>
          <p:nvPr/>
        </p:nvSpPr>
        <p:spPr>
          <a:xfrm>
            <a:off x="439993" y="506160"/>
            <a:ext cx="40512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ZAĻO INVESTĪCIJU VEIDI</a:t>
            </a:r>
            <a:endParaRPr b="1" i="0" sz="3600" u="none" cap="none" strike="noStrike">
              <a:solidFill>
                <a:srgbClr val="29BB89"/>
              </a:solidFill>
              <a:latin typeface="Quattrocento Sans"/>
              <a:ea typeface="Quattrocento Sans"/>
              <a:cs typeface="Quattrocento Sans"/>
              <a:sym typeface="Quattrocento Sans"/>
            </a:endParaRPr>
          </a:p>
        </p:txBody>
      </p:sp>
      <p:sp>
        <p:nvSpPr>
          <p:cNvPr id="198" name="Google Shape;198;p72"/>
          <p:cNvSpPr txBox="1"/>
          <p:nvPr/>
        </p:nvSpPr>
        <p:spPr>
          <a:xfrm>
            <a:off x="4744237" y="276857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ZAĻĀS OBLIGĀCIJAS</a:t>
            </a:r>
            <a:endParaRPr b="1" i="0" sz="1800" u="none" cap="none" strike="noStrike">
              <a:solidFill>
                <a:srgbClr val="29BB89"/>
              </a:solidFill>
              <a:latin typeface="Quattrocento Sans"/>
              <a:ea typeface="Quattrocento Sans"/>
              <a:cs typeface="Quattrocento Sans"/>
              <a:sym typeface="Quattrocento Sans"/>
            </a:endParaRPr>
          </a:p>
        </p:txBody>
      </p:sp>
      <p:sp>
        <p:nvSpPr>
          <p:cNvPr id="199" name="Google Shape;199;p72"/>
          <p:cNvSpPr/>
          <p:nvPr/>
        </p:nvSpPr>
        <p:spPr>
          <a:xfrm>
            <a:off x="4493600" y="287619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2"/>
          <p:cNvSpPr txBox="1"/>
          <p:nvPr/>
        </p:nvSpPr>
        <p:spPr>
          <a:xfrm>
            <a:off x="4705933" y="3012901"/>
            <a:ext cx="6912465"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Dažkārt dēvēti par klimata obligācijām, šie fiksēta ienākuma vērtspapīri ir aizdevumi, lai palīdzētu bankām, uzņēmumiem un valsts iestādēm finansēt projektus ar pozitīvu ietekmi uz vidi.</a:t>
            </a:r>
            <a:endParaRPr b="0" i="0" sz="1800" u="none" cap="none" strike="noStrike">
              <a:solidFill>
                <a:schemeClr val="lt1"/>
              </a:solidFill>
              <a:latin typeface="Quattrocento Sans"/>
              <a:ea typeface="Quattrocento Sans"/>
              <a:cs typeface="Quattrocento Sans"/>
              <a:sym typeface="Quattrocento Sans"/>
            </a:endParaRPr>
          </a:p>
        </p:txBody>
      </p:sp>
      <p:pic>
        <p:nvPicPr>
          <p:cNvPr descr="Mano de una persona con una flor&#10;&#10;Descripción generada automáticamente" id="201" name="Google Shape;201;p72"/>
          <p:cNvPicPr preferRelativeResize="0"/>
          <p:nvPr/>
        </p:nvPicPr>
        <p:blipFill rotWithShape="1">
          <a:blip r:embed="rId6">
            <a:alphaModFix/>
          </a:blip>
          <a:srcRect b="0" l="0" r="0" t="0"/>
          <a:stretch/>
        </p:blipFill>
        <p:spPr>
          <a:xfrm>
            <a:off x="596305" y="2214888"/>
            <a:ext cx="3647085" cy="2884844"/>
          </a:xfrm>
          <a:prstGeom prst="rect">
            <a:avLst/>
          </a:prstGeom>
          <a:noFill/>
          <a:ln>
            <a:noFill/>
          </a:ln>
        </p:spPr>
      </p:pic>
      <p:sp>
        <p:nvSpPr>
          <p:cNvPr id="202" name="Google Shape;202;p72"/>
          <p:cNvSpPr txBox="1"/>
          <p:nvPr/>
        </p:nvSpPr>
        <p:spPr>
          <a:xfrm>
            <a:off x="4744236" y="636008"/>
            <a:ext cx="658025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Quattrocento Sans"/>
                <a:ea typeface="Quattrocento Sans"/>
                <a:cs typeface="Quattrocento Sans"/>
                <a:sym typeface="Quattrocento Sans"/>
              </a:rPr>
              <a:t>"Zaļā" jēdziena definīcija var atšķirties atkarībā no ieguldītāja. Daži tā sauktie "zaļie" fondi ietver uzņēmumus, kas darbojas dabasgāzes vai naftas nozarē.</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7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8" name="Google Shape;208;p73"/>
          <p:cNvSpPr txBox="1"/>
          <p:nvPr/>
        </p:nvSpPr>
        <p:spPr>
          <a:xfrm>
            <a:off x="4754182" y="1035552"/>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1" i="0" lang="en-GB" sz="1800" u="none" cap="none" strike="noStrike">
                <a:solidFill>
                  <a:schemeClr val="lt1"/>
                </a:solidFill>
                <a:latin typeface="Quattrocento Sans"/>
                <a:ea typeface="Quattrocento Sans"/>
                <a:cs typeface="Quattrocento Sans"/>
                <a:sym typeface="Quattrocento Sans"/>
              </a:rPr>
              <a:t>"Zaļās skalošanas" (greenwashing) jēdziens </a:t>
            </a:r>
            <a:r>
              <a:rPr b="0" i="0" lang="en-GB" sz="1800" u="none" cap="none" strike="noStrike">
                <a:solidFill>
                  <a:schemeClr val="lt1"/>
                </a:solidFill>
                <a:latin typeface="Quattrocento Sans"/>
                <a:ea typeface="Quattrocento Sans"/>
                <a:cs typeface="Quattrocento Sans"/>
                <a:sym typeface="Quattrocento Sans"/>
              </a:rPr>
              <a:t>attiecas uz uzņēmuma vai produkta "videi draudzīga" zīmola piešķiršanu, lai izmantotu augošo pieprasījumu pēc ilgtspējas. </a:t>
            </a:r>
            <a:endParaRPr/>
          </a:p>
        </p:txBody>
      </p:sp>
      <p:sp>
        <p:nvSpPr>
          <p:cNvPr id="209" name="Google Shape;209;p73"/>
          <p:cNvSpPr txBox="1"/>
          <p:nvPr/>
        </p:nvSpPr>
        <p:spPr>
          <a:xfrm>
            <a:off x="4746582" y="3158366"/>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chemeClr val="lt1"/>
                </a:solidFill>
                <a:latin typeface="Quattrocento Sans"/>
                <a:ea typeface="Quattrocento Sans"/>
                <a:cs typeface="Quattrocento Sans"/>
                <a:sym typeface="Quattrocento Sans"/>
              </a:rPr>
              <a:t>ZAĻIE MELI - DOKUMENTĀLĀ FILMA</a:t>
            </a:r>
            <a:endParaRPr b="1" i="0" sz="1800" u="none" cap="none" strike="noStrike">
              <a:solidFill>
                <a:schemeClr val="lt1"/>
              </a:solidFill>
              <a:latin typeface="Quattrocento Sans"/>
              <a:ea typeface="Quattrocento Sans"/>
              <a:cs typeface="Quattrocento Sans"/>
              <a:sym typeface="Quattrocento Sans"/>
            </a:endParaRPr>
          </a:p>
        </p:txBody>
      </p:sp>
      <p:sp>
        <p:nvSpPr>
          <p:cNvPr id="210" name="Google Shape;210;p73"/>
          <p:cNvSpPr txBox="1"/>
          <p:nvPr/>
        </p:nvSpPr>
        <p:spPr>
          <a:xfrm>
            <a:off x="4748964" y="3448906"/>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Werner Boote</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Videi draudzīgas elektriskās automašīnas, ilgtspējīgi ražota pārtika, godīga ražošana: Urā! Lielie uzņēmumi vēlas, lai mēs ticētu, ka varam glābt pasauli, tikai pērkot pareizās preces. Taču tie ir plaši izplatīti un bīstami meli. Savā jaunākajā dokumentālajā filmā Verners Būte apvieno spēkus ar zaļās skandalozitātes eksperti Katarīnu Hartmani (Katharina Hartmann), lai izpētītu, kā mēs varam cīnīties pret šiem meliem. Apturiet zaļos melus! </a:t>
            </a:r>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Noskatieties filmas piekabi: </a:t>
            </a:r>
            <a:r>
              <a:rPr b="0" i="0" lang="en-GB" sz="1800" u="sng" cap="none" strike="noStrike">
                <a:solidFill>
                  <a:schemeClr val="lt1"/>
                </a:solidFill>
                <a:latin typeface="Quattrocento Sans"/>
                <a:ea typeface="Quattrocento Sans"/>
                <a:cs typeface="Quattrocento Sans"/>
                <a:sym typeface="Quattrocento Sans"/>
                <a:hlinkClick r:id="rId4">
                  <a:extLst>
                    <a:ext uri="{A12FA001-AC4F-418D-AE19-62706E023703}">
                      <ahyp:hlinkClr val="tx"/>
                    </a:ext>
                  </a:extLst>
                </a:hlinkClick>
              </a:rPr>
              <a:t>https:</a:t>
            </a:r>
            <a:r>
              <a:rPr b="0" i="0" lang="en-GB" sz="1800" u="none" cap="none" strike="noStrike">
                <a:solidFill>
                  <a:schemeClr val="lt1"/>
                </a:solidFill>
                <a:latin typeface="Quattrocento Sans"/>
                <a:ea typeface="Quattrocento Sans"/>
                <a:cs typeface="Quattrocento Sans"/>
                <a:sym typeface="Quattrocento Sans"/>
              </a:rPr>
              <a:t>//youtu.be/Kon48ssPfCU </a:t>
            </a:r>
            <a:endParaRPr b="0" i="0" sz="1800" u="none" cap="none" strike="noStrike">
              <a:solidFill>
                <a:schemeClr val="lt1"/>
              </a:solidFill>
              <a:latin typeface="Quattrocento Sans"/>
              <a:ea typeface="Quattrocento Sans"/>
              <a:cs typeface="Quattrocento Sans"/>
              <a:sym typeface="Quattrocento Sans"/>
            </a:endParaRPr>
          </a:p>
        </p:txBody>
      </p:sp>
      <p:sp>
        <p:nvSpPr>
          <p:cNvPr id="211" name="Google Shape;211;p73"/>
          <p:cNvSpPr/>
          <p:nvPr/>
        </p:nvSpPr>
        <p:spPr>
          <a:xfrm>
            <a:off x="4437619" y="122361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73"/>
          <p:cNvSpPr/>
          <p:nvPr/>
        </p:nvSpPr>
        <p:spPr>
          <a:xfrm>
            <a:off x="4495945" y="3265987"/>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4" name="Google Shape;214;p73"/>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pic>
        <p:nvPicPr>
          <p:cNvPr id="215" name="Google Shape;215;p7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
        <p:nvSpPr>
          <p:cNvPr id="216" name="Google Shape;216;p73"/>
          <p:cNvSpPr txBox="1"/>
          <p:nvPr/>
        </p:nvSpPr>
        <p:spPr>
          <a:xfrm>
            <a:off x="439993" y="506160"/>
            <a:ext cx="40512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chemeClr val="lt1"/>
                </a:solidFill>
                <a:latin typeface="Fjalla One"/>
                <a:ea typeface="Fjalla One"/>
                <a:cs typeface="Fjalla One"/>
                <a:sym typeface="Fjalla One"/>
              </a:rPr>
              <a:t>Zaļās investīcijas vs. zaļās naudas mazgāšana </a:t>
            </a:r>
            <a:endParaRPr/>
          </a:p>
          <a:p>
            <a:pPr indent="0" lvl="0" marL="0" marR="0" rtl="0" algn="l">
              <a:lnSpc>
                <a:spcPct val="100000"/>
              </a:lnSpc>
              <a:spcBef>
                <a:spcPts val="0"/>
              </a:spcBef>
              <a:spcAft>
                <a:spcPts val="0"/>
              </a:spcAft>
              <a:buClr>
                <a:schemeClr val="lt1"/>
              </a:buClr>
              <a:buSzPts val="3600"/>
              <a:buFont typeface="Fjalla One"/>
              <a:buNone/>
            </a:pPr>
            <a:r>
              <a:t/>
            </a:r>
            <a:endParaRPr b="1" i="0" sz="3600" u="none" cap="none" strike="noStrike">
              <a:solidFill>
                <a:srgbClr val="29BB89"/>
              </a:solidFill>
              <a:latin typeface="Quattrocento Sans"/>
              <a:ea typeface="Quattrocento Sans"/>
              <a:cs typeface="Quattrocento Sans"/>
              <a:sym typeface="Quattrocento Sans"/>
            </a:endParaRPr>
          </a:p>
        </p:txBody>
      </p:sp>
      <p:sp>
        <p:nvSpPr>
          <p:cNvPr id="217" name="Google Shape;217;p73"/>
          <p:cNvSpPr/>
          <p:nvPr/>
        </p:nvSpPr>
        <p:spPr>
          <a:xfrm>
            <a:off x="4452878" y="2162712"/>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73"/>
          <p:cNvSpPr txBox="1"/>
          <p:nvPr/>
        </p:nvSpPr>
        <p:spPr>
          <a:xfrm>
            <a:off x="4705933" y="2028164"/>
            <a:ext cx="6912465"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Piemēram, uzņēmumi, kas pārspīlē pārstrādāto materiālu izmantošanu; citi uzņēmumi iegādājas oglekļa dioksīda emisiju kompensācijas, lai samazinātu savu ietekmi, nesamazinot oglekļa emisijas utt.</a:t>
            </a:r>
            <a:endParaRPr/>
          </a:p>
        </p:txBody>
      </p:sp>
      <p:pic>
        <p:nvPicPr>
          <p:cNvPr descr="Imagen que contiene alimentos&#10;&#10;Descripción generada automáticamente" id="219" name="Google Shape;219;p73"/>
          <p:cNvPicPr preferRelativeResize="0"/>
          <p:nvPr/>
        </p:nvPicPr>
        <p:blipFill rotWithShape="1">
          <a:blip r:embed="rId7">
            <a:alphaModFix/>
          </a:blip>
          <a:srcRect b="0" l="0" r="0" t="0"/>
          <a:stretch/>
        </p:blipFill>
        <p:spPr>
          <a:xfrm>
            <a:off x="545251" y="2212483"/>
            <a:ext cx="3538960" cy="2517085"/>
          </a:xfrm>
          <a:prstGeom prst="rect">
            <a:avLst/>
          </a:prstGeom>
          <a:noFill/>
          <a:ln>
            <a:noFill/>
          </a:ln>
        </p:spPr>
      </p:pic>
      <p:sp>
        <p:nvSpPr>
          <p:cNvPr id="220" name="Google Shape;220;p73"/>
          <p:cNvSpPr txBox="1"/>
          <p:nvPr/>
        </p:nvSpPr>
        <p:spPr>
          <a:xfrm>
            <a:off x="439993" y="4831469"/>
            <a:ext cx="38661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rgbClr val="04B9D9"/>
                </a:solidFill>
                <a:latin typeface="Calibri"/>
                <a:ea typeface="Calibri"/>
                <a:cs typeface="Calibri"/>
                <a:sym typeface="Calibri"/>
                <a:hlinkClick r:id="rId8">
                  <a:extLst>
                    <a:ext uri="{A12FA001-AC4F-418D-AE19-62706E023703}">
                      <ahyp:hlinkClr val="tx"/>
                    </a:ext>
                  </a:extLst>
                </a:hlinkClick>
              </a:rPr>
              <a:t>Zaļās veļas mazgāšana - Avots : DansTaPub</a:t>
            </a:r>
            <a:endParaRPr sz="1800">
              <a:solidFill>
                <a:srgbClr val="04B9D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