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Fjalla One"/>
      <p:regular r:id="rId33"/>
    </p:embeddedFont>
    <p:embeddedFont>
      <p:font typeface="Quattrocento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i1t3R8j07ZR22zjAkvCg0W8zgU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D0D888-43DB-4F43-936B-F4154AD90347}">
  <a:tblStyle styleId="{E0D0D888-43DB-4F43-936B-F4154AD9034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FjallaOn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attrocentoSans-bold.fntdata"/><Relationship Id="rId12" Type="http://schemas.openxmlformats.org/officeDocument/2006/relationships/slide" Target="slides/slide7.xml"/><Relationship Id="rId34" Type="http://schemas.openxmlformats.org/officeDocument/2006/relationships/font" Target="fonts/QuattrocentoSans-regular.fntdata"/><Relationship Id="rId15" Type="http://schemas.openxmlformats.org/officeDocument/2006/relationships/slide" Target="slides/slide10.xml"/><Relationship Id="rId37" Type="http://schemas.openxmlformats.org/officeDocument/2006/relationships/font" Target="fonts/QuattrocentoSans-boldItalic.fntdata"/><Relationship Id="rId14" Type="http://schemas.openxmlformats.org/officeDocument/2006/relationships/slide" Target="slides/slide9.xml"/><Relationship Id="rId36" Type="http://schemas.openxmlformats.org/officeDocument/2006/relationships/font" Target="fonts/Quattrocento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5183188" y="987425"/>
            <a:ext cx="6172200" cy="4873625"/>
          </a:xfrm>
          <a:prstGeom prst="rect">
            <a:avLst/>
          </a:prstGeom>
          <a:noFill/>
          <a:ln>
            <a:noFill/>
          </a:ln>
        </p:spPr>
      </p:sp>
      <p:sp>
        <p:nvSpPr>
          <p:cNvPr id="64" name="Google Shape;64;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3.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hyperlink" Target="http://alphastockimages.com/" TargetMode="External"/><Relationship Id="rId5" Type="http://schemas.openxmlformats.org/officeDocument/2006/relationships/image" Target="../media/image13.png"/><Relationship Id="rId6" Type="http://schemas.openxmlformats.org/officeDocument/2006/relationships/image" Target="../media/image17.jpg"/><Relationship Id="rId7" Type="http://schemas.openxmlformats.org/officeDocument/2006/relationships/hyperlink" Target="http://www.nyphotographic.com/" TargetMode="External"/><Relationship Id="rId8"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www.youtube.com/watch?v=rUrKGENE9ME" TargetMode="External"/><Relationship Id="rId7"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youtu.be/f6E4POki8v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www.alleywatch.com/wp-content/uploads/2017/07/merger-financing.png" TargetMode="External"/><Relationship Id="rId7" Type="http://schemas.openxmlformats.org/officeDocument/2006/relationships/hyperlink" Target="https://www.alleywatch.com/wp-content/uploads/2017/07/merger-financing.png" TargetMode="External"/><Relationship Id="rId8"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taxocoin.com/wp-content/uploads/2019/07/Equipment-Financing-Rates.jpg" TargetMode="External"/><Relationship Id="rId7"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6.jpg"/></Relationships>
</file>

<file path=ppt/slides/_rels/slide21.xml.rels><?xml version="1.0" encoding="UTF-8" standalone="yes"?><Relationships xmlns="http://schemas.openxmlformats.org/package/2006/relationships"><Relationship Id="rId11" Type="http://schemas.openxmlformats.org/officeDocument/2006/relationships/hyperlink" Target="https://www.crowdcube.com/" TargetMode="External"/><Relationship Id="rId10" Type="http://schemas.openxmlformats.org/officeDocument/2006/relationships/hyperlink" Target="https://colectual.com/como-funciona/" TargetMode="External"/><Relationship Id="rId13" Type="http://schemas.openxmlformats.org/officeDocument/2006/relationships/hyperlink" Target="https://ec.europa.eu/growth/access-finance-smes/policy-areas/business-angels_en" TargetMode="External"/><Relationship Id="rId12" Type="http://schemas.openxmlformats.org/officeDocument/2006/relationships/hyperlink" Target="https://ec.europa.eu/growth/access-finance-smes/guide-crowdfunding_en"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hyperlink" Target="https://www.ecrowdinvest.com/en/" TargetMode="External"/><Relationship Id="rId14" Type="http://schemas.openxmlformats.org/officeDocument/2006/relationships/image" Target="../media/image26.jpg"/><Relationship Id="rId5" Type="http://schemas.openxmlformats.org/officeDocument/2006/relationships/image" Target="../media/image13.png"/><Relationship Id="rId6" Type="http://schemas.openxmlformats.org/officeDocument/2006/relationships/hyperlink" Target="https://www.einicia.es/" TargetMode="External"/><Relationship Id="rId7" Type="http://schemas.openxmlformats.org/officeDocument/2006/relationships/hyperlink" Target="https://www.teaming.net/" TargetMode="External"/><Relationship Id="rId8" Type="http://schemas.openxmlformats.org/officeDocument/2006/relationships/hyperlink" Target="https://www.ihelp.org.es/ne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www.youtube.com/watch?v=ap8-2cTjpcI" TargetMode="External"/><Relationship Id="rId7"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climateventures.org/earthtec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www.ashoka.org/en-gb/about-ashoka" TargetMode="External"/><Relationship Id="rId7"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3.png"/><Relationship Id="rId6" Type="http://schemas.openxmlformats.org/officeDocument/2006/relationships/image" Target="../media/image32.png"/><Relationship Id="rId7"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hyperlink" Target="https://youtu.be/u7GvAptjV2I" TargetMode="External"/><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youtu.be/Kon48ssPfCU" TargetMode="External"/><Relationship Id="rId5" Type="http://schemas.openxmlformats.org/officeDocument/2006/relationships/image" Target="../media/image23.png"/><Relationship Id="rId6" Type="http://schemas.openxmlformats.org/officeDocument/2006/relationships/image" Target="../media/image3.png"/><Relationship Id="rId7" Type="http://schemas.openxmlformats.org/officeDocument/2006/relationships/image" Target="../media/image14.jpg"/><Relationship Id="rId8" Type="http://schemas.openxmlformats.org/officeDocument/2006/relationships/hyperlink" Target="https://www.danstapub.com/marques-stop-utilisent-causes-societales-marketing-vendre-pl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7: Finanzierung für Unternehmer der Kreislaufwirtschaft -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2" name="Google Shape;222;p10"/>
          <p:cNvSpPr txBox="1"/>
          <p:nvPr/>
        </p:nvSpPr>
        <p:spPr>
          <a:xfrm>
            <a:off x="4709141" y="85947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KAPITALSTRUKTUR</a:t>
            </a:r>
            <a:endParaRPr b="1" i="0" sz="1800" u="none" cap="none" strike="noStrike">
              <a:solidFill>
                <a:srgbClr val="29BB89"/>
              </a:solidFill>
              <a:latin typeface="Quattrocento Sans"/>
              <a:ea typeface="Quattrocento Sans"/>
              <a:cs typeface="Quattrocento Sans"/>
              <a:sym typeface="Quattrocento Sans"/>
            </a:endParaRPr>
          </a:p>
        </p:txBody>
      </p:sp>
      <p:sp>
        <p:nvSpPr>
          <p:cNvPr id="223" name="Google Shape;223;p10"/>
          <p:cNvSpPr txBox="1"/>
          <p:nvPr/>
        </p:nvSpPr>
        <p:spPr>
          <a:xfrm>
            <a:off x="4709142" y="104281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Höhe des Fremd- und/oder Eigenkapitals, das ein Unternehmen zur Finanzierung seiner Geschäftstätigkeit und seiner Vermögenswerte einsetzt</a:t>
            </a:r>
            <a:endParaRPr/>
          </a:p>
        </p:txBody>
      </p:sp>
      <p:sp>
        <p:nvSpPr>
          <p:cNvPr id="224" name="Google Shape;224;p10"/>
          <p:cNvSpPr txBox="1"/>
          <p:nvPr/>
        </p:nvSpPr>
        <p:spPr>
          <a:xfrm>
            <a:off x="4746582" y="334125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EIGENKAPITAL</a:t>
            </a:r>
            <a:endParaRPr/>
          </a:p>
        </p:txBody>
      </p:sp>
      <p:sp>
        <p:nvSpPr>
          <p:cNvPr id="225" name="Google Shape;225;p10"/>
          <p:cNvSpPr txBox="1"/>
          <p:nvPr/>
        </p:nvSpPr>
        <p:spPr>
          <a:xfrm>
            <a:off x="4746582" y="3723075"/>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besteht aus Eigentumsrechten am Unternehmen, ohne dass eine Rückzahlung von Investitionen erforderlich ist.</a:t>
            </a:r>
            <a:endParaRPr b="0" i="0" sz="1800" u="none" cap="none" strike="noStrike">
              <a:solidFill>
                <a:schemeClr val="lt1"/>
              </a:solidFill>
              <a:latin typeface="Quattrocento Sans"/>
              <a:ea typeface="Quattrocento Sans"/>
              <a:cs typeface="Quattrocento Sans"/>
              <a:sym typeface="Quattrocento Sans"/>
            </a:endParaRPr>
          </a:p>
        </p:txBody>
      </p:sp>
      <p:sp>
        <p:nvSpPr>
          <p:cNvPr id="226" name="Google Shape;226;p10"/>
          <p:cNvSpPr/>
          <p:nvPr/>
        </p:nvSpPr>
        <p:spPr>
          <a:xfrm>
            <a:off x="4495949" y="92098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4495945" y="344887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9" name="Google Shape;229;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0" name="Google Shape;230;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1" name="Google Shape;231;p10"/>
          <p:cNvSpPr txBox="1"/>
          <p:nvPr/>
        </p:nvSpPr>
        <p:spPr>
          <a:xfrm>
            <a:off x="431589" y="442955"/>
            <a:ext cx="31530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DEFINITIONEN</a:t>
            </a:r>
            <a:endParaRPr/>
          </a:p>
        </p:txBody>
      </p:sp>
      <p:sp>
        <p:nvSpPr>
          <p:cNvPr id="232" name="Google Shape;232;p10"/>
          <p:cNvSpPr txBox="1"/>
          <p:nvPr/>
        </p:nvSpPr>
        <p:spPr>
          <a:xfrm>
            <a:off x="4744237" y="203706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DEBT</a:t>
            </a:r>
            <a:endParaRPr b="1" i="0" sz="1800" u="none" cap="none" strike="noStrike">
              <a:solidFill>
                <a:srgbClr val="29BB89"/>
              </a:solidFill>
              <a:latin typeface="Quattrocento Sans"/>
              <a:ea typeface="Quattrocento Sans"/>
              <a:cs typeface="Quattrocento Sans"/>
              <a:sym typeface="Quattrocento Sans"/>
            </a:endParaRPr>
          </a:p>
        </p:txBody>
      </p:sp>
      <p:sp>
        <p:nvSpPr>
          <p:cNvPr id="233" name="Google Shape;233;p10"/>
          <p:cNvSpPr/>
          <p:nvPr/>
        </p:nvSpPr>
        <p:spPr>
          <a:xfrm>
            <a:off x="4493600" y="214468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txBox="1"/>
          <p:nvPr/>
        </p:nvSpPr>
        <p:spPr>
          <a:xfrm>
            <a:off x="4744236" y="242069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geliehenes Geld, das an den Kreditgeber zurückzuzahlen ist, in der Regel mit Zinsaufwand.</a:t>
            </a:r>
            <a:endParaRPr b="0" i="0" sz="1800" u="none" cap="none" strike="noStrike">
              <a:solidFill>
                <a:schemeClr val="lt1"/>
              </a:solidFill>
              <a:latin typeface="Quattrocento Sans"/>
              <a:ea typeface="Quattrocento Sans"/>
              <a:cs typeface="Quattrocento Sans"/>
              <a:sym typeface="Quattrocento Sans"/>
            </a:endParaRPr>
          </a:p>
        </p:txBody>
      </p:sp>
      <p:sp>
        <p:nvSpPr>
          <p:cNvPr id="235" name="Google Shape;235;p10"/>
          <p:cNvSpPr txBox="1"/>
          <p:nvPr/>
        </p:nvSpPr>
        <p:spPr>
          <a:xfrm>
            <a:off x="4741894" y="474148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 MAXIMIERUNG DES MARKTWERTS</a:t>
            </a:r>
            <a:endParaRPr b="1" i="0" sz="1800" u="none" cap="none" strike="noStrike">
              <a:solidFill>
                <a:srgbClr val="29BB89"/>
              </a:solidFill>
              <a:latin typeface="Quattrocento Sans"/>
              <a:ea typeface="Quattrocento Sans"/>
              <a:cs typeface="Quattrocento Sans"/>
              <a:sym typeface="Quattrocento Sans"/>
            </a:endParaRPr>
          </a:p>
        </p:txBody>
      </p:sp>
      <p:sp>
        <p:nvSpPr>
          <p:cNvPr id="236" name="Google Shape;236;p10"/>
          <p:cNvSpPr/>
          <p:nvPr/>
        </p:nvSpPr>
        <p:spPr>
          <a:xfrm>
            <a:off x="4491257" y="484910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txBox="1"/>
          <p:nvPr/>
        </p:nvSpPr>
        <p:spPr>
          <a:xfrm>
            <a:off x="4741893" y="5125120"/>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800" u="none" cap="none" strike="noStrike">
                <a:solidFill>
                  <a:schemeClr val="lt1"/>
                </a:solidFill>
                <a:latin typeface="Quattrocento Sans"/>
                <a:ea typeface="Quattrocento Sans"/>
                <a:cs typeface="Quattrocento Sans"/>
                <a:sym typeface="Quattrocento Sans"/>
              </a:rPr>
              <a:t>Das Ziel, den Marktwert eines Unternehmens zu maximieren, besteht darin, die Kombination von Eigen- und Fremdkapital zu finden, die die Kapitalkosten des Unternehmens minimiert.</a:t>
            </a:r>
            <a:endParaRPr b="0" i="0" sz="1800" u="none" cap="none" strike="noStrike">
              <a:solidFill>
                <a:schemeClr val="lt1"/>
              </a:solidFill>
              <a:latin typeface="Quattrocento Sans"/>
              <a:ea typeface="Quattrocento Sans"/>
              <a:cs typeface="Quattrocento Sans"/>
              <a:sym typeface="Quattrocento Sans"/>
            </a:endParaRPr>
          </a:p>
        </p:txBody>
      </p:sp>
      <p:pic>
        <p:nvPicPr>
          <p:cNvPr descr="Montón de billetes de dólares americanos" id="238" name="Google Shape;238;p10"/>
          <p:cNvPicPr preferRelativeResize="0"/>
          <p:nvPr/>
        </p:nvPicPr>
        <p:blipFill rotWithShape="1">
          <a:blip r:embed="rId6">
            <a:alphaModFix/>
          </a:blip>
          <a:srcRect b="0" l="0" r="0" t="0"/>
          <a:stretch/>
        </p:blipFill>
        <p:spPr>
          <a:xfrm>
            <a:off x="537642" y="2158157"/>
            <a:ext cx="3630649" cy="27226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1"/>
          <p:cNvSpPr/>
          <p:nvPr/>
        </p:nvSpPr>
        <p:spPr>
          <a:xfrm>
            <a:off x="409575" y="633619"/>
            <a:ext cx="4927413" cy="5495925"/>
          </a:xfrm>
          <a:prstGeom prst="rect">
            <a:avLst/>
          </a:prstGeom>
          <a:solidFill>
            <a:schemeClr val="lt1"/>
          </a:solidFill>
          <a:ln cap="flat" cmpd="sng" w="9525">
            <a:solidFill>
              <a:srgbClr val="DEDEDE"/>
            </a:solidFill>
            <a:prstDash val="solid"/>
            <a:miter lim="800000"/>
            <a:headEnd len="sm" w="sm" type="none"/>
            <a:tailEnd len="sm" w="sm" type="none"/>
          </a:ln>
          <a:effectLst>
            <a:outerShdw blurRad="50800" rotWithShape="0" algn="tl" dir="2700000"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5" name="Google Shape;245;p11"/>
          <p:cNvSpPr txBox="1"/>
          <p:nvPr/>
        </p:nvSpPr>
        <p:spPr>
          <a:xfrm>
            <a:off x="607932" y="978408"/>
            <a:ext cx="4499648" cy="11064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600"/>
              </a:spcAft>
              <a:buClr>
                <a:schemeClr val="lt1"/>
              </a:buClr>
              <a:buSzPts val="3600"/>
              <a:buFont typeface="Fjalla One"/>
              <a:buNone/>
            </a:pPr>
            <a:r>
              <a:rPr b="1" i="0" lang="en-GB" sz="3100" u="none" cap="none" strike="noStrike">
                <a:solidFill>
                  <a:srgbClr val="29BA86"/>
                </a:solidFill>
                <a:latin typeface="Quattrocento Sans"/>
                <a:ea typeface="Quattrocento Sans"/>
                <a:cs typeface="Quattrocento Sans"/>
                <a:sym typeface="Quattrocento Sans"/>
              </a:rPr>
              <a:t>Kriterien, die Investoren zur Bewertung einer Idee heranziehen können</a:t>
            </a:r>
            <a:endParaRPr sz="1300"/>
          </a:p>
        </p:txBody>
      </p:sp>
      <p:sp>
        <p:nvSpPr>
          <p:cNvPr id="246" name="Google Shape;246;p11"/>
          <p:cNvSpPr/>
          <p:nvPr/>
        </p:nvSpPr>
        <p:spPr>
          <a:xfrm>
            <a:off x="345567" y="1170432"/>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7" name="Google Shape;247;p11"/>
          <p:cNvSpPr/>
          <p:nvPr/>
        </p:nvSpPr>
        <p:spPr>
          <a:xfrm>
            <a:off x="877459" y="2121408"/>
            <a:ext cx="395865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8" name="Google Shape;248;p11"/>
          <p:cNvSpPr txBox="1"/>
          <p:nvPr/>
        </p:nvSpPr>
        <p:spPr>
          <a:xfrm>
            <a:off x="828518" y="2219840"/>
            <a:ext cx="4056530" cy="34290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600"/>
              </a:spcAft>
              <a:buClr>
                <a:schemeClr val="dk1"/>
              </a:buClr>
              <a:buSzPts val="1100"/>
              <a:buFont typeface="Abel"/>
              <a:buNone/>
            </a:pPr>
            <a:r>
              <a:rPr b="0" i="0" lang="en-GB" sz="1700" u="none" cap="none" strike="noStrike">
                <a:solidFill>
                  <a:schemeClr val="dk1"/>
                </a:solidFill>
                <a:latin typeface="Calibri"/>
                <a:ea typeface="Calibri"/>
                <a:cs typeface="Calibri"/>
                <a:sym typeface="Calibri"/>
              </a:rPr>
              <a:t>Versuchen Sie immer, Ihre Idee mit diesen Begriffen zu beschreiben. Eine gute Übereinstimmung mit diesen Kriterien ist ein guter Indikator dafür, dass eine Idee erfolgreich sein wird</a:t>
            </a:r>
            <a:endParaRPr b="0" i="0" sz="1700" u="none" cap="none" strike="noStrike">
              <a:solidFill>
                <a:schemeClr val="dk1"/>
              </a:solidFill>
              <a:latin typeface="Calibri"/>
              <a:ea typeface="Calibri"/>
              <a:cs typeface="Calibri"/>
              <a:sym typeface="Calibri"/>
            </a:endParaRPr>
          </a:p>
        </p:txBody>
      </p:sp>
      <p:pic>
        <p:nvPicPr>
          <p:cNvPr descr="Persona señalando un papel" id="249" name="Google Shape;249;p11"/>
          <p:cNvPicPr preferRelativeResize="0"/>
          <p:nvPr/>
        </p:nvPicPr>
        <p:blipFill rotWithShape="1">
          <a:blip r:embed="rId3">
            <a:alphaModFix/>
          </a:blip>
          <a:srcRect b="0" l="0" r="0" t="0"/>
          <a:stretch/>
        </p:blipFill>
        <p:spPr>
          <a:xfrm>
            <a:off x="877459" y="3422907"/>
            <a:ext cx="3958649" cy="2632501"/>
          </a:xfrm>
          <a:prstGeom prst="rect">
            <a:avLst/>
          </a:prstGeom>
          <a:noFill/>
          <a:ln>
            <a:noFill/>
          </a:ln>
        </p:spPr>
      </p:pic>
      <p:sp>
        <p:nvSpPr>
          <p:cNvPr id="250" name="Google Shape;250;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52" name="Google Shape;252;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aphicFrame>
        <p:nvGraphicFramePr>
          <p:cNvPr id="253" name="Google Shape;253;p11"/>
          <p:cNvGraphicFramePr/>
          <p:nvPr/>
        </p:nvGraphicFramePr>
        <p:xfrm>
          <a:off x="5551902" y="633618"/>
          <a:ext cx="3000000" cy="3000000"/>
        </p:xfrm>
        <a:graphic>
          <a:graphicData uri="http://schemas.openxmlformats.org/drawingml/2006/table">
            <a:tbl>
              <a:tblPr bandRow="1" firstCol="1" firstRow="1">
                <a:noFill/>
                <a:tableStyleId>{E0D0D888-43DB-4F43-936B-F4154AD90347}</a:tableStyleId>
              </a:tblPr>
              <a:tblGrid>
                <a:gridCol w="3062725"/>
                <a:gridCol w="3062725"/>
              </a:tblGrid>
              <a:tr h="305975">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Finanzielle Kriterien</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lang="en-GB" sz="1400" u="none" cap="none" strike="noStrike">
                          <a:solidFill>
                            <a:schemeClr val="lt1"/>
                          </a:solidFill>
                          <a:latin typeface="Quattrocento Sans"/>
                          <a:ea typeface="Quattrocento Sans"/>
                          <a:cs typeface="Quattrocento Sans"/>
                          <a:sym typeface="Quattrocento Sans"/>
                        </a:rPr>
                        <a:t>Soziale Kriterien</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256325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Gute Geschäftsidee:</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Ist das eine gute Geschäftsidee?</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Gibt es einen bedeutenden Kundenstamm für die zu produzierenden Produkte oder Dienstleistungen?</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Können sie mit einer ausreichend hohen Marge verkauft werden, um einen Gewinn zu erzielen?</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Gibt es einen Wettbewerbsvorteil?</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Gute Service-Idee</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Handelt es sich um ein Produkt oder eine Dienstleistung, die in der Gemeinschaft wirklich gebraucht wird?</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Würde es zu einer signifikanten Verbesserung des Lebens von genügend Menschen führen?</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Kann sie zu einem vernünftigen Preis angeboten werden?</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Bietet dieser Ansatz zur Lösung des Problems einen Wettbewerbsvorteil gegenüber anderen Lösungsansätzen?</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163600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Richtige Strategie</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Gibt es eine gute Strategie, um geschäftlichen Erfolg und finanzielle Rentabilität zu erzielen?</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Sind die finanziellen Annahmen im Geschäftsplan glaubwürdig und enthalten sie eine angemessene Ausstiegsstrategie?</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Richtige Strategie</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Gibt es eine gute Strategie, um eine signifikante soziale Wirkung zu erzielen?</a:t>
                      </a:r>
                      <a:endParaRPr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Wurde ein guter Geschäftsplan entwickelt, um eine nachhaltige Strategie umzusetzen?</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r h="1142700">
                <a:tc>
                  <a:txBody>
                    <a:bodyPr/>
                    <a:lstStyle/>
                    <a:p>
                      <a:pPr indent="0" lvl="0" marL="0" marR="0" rtl="0" algn="just">
                        <a:lnSpc>
                          <a:spcPct val="107000"/>
                        </a:lnSpc>
                        <a:spcBef>
                          <a:spcPts val="0"/>
                        </a:spcBef>
                        <a:spcAft>
                          <a:spcPts val="0"/>
                        </a:spcAft>
                        <a:buNone/>
                      </a:pPr>
                      <a:r>
                        <a:rPr lang="en-GB" sz="1400" u="none" cap="none" strike="noStrike">
                          <a:latin typeface="Quattrocento Sans"/>
                          <a:ea typeface="Quattrocento Sans"/>
                          <a:cs typeface="Quattrocento Sans"/>
                          <a:sym typeface="Quattrocento Sans"/>
                        </a:rPr>
                        <a:t>Menschen, die dafür sorgen, dass es funktioniert</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Sind die Menschen im Geschäft diejenigen, die</a:t>
                      </a:r>
                      <a:endParaRPr sz="1400" u="none" cap="none" strike="noStrike">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latin typeface="Quattrocento Sans"/>
                          <a:ea typeface="Quattrocento Sans"/>
                          <a:cs typeface="Quattrocento Sans"/>
                          <a:sym typeface="Quattrocento Sans"/>
                        </a:rPr>
                        <a:t>wer kann sie zum Erfolg führen?</a:t>
                      </a:r>
                      <a:endParaRPr sz="1400" u="none" cap="none" strike="noStrike">
                        <a:latin typeface="Quattrocento Sans"/>
                        <a:ea typeface="Quattrocento Sans"/>
                        <a:cs typeface="Quattrocento Sans"/>
                        <a:sym typeface="Quattrocento Sans"/>
                      </a:endParaRPr>
                    </a:p>
                  </a:txBody>
                  <a:tcPr marT="0" marB="0" marR="38425" marL="38425">
                    <a:solidFill>
                      <a:srgbClr val="179D96"/>
                    </a:solidFill>
                  </a:tcPr>
                </a:tc>
                <a:tc>
                  <a:txBody>
                    <a:bodyPr/>
                    <a:lstStyle/>
                    <a:p>
                      <a:pPr indent="0" lvl="0" marL="0" marR="0" rtl="0" algn="just">
                        <a:lnSpc>
                          <a:spcPct val="107000"/>
                        </a:lnSpc>
                        <a:spcBef>
                          <a:spcPts val="0"/>
                        </a:spcBef>
                        <a:spcAft>
                          <a:spcPts val="0"/>
                        </a:spcAft>
                        <a:buNone/>
                      </a:pPr>
                      <a:r>
                        <a:rPr b="1" lang="en-GB" sz="1400" u="none" cap="none" strike="noStrike">
                          <a:solidFill>
                            <a:schemeClr val="lt1"/>
                          </a:solidFill>
                          <a:latin typeface="Quattrocento Sans"/>
                          <a:ea typeface="Quattrocento Sans"/>
                          <a:cs typeface="Quattrocento Sans"/>
                          <a:sym typeface="Quattrocento Sans"/>
                        </a:rPr>
                        <a:t>Menschen, die dafür sorgen, dass es funktioniert</a:t>
                      </a:r>
                      <a:endParaRPr b="1" sz="1400" u="none" cap="none" strike="noStrike">
                        <a:solidFill>
                          <a:schemeClr val="lt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200" u="none" cap="none" strike="noStrike">
                          <a:solidFill>
                            <a:schemeClr val="lt1"/>
                          </a:solidFill>
                          <a:latin typeface="Quattrocento Sans"/>
                          <a:ea typeface="Quattrocento Sans"/>
                          <a:cs typeface="Quattrocento Sans"/>
                          <a:sym typeface="Quattrocento Sans"/>
                        </a:rPr>
                        <a:t>Sind die Menschen, die die Organisation leiten, in der Lage, dies zum Erfolg zu führen?</a:t>
                      </a:r>
                      <a:endParaRPr sz="1400" u="none" cap="none" strike="noStrike">
                        <a:solidFill>
                          <a:schemeClr val="lt1"/>
                        </a:solidFill>
                        <a:latin typeface="Quattrocento Sans"/>
                        <a:ea typeface="Quattrocento Sans"/>
                        <a:cs typeface="Quattrocento Sans"/>
                        <a:sym typeface="Quattrocento Sans"/>
                      </a:endParaRPr>
                    </a:p>
                  </a:txBody>
                  <a:tcPr marT="0" marB="0" marR="38425" marL="38425">
                    <a:solidFill>
                      <a:srgbClr val="04B9D9"/>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Finanzielles Potenzial</a:t>
            </a:r>
            <a:endParaRPr b="1" sz="3600">
              <a:solidFill>
                <a:srgbClr val="29BA86"/>
              </a:solidFill>
              <a:latin typeface="Quattrocento Sans"/>
              <a:ea typeface="Quattrocento Sans"/>
              <a:cs typeface="Quattrocento Sans"/>
              <a:sym typeface="Quattrocento Sans"/>
            </a:endParaRPr>
          </a:p>
        </p:txBody>
      </p:sp>
      <p:sp>
        <p:nvSpPr>
          <p:cNvPr id="259" name="Google Shape;259;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0" name="Google Shape;260;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1" name="Google Shape;261;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2" name="Google Shape;262;p1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3" name="Google Shape;263;p12"/>
          <p:cNvSpPr txBox="1"/>
          <p:nvPr/>
        </p:nvSpPr>
        <p:spPr>
          <a:xfrm>
            <a:off x="952983" y="2421995"/>
            <a:ext cx="10588200" cy="3862500"/>
          </a:xfrm>
          <a:prstGeom prst="rect">
            <a:avLst/>
          </a:prstGeom>
          <a:noFill/>
          <a:ln>
            <a:noFill/>
          </a:ln>
        </p:spPr>
        <p:txBody>
          <a:bodyPr anchorCtr="0" anchor="t" bIns="45700" lIns="91425" spcFirstLastPara="1" rIns="91425" wrap="square" tIns="45700">
            <a:spAutoFit/>
          </a:bodyPr>
          <a:lstStyle/>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Wie hoch sind Ihre möglichen Anlaufkosten?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Wie hoch werden Ihre Betriebskosten sein?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Welchen Preis würden Sie in etwa verlangen? Wie würde der Preis bestimmt werden?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Wie hoch schätzen Sie den möglichen Gewinn bei einem Verkauf ein?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Rechnen Sie mit Cashflow-Problemen, einschließlich saisonaler Nachfrage oder hoher Anfangskosten?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Wie viel Betriebskapital wird benötigt?</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Welche Umsatzerwartungen haben Sie in den ersten Jahren? Zahlen? Wachstum?</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Wie lange wird es dauern, bis das Unternehmen die Gewinnzone erreicht?</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Was sind die wichtigsten Faktoren für die Rentabilität? Kann das Unternehmen auf diesem Niveau arbeiten?</a:t>
            </a:r>
            <a:endParaRPr b="0" i="0" sz="1700" u="none" cap="none" strike="noStrike">
              <a:solidFill>
                <a:schemeClr val="dk1"/>
              </a:solidFill>
              <a:latin typeface="Quattrocento Sans"/>
              <a:ea typeface="Quattrocento Sans"/>
              <a:cs typeface="Quattrocento Sans"/>
              <a:sym typeface="Quattrocento Sans"/>
            </a:endParaRPr>
          </a:p>
          <a:p>
            <a:pPr indent="-266700" lvl="1" marL="742950" marR="0" rtl="0" algn="just">
              <a:lnSpc>
                <a:spcPct val="107000"/>
              </a:lnSpc>
              <a:spcBef>
                <a:spcPts val="0"/>
              </a:spcBef>
              <a:spcAft>
                <a:spcPts val="0"/>
              </a:spcAft>
              <a:buClr>
                <a:schemeClr val="dk1"/>
              </a:buClr>
              <a:buSzPts val="1700"/>
              <a:buFont typeface="Quattrocento Sans"/>
              <a:buChar char="•"/>
            </a:pPr>
            <a:r>
              <a:rPr b="0" i="0" lang="en-GB" sz="1700" u="none" cap="none" strike="noStrike">
                <a:solidFill>
                  <a:schemeClr val="dk1"/>
                </a:solidFill>
                <a:latin typeface="Quattrocento Sans"/>
                <a:ea typeface="Quattrocento Sans"/>
                <a:cs typeface="Quattrocento Sans"/>
                <a:sym typeface="Quattrocento Sans"/>
              </a:rPr>
              <a:t>Gibt es mögliche Quellen für finanzielle und personelle Unterstützung für die verschiedenen Entwicklungsphasen?</a:t>
            </a:r>
            <a:endParaRPr b="0" i="0" sz="1700" u="none" cap="none" strike="noStrike">
              <a:solidFill>
                <a:schemeClr val="dk1"/>
              </a:solidFill>
              <a:latin typeface="Quattrocento Sans"/>
              <a:ea typeface="Quattrocento Sans"/>
              <a:cs typeface="Quattrocento Sans"/>
              <a:sym typeface="Quattrocento Sans"/>
            </a:endParaRPr>
          </a:p>
          <a:p>
            <a:pPr indent="-215900" lvl="0" marL="342900" marR="0" rtl="0" algn="l">
              <a:spcBef>
                <a:spcPts val="80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p:txBody>
      </p:sp>
      <p:sp>
        <p:nvSpPr>
          <p:cNvPr id="264" name="Google Shape;264;p12"/>
          <p:cNvSpPr txBox="1"/>
          <p:nvPr/>
        </p:nvSpPr>
        <p:spPr>
          <a:xfrm>
            <a:off x="952983" y="1463719"/>
            <a:ext cx="10588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Fragen zur Analyse Ihres finanziellen Potenzials, damit Sie planen können, wie Sie Mittel für Ihr Unternehmen erhalten: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nvSpPr>
        <p:spPr>
          <a:xfrm>
            <a:off x="685696" y="265968"/>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Finanzierungs- und Unternehmensentwicklungsphasen</a:t>
            </a:r>
            <a:endParaRPr b="1" sz="3600">
              <a:solidFill>
                <a:srgbClr val="29BA86"/>
              </a:solidFill>
              <a:latin typeface="Quattrocento Sans"/>
              <a:ea typeface="Quattrocento Sans"/>
              <a:cs typeface="Quattrocento Sans"/>
              <a:sym typeface="Quattrocento Sans"/>
            </a:endParaRPr>
          </a:p>
        </p:txBody>
      </p:sp>
      <p:sp>
        <p:nvSpPr>
          <p:cNvPr id="270" name="Google Shape;270;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3" name="Google Shape;273;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4" name="Google Shape;274;p13"/>
          <p:cNvSpPr txBox="1"/>
          <p:nvPr/>
        </p:nvSpPr>
        <p:spPr>
          <a:xfrm>
            <a:off x="685699" y="1591430"/>
            <a:ext cx="7934100" cy="460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Jedes Unternehmen benötigt in verschiedenen Phasen eine Finanzierung, um seine Ziele zu erreichen. Es gibt vier Phasen, die unterschieden werden müssen, um die besten Investoren zu finden: </a:t>
            </a:r>
            <a:endParaRPr sz="1800">
              <a:solidFill>
                <a:schemeClr val="dk1"/>
              </a:solidFill>
              <a:latin typeface="Quattrocento Sans"/>
              <a:ea typeface="Quattrocento Sans"/>
              <a:cs typeface="Quattrocento Sans"/>
              <a:sym typeface="Quattrocento Sans"/>
            </a:endParaRPr>
          </a:p>
          <a:p>
            <a:pPr indent="-444500" lvl="0" marL="457200" marR="0" rtl="0" algn="l">
              <a:spcBef>
                <a:spcPts val="600"/>
              </a:spcBef>
              <a:spcAft>
                <a:spcPts val="0"/>
              </a:spcAft>
              <a:buClr>
                <a:schemeClr val="dk1"/>
              </a:buClr>
              <a:buSzPts val="1600"/>
              <a:buFont typeface="Calibri"/>
              <a:buAutoNum type="arabicPeriod"/>
            </a:pPr>
            <a:r>
              <a:rPr b="1" lang="en-GB" sz="1600">
                <a:solidFill>
                  <a:schemeClr val="dk1"/>
                </a:solidFill>
                <a:latin typeface="Quattrocento Sans"/>
                <a:ea typeface="Quattrocento Sans"/>
                <a:cs typeface="Quattrocento Sans"/>
                <a:sym typeface="Quattrocento Sans"/>
              </a:rPr>
              <a:t>Anfängliche Entwicklungsphase: </a:t>
            </a:r>
            <a:r>
              <a:rPr lang="en-GB" sz="1600">
                <a:solidFill>
                  <a:schemeClr val="dk1"/>
                </a:solidFill>
                <a:latin typeface="Quattrocento Sans"/>
                <a:ea typeface="Quattrocento Sans"/>
                <a:cs typeface="Quattrocento Sans"/>
                <a:sym typeface="Quattrocento Sans"/>
              </a:rPr>
              <a:t>Das Wichtigste sind die Gründer und die Idee, auf die sich das Unternehmen stützen soll. Geringer Finanzbedarf. Einverständnis der Aktionäre.</a:t>
            </a:r>
            <a:endParaRPr sz="1200"/>
          </a:p>
          <a:p>
            <a:pPr indent="-444500" lvl="0" marL="457200" marR="0" rtl="0" algn="l">
              <a:spcBef>
                <a:spcPts val="0"/>
              </a:spcBef>
              <a:spcAft>
                <a:spcPts val="0"/>
              </a:spcAft>
              <a:buClr>
                <a:schemeClr val="dk1"/>
              </a:buClr>
              <a:buSzPts val="1600"/>
              <a:buFont typeface="Calibri"/>
              <a:buAutoNum type="arabicPeriod"/>
            </a:pPr>
            <a:r>
              <a:rPr b="1" lang="en-GB" sz="1600">
                <a:solidFill>
                  <a:schemeClr val="dk1"/>
                </a:solidFill>
                <a:latin typeface="Quattrocento Sans"/>
                <a:ea typeface="Quattrocento Sans"/>
                <a:cs typeface="Quattrocento Sans"/>
                <a:sym typeface="Quattrocento Sans"/>
              </a:rPr>
              <a:t>Phase zwei: Gründung: </a:t>
            </a:r>
            <a:r>
              <a:rPr lang="en-GB" sz="1600">
                <a:solidFill>
                  <a:schemeClr val="dk1"/>
                </a:solidFill>
                <a:latin typeface="Quattrocento Sans"/>
                <a:ea typeface="Quattrocento Sans"/>
                <a:cs typeface="Quattrocento Sans"/>
                <a:sym typeface="Quattrocento Sans"/>
              </a:rPr>
              <a:t>Sie haben bereits einen Produktprototyp, ein Team und Ihr Finanzbedarf steigt. </a:t>
            </a:r>
            <a:r>
              <a:rPr lang="en-GB" sz="1600">
                <a:solidFill>
                  <a:srgbClr val="000000"/>
                </a:solidFill>
                <a:latin typeface="Quattrocento Sans"/>
                <a:ea typeface="Quattrocento Sans"/>
                <a:cs typeface="Quattrocento Sans"/>
                <a:sym typeface="Quattrocento Sans"/>
              </a:rPr>
              <a:t>Beste Investoren </a:t>
            </a:r>
            <a:r>
              <a:rPr lang="en-GB" sz="1600">
                <a:solidFill>
                  <a:schemeClr val="dk1"/>
                </a:solidFill>
                <a:latin typeface="Quattrocento Sans"/>
                <a:ea typeface="Quattrocento Sans"/>
                <a:cs typeface="Quattrocento Sans"/>
                <a:sym typeface="Quattrocento Sans"/>
              </a:rPr>
              <a:t>Familie und Freunde </a:t>
            </a:r>
            <a:r>
              <a:rPr lang="en-GB" sz="1600">
                <a:solidFill>
                  <a:srgbClr val="000000"/>
                </a:solidFill>
                <a:latin typeface="Quattrocento Sans"/>
                <a:ea typeface="Quattrocento Sans"/>
                <a:cs typeface="Quattrocento Sans"/>
                <a:sym typeface="Quattrocento Sans"/>
              </a:rPr>
              <a:t>(Menschen, die den Gründern nahe stehen und an das Projekt glauben). Öffentliche Programme für grüne Innovation oder Kreislaufwirtschaft.</a:t>
            </a:r>
            <a:endParaRPr sz="1600">
              <a:solidFill>
                <a:schemeClr val="dk1"/>
              </a:solidFill>
              <a:latin typeface="Quattrocento Sans"/>
              <a:ea typeface="Quattrocento Sans"/>
              <a:cs typeface="Quattrocento Sans"/>
              <a:sym typeface="Quattrocento Sans"/>
            </a:endParaRPr>
          </a:p>
          <a:p>
            <a:pPr indent="-444500" lvl="0" marL="457200" marR="0" rtl="0" algn="l">
              <a:spcBef>
                <a:spcPts val="0"/>
              </a:spcBef>
              <a:spcAft>
                <a:spcPts val="0"/>
              </a:spcAft>
              <a:buClr>
                <a:schemeClr val="dk1"/>
              </a:buClr>
              <a:buSzPts val="1600"/>
              <a:buFont typeface="Calibri"/>
              <a:buAutoNum type="arabicPeriod"/>
            </a:pPr>
            <a:r>
              <a:rPr b="1" lang="en-GB" sz="1600">
                <a:solidFill>
                  <a:schemeClr val="dk1"/>
                </a:solidFill>
                <a:latin typeface="Quattrocento Sans"/>
                <a:ea typeface="Quattrocento Sans"/>
                <a:cs typeface="Quattrocento Sans"/>
                <a:sym typeface="Quattrocento Sans"/>
              </a:rPr>
              <a:t>Phase 3: Markteinführung: Ein </a:t>
            </a:r>
            <a:r>
              <a:rPr lang="en-GB" sz="1600">
                <a:solidFill>
                  <a:schemeClr val="dk1"/>
                </a:solidFill>
                <a:latin typeface="Quattrocento Sans"/>
                <a:ea typeface="Quattrocento Sans"/>
                <a:cs typeface="Quattrocento Sans"/>
                <a:sym typeface="Quattrocento Sans"/>
              </a:rPr>
              <a:t>höheres Maß an Finanzierung ist erforderlich (Verkaufsteam, Vertrieb des Produkts, Herstellung eines ausreichenden Bestands usw.). Business Angels, Impact-Investoren und Crowdfunding, Banken.</a:t>
            </a:r>
            <a:endParaRPr sz="1200"/>
          </a:p>
          <a:p>
            <a:pPr indent="-444500" lvl="0" marL="457200" marR="0" rtl="0" algn="l">
              <a:spcBef>
                <a:spcPts val="0"/>
              </a:spcBef>
              <a:spcAft>
                <a:spcPts val="0"/>
              </a:spcAft>
              <a:buClr>
                <a:schemeClr val="dk1"/>
              </a:buClr>
              <a:buSzPts val="1600"/>
              <a:buFont typeface="Calibri"/>
              <a:buAutoNum type="arabicPeriod"/>
            </a:pPr>
            <a:r>
              <a:rPr b="1" lang="en-GB" sz="1600">
                <a:solidFill>
                  <a:schemeClr val="dk1"/>
                </a:solidFill>
                <a:latin typeface="Quattrocento Sans"/>
                <a:ea typeface="Quattrocento Sans"/>
                <a:cs typeface="Quattrocento Sans"/>
                <a:sym typeface="Quattrocento Sans"/>
              </a:rPr>
              <a:t>Phase 4: Konsolidierung: </a:t>
            </a:r>
            <a:r>
              <a:rPr lang="en-GB" sz="1600">
                <a:solidFill>
                  <a:schemeClr val="dk1"/>
                </a:solidFill>
                <a:latin typeface="Quattrocento Sans"/>
                <a:ea typeface="Quattrocento Sans"/>
                <a:cs typeface="Quattrocento Sans"/>
                <a:sym typeface="Quattrocento Sans"/>
              </a:rPr>
              <a:t>Es ist an der Zeit, die Ausweitung des Unternehmens auf andere Märkte zu erwägen und es größer zu machen. Investoren: Risikokapital- oder grüne Impact-Investmentfonds, Investoren, die soziale Unternehmen unterstützen wollen. Allianzen mit europäischen Unternehmen und Suche nach gemeinsamen Finanzierungen.</a:t>
            </a:r>
            <a:endParaRPr sz="1800">
              <a:solidFill>
                <a:schemeClr val="dk1"/>
              </a:solidFill>
              <a:latin typeface="Quattrocento Sans"/>
              <a:ea typeface="Quattrocento Sans"/>
              <a:cs typeface="Quattrocento Sans"/>
              <a:sym typeface="Quattrocento Sans"/>
            </a:endParaRPr>
          </a:p>
        </p:txBody>
      </p:sp>
      <p:pic>
        <p:nvPicPr>
          <p:cNvPr descr="Calendario&#10;&#10;Descripción generada automáticamente" id="275" name="Google Shape;275;p13"/>
          <p:cNvPicPr preferRelativeResize="0"/>
          <p:nvPr/>
        </p:nvPicPr>
        <p:blipFill rotWithShape="1">
          <a:blip r:embed="rId6">
            <a:alphaModFix/>
          </a:blip>
          <a:srcRect b="0" l="0" r="0" t="0"/>
          <a:stretch/>
        </p:blipFill>
        <p:spPr>
          <a:xfrm>
            <a:off x="8812250" y="1334880"/>
            <a:ext cx="3224902" cy="2149935"/>
          </a:xfrm>
          <a:prstGeom prst="rect">
            <a:avLst/>
          </a:prstGeom>
          <a:noFill/>
          <a:ln>
            <a:noFill/>
          </a:ln>
        </p:spPr>
      </p:pic>
      <p:sp>
        <p:nvSpPr>
          <p:cNvPr id="276" name="Google Shape;276;p13"/>
          <p:cNvSpPr txBox="1"/>
          <p:nvPr/>
        </p:nvSpPr>
        <p:spPr>
          <a:xfrm>
            <a:off x="9107657" y="3665978"/>
            <a:ext cx="308434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7">
                  <a:extLst>
                    <a:ext uri="{A12FA001-AC4F-418D-AE19-62706E023703}">
                      <ahyp:hlinkClr val="tx"/>
                    </a:ext>
                  </a:extLst>
                </a:hlinkClick>
              </a:rPr>
              <a:t>Nick Youngson </a:t>
            </a:r>
            <a:r>
              <a:rPr lang="en-GB" sz="1800" u="sng">
                <a:solidFill>
                  <a:schemeClr val="dk1"/>
                </a:solidFill>
                <a:latin typeface="Calibri"/>
                <a:ea typeface="Calibri"/>
                <a:cs typeface="Calibri"/>
                <a:sym typeface="Calibri"/>
                <a:hlinkClick r:id="rId8">
                  <a:extLst>
                    <a:ext uri="{A12FA001-AC4F-418D-AE19-62706E023703}">
                      <ahyp:hlinkClr val="tx"/>
                    </a:ext>
                  </a:extLst>
                </a:hlinkClick>
              </a:rPr>
              <a:t>CC BY-SA 3.0 </a:t>
            </a:r>
            <a:r>
              <a:rPr lang="en-GB" sz="1800" u="sng">
                <a:solidFill>
                  <a:schemeClr val="dk1"/>
                </a:solidFill>
                <a:latin typeface="Calibri"/>
                <a:ea typeface="Calibri"/>
                <a:cs typeface="Calibri"/>
                <a:sym typeface="Calibri"/>
                <a:hlinkClick r:id="rId9">
                  <a:extLst>
                    <a:ext uri="{A12FA001-AC4F-418D-AE19-62706E023703}">
                      <ahyp:hlinkClr val="tx"/>
                    </a:ext>
                  </a:extLst>
                </a:hlinkClick>
              </a:rPr>
              <a:t>Alpha Stock Images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Soziale Investitionen</a:t>
            </a:r>
            <a:endParaRPr b="1" sz="3600">
              <a:solidFill>
                <a:srgbClr val="29BA86"/>
              </a:solidFill>
              <a:latin typeface="Quattrocento Sans"/>
              <a:ea typeface="Quattrocento Sans"/>
              <a:cs typeface="Quattrocento Sans"/>
              <a:sym typeface="Quattrocento Sans"/>
            </a:endParaRPr>
          </a:p>
        </p:txBody>
      </p:sp>
      <p:sp>
        <p:nvSpPr>
          <p:cNvPr id="282" name="Google Shape;282;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3" name="Google Shape;283;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4" name="Google Shape;284;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5" name="Google Shape;285;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6" name="Google Shape;286;p14"/>
          <p:cNvSpPr txBox="1"/>
          <p:nvPr/>
        </p:nvSpPr>
        <p:spPr>
          <a:xfrm>
            <a:off x="952983" y="1614759"/>
            <a:ext cx="10588248"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Fragen: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ist ein sozialer Investor?</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wollen die sozialen Investoren?</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
        <p:nvSpPr>
          <p:cNvPr id="287" name="Google Shape;287;p14"/>
          <p:cNvSpPr txBox="1"/>
          <p:nvPr/>
        </p:nvSpPr>
        <p:spPr>
          <a:xfrm>
            <a:off x="952983" y="3765152"/>
            <a:ext cx="1089201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Was sind soziale Investitionen? (1'15</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 https://www.youtube.com/watch?v=rUrKGENE9ME </a:t>
            </a:r>
            <a:endParaRPr/>
          </a:p>
        </p:txBody>
      </p:sp>
      <p:pic>
        <p:nvPicPr>
          <p:cNvPr id="288" name="Google Shape;288;p14"/>
          <p:cNvPicPr preferRelativeResize="0"/>
          <p:nvPr/>
        </p:nvPicPr>
        <p:blipFill rotWithShape="1">
          <a:blip r:embed="rId7">
            <a:alphaModFix/>
          </a:blip>
          <a:srcRect b="26759" l="7358" r="46693" t="38352"/>
          <a:stretch/>
        </p:blipFill>
        <p:spPr>
          <a:xfrm>
            <a:off x="6095998" y="1555104"/>
            <a:ext cx="5602096" cy="23915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Soziale Investitionen</a:t>
            </a:r>
            <a:endParaRPr b="1" sz="3600">
              <a:solidFill>
                <a:srgbClr val="29BA86"/>
              </a:solidFill>
              <a:latin typeface="Quattrocento Sans"/>
              <a:ea typeface="Quattrocento Sans"/>
              <a:cs typeface="Quattrocento Sans"/>
              <a:sym typeface="Quattrocento Sans"/>
            </a:endParaRPr>
          </a:p>
        </p:txBody>
      </p:sp>
      <p:sp>
        <p:nvSpPr>
          <p:cNvPr id="294" name="Google Shape;294;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5" name="Google Shape;295;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6" name="Google Shape;296;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7" name="Google Shape;297;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8" name="Google Shape;298;p15"/>
          <p:cNvSpPr txBox="1"/>
          <p:nvPr/>
        </p:nvSpPr>
        <p:spPr>
          <a:xfrm>
            <a:off x="952983" y="1423200"/>
            <a:ext cx="10588248" cy="4924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Antworten:</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ist ein sozialer Investor? Es kann sich um eine Einzelperson oder eine Organisation handeln, und Sie können ihnen Geld leihen oder Anteile an Ihrer Organisation anbieten. Der Unterschied ist, dass sie nicht nur eine Rendite für ihre Investition sehen wollen. </a:t>
            </a:r>
            <a:endParaRPr/>
          </a:p>
          <a:p>
            <a:pPr indent="-342900" lvl="0" marL="342900" marR="0" rtl="0" algn="l">
              <a:spcBef>
                <a:spcPts val="60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wollen soziale Investoren? Sie wollen sehen, dass ihr Geld für etwas Gutes verwendet wird - und Ihnen dabei helfen, Ihren sozialen Auftrag weiter zu erfüllen.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Anders als bei einem Zuschuss oder einem Auftrag haben Sie eine Verantwortung gegenüber diesen Investoren. Wenn eine Organisation Sozialinvestitionen erhält, muss sie in der Regel eine Gegenleistung für die Verwendung des Geldes erbringen, das der Investor ihr leiht. Jeder soziale Investor erwartet, dass er sein Geld zurückbekommt. Die </a:t>
            </a:r>
            <a:r>
              <a:rPr b="1" lang="en-GB" sz="2000">
                <a:solidFill>
                  <a:schemeClr val="dk1"/>
                </a:solidFill>
                <a:latin typeface="Quattrocento Sans"/>
                <a:ea typeface="Quattrocento Sans"/>
                <a:cs typeface="Quattrocento Sans"/>
                <a:sym typeface="Quattrocento Sans"/>
              </a:rPr>
              <a:t>Kapitalkosten </a:t>
            </a:r>
            <a:r>
              <a:rPr lang="en-GB" sz="2000">
                <a:solidFill>
                  <a:schemeClr val="dk1"/>
                </a:solidFill>
                <a:latin typeface="Quattrocento Sans"/>
                <a:ea typeface="Quattrocento Sans"/>
                <a:cs typeface="Quattrocento Sans"/>
                <a:sym typeface="Quattrocento Sans"/>
              </a:rPr>
              <a:t>sind vereinfacht gesagt der Zinssatz, der Ihnen für dieses Geld berechnet wird.</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Sehen Sie sich dieses Video an: Was sind Kapitalkosten? (2'17</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 https://youtu.be/f6E4POki8vg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Wirkungsorientierte Investitionen</a:t>
            </a:r>
            <a:endParaRPr b="1" sz="3600">
              <a:solidFill>
                <a:srgbClr val="29BA86"/>
              </a:solidFill>
              <a:latin typeface="Quattrocento Sans"/>
              <a:ea typeface="Quattrocento Sans"/>
              <a:cs typeface="Quattrocento Sans"/>
              <a:sym typeface="Quattrocento Sans"/>
            </a:endParaRPr>
          </a:p>
        </p:txBody>
      </p:sp>
      <p:sp>
        <p:nvSpPr>
          <p:cNvPr id="304" name="Google Shape;304;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5" name="Google Shape;305;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6" name="Google Shape;306;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7" name="Google Shape;307;p1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08" name="Google Shape;308;p16"/>
          <p:cNvSpPr txBox="1"/>
          <p:nvPr/>
        </p:nvSpPr>
        <p:spPr>
          <a:xfrm>
            <a:off x="952983" y="2659177"/>
            <a:ext cx="609600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ist Impact Investing?</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Welche Arten von Investitionen werden in dem Video erklärt?</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Was ist das Ziel jeder Art von Investition?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Nennen Sie ein Beispiel für Impact Investing</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Quattrocento Sans"/>
              <a:ea typeface="Quattrocento Sans"/>
              <a:cs typeface="Quattrocento Sans"/>
              <a:sym typeface="Quattrocento Sans"/>
            </a:endParaRPr>
          </a:p>
        </p:txBody>
      </p:sp>
      <p:sp>
        <p:nvSpPr>
          <p:cNvPr id="309" name="Google Shape;309;p16"/>
          <p:cNvSpPr txBox="1"/>
          <p:nvPr/>
        </p:nvSpPr>
        <p:spPr>
          <a:xfrm>
            <a:off x="952983" y="1463719"/>
            <a:ext cx="1089201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endParaRPr/>
          </a:p>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Was ist Impact Investing? https://youtu.be/jv3oKGUbCPo </a:t>
            </a:r>
            <a:endParaRPr/>
          </a:p>
        </p:txBody>
      </p:sp>
      <p:pic>
        <p:nvPicPr>
          <p:cNvPr id="310" name="Google Shape;310;p16"/>
          <p:cNvPicPr preferRelativeResize="0"/>
          <p:nvPr/>
        </p:nvPicPr>
        <p:blipFill rotWithShape="1">
          <a:blip r:embed="rId6">
            <a:alphaModFix/>
          </a:blip>
          <a:srcRect b="17259" l="2846" r="41435" t="32014"/>
          <a:stretch/>
        </p:blipFill>
        <p:spPr>
          <a:xfrm>
            <a:off x="7180952" y="2832618"/>
            <a:ext cx="4664045" cy="23872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7"/>
          <p:cNvSpPr txBox="1"/>
          <p:nvPr/>
        </p:nvSpPr>
        <p:spPr>
          <a:xfrm>
            <a:off x="812306" y="44102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Wirkungsorientierte Investitionen</a:t>
            </a:r>
            <a:endParaRPr b="1" sz="3600">
              <a:solidFill>
                <a:srgbClr val="29BA86"/>
              </a:solidFill>
              <a:latin typeface="Quattrocento Sans"/>
              <a:ea typeface="Quattrocento Sans"/>
              <a:cs typeface="Quattrocento Sans"/>
              <a:sym typeface="Quattrocento Sans"/>
            </a:endParaRPr>
          </a:p>
        </p:txBody>
      </p:sp>
      <p:sp>
        <p:nvSpPr>
          <p:cNvPr id="316" name="Google Shape;316;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7" name="Google Shape;317;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8" name="Google Shape;318;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9" name="Google Shape;319;p1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0" name="Google Shape;320;p17"/>
          <p:cNvSpPr txBox="1"/>
          <p:nvPr/>
        </p:nvSpPr>
        <p:spPr>
          <a:xfrm>
            <a:off x="952983" y="1225689"/>
            <a:ext cx="9175800" cy="506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chemeClr val="dk1"/>
                </a:solidFill>
                <a:latin typeface="Quattrocento Sans"/>
                <a:ea typeface="Quattrocento Sans"/>
                <a:cs typeface="Quattrocento Sans"/>
                <a:sym typeface="Quattrocento Sans"/>
              </a:rPr>
              <a:t>Antworten</a:t>
            </a:r>
            <a:r>
              <a:rPr lang="en-GB" sz="1900">
                <a:solidFill>
                  <a:schemeClr val="dk1"/>
                </a:solidFill>
                <a:latin typeface="Quattrocento Sans"/>
                <a:ea typeface="Quattrocento Sans"/>
                <a:cs typeface="Quattrocento Sans"/>
                <a:sym typeface="Quattrocento Sans"/>
              </a:rPr>
              <a:t>:</a:t>
            </a:r>
            <a:endParaRPr sz="1300"/>
          </a:p>
          <a:p>
            <a:pPr indent="-336550" lvl="0" marL="342900" marR="0" rtl="0" algn="l">
              <a:spcBef>
                <a:spcPts val="0"/>
              </a:spcBef>
              <a:spcAft>
                <a:spcPts val="0"/>
              </a:spcAft>
              <a:buClr>
                <a:schemeClr val="dk1"/>
              </a:buClr>
              <a:buSzPts val="1900"/>
              <a:buFont typeface="Arial"/>
              <a:buChar char="•"/>
            </a:pPr>
            <a:r>
              <a:rPr lang="en-GB" sz="1900">
                <a:solidFill>
                  <a:schemeClr val="dk1"/>
                </a:solidFill>
                <a:latin typeface="Quattrocento Sans"/>
                <a:ea typeface="Quattrocento Sans"/>
                <a:cs typeface="Quattrocento Sans"/>
                <a:sym typeface="Quattrocento Sans"/>
              </a:rPr>
              <a:t>Was ist Impact Investment? Investitionen mit dem spezifischen Ziel, neben der finanziellen Rendite auch eine positive soziale und/oder ökologische Wirkung zu erzielen. </a:t>
            </a:r>
            <a:endParaRPr sz="1300"/>
          </a:p>
          <a:p>
            <a:pPr indent="0" lvl="0" marL="0" marR="0" rtl="0" algn="l">
              <a:spcBef>
                <a:spcPts val="0"/>
              </a:spcBef>
              <a:spcAft>
                <a:spcPts val="0"/>
              </a:spcAft>
              <a:buNone/>
            </a:pPr>
            <a:r>
              <a:t/>
            </a:r>
            <a:endParaRPr sz="1900">
              <a:solidFill>
                <a:schemeClr val="dk1"/>
              </a:solidFill>
              <a:latin typeface="Quattrocento Sans"/>
              <a:ea typeface="Quattrocento Sans"/>
              <a:cs typeface="Quattrocento Sans"/>
              <a:sym typeface="Quattrocento Sans"/>
            </a:endParaRPr>
          </a:p>
          <a:p>
            <a:pPr indent="-336550" lvl="0" marL="342900" marR="0" rtl="0" algn="l">
              <a:spcBef>
                <a:spcPts val="0"/>
              </a:spcBef>
              <a:spcAft>
                <a:spcPts val="0"/>
              </a:spcAft>
              <a:buClr>
                <a:schemeClr val="dk1"/>
              </a:buClr>
              <a:buSzPts val="1900"/>
              <a:buFont typeface="Arial"/>
              <a:buChar char="•"/>
            </a:pPr>
            <a:r>
              <a:rPr lang="en-GB" sz="1900">
                <a:solidFill>
                  <a:schemeClr val="dk1"/>
                </a:solidFill>
                <a:latin typeface="Quattrocento Sans"/>
                <a:ea typeface="Quattrocento Sans"/>
                <a:cs typeface="Quattrocento Sans"/>
                <a:sym typeface="Quattrocento Sans"/>
              </a:rPr>
              <a:t>Welche </a:t>
            </a:r>
            <a:r>
              <a:rPr b="1" lang="en-GB" sz="1900">
                <a:solidFill>
                  <a:schemeClr val="dk1"/>
                </a:solidFill>
                <a:latin typeface="Quattrocento Sans"/>
                <a:ea typeface="Quattrocento Sans"/>
                <a:cs typeface="Quattrocento Sans"/>
                <a:sym typeface="Quattrocento Sans"/>
              </a:rPr>
              <a:t>Arten von Investitionen </a:t>
            </a:r>
            <a:r>
              <a:rPr lang="en-GB" sz="1900">
                <a:solidFill>
                  <a:schemeClr val="dk1"/>
                </a:solidFill>
                <a:latin typeface="Quattrocento Sans"/>
                <a:ea typeface="Quattrocento Sans"/>
                <a:cs typeface="Quattrocento Sans"/>
                <a:sym typeface="Quattrocento Sans"/>
              </a:rPr>
              <a:t>werden in dem Video erklärt und was ist das Ziel?</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Traditionelles Investieren: alleiniges Ziel der finanziellen Rendite</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Verantwortungsbewusstes Investieren: schädliche Investitionen wie Waffen oder Tabak herausfiltern</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Nachhaltige Investitionen: Investitionen in Unternehmen, die ökologische, soziale und Governance-Kriterien berücksichtigen.</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Impact Investing: Ziel ist es, absichtlich Gutes zu tun, </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Venture Philanthropy: Investitionen in Organisationen mit sozialem Zweck (hohes Risiko)</a:t>
            </a:r>
            <a:endParaRPr sz="1300"/>
          </a:p>
          <a:p>
            <a:pPr indent="-336550" lvl="1" marL="800100" marR="0" rtl="0" algn="l">
              <a:spcBef>
                <a:spcPts val="0"/>
              </a:spcBef>
              <a:spcAft>
                <a:spcPts val="0"/>
              </a:spcAft>
              <a:buClr>
                <a:schemeClr val="dk1"/>
              </a:buClr>
              <a:buSzPts val="1900"/>
              <a:buFont typeface="Arial"/>
              <a:buChar char="•"/>
            </a:pPr>
            <a:r>
              <a:rPr b="0" i="0" lang="en-GB" sz="1900" u="none" cap="none" strike="noStrike">
                <a:solidFill>
                  <a:schemeClr val="dk1"/>
                </a:solidFill>
                <a:latin typeface="Quattrocento Sans"/>
                <a:ea typeface="Quattrocento Sans"/>
                <a:cs typeface="Quattrocento Sans"/>
                <a:sym typeface="Quattrocento Sans"/>
              </a:rPr>
              <a:t>Traditionelle Philanthropie: Zuschussbasierte Finanzierung von Organisationen mit sozialem Zweck (Spenden)</a:t>
            </a:r>
            <a:endParaRPr sz="1300"/>
          </a:p>
          <a:p>
            <a:pPr indent="-336550" lvl="0" marL="342900" marR="0" rtl="0" algn="l">
              <a:spcBef>
                <a:spcPts val="0"/>
              </a:spcBef>
              <a:spcAft>
                <a:spcPts val="0"/>
              </a:spcAft>
              <a:buClr>
                <a:schemeClr val="dk1"/>
              </a:buClr>
              <a:buSzPts val="1900"/>
              <a:buFont typeface="Arial"/>
              <a:buChar char="•"/>
            </a:pPr>
            <a:r>
              <a:rPr lang="en-GB" sz="1900">
                <a:solidFill>
                  <a:schemeClr val="dk1"/>
                </a:solidFill>
                <a:latin typeface="Quattrocento Sans"/>
                <a:ea typeface="Quattrocento Sans"/>
                <a:cs typeface="Quattrocento Sans"/>
                <a:sym typeface="Quattrocento Sans"/>
              </a:rPr>
              <a:t>Nennen Sie ein </a:t>
            </a:r>
            <a:r>
              <a:rPr b="1" lang="en-GB" sz="1900">
                <a:solidFill>
                  <a:schemeClr val="dk1"/>
                </a:solidFill>
                <a:latin typeface="Quattrocento Sans"/>
                <a:ea typeface="Quattrocento Sans"/>
                <a:cs typeface="Quattrocento Sans"/>
                <a:sym typeface="Quattrocento Sans"/>
              </a:rPr>
              <a:t>Beispiel </a:t>
            </a:r>
            <a:r>
              <a:rPr lang="en-GB" sz="1900">
                <a:solidFill>
                  <a:schemeClr val="dk1"/>
                </a:solidFill>
                <a:latin typeface="Quattrocento Sans"/>
                <a:ea typeface="Quattrocento Sans"/>
                <a:cs typeface="Quattrocento Sans"/>
                <a:sym typeface="Quattrocento Sans"/>
              </a:rPr>
              <a:t>für Impact Investing</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8"/>
          <p:cNvSpPr txBox="1"/>
          <p:nvPr/>
        </p:nvSpPr>
        <p:spPr>
          <a:xfrm>
            <a:off x="952983" y="522818"/>
            <a:ext cx="10146300" cy="6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500">
                <a:solidFill>
                  <a:srgbClr val="29BA86"/>
                </a:solidFill>
                <a:latin typeface="Quattrocento Sans"/>
                <a:ea typeface="Quattrocento Sans"/>
                <a:cs typeface="Quattrocento Sans"/>
                <a:sym typeface="Quattrocento Sans"/>
              </a:rPr>
              <a:t>Finanzierungsquellen für ein soziales Unternehmen</a:t>
            </a:r>
            <a:endParaRPr b="1" sz="3500">
              <a:solidFill>
                <a:srgbClr val="29BA86"/>
              </a:solidFill>
              <a:latin typeface="Quattrocento Sans"/>
              <a:ea typeface="Quattrocento Sans"/>
              <a:cs typeface="Quattrocento Sans"/>
              <a:sym typeface="Quattrocento Sans"/>
            </a:endParaRPr>
          </a:p>
        </p:txBody>
      </p:sp>
      <p:sp>
        <p:nvSpPr>
          <p:cNvPr id="326" name="Google Shape;326;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7" name="Google Shape;327;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8" name="Google Shape;328;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9" name="Google Shape;329;p1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0" name="Google Shape;330;p18"/>
          <p:cNvSpPr txBox="1"/>
          <p:nvPr/>
        </p:nvSpPr>
        <p:spPr>
          <a:xfrm>
            <a:off x="1515696" y="1449654"/>
            <a:ext cx="942504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Überlegen Sie, welche Finanzierungsquellen ein soziales Unternehmen finden kann.</a:t>
            </a:r>
            <a:endParaRPr/>
          </a:p>
        </p:txBody>
      </p:sp>
      <p:sp>
        <p:nvSpPr>
          <p:cNvPr id="331" name="Google Shape;331;p18"/>
          <p:cNvSpPr txBox="1"/>
          <p:nvPr/>
        </p:nvSpPr>
        <p:spPr>
          <a:xfrm>
            <a:off x="1217490" y="2124751"/>
            <a:ext cx="898542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Quattrocento Sans"/>
              <a:buNone/>
            </a:pPr>
            <a:r>
              <a:rPr b="1" i="0" lang="en-GB" sz="2400" u="none" cap="none" strike="noStrike">
                <a:solidFill>
                  <a:srgbClr val="000000"/>
                </a:solidFill>
                <a:latin typeface="Quattrocento Sans"/>
                <a:ea typeface="Quattrocento Sans"/>
                <a:cs typeface="Quattrocento Sans"/>
                <a:sym typeface="Quattrocento Sans"/>
              </a:rPr>
              <a:t>VERGESSEN SIE NICHT → die Suche nach Finanzmitteln muss mit dem Auftrag und der Vision der Organisation und den Gruppen, mit denen sie zusammenarbeitet, übereinstimmen. </a:t>
            </a:r>
            <a:endParaRPr/>
          </a:p>
        </p:txBody>
      </p:sp>
      <p:sp>
        <p:nvSpPr>
          <p:cNvPr id="332" name="Google Shape;332;p18"/>
          <p:cNvSpPr txBox="1"/>
          <p:nvPr/>
        </p:nvSpPr>
        <p:spPr>
          <a:xfrm>
            <a:off x="3044150" y="5962950"/>
            <a:ext cx="7896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6">
                  <a:extLst>
                    <a:ext uri="{A12FA001-AC4F-418D-AE19-62706E023703}">
                      <ahyp:hlinkClr val="tx"/>
                    </a:ext>
                  </a:extLst>
                </a:hlinkClick>
              </a:rPr>
              <a:t>Quelle: </a:t>
            </a:r>
            <a:r>
              <a:rPr lang="en-GB" sz="1800" u="sng">
                <a:solidFill>
                  <a:srgbClr val="0563C1"/>
                </a:solidFill>
                <a:latin typeface="Calibri"/>
                <a:ea typeface="Calibri"/>
                <a:cs typeface="Calibri"/>
                <a:sym typeface="Calibri"/>
                <a:hlinkClick r:id="rId7">
                  <a:extLst>
                    <a:ext uri="{A12FA001-AC4F-418D-AE19-62706E023703}">
                      <ahyp:hlinkClr val="tx"/>
                    </a:ext>
                  </a:extLst>
                </a:hlinkClick>
              </a:rPr>
              <a:t>https:</a:t>
            </a:r>
            <a:r>
              <a:rPr lang="en-GB" sz="1800">
                <a:solidFill>
                  <a:schemeClr val="dk1"/>
                </a:solidFill>
                <a:latin typeface="Calibri"/>
                <a:ea typeface="Calibri"/>
                <a:cs typeface="Calibri"/>
                <a:sym typeface="Calibri"/>
              </a:rPr>
              <a:t>//www.alleywatch.com/wp-content/uploads/2017/07/merger-financing.png </a:t>
            </a:r>
            <a:endParaRPr/>
          </a:p>
        </p:txBody>
      </p:sp>
      <p:pic>
        <p:nvPicPr>
          <p:cNvPr descr="Imagen que contiene texto, periódico&#10;&#10;Descripción generada automáticamente" id="333" name="Google Shape;333;p18"/>
          <p:cNvPicPr preferRelativeResize="0"/>
          <p:nvPr/>
        </p:nvPicPr>
        <p:blipFill rotWithShape="1">
          <a:blip r:embed="rId8">
            <a:alphaModFix/>
          </a:blip>
          <a:srcRect b="0" l="0" r="0" t="0"/>
          <a:stretch/>
        </p:blipFill>
        <p:spPr>
          <a:xfrm>
            <a:off x="3131330" y="3516118"/>
            <a:ext cx="4499462" cy="23661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Finanzierungsquellen</a:t>
            </a:r>
            <a:endParaRPr b="1" sz="3600">
              <a:solidFill>
                <a:srgbClr val="29BA86"/>
              </a:solidFill>
              <a:latin typeface="Quattrocento Sans"/>
              <a:ea typeface="Quattrocento Sans"/>
              <a:cs typeface="Quattrocento Sans"/>
              <a:sym typeface="Quattrocento Sans"/>
            </a:endParaRPr>
          </a:p>
        </p:txBody>
      </p:sp>
      <p:sp>
        <p:nvSpPr>
          <p:cNvPr id="339" name="Google Shape;339;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0" name="Google Shape;340;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1" name="Google Shape;341;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2" name="Google Shape;342;p1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3" name="Google Shape;343;p19"/>
          <p:cNvSpPr txBox="1"/>
          <p:nvPr/>
        </p:nvSpPr>
        <p:spPr>
          <a:xfrm>
            <a:off x="952983" y="1613028"/>
            <a:ext cx="6754103" cy="347787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Persönliche Ersparnisse</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Banken</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Fundamente</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Private Investoren: soziale Investoren, Business Angels, Crowdfunding-Plattformen</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Öffentliche Zuschüsse: Europäisch, national, lokal</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Beschleuniger, Inkubatoren, Mentoren</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Spezifische Veranstaltungen: nachhaltige Mobilität, Technologie, nachhaltige Städte, intelligente Städte usw.</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Fachmessen und Netzwerktreffen</a:t>
            </a:r>
            <a:endParaRPr/>
          </a:p>
          <a:p>
            <a:pPr indent="-457200" lvl="0" marL="457200" marR="0" rtl="0" algn="l">
              <a:spcBef>
                <a:spcPts val="0"/>
              </a:spcBef>
              <a:spcAft>
                <a:spcPts val="0"/>
              </a:spcAft>
              <a:buClr>
                <a:schemeClr val="dk1"/>
              </a:buClr>
              <a:buSzPts val="2000"/>
              <a:buFont typeface="Quattrocento Sans"/>
              <a:buAutoNum type="arabicPeriod"/>
            </a:pPr>
            <a:r>
              <a:rPr lang="en-GB" sz="2000">
                <a:solidFill>
                  <a:schemeClr val="dk1"/>
                </a:solidFill>
                <a:latin typeface="Quattrocento Sans"/>
                <a:ea typeface="Quattrocento Sans"/>
                <a:cs typeface="Quattrocento Sans"/>
                <a:sym typeface="Quattrocento Sans"/>
              </a:rPr>
              <a:t>Preise Quelle</a:t>
            </a:r>
            <a:endParaRPr sz="2000">
              <a:solidFill>
                <a:schemeClr val="dk1"/>
              </a:solidFill>
              <a:latin typeface="Quattrocento Sans"/>
              <a:ea typeface="Quattrocento Sans"/>
              <a:cs typeface="Quattrocento Sans"/>
              <a:sym typeface="Quattrocento Sans"/>
            </a:endParaRPr>
          </a:p>
        </p:txBody>
      </p:sp>
      <p:sp>
        <p:nvSpPr>
          <p:cNvPr id="344" name="Google Shape;344;p19"/>
          <p:cNvSpPr txBox="1"/>
          <p:nvPr/>
        </p:nvSpPr>
        <p:spPr>
          <a:xfrm>
            <a:off x="7251207" y="4905826"/>
            <a:ext cx="494079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Quelle: </a:t>
            </a:r>
            <a:r>
              <a:rPr lang="en-GB" sz="1800" u="sng">
                <a:solidFill>
                  <a:schemeClr val="dk1"/>
                </a:solidFill>
                <a:latin typeface="Calibri"/>
                <a:ea typeface="Calibri"/>
                <a:cs typeface="Calibri"/>
                <a:sym typeface="Calibri"/>
                <a:hlinkClick r:id="rId6">
                  <a:extLst>
                    <a:ext uri="{A12FA001-AC4F-418D-AE19-62706E023703}">
                      <ahyp:hlinkClr val="tx"/>
                    </a:ext>
                  </a:extLst>
                </a:hlinkClick>
              </a:rPr>
              <a:t>https:</a:t>
            </a:r>
            <a:r>
              <a:rPr lang="en-GB" sz="1800">
                <a:solidFill>
                  <a:schemeClr val="dk1"/>
                </a:solidFill>
                <a:latin typeface="Calibri"/>
                <a:ea typeface="Calibri"/>
                <a:cs typeface="Calibri"/>
                <a:sym typeface="Calibri"/>
              </a:rPr>
              <a:t>//taxocoin.com/wp-content/uploads/2019/07/Equipment-Financing-Rates.jpg </a:t>
            </a:r>
            <a:endParaRPr/>
          </a:p>
        </p:txBody>
      </p:sp>
      <p:pic>
        <p:nvPicPr>
          <p:cNvPr descr="Mano de una persona&#10;&#10;Descripción generada automáticamente" id="345" name="Google Shape;345;p19"/>
          <p:cNvPicPr preferRelativeResize="0"/>
          <p:nvPr/>
        </p:nvPicPr>
        <p:blipFill rotWithShape="1">
          <a:blip r:embed="rId7">
            <a:alphaModFix/>
          </a:blip>
          <a:srcRect b="0" l="0" r="0" t="0"/>
          <a:stretch/>
        </p:blipFill>
        <p:spPr>
          <a:xfrm>
            <a:off x="7251207" y="1574645"/>
            <a:ext cx="4615229" cy="30236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646209" y="376711"/>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7: Inhalt</a:t>
            </a:r>
            <a:endParaRPr/>
          </a:p>
        </p:txBody>
      </p:sp>
      <p:sp>
        <p:nvSpPr>
          <p:cNvPr id="93" name="Google Shape;93;p2"/>
          <p:cNvSpPr txBox="1"/>
          <p:nvPr/>
        </p:nvSpPr>
        <p:spPr>
          <a:xfrm>
            <a:off x="2931395" y="1599967"/>
            <a:ext cx="7261149" cy="438958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1800"/>
              <a:buFont typeface="Quattrocento Sans"/>
              <a:buNone/>
            </a:pPr>
            <a:r>
              <a:rPr b="1" i="0" lang="en-GB" sz="1800" u="none" cap="none" strike="noStrike">
                <a:solidFill>
                  <a:srgbClr val="3F3F3F"/>
                </a:solidFill>
                <a:latin typeface="Quattrocento Sans"/>
                <a:ea typeface="Quattrocento Sans"/>
                <a:cs typeface="Quattrocento Sans"/>
                <a:sym typeface="Quattrocento Sans"/>
              </a:rPr>
              <a:t>Finanzierung des Unternehmertums in der Kreislaufwirtschaft</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Einführung</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Wie sehen führende Finanzdienstleister die Chancen der Kreislaufwirtschaft? </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Beitrag der Sozialunternehmen</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Grüne Investitionen: Definitionen und Arten</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Grünes Investieren vs. Greenwashing </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Einige Definitionen: Kapitalstruktur, Schulden, Eigenkapital</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Kriterien, die Investoren zur Bewertung einer Idee heranziehen können</a:t>
            </a:r>
            <a:endParaRPr b="0" i="0" sz="1600" u="none" cap="none" strike="noStrike">
              <a:solidFill>
                <a:srgbClr val="3F3F3F"/>
              </a:solidFill>
              <a:latin typeface="Quattrocento Sans"/>
              <a:ea typeface="Quattrocento Sans"/>
              <a:cs typeface="Quattrocento Sans"/>
              <a:sym typeface="Quattrocento Sans"/>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Finanzielles Potenzial</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Finanzierungs- und Unternehmensentwicklungsphase</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Soziale Investitionen</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Wirkungsorientierte Investitionen</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Finanzierungsquellen für ein soziales Unternehmen</a:t>
            </a:r>
            <a:endParaRPr/>
          </a:p>
          <a:p>
            <a:pPr indent="-342900" lvl="0" marL="342900" marR="0" rtl="0" algn="l">
              <a:lnSpc>
                <a:spcPct val="90000"/>
              </a:lnSpc>
              <a:spcBef>
                <a:spcPts val="1200"/>
              </a:spcBef>
              <a:spcAft>
                <a:spcPts val="0"/>
              </a:spcAft>
              <a:buClr>
                <a:srgbClr val="3F3F3F"/>
              </a:buClr>
              <a:buSzPts val="1600"/>
              <a:buFont typeface="Noto Sans Symbols"/>
              <a:buChar char="⮚"/>
            </a:pPr>
            <a:r>
              <a:rPr b="0" i="0" lang="en-GB" sz="1600" u="none" cap="none" strike="noStrike">
                <a:solidFill>
                  <a:srgbClr val="3F3F3F"/>
                </a:solidFill>
                <a:latin typeface="Quattrocento Sans"/>
                <a:ea typeface="Quattrocento Sans"/>
                <a:cs typeface="Quattrocento Sans"/>
                <a:sym typeface="Quattrocento Sans"/>
              </a:rPr>
              <a:t>Öffentliche Finanzierung</a:t>
            </a:r>
            <a:endParaRPr b="0" i="0" sz="1600" u="none" cap="none" strike="noStrike">
              <a:solidFill>
                <a:srgbClr val="3F3F3F"/>
              </a:solidFill>
              <a:latin typeface="Quattrocento Sans"/>
              <a:ea typeface="Quattrocento Sans"/>
              <a:cs typeface="Quattrocento Sans"/>
              <a:sym typeface="Quattrocento Sans"/>
            </a:endParaRPr>
          </a:p>
        </p:txBody>
      </p:sp>
      <p:sp>
        <p:nvSpPr>
          <p:cNvPr id="94" name="Google Shape;94;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5" name="Google Shape;95;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6" name="Google Shape;96;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7" name="Google Shape;97;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98" name="Google Shape;98;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0"/>
          <p:cNvSpPr txBox="1"/>
          <p:nvPr/>
        </p:nvSpPr>
        <p:spPr>
          <a:xfrm>
            <a:off x="801874" y="38093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Crowdfunding </a:t>
            </a:r>
            <a:endParaRPr b="1" sz="3600">
              <a:solidFill>
                <a:srgbClr val="29BA86"/>
              </a:solidFill>
              <a:latin typeface="Quattrocento Sans"/>
              <a:ea typeface="Quattrocento Sans"/>
              <a:cs typeface="Quattrocento Sans"/>
              <a:sym typeface="Quattrocento Sans"/>
            </a:endParaRPr>
          </a:p>
        </p:txBody>
      </p:sp>
      <p:sp>
        <p:nvSpPr>
          <p:cNvPr id="351" name="Google Shape;351;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2" name="Google Shape;352;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3" name="Google Shape;353;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54" name="Google Shape;354;p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5" name="Google Shape;355;p20"/>
          <p:cNvSpPr txBox="1"/>
          <p:nvPr/>
        </p:nvSpPr>
        <p:spPr>
          <a:xfrm>
            <a:off x="499385" y="1115424"/>
            <a:ext cx="8470444" cy="33387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Unter Crowdfunding versteht man die Finanzierung eines Projekts oder Unterfangens durch die Beschaffung kleiner Geldbeträge von einer großen Anzahl von Menschen, in der Regel über das Internet.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Arten von Crowdfunding:</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Crowd-Equity</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Crowdlending</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Crowdsourcing</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Crowdfunding-Spende</a:t>
            </a:r>
            <a:endParaRPr/>
          </a:p>
          <a:p>
            <a:pPr indent="-342900" lvl="0" marL="342900" marR="0" rtl="0" algn="just">
              <a:lnSpc>
                <a:spcPct val="107000"/>
              </a:lnSpc>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Crowdfunding belohnen</a:t>
            </a:r>
            <a:endParaRPr/>
          </a:p>
          <a:p>
            <a:pPr indent="0" lvl="0" marL="0" marR="0" rtl="0" algn="l">
              <a:spcBef>
                <a:spcPts val="80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Imagen que contiene Forma&#10;&#10;Descripción generada automáticamente" id="356" name="Google Shape;356;p20"/>
          <p:cNvPicPr preferRelativeResize="0"/>
          <p:nvPr/>
        </p:nvPicPr>
        <p:blipFill rotWithShape="1">
          <a:blip r:embed="rId6">
            <a:alphaModFix/>
          </a:blip>
          <a:srcRect b="0" l="0" r="0" t="0"/>
          <a:stretch/>
        </p:blipFill>
        <p:spPr>
          <a:xfrm>
            <a:off x="5441564" y="2379178"/>
            <a:ext cx="6099667" cy="32769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1"/>
          <p:cNvSpPr txBox="1"/>
          <p:nvPr/>
        </p:nvSpPr>
        <p:spPr>
          <a:xfrm>
            <a:off x="801874" y="38093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Crowdfunding-Plattformen </a:t>
            </a:r>
            <a:endParaRPr/>
          </a:p>
        </p:txBody>
      </p:sp>
      <p:sp>
        <p:nvSpPr>
          <p:cNvPr id="362" name="Google Shape;362;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3" name="Google Shape;363;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4" name="Google Shape;364;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65" name="Google Shape;365;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66" name="Google Shape;366;p21"/>
          <p:cNvSpPr txBox="1"/>
          <p:nvPr/>
        </p:nvSpPr>
        <p:spPr>
          <a:xfrm>
            <a:off x="499385" y="1115424"/>
            <a:ext cx="5596613" cy="494917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Crowdfunding-Plattformen: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6">
                  <a:extLst>
                    <a:ext uri="{A12FA001-AC4F-418D-AE19-62706E023703}">
                      <ahyp:hlinkClr val="tx"/>
                    </a:ext>
                  </a:extLst>
                </a:hlinkClick>
              </a:rPr>
              <a:t>Inicia</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7">
                  <a:extLst>
                    <a:ext uri="{A12FA001-AC4F-418D-AE19-62706E023703}">
                      <ahyp:hlinkClr val="tx"/>
                    </a:ext>
                  </a:extLst>
                </a:hlinkClick>
              </a:rPr>
              <a:t>Teambildung</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8">
                  <a:extLst>
                    <a:ext uri="{A12FA001-AC4F-418D-AE19-62706E023703}">
                      <ahyp:hlinkClr val="tx"/>
                    </a:ext>
                  </a:extLst>
                </a:hlinkClick>
              </a:rPr>
              <a:t>iHelp</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Crowdlending-Plattformen: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9">
                  <a:extLst>
                    <a:ext uri="{A12FA001-AC4F-418D-AE19-62706E023703}">
                      <ahyp:hlinkClr val="tx"/>
                    </a:ext>
                  </a:extLst>
                </a:hlinkClick>
              </a:rPr>
              <a:t>Ecrowd</a:t>
            </a:r>
            <a:endParaRPr sz="18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10">
                  <a:extLst>
                    <a:ext uri="{A12FA001-AC4F-418D-AE19-62706E023703}">
                      <ahyp:hlinkClr val="tx"/>
                    </a:ext>
                  </a:extLst>
                </a:hlinkClick>
              </a:rPr>
              <a:t>Intellektuell</a:t>
            </a:r>
            <a:r>
              <a:rPr lang="en-GB" sz="1800">
                <a:solidFill>
                  <a:schemeClr val="dk1"/>
                </a:solidFill>
                <a:latin typeface="Quattrocento Sans"/>
                <a:ea typeface="Quattrocento Sans"/>
                <a:cs typeface="Quattrocento Sans"/>
                <a:sym typeface="Quattrocento Sans"/>
              </a:rPr>
              <a:t>e </a:t>
            </a:r>
            <a:endParaRPr/>
          </a:p>
          <a:p>
            <a:pPr indent="0" lvl="0" marL="0" marR="0" rtl="0" algn="just">
              <a:lnSpc>
                <a:spcPct val="107000"/>
              </a:lnSpc>
              <a:spcBef>
                <a:spcPts val="800"/>
              </a:spcBef>
              <a:spcAft>
                <a:spcPts val="0"/>
              </a:spcAft>
              <a:buNone/>
            </a:pPr>
            <a:r>
              <a:rPr lang="en-GB" sz="1800" u="sng">
                <a:solidFill>
                  <a:srgbClr val="0563C1"/>
                </a:solidFill>
                <a:latin typeface="Quattrocento Sans"/>
                <a:ea typeface="Quattrocento Sans"/>
                <a:cs typeface="Quattrocento Sans"/>
                <a:sym typeface="Quattrocento Sans"/>
                <a:hlinkClick r:id="rId11">
                  <a:extLst>
                    <a:ext uri="{A12FA001-AC4F-418D-AE19-62706E023703}">
                      <ahyp:hlinkClr val="tx"/>
                    </a:ext>
                  </a:extLst>
                </a:hlinkClick>
              </a:rPr>
              <a:t>Crowdcube</a:t>
            </a:r>
            <a:endParaRPr sz="1800" u="sng">
              <a:solidFill>
                <a:srgbClr val="0563C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t/>
            </a:r>
            <a:endParaRPr sz="1800" u="sng">
              <a:solidFill>
                <a:srgbClr val="0563C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Die Europäische Kommission bietet einen </a:t>
            </a:r>
            <a:r>
              <a:rPr lang="en-GB" sz="1800" u="sng">
                <a:solidFill>
                  <a:srgbClr val="0563C1"/>
                </a:solidFill>
                <a:latin typeface="Quattrocento Sans"/>
                <a:ea typeface="Quattrocento Sans"/>
                <a:cs typeface="Quattrocento Sans"/>
                <a:sym typeface="Quattrocento Sans"/>
                <a:hlinkClick r:id="rId12">
                  <a:extLst>
                    <a:ext uri="{A12FA001-AC4F-418D-AE19-62706E023703}">
                      <ahyp:hlinkClr val="tx"/>
                    </a:ext>
                  </a:extLst>
                </a:hlinkClick>
              </a:rPr>
              <a:t>Leitfaden für Crowdfunding </a:t>
            </a:r>
            <a:r>
              <a:rPr lang="en-GB" sz="1800">
                <a:solidFill>
                  <a:schemeClr val="dk1"/>
                </a:solidFill>
                <a:latin typeface="Quattrocento Sans"/>
                <a:ea typeface="Quattrocento Sans"/>
                <a:cs typeface="Quattrocento Sans"/>
                <a:sym typeface="Quattrocento Sans"/>
              </a:rPr>
              <a:t>und Informationen über </a:t>
            </a:r>
            <a:r>
              <a:rPr lang="en-GB" sz="1800" u="sng">
                <a:solidFill>
                  <a:srgbClr val="0563C1"/>
                </a:solidFill>
                <a:latin typeface="Quattrocento Sans"/>
                <a:ea typeface="Quattrocento Sans"/>
                <a:cs typeface="Quattrocento Sans"/>
                <a:sym typeface="Quattrocento Sans"/>
                <a:hlinkClick r:id="rId13">
                  <a:extLst>
                    <a:ext uri="{A12FA001-AC4F-418D-AE19-62706E023703}">
                      <ahyp:hlinkClr val="tx"/>
                    </a:ext>
                  </a:extLst>
                </a:hlinkClick>
              </a:rPr>
              <a:t>Business Angels</a:t>
            </a:r>
            <a:r>
              <a:rPr lang="en-GB" sz="1800">
                <a:solidFill>
                  <a:schemeClr val="dk1"/>
                </a:solidFill>
                <a:latin typeface="Quattrocento Sans"/>
                <a:ea typeface="Quattrocento Sans"/>
                <a:cs typeface="Quattrocento Sans"/>
                <a:sym typeface="Quattrocento Sans"/>
              </a:rPr>
              <a:t>. </a:t>
            </a:r>
            <a:endParaRPr/>
          </a:p>
          <a:p>
            <a:pPr indent="0" lvl="0" marL="0" marR="0" rtl="0" algn="just">
              <a:lnSpc>
                <a:spcPct val="107000"/>
              </a:lnSpc>
              <a:spcBef>
                <a:spcPts val="800"/>
              </a:spcBef>
              <a:spcAft>
                <a:spcPts val="0"/>
              </a:spcAft>
              <a:buNone/>
            </a:pPr>
            <a:r>
              <a:t/>
            </a:r>
            <a:endParaRPr sz="1800">
              <a:solidFill>
                <a:schemeClr val="dk1"/>
              </a:solidFill>
              <a:latin typeface="Quattrocento Sans"/>
              <a:ea typeface="Quattrocento Sans"/>
              <a:cs typeface="Quattrocento Sans"/>
              <a:sym typeface="Quattrocento Sans"/>
            </a:endParaRPr>
          </a:p>
        </p:txBody>
      </p:sp>
      <p:pic>
        <p:nvPicPr>
          <p:cNvPr descr="Imagen que contiene Forma&#10;&#10;Descripción generada automáticamente" id="367" name="Google Shape;367;p21"/>
          <p:cNvPicPr preferRelativeResize="0"/>
          <p:nvPr/>
        </p:nvPicPr>
        <p:blipFill rotWithShape="1">
          <a:blip r:embed="rId14">
            <a:alphaModFix/>
          </a:blip>
          <a:srcRect b="0" l="0" r="0" t="0"/>
          <a:stretch/>
        </p:blipFill>
        <p:spPr>
          <a:xfrm>
            <a:off x="5592944" y="1213817"/>
            <a:ext cx="6099667" cy="3276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nvSpPr>
        <p:spPr>
          <a:xfrm>
            <a:off x="801874" y="59195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Fallstudie: RSF Finanzierung von Sozialunternehmen </a:t>
            </a:r>
            <a:endParaRPr b="1" sz="3600">
              <a:solidFill>
                <a:srgbClr val="29BA86"/>
              </a:solidFill>
              <a:latin typeface="Quattrocento Sans"/>
              <a:ea typeface="Quattrocento Sans"/>
              <a:cs typeface="Quattrocento Sans"/>
              <a:sym typeface="Quattrocento Sans"/>
            </a:endParaRPr>
          </a:p>
        </p:txBody>
      </p:sp>
      <p:sp>
        <p:nvSpPr>
          <p:cNvPr id="373" name="Google Shape;373;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4" name="Google Shape;374;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5" name="Google Shape;375;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76" name="Google Shape;376;p2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77" name="Google Shape;377;p22"/>
          <p:cNvSpPr txBox="1"/>
          <p:nvPr/>
        </p:nvSpPr>
        <p:spPr>
          <a:xfrm>
            <a:off x="879125" y="1621862"/>
            <a:ext cx="847044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Sehen Sie sich dieses Video an: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1800">
                <a:solidFill>
                  <a:schemeClr val="dk1"/>
                </a:solidFill>
                <a:latin typeface="Quattrocento Sans"/>
                <a:ea typeface="Quattrocento Sans"/>
                <a:cs typeface="Quattrocento Sans"/>
                <a:sym typeface="Quattrocento Sans"/>
              </a:rPr>
              <a:t>//www.youtube.com/watch?v=ap8-2cTjpcI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RSF Social Finance ist eine Finanzdienstleistungsorganisation, die sich dafür einsetzt, die Art und Weise, wie die Welt mit Geld umgeht, zu verändern. RSF bietet Investitions-, Kredit- und Spendendienste an, die positive soziale und ökologische Auswirkungen haben und gleichzeitig die Gemeinschaft und Zusammenarbeit zwischen den Teilnehmern fördern.</a:t>
            </a:r>
            <a:endParaRPr/>
          </a:p>
        </p:txBody>
      </p:sp>
      <p:pic>
        <p:nvPicPr>
          <p:cNvPr id="378" name="Google Shape;378;p22"/>
          <p:cNvPicPr preferRelativeResize="0"/>
          <p:nvPr/>
        </p:nvPicPr>
        <p:blipFill rotWithShape="1">
          <a:blip r:embed="rId7">
            <a:alphaModFix/>
          </a:blip>
          <a:srcRect b="23636" l="6577" r="42213" t="27530"/>
          <a:stretch/>
        </p:blipFill>
        <p:spPr>
          <a:xfrm>
            <a:off x="1454046" y="3468080"/>
            <a:ext cx="4912480" cy="2633765"/>
          </a:xfrm>
          <a:prstGeom prst="rect">
            <a:avLst/>
          </a:prstGeom>
          <a:noFill/>
          <a:ln cap="flat" cmpd="sng" w="9525">
            <a:solidFill>
              <a:srgbClr val="179D96"/>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3"/>
          <p:cNvSpPr txBox="1"/>
          <p:nvPr/>
        </p:nvSpPr>
        <p:spPr>
          <a:xfrm>
            <a:off x="745603" y="372476"/>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Fallstudie: Earth Take Beschleunigung von Klima- und Wassertechnologielösungen </a:t>
            </a:r>
            <a:endParaRPr b="1" sz="3600">
              <a:solidFill>
                <a:srgbClr val="29BA86"/>
              </a:solidFill>
              <a:latin typeface="Quattrocento Sans"/>
              <a:ea typeface="Quattrocento Sans"/>
              <a:cs typeface="Quattrocento Sans"/>
              <a:sym typeface="Quattrocento Sans"/>
            </a:endParaRPr>
          </a:p>
        </p:txBody>
      </p:sp>
      <p:sp>
        <p:nvSpPr>
          <p:cNvPr id="384" name="Google Shape;384;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5" name="Google Shape;385;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6" name="Google Shape;386;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87" name="Google Shape;387;p2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88" name="Google Shape;388;p23"/>
          <p:cNvSpPr txBox="1"/>
          <p:nvPr/>
        </p:nvSpPr>
        <p:spPr>
          <a:xfrm>
            <a:off x="879124" y="1621862"/>
            <a:ext cx="985882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https://climateventures.org/earthtech/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Earth Tech ist ein sechsmonatiger Accelerator für diejenigen, die an klima- oder wassertechnologischen Lösungen arbeiten, die sich positiv auf Gemeinden und Ökosysteme in ganz Kanada auswirken werden.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Earth Tech unterstützt Start-ups und gemeinnützige Sozialunternehmen bei der Validierung ihrer Lösungen und Geschäftsmodelle, bei der Weiterentwicklung ihrer Technologien, bei der Beschaffung von Finanzmitteln und bei der Erzielung bedeutender Auswirkungen. Von 2020 bis 2022 wird Earth Tech jedes Jahr bis zu 55 Unternehmen unterstützen, die Klima- und Wasserlösungen vorantreiben.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4"/>
          <p:cNvSpPr txBox="1"/>
          <p:nvPr/>
        </p:nvSpPr>
        <p:spPr>
          <a:xfrm>
            <a:off x="745603" y="372476"/>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Fallstudie: Ashoka stellt sich eine Welt vor, in der jeder ein "Changemaker" ist</a:t>
            </a:r>
            <a:endParaRPr b="1" sz="3600">
              <a:solidFill>
                <a:srgbClr val="29BA86"/>
              </a:solidFill>
              <a:latin typeface="Quattrocento Sans"/>
              <a:ea typeface="Quattrocento Sans"/>
              <a:cs typeface="Quattrocento Sans"/>
              <a:sym typeface="Quattrocento Sans"/>
            </a:endParaRPr>
          </a:p>
        </p:txBody>
      </p:sp>
      <p:sp>
        <p:nvSpPr>
          <p:cNvPr id="394" name="Google Shape;394;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5" name="Google Shape;395;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6" name="Google Shape;396;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97" name="Google Shape;397;p2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98" name="Google Shape;398;p24"/>
          <p:cNvSpPr txBox="1"/>
          <p:nvPr/>
        </p:nvSpPr>
        <p:spPr>
          <a:xfrm>
            <a:off x="879124" y="1621862"/>
            <a:ext cx="9858829"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https://www.ashoka.org/en-gb/about-ashoka </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Ashoka identifiziert und unterstützt die weltweit führenden Sozialunternehmer, lernt von den Mustern ihrer Innovationen und mobilisiert eine globale Gemeinschaft, die sich diese neuen Rahmenbedingungen zu eigen macht, um eine Welt zu schaffen, in der jeder ein "Changemaker" ist.</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Ashoka konzentriert sich auf drei strategische Prioritäten: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Soziales Unternehmertum: Ashoka wählt Sozialunternehmer von Weltrang aus, die in der Anfangsphase finanzielle Unterstützung und eine lebenslange Mitgliedschaft in einem ausgedehnten Netzwerk von Gleichgesinnten und Partnern erhalten.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Empathie und junge Menschen, die etwas verändern:  Ashoka führt eine Bewegung an, die die Art und Weise, wie junge Menschen aufwachsen, verändern will, damit sie die Macht haben, zu führen, einen Beitrag zu leisten und Verantwortung zu übernehmen.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Organizing for Changemaking.</a:t>
            </a:r>
            <a:endParaRPr/>
          </a:p>
        </p:txBody>
      </p:sp>
      <p:pic>
        <p:nvPicPr>
          <p:cNvPr id="399" name="Google Shape;399;p24"/>
          <p:cNvPicPr preferRelativeResize="0"/>
          <p:nvPr/>
        </p:nvPicPr>
        <p:blipFill rotWithShape="1">
          <a:blip r:embed="rId7">
            <a:alphaModFix/>
          </a:blip>
          <a:srcRect b="0" l="0" r="0" t="0"/>
          <a:stretch/>
        </p:blipFill>
        <p:spPr>
          <a:xfrm>
            <a:off x="10360441" y="918594"/>
            <a:ext cx="1428750" cy="142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nvSpPr>
        <p:spPr>
          <a:xfrm>
            <a:off x="952983" y="280841"/>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Öffentliche Finanzierung</a:t>
            </a:r>
            <a:endParaRPr b="1" sz="3600">
              <a:solidFill>
                <a:srgbClr val="29BA86"/>
              </a:solidFill>
              <a:latin typeface="Quattrocento Sans"/>
              <a:ea typeface="Quattrocento Sans"/>
              <a:cs typeface="Quattrocento Sans"/>
              <a:sym typeface="Quattrocento Sans"/>
            </a:endParaRPr>
          </a:p>
        </p:txBody>
      </p:sp>
      <p:sp>
        <p:nvSpPr>
          <p:cNvPr id="405" name="Google Shape;405;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6" name="Google Shape;406;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7" name="Google Shape;407;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08" name="Google Shape;408;p2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09" name="Google Shape;409;p25"/>
          <p:cNvSpPr txBox="1"/>
          <p:nvPr/>
        </p:nvSpPr>
        <p:spPr>
          <a:xfrm>
            <a:off x="707894" y="1087360"/>
            <a:ext cx="10588248"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Öffentliche Programme spielen eine kleine, aber nicht zu vernachlässigende Rolle bei der unternehmerischen Finanzierung.</a:t>
            </a:r>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Wenn Sie keine Ahnung haben, wie Sie finanzielle Unterstützung erhalten können, informieren Sie sich über öffentliche Beihilfen, Finanzierungsmöglichkeiten und wenden Sie sich an ein Beratungsunternehmen, um das am besten geeignete Modell zu finden.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Europäische Union stellt mehrere </a:t>
            </a:r>
            <a:r>
              <a:rPr b="1" lang="en-GB" sz="2000">
                <a:solidFill>
                  <a:schemeClr val="dk1"/>
                </a:solidFill>
                <a:latin typeface="Quattrocento Sans"/>
                <a:ea typeface="Quattrocento Sans"/>
                <a:cs typeface="Quattrocento Sans"/>
                <a:sym typeface="Quattrocento Sans"/>
              </a:rPr>
              <a:t>Förderprogramme </a:t>
            </a:r>
            <a:r>
              <a:rPr lang="en-GB" sz="2000">
                <a:solidFill>
                  <a:schemeClr val="dk1"/>
                </a:solidFill>
                <a:latin typeface="Quattrocento Sans"/>
                <a:ea typeface="Quattrocento Sans"/>
                <a:cs typeface="Quattrocento Sans"/>
                <a:sym typeface="Quattrocento Sans"/>
              </a:rPr>
              <a:t>zur Verfügung, um den </a:t>
            </a:r>
            <a:r>
              <a:rPr b="1" lang="en-GB" sz="2000">
                <a:solidFill>
                  <a:schemeClr val="dk1"/>
                </a:solidFill>
                <a:latin typeface="Quattrocento Sans"/>
                <a:ea typeface="Quattrocento Sans"/>
                <a:cs typeface="Quattrocento Sans"/>
                <a:sym typeface="Quattrocento Sans"/>
              </a:rPr>
              <a:t>Übergang zu einer CE zu </a:t>
            </a:r>
            <a:r>
              <a:rPr lang="en-GB" sz="2000">
                <a:solidFill>
                  <a:schemeClr val="dk1"/>
                </a:solidFill>
                <a:latin typeface="Quattrocento Sans"/>
                <a:ea typeface="Quattrocento Sans"/>
                <a:cs typeface="Quattrocento Sans"/>
                <a:sym typeface="Quattrocento Sans"/>
              </a:rPr>
              <a:t>unterstützen, wie z.B. die Europäischen Struktur- und Investitionsfonds, Horizont 2020 und das LIFE-Programm.</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Darüber hinaus stellt die </a:t>
            </a:r>
            <a:r>
              <a:rPr b="1" lang="en-GB" sz="2000">
                <a:solidFill>
                  <a:schemeClr val="dk1"/>
                </a:solidFill>
                <a:latin typeface="Quattrocento Sans"/>
                <a:ea typeface="Quattrocento Sans"/>
                <a:cs typeface="Quattrocento Sans"/>
                <a:sym typeface="Quattrocento Sans"/>
              </a:rPr>
              <a:t>Europäische Investitionsbank </a:t>
            </a:r>
            <a:r>
              <a:rPr lang="en-GB" sz="2000">
                <a:solidFill>
                  <a:schemeClr val="dk1"/>
                </a:solidFill>
                <a:latin typeface="Quattrocento Sans"/>
                <a:ea typeface="Quattrocento Sans"/>
                <a:cs typeface="Quattrocento Sans"/>
                <a:sym typeface="Quattrocento Sans"/>
              </a:rPr>
              <a:t>(EIB) über den Europäischen Fonds für strategische Investitionen und das Programm "EU Finance for Innovators" (InnovFin) Finanzmittel und Beratung für CE-Projekte bereit.</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Seit April 2021 verwaltet die </a:t>
            </a:r>
            <a:r>
              <a:rPr b="1" lang="en-GB" sz="2000">
                <a:solidFill>
                  <a:schemeClr val="dk1"/>
                </a:solidFill>
                <a:latin typeface="Quattrocento Sans"/>
                <a:ea typeface="Quattrocento Sans"/>
                <a:cs typeface="Quattrocento Sans"/>
                <a:sym typeface="Quattrocento Sans"/>
              </a:rPr>
              <a:t>Exekutivagentur für den Europäischen Innovationsrat </a:t>
            </a:r>
            <a:r>
              <a:rPr lang="en-GB" sz="2000">
                <a:solidFill>
                  <a:schemeClr val="dk1"/>
                </a:solidFill>
                <a:latin typeface="Quattrocento Sans"/>
                <a:ea typeface="Quattrocento Sans"/>
                <a:cs typeface="Quattrocento Sans"/>
                <a:sym typeface="Quattrocento Sans"/>
              </a:rPr>
              <a:t>und </a:t>
            </a:r>
            <a:r>
              <a:rPr b="1" lang="en-GB" sz="2000">
                <a:solidFill>
                  <a:schemeClr val="dk1"/>
                </a:solidFill>
                <a:latin typeface="Quattrocento Sans"/>
                <a:ea typeface="Quattrocento Sans"/>
                <a:cs typeface="Quattrocento Sans"/>
                <a:sym typeface="Quattrocento Sans"/>
              </a:rPr>
              <a:t>kleine und mittlere Unternehmen </a:t>
            </a:r>
            <a:r>
              <a:rPr lang="en-GB" sz="2000">
                <a:solidFill>
                  <a:schemeClr val="dk1"/>
                </a:solidFill>
                <a:latin typeface="Quattrocento Sans"/>
                <a:ea typeface="Quattrocento Sans"/>
                <a:cs typeface="Quattrocento Sans"/>
                <a:sym typeface="Quattrocento Sans"/>
              </a:rPr>
              <a:t>(EISMEA) im Auftrag der Europäischen Kommission mehrere EU-Programme in den Bereichen KMU-Förderung und Innovation, Umwelt, Klimaschutz, Energie und maritime Angelegenheiten ganz oder teilweise.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415" name="Google Shape;415;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6" name="Google Shape;416;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7" name="Google Shape;417;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18" name="Google Shape;418;p2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19" name="Google Shape;419;p26"/>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Denken Sie über die wichtigsten Punkte in diesem Modul nach. 7. </a:t>
            </a:r>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Denken Sie darüber nach, was Sie in den heutigen Sitzungen gelernt haben, und versuchen Sie, die neuen Fakten herauszufinden, die Sie vor dem heutigen Tag nicht wussten.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7"/>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425" name="Google Shape;425;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6" name="Google Shape;426;p27"/>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27" name="Google Shape;427;p27"/>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28" name="Google Shape;428;p2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29" name="Google Shape;429;p27"/>
          <p:cNvGrpSpPr/>
          <p:nvPr/>
        </p:nvGrpSpPr>
        <p:grpSpPr>
          <a:xfrm>
            <a:off x="2569288" y="3802743"/>
            <a:ext cx="7053424" cy="1670958"/>
            <a:chOff x="2569288" y="3802743"/>
            <a:chExt cx="7053424" cy="1670958"/>
          </a:xfrm>
        </p:grpSpPr>
        <p:pic>
          <p:nvPicPr>
            <p:cNvPr descr="Qr code&#10;&#10;Description automatically generated" id="430" name="Google Shape;430;p27"/>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31" name="Google Shape;431;p27"/>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0" l="0" r="0" t="0"/>
          <a:stretch/>
        </p:blipFill>
        <p:spPr>
          <a:xfrm>
            <a:off x="1110099" y="2409507"/>
            <a:ext cx="2013790" cy="2968271"/>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3640851" y="2409507"/>
            <a:ext cx="2013790" cy="2968271"/>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6171603" y="2409506"/>
            <a:ext cx="2013790" cy="2968271"/>
          </a:xfrm>
          <a:prstGeom prst="rect">
            <a:avLst/>
          </a:prstGeom>
          <a:noFill/>
          <a:ln>
            <a:noFill/>
          </a:ln>
        </p:spPr>
      </p:pic>
      <p:pic>
        <p:nvPicPr>
          <p:cNvPr descr="Text&#10;&#10;Description automatically generated" id="107" name="Google Shape;107;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08" name="Google Shape;108;p3"/>
          <p:cNvSpPr txBox="1"/>
          <p:nvPr/>
        </p:nvSpPr>
        <p:spPr>
          <a:xfrm>
            <a:off x="127625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09" name="Google Shape;109;p3"/>
          <p:cNvSpPr txBox="1"/>
          <p:nvPr/>
        </p:nvSpPr>
        <p:spPr>
          <a:xfrm>
            <a:off x="380700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0" name="Google Shape;110;p3"/>
          <p:cNvSpPr txBox="1"/>
          <p:nvPr/>
        </p:nvSpPr>
        <p:spPr>
          <a:xfrm>
            <a:off x="633775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COMPREHEND</a:t>
            </a:r>
            <a:endParaRPr/>
          </a:p>
        </p:txBody>
      </p:sp>
      <p:sp>
        <p:nvSpPr>
          <p:cNvPr id="111" name="Google Shape;111;p3"/>
          <p:cNvSpPr txBox="1"/>
          <p:nvPr/>
        </p:nvSpPr>
        <p:spPr>
          <a:xfrm>
            <a:off x="1276254" y="3213098"/>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Kennen Sie das Konzept und die Arten von grünen Investitionen</a:t>
            </a:r>
            <a:endParaRPr b="0" i="0" sz="1400" u="none" cap="none" strike="noStrike">
              <a:solidFill>
                <a:schemeClr val="lt1"/>
              </a:solidFill>
              <a:latin typeface="Quattrocento Sans"/>
              <a:ea typeface="Quattrocento Sans"/>
              <a:cs typeface="Quattrocento Sans"/>
              <a:sym typeface="Quattrocento Sans"/>
            </a:endParaRPr>
          </a:p>
        </p:txBody>
      </p:sp>
      <p:sp>
        <p:nvSpPr>
          <p:cNvPr id="112" name="Google Shape;112;p3"/>
          <p:cNvSpPr txBox="1"/>
          <p:nvPr/>
        </p:nvSpPr>
        <p:spPr>
          <a:xfrm>
            <a:off x="3780690"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Rolle der verschiedenen Akteure bei der Finanzierung eines Unternehmens zu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13" name="Google Shape;113;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4" name="Google Shape;114;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15" name="Google Shape;115;p3"/>
          <p:cNvPicPr preferRelativeResize="0"/>
          <p:nvPr/>
        </p:nvPicPr>
        <p:blipFill rotWithShape="1">
          <a:blip r:embed="rId3">
            <a:alphaModFix/>
          </a:blip>
          <a:srcRect b="0" l="0" r="0" t="0"/>
          <a:stretch/>
        </p:blipFill>
        <p:spPr>
          <a:xfrm>
            <a:off x="8718376" y="2435295"/>
            <a:ext cx="2013790" cy="2968271"/>
          </a:xfrm>
          <a:prstGeom prst="rect">
            <a:avLst/>
          </a:prstGeom>
          <a:noFill/>
          <a:ln>
            <a:noFill/>
          </a:ln>
        </p:spPr>
      </p:pic>
      <p:sp>
        <p:nvSpPr>
          <p:cNvPr id="116" name="Google Shape;116;p3"/>
          <p:cNvSpPr txBox="1"/>
          <p:nvPr/>
        </p:nvSpPr>
        <p:spPr>
          <a:xfrm>
            <a:off x="8884532" y="2670416"/>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AWARENESS</a:t>
            </a:r>
            <a:endParaRPr/>
          </a:p>
        </p:txBody>
      </p:sp>
      <p:sp>
        <p:nvSpPr>
          <p:cNvPr id="117" name="Google Shape;117;p3"/>
          <p:cNvSpPr txBox="1"/>
          <p:nvPr/>
        </p:nvSpPr>
        <p:spPr>
          <a:xfrm>
            <a:off x="6345768" y="3187527"/>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Kriterien, die Investoren zur Bewertung einer Idee heranziehen können</a:t>
            </a:r>
            <a:endParaRPr/>
          </a:p>
        </p:txBody>
      </p:sp>
      <p:sp>
        <p:nvSpPr>
          <p:cNvPr id="118" name="Google Shape;118;p3"/>
          <p:cNvSpPr txBox="1"/>
          <p:nvPr/>
        </p:nvSpPr>
        <p:spPr>
          <a:xfrm>
            <a:off x="8884531" y="3213098"/>
            <a:ext cx="1681480" cy="1169551"/>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Bewusstsein für das Risiko des "Greenwashing" bei Investitionen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4" name="Google Shape;124;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5" name="Google Shape;125;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6" name="Google Shape;126;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txBox="1"/>
          <p:nvPr/>
        </p:nvSpPr>
        <p:spPr>
          <a:xfrm>
            <a:off x="2754443" y="815541"/>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Einführung</a:t>
            </a:r>
            <a:endParaRPr/>
          </a:p>
        </p:txBody>
      </p:sp>
      <p:sp>
        <p:nvSpPr>
          <p:cNvPr id="128" name="Google Shape;128;p4"/>
          <p:cNvSpPr txBox="1"/>
          <p:nvPr/>
        </p:nvSpPr>
        <p:spPr>
          <a:xfrm>
            <a:off x="2754442" y="1400316"/>
            <a:ext cx="6486300" cy="4679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600">
                <a:solidFill>
                  <a:srgbClr val="000000"/>
                </a:solidFill>
                <a:latin typeface="Quattrocento Sans"/>
                <a:ea typeface="Quattrocento Sans"/>
                <a:cs typeface="Quattrocento Sans"/>
                <a:sym typeface="Quattrocento Sans"/>
              </a:rPr>
              <a:t>Nach Ansicht der Ellen MacArthur Foundation "bietet die Kreislaufwirtschaft eine große Chance für den Finanzsektor, seine Klimaverpflichtungen und andere Umwelt-, Sozial- und Governance-Ziele (ESG) zu erfüllen und gleichzeitig langfristige Werte zu schaffen.</a:t>
            </a:r>
            <a:endParaRPr sz="1200"/>
          </a:p>
          <a:p>
            <a:pPr indent="0" lvl="0" marL="0" marR="0" rtl="0" algn="just">
              <a:spcBef>
                <a:spcPts val="600"/>
              </a:spcBef>
              <a:spcAft>
                <a:spcPts val="0"/>
              </a:spcAft>
              <a:buNone/>
            </a:pPr>
            <a:r>
              <a:rPr lang="en-GB" sz="1600">
                <a:solidFill>
                  <a:srgbClr val="000000"/>
                </a:solidFill>
                <a:latin typeface="Quattrocento Sans"/>
                <a:ea typeface="Quattrocento Sans"/>
                <a:cs typeface="Quattrocento Sans"/>
                <a:sym typeface="Quattrocento Sans"/>
              </a:rPr>
              <a:t>Die Einführung zirkulärer Praktiken hat das Potenzial, das Risiko zu verringern und die Widerstandsfähigkeit zu erhöhen, indem Geschäftsmodelle diversifiziert, das Wirtschaftswachstum von der Ressourcennutzung und den Umweltauswirkungen abgekoppelt und strengere Vorschriften und veränderte Kundenpräferenzen besser antizipiert werden.</a:t>
            </a:r>
            <a:endParaRPr sz="1200"/>
          </a:p>
          <a:p>
            <a:pPr indent="0" lvl="0" marL="0" marR="0" rtl="0" algn="just">
              <a:spcBef>
                <a:spcPts val="600"/>
              </a:spcBef>
              <a:spcAft>
                <a:spcPts val="0"/>
              </a:spcAft>
              <a:buNone/>
            </a:pPr>
            <a:r>
              <a:rPr lang="en-GB" sz="1600">
                <a:solidFill>
                  <a:srgbClr val="000000"/>
                </a:solidFill>
                <a:latin typeface="Quattrocento Sans"/>
                <a:ea typeface="Quattrocento Sans"/>
                <a:cs typeface="Quattrocento Sans"/>
                <a:sym typeface="Quattrocento Sans"/>
              </a:rPr>
              <a:t>Die Unterstützung des Übergangs zu einer Kreislaufwirtschaft erfordert unter anderem eine Umlenkung der Kapitalströme auf nachhaltige Investitionen. Für den Privatsektor bedeutet dies, dass neben den wirtschaftlichen auch ökologische, soziale und Governance-Faktoren in den Entscheidungsprozess für Investitionen einbezogen werden müssen. Es erfordert auch die Mobilisierung verfügbarer öffentlicher Finanzierungsquellen, um Kreislaufprojekte zu gewährleisten.</a:t>
            </a:r>
            <a:endParaRPr sz="1200"/>
          </a:p>
        </p:txBody>
      </p:sp>
      <p:pic>
        <p:nvPicPr>
          <p:cNvPr id="129" name="Google Shape;129;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5" name="Google Shape;135;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6" name="Google Shape;136;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7" name="Google Shape;137;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Einführung</a:t>
            </a:r>
            <a:endParaRPr/>
          </a:p>
        </p:txBody>
      </p:sp>
      <p:sp>
        <p:nvSpPr>
          <p:cNvPr id="139" name="Google Shape;139;p5"/>
          <p:cNvSpPr txBox="1"/>
          <p:nvPr/>
        </p:nvSpPr>
        <p:spPr>
          <a:xfrm>
            <a:off x="2754442" y="1415032"/>
            <a:ext cx="6486300" cy="5048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700">
                <a:solidFill>
                  <a:schemeClr val="dk1"/>
                </a:solidFill>
                <a:latin typeface="Quattrocento Sans"/>
                <a:ea typeface="Quattrocento Sans"/>
                <a:cs typeface="Quattrocento Sans"/>
                <a:sym typeface="Quattrocento Sans"/>
              </a:rPr>
              <a:t>Andererseits tragen Sozialunternehmen zunehmend zur Bewältigung sozioökonomischer Herausforderungen - wie Arbeitslosigkeit oder Umweltprobleme - bei, oft auf innovative und nachhaltige Weise auf lokaler, regionaler und globaler Ebene, einschließlich der Kreislaufwirtschaft.</a:t>
            </a:r>
            <a:endParaRPr sz="1300"/>
          </a:p>
          <a:p>
            <a:pPr indent="0" lvl="0" marL="0" marR="0" rtl="0" algn="just">
              <a:spcBef>
                <a:spcPts val="600"/>
              </a:spcBef>
              <a:spcAft>
                <a:spcPts val="0"/>
              </a:spcAft>
              <a:buClr>
                <a:schemeClr val="dk1"/>
              </a:buClr>
              <a:buSzPts val="1100"/>
              <a:buFont typeface="Quattrocento Sans"/>
              <a:buNone/>
            </a:pPr>
            <a:r>
              <a:rPr lang="en-GB" sz="1700">
                <a:solidFill>
                  <a:schemeClr val="dk1"/>
                </a:solidFill>
                <a:latin typeface="Quattrocento Sans"/>
                <a:ea typeface="Quattrocento Sans"/>
                <a:cs typeface="Quattrocento Sans"/>
                <a:sym typeface="Quattrocento Sans"/>
              </a:rPr>
              <a:t>Ein breites Spektrum von Interessengruppen wie politische Entscheidungsträger, Unternehmer, Bürger und Investoren interessieren sich zunehmend für Sozialunternehmen. Insbesondere Millennials zeigen eine starke Bereitschaft, sich aktiv an der Lösung sozialer Probleme durch soziales Unternehmertum zu beteiligen (UNICEF, 2007). </a:t>
            </a:r>
            <a:endParaRPr sz="1300"/>
          </a:p>
          <a:p>
            <a:pPr indent="0" lvl="0" marL="0" marR="0" rtl="0" algn="just">
              <a:spcBef>
                <a:spcPts val="600"/>
              </a:spcBef>
              <a:spcAft>
                <a:spcPts val="0"/>
              </a:spcAft>
              <a:buNone/>
            </a:pPr>
            <a:r>
              <a:rPr lang="en-GB" sz="1700">
                <a:solidFill>
                  <a:srgbClr val="000000"/>
                </a:solidFill>
                <a:latin typeface="Quattrocento Sans"/>
                <a:ea typeface="Quattrocento Sans"/>
                <a:cs typeface="Quattrocento Sans"/>
                <a:sym typeface="Quattrocento Sans"/>
              </a:rPr>
              <a:t>Gleichzeitig treten neue Akteure und Finanzintermediäre auf den Plan: Social Impact Investors, ethische Banken und Risikophilanthropen bieten neue Finanzierungsquellen für Sozialunternehmen, verlangen aber auch strengere Bewertungen der sozialen Auswirkungen und fördern eine Kultur der Messung und Bewertung (OECD/Europäische Kommission, 2015). </a:t>
            </a:r>
            <a:endParaRPr sz="1700">
              <a:solidFill>
                <a:schemeClr val="dk1"/>
              </a:solidFill>
              <a:latin typeface="Times New Roman"/>
              <a:ea typeface="Times New Roman"/>
              <a:cs typeface="Times New Roman"/>
              <a:sym typeface="Times New Roman"/>
            </a:endParaRPr>
          </a:p>
          <a:p>
            <a:pPr indent="0" lvl="0" marL="0" marR="0" rtl="0" algn="just">
              <a:spcBef>
                <a:spcPts val="60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40" name="Google Shape;140;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46" name="Google Shape;146;p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7" name="Google Shape;147;p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48" name="Google Shape;148;p6"/>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https://youtu.be/u7GvAptjV2I</a:t>
            </a:r>
            <a:endParaRPr sz="1800">
              <a:solidFill>
                <a:schemeClr val="lt1"/>
              </a:solidFill>
              <a:latin typeface="Calibri"/>
              <a:ea typeface="Calibri"/>
              <a:cs typeface="Calibri"/>
              <a:sym typeface="Calibri"/>
            </a:endParaRPr>
          </a:p>
        </p:txBody>
      </p:sp>
      <p:sp>
        <p:nvSpPr>
          <p:cNvPr id="149" name="Google Shape;149;p6"/>
          <p:cNvSpPr txBox="1"/>
          <p:nvPr/>
        </p:nvSpPr>
        <p:spPr>
          <a:xfrm>
            <a:off x="2754443" y="843677"/>
            <a:ext cx="701425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Wie sehen führende Finanzdienstleister die Chancen der Kreislaufwirtschaft? </a:t>
            </a:r>
            <a:endParaRPr b="1" sz="3200">
              <a:solidFill>
                <a:srgbClr val="29BB89"/>
              </a:solidFill>
              <a:latin typeface="Quattrocento Sans"/>
              <a:ea typeface="Quattrocento Sans"/>
              <a:cs typeface="Quattrocento Sans"/>
              <a:sym typeface="Quattrocento Sans"/>
            </a:endParaRPr>
          </a:p>
        </p:txBody>
      </p:sp>
      <p:pic>
        <p:nvPicPr>
          <p:cNvPr id="150" name="Google Shape;150;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51" name="Google Shape;151;p6"/>
          <p:cNvSpPr txBox="1"/>
          <p:nvPr/>
        </p:nvSpPr>
        <p:spPr>
          <a:xfrm>
            <a:off x="2852917" y="2553303"/>
            <a:ext cx="6486166" cy="7232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800">
                <a:solidFill>
                  <a:srgbClr val="000000"/>
                </a:solidFill>
                <a:latin typeface="Quattrocento Sans"/>
                <a:ea typeface="Quattrocento Sans"/>
                <a:cs typeface="Quattrocento Sans"/>
                <a:sym typeface="Quattrocento Sans"/>
              </a:rPr>
              <a:t>Sehen Sie sich dieses Video an (Ellen MacArthur Foundation):</a:t>
            </a:r>
            <a:endParaRPr/>
          </a:p>
          <a:p>
            <a:pPr indent="0" lvl="0" marL="0" marR="0" rtl="0" algn="just">
              <a:spcBef>
                <a:spcPts val="600"/>
              </a:spcBef>
              <a:spcAft>
                <a:spcPts val="0"/>
              </a:spcAft>
              <a:buNone/>
            </a:pPr>
            <a:r>
              <a:rPr lang="en-GB" sz="1800" u="sng">
                <a:solidFill>
                  <a:srgbClr val="000000"/>
                </a:solidFill>
                <a:latin typeface="Quattrocento Sans"/>
                <a:ea typeface="Quattrocento Sans"/>
                <a:cs typeface="Quattrocento Sans"/>
                <a:sym typeface="Quattrocento Sans"/>
                <a:hlinkClick r:id="rId6">
                  <a:extLst>
                    <a:ext uri="{A12FA001-AC4F-418D-AE19-62706E023703}">
                      <ahyp:hlinkClr val="tx"/>
                    </a:ext>
                  </a:extLst>
                </a:hlinkClick>
              </a:rPr>
              <a:t>https://youtu.be/u7GvAptjV2I </a:t>
            </a:r>
            <a:endParaRPr/>
          </a:p>
        </p:txBody>
      </p:sp>
      <p:pic>
        <p:nvPicPr>
          <p:cNvPr id="152" name="Google Shape;152;p6"/>
          <p:cNvPicPr preferRelativeResize="0"/>
          <p:nvPr/>
        </p:nvPicPr>
        <p:blipFill rotWithShape="1">
          <a:blip r:embed="rId7">
            <a:alphaModFix/>
          </a:blip>
          <a:srcRect b="23268" l="7039" r="42423" t="26244"/>
          <a:stretch/>
        </p:blipFill>
        <p:spPr>
          <a:xfrm>
            <a:off x="3843014" y="3480949"/>
            <a:ext cx="4565431" cy="2564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7"/>
          <p:cNvSpPr txBox="1"/>
          <p:nvPr/>
        </p:nvSpPr>
        <p:spPr>
          <a:xfrm>
            <a:off x="4709141" y="107049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GRÜNES INVESTIEREN</a:t>
            </a:r>
            <a:endParaRPr b="1" i="0" sz="1800" u="none" cap="none" strike="noStrike">
              <a:solidFill>
                <a:srgbClr val="29BB89"/>
              </a:solidFill>
              <a:latin typeface="Quattrocento Sans"/>
              <a:ea typeface="Quattrocento Sans"/>
              <a:cs typeface="Quattrocento Sans"/>
              <a:sym typeface="Quattrocento Sans"/>
            </a:endParaRPr>
          </a:p>
        </p:txBody>
      </p:sp>
      <p:sp>
        <p:nvSpPr>
          <p:cNvPr id="159" name="Google Shape;159;p7"/>
          <p:cNvSpPr txBox="1"/>
          <p:nvPr/>
        </p:nvSpPr>
        <p:spPr>
          <a:xfrm>
            <a:off x="4709150" y="1253825"/>
            <a:ext cx="6912600" cy="7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bezieht sich auf Investitionstätigkeiten, die auf umweltfreundliche Geschäftspraktiken und die Erhaltung der natürlichen Ressourcen ausgerichtet sind. </a:t>
            </a:r>
            <a:endParaRPr sz="1200"/>
          </a:p>
        </p:txBody>
      </p:sp>
      <p:sp>
        <p:nvSpPr>
          <p:cNvPr id="160" name="Google Shape;160;p7"/>
          <p:cNvSpPr txBox="1"/>
          <p:nvPr/>
        </p:nvSpPr>
        <p:spPr>
          <a:xfrm>
            <a:off x="4746582" y="332718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REINE GRÜNE INVESTITIONEN </a:t>
            </a:r>
            <a:endParaRPr/>
          </a:p>
        </p:txBody>
      </p:sp>
      <p:sp>
        <p:nvSpPr>
          <p:cNvPr id="161" name="Google Shape;161;p7"/>
          <p:cNvSpPr txBox="1"/>
          <p:nvPr/>
        </p:nvSpPr>
        <p:spPr>
          <a:xfrm>
            <a:off x="4720001" y="3589188"/>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sind Investitionen, bei denen die meisten oder alle Einnahmen aus grünen Aktivitäten stammen.</a:t>
            </a:r>
            <a:endParaRPr b="0" i="0" sz="1600" u="none" cap="none" strike="noStrike">
              <a:solidFill>
                <a:schemeClr val="lt1"/>
              </a:solidFill>
              <a:latin typeface="Quattrocento Sans"/>
              <a:ea typeface="Quattrocento Sans"/>
              <a:cs typeface="Quattrocento Sans"/>
              <a:sym typeface="Quattrocento Sans"/>
            </a:endParaRPr>
          </a:p>
        </p:txBody>
      </p:sp>
      <p:sp>
        <p:nvSpPr>
          <p:cNvPr id="162" name="Google Shape;162;p7"/>
          <p:cNvSpPr/>
          <p:nvPr/>
        </p:nvSpPr>
        <p:spPr>
          <a:xfrm>
            <a:off x="4495949" y="113200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4495945" y="343480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5" name="Google Shape;165;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6" name="Google Shape;166;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67" name="Google Shape;167;p7"/>
          <p:cNvSpPr txBox="1"/>
          <p:nvPr/>
        </p:nvSpPr>
        <p:spPr>
          <a:xfrm>
            <a:off x="439993" y="340486"/>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GRÜNES INVESTIEREN</a:t>
            </a:r>
            <a:endParaRPr b="1" i="0" sz="3600" u="none" cap="none" strike="noStrike">
              <a:solidFill>
                <a:srgbClr val="29BB89"/>
              </a:solidFill>
              <a:latin typeface="Quattrocento Sans"/>
              <a:ea typeface="Quattrocento Sans"/>
              <a:cs typeface="Quattrocento Sans"/>
              <a:sym typeface="Quattrocento Sans"/>
            </a:endParaRPr>
          </a:p>
        </p:txBody>
      </p:sp>
      <p:sp>
        <p:nvSpPr>
          <p:cNvPr id="168" name="Google Shape;168;p7"/>
          <p:cNvSpPr txBox="1"/>
          <p:nvPr/>
        </p:nvSpPr>
        <p:spPr>
          <a:xfrm>
            <a:off x="4744237" y="2051130"/>
            <a:ext cx="53118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INVESTOREN</a:t>
            </a:r>
            <a:endParaRPr b="1" i="0" sz="1800" u="none" cap="none" strike="noStrike">
              <a:solidFill>
                <a:srgbClr val="29BB89"/>
              </a:solidFill>
              <a:latin typeface="Quattrocento Sans"/>
              <a:ea typeface="Quattrocento Sans"/>
              <a:cs typeface="Quattrocento Sans"/>
              <a:sym typeface="Quattrocento Sans"/>
            </a:endParaRPr>
          </a:p>
        </p:txBody>
      </p:sp>
      <p:sp>
        <p:nvSpPr>
          <p:cNvPr id="169" name="Google Shape;169;p7"/>
          <p:cNvSpPr/>
          <p:nvPr/>
        </p:nvSpPr>
        <p:spPr>
          <a:xfrm>
            <a:off x="4493600" y="215875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4709146" y="2421506"/>
            <a:ext cx="6912600" cy="7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500" u="none" cap="none" strike="noStrike">
                <a:solidFill>
                  <a:schemeClr val="lt1"/>
                </a:solidFill>
                <a:latin typeface="Quattrocento Sans"/>
                <a:ea typeface="Quattrocento Sans"/>
                <a:cs typeface="Quattrocento Sans"/>
                <a:sym typeface="Quattrocento Sans"/>
              </a:rPr>
              <a:t>können grüne Initiativen unterstützen, indem sie grüne Investmentfonds, grüne Indexfonds, grüne börsengehandelte Fonds (ETFs) oder grüne Anleihen kaufen oder indem sie Aktien umweltfreundlicher Unternehmen halten.</a:t>
            </a:r>
            <a:endParaRPr b="0" i="0" sz="1500" u="none" cap="none" strike="noStrike">
              <a:solidFill>
                <a:schemeClr val="lt1"/>
              </a:solidFill>
              <a:latin typeface="Quattrocento Sans"/>
              <a:ea typeface="Quattrocento Sans"/>
              <a:cs typeface="Quattrocento Sans"/>
              <a:sym typeface="Quattrocento Sans"/>
            </a:endParaRPr>
          </a:p>
        </p:txBody>
      </p:sp>
      <p:sp>
        <p:nvSpPr>
          <p:cNvPr id="171" name="Google Shape;171;p7"/>
          <p:cNvSpPr txBox="1"/>
          <p:nvPr/>
        </p:nvSpPr>
        <p:spPr>
          <a:xfrm>
            <a:off x="4741894" y="533233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BRANDING</a:t>
            </a:r>
            <a:endParaRPr b="1" i="0" sz="1800" u="none" cap="none" strike="noStrike">
              <a:solidFill>
                <a:srgbClr val="29BB89"/>
              </a:solidFill>
              <a:latin typeface="Quattrocento Sans"/>
              <a:ea typeface="Quattrocento Sans"/>
              <a:cs typeface="Quattrocento Sans"/>
              <a:sym typeface="Quattrocento Sans"/>
            </a:endParaRPr>
          </a:p>
        </p:txBody>
      </p:sp>
      <p:sp>
        <p:nvSpPr>
          <p:cNvPr id="172" name="Google Shape;172;p7"/>
          <p:cNvSpPr/>
          <p:nvPr/>
        </p:nvSpPr>
        <p:spPr>
          <a:xfrm>
            <a:off x="4491257" y="543995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txBox="1"/>
          <p:nvPr/>
        </p:nvSpPr>
        <p:spPr>
          <a:xfrm>
            <a:off x="4717653" y="5603012"/>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reicht nicht aus, um ein Engagement für grüne Initiativen zu bestätigen. Investoren sollten sich vergewissern, dass ein Unternehmen die gewünschten Standards einhält.</a:t>
            </a:r>
            <a:endParaRPr sz="1200"/>
          </a:p>
        </p:txBody>
      </p:sp>
      <p:sp>
        <p:nvSpPr>
          <p:cNvPr id="174" name="Google Shape;174;p7"/>
          <p:cNvSpPr txBox="1"/>
          <p:nvPr/>
        </p:nvSpPr>
        <p:spPr>
          <a:xfrm>
            <a:off x="4744234" y="429551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GEWINN</a:t>
            </a:r>
            <a:endParaRPr/>
          </a:p>
        </p:txBody>
      </p:sp>
      <p:sp>
        <p:nvSpPr>
          <p:cNvPr id="175" name="Google Shape;175;p7"/>
          <p:cNvSpPr txBox="1"/>
          <p:nvPr/>
        </p:nvSpPr>
        <p:spPr>
          <a:xfrm>
            <a:off x="4717653" y="4557516"/>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ist nicht das einzige Motiv, aber es gibt Belege dafür, dass grüne Investitionen mit den Renditen traditionellerer Anlagen mithalten können.</a:t>
            </a:r>
            <a:endParaRPr b="0" i="0" sz="1600" u="none" cap="none" strike="noStrike">
              <a:solidFill>
                <a:schemeClr val="lt1"/>
              </a:solidFill>
              <a:latin typeface="Quattrocento Sans"/>
              <a:ea typeface="Quattrocento Sans"/>
              <a:cs typeface="Quattrocento Sans"/>
              <a:sym typeface="Quattrocento Sans"/>
            </a:endParaRPr>
          </a:p>
        </p:txBody>
      </p:sp>
      <p:sp>
        <p:nvSpPr>
          <p:cNvPr id="176" name="Google Shape;176;p7"/>
          <p:cNvSpPr/>
          <p:nvPr/>
        </p:nvSpPr>
        <p:spPr>
          <a:xfrm>
            <a:off x="4493597" y="440313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Mano de una persona con una flor&#10;&#10;Descripción generada automáticamente" id="177" name="Google Shape;177;p7"/>
          <p:cNvPicPr preferRelativeResize="0"/>
          <p:nvPr/>
        </p:nvPicPr>
        <p:blipFill rotWithShape="1">
          <a:blip r:embed="rId6">
            <a:alphaModFix/>
          </a:blip>
          <a:srcRect b="0" l="0" r="0" t="0"/>
          <a:stretch/>
        </p:blipFill>
        <p:spPr>
          <a:xfrm>
            <a:off x="529424" y="2571391"/>
            <a:ext cx="3647085" cy="2884844"/>
          </a:xfrm>
          <a:prstGeom prst="rect">
            <a:avLst/>
          </a:prstGeom>
          <a:noFill/>
          <a:ln>
            <a:noFill/>
          </a:ln>
        </p:spPr>
      </p:pic>
      <p:sp>
        <p:nvSpPr>
          <p:cNvPr id="178" name="Google Shape;178;p7"/>
          <p:cNvSpPr txBox="1"/>
          <p:nvPr/>
        </p:nvSpPr>
        <p:spPr>
          <a:xfrm>
            <a:off x="439993" y="1601172"/>
            <a:ext cx="4051264"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Kann Unternehmen der Kreislaufwirtschaft finanzieren</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8"/>
          <p:cNvPicPr preferRelativeResize="0"/>
          <p:nvPr/>
        </p:nvPicPr>
        <p:blipFill rotWithShape="1">
          <a:blip r:embed="rId3">
            <a:alphaModFix/>
          </a:blip>
          <a:srcRect b="0" l="0" r="0" t="0"/>
          <a:stretch/>
        </p:blipFill>
        <p:spPr>
          <a:xfrm>
            <a:off x="0" y="14066"/>
            <a:ext cx="12192000" cy="6858000"/>
          </a:xfrm>
          <a:prstGeom prst="rect">
            <a:avLst/>
          </a:prstGeom>
          <a:noFill/>
          <a:ln>
            <a:noFill/>
          </a:ln>
        </p:spPr>
      </p:pic>
      <p:sp>
        <p:nvSpPr>
          <p:cNvPr id="184" name="Google Shape;184;p8"/>
          <p:cNvSpPr txBox="1"/>
          <p:nvPr/>
        </p:nvSpPr>
        <p:spPr>
          <a:xfrm>
            <a:off x="4709141" y="1745734"/>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GRÜNE AKTIEN</a:t>
            </a:r>
            <a:endParaRPr b="1" i="0" sz="1800" u="none" cap="none" strike="noStrike">
              <a:solidFill>
                <a:srgbClr val="29BB89"/>
              </a:solidFill>
              <a:latin typeface="Quattrocento Sans"/>
              <a:ea typeface="Quattrocento Sans"/>
              <a:cs typeface="Quattrocento Sans"/>
              <a:sym typeface="Quattrocento Sans"/>
            </a:endParaRPr>
          </a:p>
        </p:txBody>
      </p:sp>
      <p:sp>
        <p:nvSpPr>
          <p:cNvPr id="185" name="Google Shape;185;p8"/>
          <p:cNvSpPr txBox="1"/>
          <p:nvPr/>
        </p:nvSpPr>
        <p:spPr>
          <a:xfrm>
            <a:off x="4709142" y="1929076"/>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700" u="none" cap="none" strike="noStrike">
                <a:solidFill>
                  <a:schemeClr val="lt1"/>
                </a:solidFill>
                <a:latin typeface="Quattrocento Sans"/>
                <a:ea typeface="Quattrocento Sans"/>
                <a:cs typeface="Quattrocento Sans"/>
                <a:sym typeface="Quattrocento Sans"/>
              </a:rPr>
              <a:t>Die einfachste Form des grünen Investierens ist der Kauf von Aktien von Unternehmen, die sich stark für die Umwelt engagieren.</a:t>
            </a:r>
            <a:endParaRPr sz="1300"/>
          </a:p>
        </p:txBody>
      </p:sp>
      <p:sp>
        <p:nvSpPr>
          <p:cNvPr id="186" name="Google Shape;186;p8"/>
          <p:cNvSpPr txBox="1"/>
          <p:nvPr/>
        </p:nvSpPr>
        <p:spPr>
          <a:xfrm>
            <a:off x="4746582" y="4044627"/>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GRÜNE FONDS</a:t>
            </a:r>
            <a:endParaRPr/>
          </a:p>
        </p:txBody>
      </p:sp>
      <p:sp>
        <p:nvSpPr>
          <p:cNvPr id="187" name="Google Shape;187;p8"/>
          <p:cNvSpPr txBox="1"/>
          <p:nvPr/>
        </p:nvSpPr>
        <p:spPr>
          <a:xfrm>
            <a:off x="4748964" y="433516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Anteile an einem Investmentfonds, ETF oder Indexfonds, der ein breiteres Engagement in grünen Unternehmen bietet. Diese grünen Fonds investieren in einen Korb von vielversprechenden Wertpapieren, so dass die Anleger ihr Geld auf ein diversifiziertes Spektrum von Umweltprojekten und nicht auf eine einzelne Aktie oder Anleihe verteilen können. </a:t>
            </a:r>
            <a:endParaRPr b="0" i="0" sz="1600" u="none" cap="none" strike="noStrike">
              <a:solidFill>
                <a:schemeClr val="lt1"/>
              </a:solidFill>
              <a:latin typeface="Quattrocento Sans"/>
              <a:ea typeface="Quattrocento Sans"/>
              <a:cs typeface="Quattrocento Sans"/>
              <a:sym typeface="Quattrocento Sans"/>
            </a:endParaRPr>
          </a:p>
        </p:txBody>
      </p:sp>
      <p:sp>
        <p:nvSpPr>
          <p:cNvPr id="188" name="Google Shape;188;p8"/>
          <p:cNvSpPr/>
          <p:nvPr/>
        </p:nvSpPr>
        <p:spPr>
          <a:xfrm>
            <a:off x="4495949" y="1807241"/>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4495945" y="4152248"/>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1" name="Google Shape;191;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2" name="Google Shape;192;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3" name="Google Shape;193;p8"/>
          <p:cNvSpPr txBox="1"/>
          <p:nvPr/>
        </p:nvSpPr>
        <p:spPr>
          <a:xfrm>
            <a:off x="439993" y="506160"/>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ARTEN VON GRÜNEN INVESTITIONEN</a:t>
            </a:r>
            <a:endParaRPr b="1" i="0" sz="3600" u="none" cap="none" strike="noStrike">
              <a:solidFill>
                <a:srgbClr val="29BB89"/>
              </a:solidFill>
              <a:latin typeface="Quattrocento Sans"/>
              <a:ea typeface="Quattrocento Sans"/>
              <a:cs typeface="Quattrocento Sans"/>
              <a:sym typeface="Quattrocento Sans"/>
            </a:endParaRPr>
          </a:p>
        </p:txBody>
      </p:sp>
      <p:sp>
        <p:nvSpPr>
          <p:cNvPr id="194" name="Google Shape;194;p8"/>
          <p:cNvSpPr txBox="1"/>
          <p:nvPr/>
        </p:nvSpPr>
        <p:spPr>
          <a:xfrm>
            <a:off x="4744237" y="276857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rgbClr val="29BB89"/>
                </a:solidFill>
                <a:latin typeface="Quattrocento Sans"/>
                <a:ea typeface="Quattrocento Sans"/>
                <a:cs typeface="Quattrocento Sans"/>
                <a:sym typeface="Quattrocento Sans"/>
              </a:rPr>
              <a:t>GRÜNE ANLEIHEN</a:t>
            </a:r>
            <a:endParaRPr b="1" i="0" sz="1800" u="none" cap="none" strike="noStrike">
              <a:solidFill>
                <a:srgbClr val="29BB89"/>
              </a:solidFill>
              <a:latin typeface="Quattrocento Sans"/>
              <a:ea typeface="Quattrocento Sans"/>
              <a:cs typeface="Quattrocento Sans"/>
              <a:sym typeface="Quattrocento Sans"/>
            </a:endParaRPr>
          </a:p>
        </p:txBody>
      </p:sp>
      <p:sp>
        <p:nvSpPr>
          <p:cNvPr id="195" name="Google Shape;195;p8"/>
          <p:cNvSpPr/>
          <p:nvPr/>
        </p:nvSpPr>
        <p:spPr>
          <a:xfrm>
            <a:off x="4493600" y="287619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txBox="1"/>
          <p:nvPr/>
        </p:nvSpPr>
        <p:spPr>
          <a:xfrm>
            <a:off x="4705933" y="3012901"/>
            <a:ext cx="691246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Bei diesen festverzinslichen Wertpapieren, die auch als Klimaanleihen bezeichnet werden, handelt es sich um Darlehen, mit denen Banken, Unternehmen und staatliche Stellen Projekte mit positiven Auswirkungen auf die Umwelt finanzieren können.</a:t>
            </a:r>
            <a:endParaRPr b="0" i="0" sz="1600" u="none" cap="none" strike="noStrike">
              <a:solidFill>
                <a:schemeClr val="lt1"/>
              </a:solidFill>
              <a:latin typeface="Quattrocento Sans"/>
              <a:ea typeface="Quattrocento Sans"/>
              <a:cs typeface="Quattrocento Sans"/>
              <a:sym typeface="Quattrocento Sans"/>
            </a:endParaRPr>
          </a:p>
        </p:txBody>
      </p:sp>
      <p:pic>
        <p:nvPicPr>
          <p:cNvPr descr="Mano de una persona con una flor&#10;&#10;Descripción generada automáticamente" id="197" name="Google Shape;197;p8"/>
          <p:cNvPicPr preferRelativeResize="0"/>
          <p:nvPr/>
        </p:nvPicPr>
        <p:blipFill rotWithShape="1">
          <a:blip r:embed="rId6">
            <a:alphaModFix/>
          </a:blip>
          <a:srcRect b="0" l="0" r="0" t="0"/>
          <a:stretch/>
        </p:blipFill>
        <p:spPr>
          <a:xfrm>
            <a:off x="596305" y="2214888"/>
            <a:ext cx="3647085" cy="2884844"/>
          </a:xfrm>
          <a:prstGeom prst="rect">
            <a:avLst/>
          </a:prstGeom>
          <a:noFill/>
          <a:ln>
            <a:noFill/>
          </a:ln>
        </p:spPr>
      </p:pic>
      <p:sp>
        <p:nvSpPr>
          <p:cNvPr id="198" name="Google Shape;198;p8"/>
          <p:cNvSpPr txBox="1"/>
          <p:nvPr/>
        </p:nvSpPr>
        <p:spPr>
          <a:xfrm>
            <a:off x="4744236" y="636008"/>
            <a:ext cx="65802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Quattrocento Sans"/>
                <a:ea typeface="Quattrocento Sans"/>
                <a:cs typeface="Quattrocento Sans"/>
                <a:sym typeface="Quattrocento Sans"/>
              </a:rPr>
              <a:t>Die Definition von "grün" kann von einem Anleger zum anderen variieren. Einige sogenannte "grüne" Fonds umfassen Unternehmen, die im Erdgas- oder Erdölsektor tätig sind.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9"/>
          <p:cNvSpPr txBox="1"/>
          <p:nvPr/>
        </p:nvSpPr>
        <p:spPr>
          <a:xfrm>
            <a:off x="4754182" y="1035552"/>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1" i="0" lang="en-GB" sz="1700" u="none" cap="none" strike="noStrike">
                <a:solidFill>
                  <a:schemeClr val="lt1"/>
                </a:solidFill>
                <a:latin typeface="Quattrocento Sans"/>
                <a:ea typeface="Quattrocento Sans"/>
                <a:cs typeface="Quattrocento Sans"/>
                <a:sym typeface="Quattrocento Sans"/>
              </a:rPr>
              <a:t>Als Greenwashing bezeichnet man </a:t>
            </a:r>
            <a:r>
              <a:rPr b="0" i="0" lang="en-GB" sz="1700" u="none" cap="none" strike="noStrike">
                <a:solidFill>
                  <a:schemeClr val="lt1"/>
                </a:solidFill>
                <a:latin typeface="Quattrocento Sans"/>
                <a:ea typeface="Quattrocento Sans"/>
                <a:cs typeface="Quattrocento Sans"/>
                <a:sym typeface="Quattrocento Sans"/>
              </a:rPr>
              <a:t>die Praxis, ein Unternehmen oder ein Produkt als "umweltfreundlich" zu bezeichnen, um aus der wachsenden Nachfrage nach Nachhaltigkeit Kapital zu schlagen. </a:t>
            </a:r>
            <a:endParaRPr sz="1300"/>
          </a:p>
        </p:txBody>
      </p:sp>
      <p:sp>
        <p:nvSpPr>
          <p:cNvPr id="205" name="Google Shape;205;p9"/>
          <p:cNvSpPr txBox="1"/>
          <p:nvPr/>
        </p:nvSpPr>
        <p:spPr>
          <a:xfrm>
            <a:off x="4746582" y="3158366"/>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800" u="none" cap="none" strike="noStrike">
                <a:solidFill>
                  <a:schemeClr val="lt1"/>
                </a:solidFill>
                <a:latin typeface="Quattrocento Sans"/>
                <a:ea typeface="Quattrocento Sans"/>
                <a:cs typeface="Quattrocento Sans"/>
                <a:sym typeface="Quattrocento Sans"/>
              </a:rPr>
              <a:t>DIE GRÜNE LÜGE - DOKUMENTARFILM</a:t>
            </a:r>
            <a:endParaRPr b="1" i="0" sz="1800" u="none" cap="none" strike="noStrike">
              <a:solidFill>
                <a:schemeClr val="lt1"/>
              </a:solidFill>
              <a:latin typeface="Quattrocento Sans"/>
              <a:ea typeface="Quattrocento Sans"/>
              <a:cs typeface="Quattrocento Sans"/>
              <a:sym typeface="Quattrocento Sans"/>
            </a:endParaRPr>
          </a:p>
        </p:txBody>
      </p:sp>
      <p:sp>
        <p:nvSpPr>
          <p:cNvPr id="206" name="Google Shape;206;p9"/>
          <p:cNvSpPr txBox="1"/>
          <p:nvPr/>
        </p:nvSpPr>
        <p:spPr>
          <a:xfrm>
            <a:off x="4748964" y="3448906"/>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Werner Boote</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0" i="0" lang="en-GB" sz="1700" u="none" cap="none" strike="noStrike">
                <a:solidFill>
                  <a:schemeClr val="lt1"/>
                </a:solidFill>
                <a:latin typeface="Quattrocento Sans"/>
                <a:ea typeface="Quattrocento Sans"/>
                <a:cs typeface="Quattrocento Sans"/>
                <a:sym typeface="Quattrocento Sans"/>
              </a:rPr>
              <a:t>Umweltfreundliche Elektroautos, nachhaltig produzierte Lebensmittel, faire Produktion: Hurra! Die großen Unternehmen wollen uns glauben machen, dass wir die Welt retten können, wenn wir nur die richtigen Produkte kaufen. Doch das ist eine weit verbreitete und gefährliche Lüge. In seinem neuesten Dokumentarfilm untersucht Werner Boote gemeinsam mit Katharina Hartmann, einer Expertin für Greenwashing, wie wir uns gegen diese Lüge wehren können. Stoppt die grünen Lügen! </a:t>
            </a:r>
            <a:endParaRPr sz="1300"/>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100"/>
              <a:buFont typeface="Arial"/>
              <a:buNone/>
            </a:pPr>
            <a:r>
              <a:rPr b="0" i="0" lang="en-GB" sz="1800" u="none" cap="none" strike="noStrike">
                <a:solidFill>
                  <a:schemeClr val="lt1"/>
                </a:solidFill>
                <a:latin typeface="Quattrocento Sans"/>
                <a:ea typeface="Quattrocento Sans"/>
                <a:cs typeface="Quattrocento Sans"/>
                <a:sym typeface="Quattrocento Sans"/>
              </a:rPr>
              <a:t>Sehen Sie sich den Trailer an: </a:t>
            </a:r>
            <a:r>
              <a:rPr b="0" i="0" lang="en-GB" sz="1800" u="sng" cap="none" strike="noStrike">
                <a:solidFill>
                  <a:schemeClr val="lt1"/>
                </a:solidFill>
                <a:latin typeface="Quattrocento Sans"/>
                <a:ea typeface="Quattrocento Sans"/>
                <a:cs typeface="Quattrocento Sans"/>
                <a:sym typeface="Quattrocento Sans"/>
                <a:hlinkClick r:id="rId4">
                  <a:extLst>
                    <a:ext uri="{A12FA001-AC4F-418D-AE19-62706E023703}">
                      <ahyp:hlinkClr val="tx"/>
                    </a:ext>
                  </a:extLst>
                </a:hlinkClick>
              </a:rPr>
              <a:t>https:</a:t>
            </a:r>
            <a:r>
              <a:rPr b="0" i="0" lang="en-GB" sz="1800" u="none" cap="none" strike="noStrike">
                <a:solidFill>
                  <a:schemeClr val="lt1"/>
                </a:solidFill>
                <a:latin typeface="Quattrocento Sans"/>
                <a:ea typeface="Quattrocento Sans"/>
                <a:cs typeface="Quattrocento Sans"/>
                <a:sym typeface="Quattrocento Sans"/>
              </a:rPr>
              <a:t>//youtu.be/Kon48ssPfCU </a:t>
            </a:r>
            <a:endParaRPr b="0" i="0" sz="1800" u="none" cap="none" strike="noStrike">
              <a:solidFill>
                <a:schemeClr val="lt1"/>
              </a:solidFill>
              <a:latin typeface="Quattrocento Sans"/>
              <a:ea typeface="Quattrocento Sans"/>
              <a:cs typeface="Quattrocento Sans"/>
              <a:sym typeface="Quattrocento Sans"/>
            </a:endParaRPr>
          </a:p>
        </p:txBody>
      </p:sp>
      <p:sp>
        <p:nvSpPr>
          <p:cNvPr id="207" name="Google Shape;207;p9"/>
          <p:cNvSpPr/>
          <p:nvPr/>
        </p:nvSpPr>
        <p:spPr>
          <a:xfrm>
            <a:off x="4437619" y="122361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
          <p:cNvSpPr/>
          <p:nvPr/>
        </p:nvSpPr>
        <p:spPr>
          <a:xfrm>
            <a:off x="4495945" y="3265987"/>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0" name="Google Shape;210;p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211" name="Google Shape;211;p9"/>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212" name="Google Shape;212;p9"/>
          <p:cNvSpPr txBox="1"/>
          <p:nvPr/>
        </p:nvSpPr>
        <p:spPr>
          <a:xfrm>
            <a:off x="439993" y="506160"/>
            <a:ext cx="405126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Fjalla One"/>
                <a:ea typeface="Fjalla One"/>
                <a:cs typeface="Fjalla One"/>
                <a:sym typeface="Fjalla One"/>
              </a:rPr>
              <a:t>Grünes Investieren vs. Greenwashing </a:t>
            </a:r>
            <a:endParaRPr/>
          </a:p>
          <a:p>
            <a:pPr indent="0" lvl="0" marL="0" marR="0" rtl="0" algn="l">
              <a:lnSpc>
                <a:spcPct val="100000"/>
              </a:lnSpc>
              <a:spcBef>
                <a:spcPts val="0"/>
              </a:spcBef>
              <a:spcAft>
                <a:spcPts val="0"/>
              </a:spcAft>
              <a:buClr>
                <a:schemeClr val="lt1"/>
              </a:buClr>
              <a:buSzPts val="3600"/>
              <a:buFont typeface="Fjalla One"/>
              <a:buNone/>
            </a:pPr>
            <a:r>
              <a:t/>
            </a:r>
            <a:endParaRPr b="1" i="0" sz="3600" u="none" cap="none" strike="noStrike">
              <a:solidFill>
                <a:srgbClr val="29BB89"/>
              </a:solidFill>
              <a:latin typeface="Quattrocento Sans"/>
              <a:ea typeface="Quattrocento Sans"/>
              <a:cs typeface="Quattrocento Sans"/>
              <a:sym typeface="Quattrocento Sans"/>
            </a:endParaRPr>
          </a:p>
        </p:txBody>
      </p:sp>
      <p:sp>
        <p:nvSpPr>
          <p:cNvPr id="213" name="Google Shape;213;p9"/>
          <p:cNvSpPr/>
          <p:nvPr/>
        </p:nvSpPr>
        <p:spPr>
          <a:xfrm>
            <a:off x="4452878" y="2162712"/>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
          <p:cNvSpPr txBox="1"/>
          <p:nvPr/>
        </p:nvSpPr>
        <p:spPr>
          <a:xfrm>
            <a:off x="4705933" y="2028164"/>
            <a:ext cx="691246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Zum Beispiel Unternehmen, die ihren Einsatz von recycelten Materialien zu hoch angeben; andere Unternehmen kaufen Kohlenstoffkompensationen, um ihren Fußabdruck zu verringern, ohne die Kohlenstoffemissionen zu reduzieren, usw.</a:t>
            </a:r>
            <a:endParaRPr sz="1200"/>
          </a:p>
        </p:txBody>
      </p:sp>
      <p:pic>
        <p:nvPicPr>
          <p:cNvPr descr="Imagen que contiene alimentos&#10;&#10;Descripción generada automáticamente" id="215" name="Google Shape;215;p9"/>
          <p:cNvPicPr preferRelativeResize="0"/>
          <p:nvPr/>
        </p:nvPicPr>
        <p:blipFill rotWithShape="1">
          <a:blip r:embed="rId7">
            <a:alphaModFix/>
          </a:blip>
          <a:srcRect b="0" l="0" r="0" t="0"/>
          <a:stretch/>
        </p:blipFill>
        <p:spPr>
          <a:xfrm>
            <a:off x="545251" y="2212483"/>
            <a:ext cx="3538960" cy="2517085"/>
          </a:xfrm>
          <a:prstGeom prst="rect">
            <a:avLst/>
          </a:prstGeom>
          <a:noFill/>
          <a:ln>
            <a:noFill/>
          </a:ln>
        </p:spPr>
      </p:pic>
      <p:sp>
        <p:nvSpPr>
          <p:cNvPr id="216" name="Google Shape;216;p9"/>
          <p:cNvSpPr txBox="1"/>
          <p:nvPr/>
        </p:nvSpPr>
        <p:spPr>
          <a:xfrm>
            <a:off x="439993" y="4831469"/>
            <a:ext cx="38661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rgbClr val="04B9D9"/>
                </a:solidFill>
                <a:latin typeface="Calibri"/>
                <a:ea typeface="Calibri"/>
                <a:cs typeface="Calibri"/>
                <a:sym typeface="Calibri"/>
                <a:hlinkClick r:id="rId8">
                  <a:extLst>
                    <a:ext uri="{A12FA001-AC4F-418D-AE19-62706E023703}">
                      <ahyp:hlinkClr val="tx"/>
                    </a:ext>
                  </a:extLst>
                </a:hlinkClick>
              </a:rPr>
              <a:t>Das Greenwashing - Quelle : DansTaPub</a:t>
            </a:r>
            <a:endParaRPr sz="1800">
              <a:solidFill>
                <a:srgbClr val="04B9D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