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98VqCC837x0ShfwrMyEmhZoE6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0"/>
          <p:cNvSpPr/>
          <p:nvPr>
            <p:ph idx="2" type="pic"/>
          </p:nvPr>
        </p:nvSpPr>
        <p:spPr>
          <a:xfrm>
            <a:off x="5183188" y="987425"/>
            <a:ext cx="6172200" cy="4873625"/>
          </a:xfrm>
          <a:prstGeom prst="rect">
            <a:avLst/>
          </a:prstGeom>
          <a:noFill/>
          <a:ln>
            <a:noFill/>
          </a:ln>
        </p:spPr>
      </p:sp>
      <p:sp>
        <p:nvSpPr>
          <p:cNvPr id="68" name="Google Shape;68;p1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hyperlink" Target="https://www.shopify.com/blog/business-plan-exampl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hyperlink" Target="https://www.shopify.com/blog/business-plan-examp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hyperlink" Target="https://www.shopify.com/blog/business-plan-examp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hyperlink" Target="https://www.thebalancesmb.com/writing-a-business-plan-1794231" TargetMode="External"/><Relationship Id="rId7"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hyperlink" Target="http://www.nicholascoriano.com/2013/09/business-plan-management-summary.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hyperlink" Target="https://www.shopify.com/blog/business-plan-examp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20.png"/><Relationship Id="rId7"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hyperlink" Target="https://www.youtube.com/watch?time_continue=327&amp;v=E6N5Trv8pfQ&amp;feature=emb_title" TargetMode="External"/><Relationship Id="rId7" Type="http://schemas.openxmlformats.org/officeDocument/2006/relationships/hyperlink" Target="https://onhike.com/writing-your-business-plan-dont-forget-your-own-professional-development/130724/" TargetMode="External"/><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hyperlink" Target="https://www.mymarketresearchmethods.com/the-market-research-process-6-steps-to-success/" TargetMode="External"/><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6. modulis: Kā izstrādāt uzņēmējdarbības plānu</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PPT2</a:t>
            </a:r>
            <a:endParaRPr sz="2000">
              <a:solidFill>
                <a:srgbClr val="7F7F7F"/>
              </a:solidFill>
              <a:latin typeface="Quattrocento Sans"/>
              <a:ea typeface="Quattrocento Sans"/>
              <a:cs typeface="Quattrocento Sans"/>
              <a:sym typeface="Quattrocento Sans"/>
            </a:endParaRPr>
          </a:p>
        </p:txBody>
      </p:sp>
      <p:pic>
        <p:nvPicPr>
          <p:cNvPr descr="Text&#10;&#10;Description automatically generated" id="89" name="Google Shape;89;p4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4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4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07" name="Google Shape;207;p5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8" name="Google Shape;208;p5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9" name="Google Shape;209;p5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0" name="Google Shape;210;p5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pic>
        <p:nvPicPr>
          <p:cNvPr id="211" name="Google Shape;211;p50"/>
          <p:cNvPicPr preferRelativeResize="0"/>
          <p:nvPr/>
        </p:nvPicPr>
        <p:blipFill rotWithShape="1">
          <a:blip r:embed="rId6">
            <a:alphaModFix/>
          </a:blip>
          <a:srcRect b="0" l="0" r="0" t="0"/>
          <a:stretch/>
        </p:blipFill>
        <p:spPr>
          <a:xfrm>
            <a:off x="2270280" y="1411184"/>
            <a:ext cx="7118033" cy="4782553"/>
          </a:xfrm>
          <a:prstGeom prst="rect">
            <a:avLst/>
          </a:prstGeom>
          <a:noFill/>
          <a:ln>
            <a:noFill/>
          </a:ln>
        </p:spPr>
      </p:pic>
      <p:sp>
        <p:nvSpPr>
          <p:cNvPr id="212" name="Google Shape;212;p50"/>
          <p:cNvSpPr/>
          <p:nvPr/>
        </p:nvSpPr>
        <p:spPr>
          <a:xfrm>
            <a:off x="3601166" y="6133453"/>
            <a:ext cx="330571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Avots: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
        <p:nvSpPr>
          <p:cNvPr id="213" name="Google Shape;213;p50"/>
          <p:cNvSpPr/>
          <p:nvPr/>
        </p:nvSpPr>
        <p:spPr>
          <a:xfrm>
            <a:off x="2288568" y="5340097"/>
            <a:ext cx="6599400" cy="2959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4" name="Google Shape;214;p50"/>
          <p:cNvCxnSpPr/>
          <p:nvPr/>
        </p:nvCxnSpPr>
        <p:spPr>
          <a:xfrm flipH="1">
            <a:off x="9037267" y="5169511"/>
            <a:ext cx="756955" cy="318536"/>
          </a:xfrm>
          <a:prstGeom prst="straightConnector1">
            <a:avLst/>
          </a:prstGeom>
          <a:noFill/>
          <a:ln cap="flat" cmpd="sng" w="28575">
            <a:solidFill>
              <a:srgbClr val="FF0000"/>
            </a:solidFill>
            <a:prstDash val="solid"/>
            <a:miter lim="800000"/>
            <a:headEnd len="sm" w="sm" type="none"/>
            <a:tailEnd len="med" w="med" type="triangle"/>
          </a:ln>
        </p:spPr>
      </p:cxnSp>
      <p:sp>
        <p:nvSpPr>
          <p:cNvPr id="215" name="Google Shape;215;p50"/>
          <p:cNvSpPr/>
          <p:nvPr/>
        </p:nvSpPr>
        <p:spPr>
          <a:xfrm>
            <a:off x="9794221" y="4957568"/>
            <a:ext cx="18189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finanšu prognozes </a:t>
            </a:r>
            <a:endParaRPr sz="1400">
              <a:solidFill>
                <a:schemeClr val="dk1"/>
              </a:solidFill>
              <a:latin typeface="Quattrocento Sans"/>
              <a:ea typeface="Quattrocento Sans"/>
              <a:cs typeface="Quattrocento Sans"/>
              <a:sym typeface="Quattrocento Sans"/>
            </a:endParaRPr>
          </a:p>
        </p:txBody>
      </p:sp>
      <p:sp>
        <p:nvSpPr>
          <p:cNvPr id="216" name="Google Shape;216;p50"/>
          <p:cNvSpPr/>
          <p:nvPr/>
        </p:nvSpPr>
        <p:spPr>
          <a:xfrm>
            <a:off x="10152037" y="2784809"/>
            <a:ext cx="1894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mērķa tirgus apraksts</a:t>
            </a:r>
            <a:endParaRPr sz="1400">
              <a:solidFill>
                <a:schemeClr val="dk1"/>
              </a:solidFill>
              <a:latin typeface="Quattrocento Sans"/>
              <a:ea typeface="Quattrocento Sans"/>
              <a:cs typeface="Quattrocento Sans"/>
              <a:sym typeface="Quattrocento Sans"/>
            </a:endParaRPr>
          </a:p>
        </p:txBody>
      </p:sp>
      <p:sp>
        <p:nvSpPr>
          <p:cNvPr id="217" name="Google Shape;217;p50"/>
          <p:cNvSpPr/>
          <p:nvPr/>
        </p:nvSpPr>
        <p:spPr>
          <a:xfrm>
            <a:off x="2293620" y="2879782"/>
            <a:ext cx="6950964" cy="1223859"/>
          </a:xfrm>
          <a:prstGeom prst="rect">
            <a:avLst/>
          </a:prstGeom>
          <a:noFill/>
          <a:ln cap="flat" cmpd="sng" w="28575">
            <a:solidFill>
              <a:srgbClr val="FF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8" name="Google Shape;218;p50"/>
          <p:cNvCxnSpPr/>
          <p:nvPr/>
        </p:nvCxnSpPr>
        <p:spPr>
          <a:xfrm flipH="1">
            <a:off x="9388312" y="3096945"/>
            <a:ext cx="756955" cy="318536"/>
          </a:xfrm>
          <a:prstGeom prst="straightConnector1">
            <a:avLst/>
          </a:prstGeom>
          <a:noFill/>
          <a:ln cap="flat" cmpd="sng" w="28575">
            <a:solidFill>
              <a:srgbClr val="FF66FF"/>
            </a:solidFill>
            <a:prstDash val="solid"/>
            <a:miter lim="800000"/>
            <a:headEnd len="sm" w="sm" type="none"/>
            <a:tailEnd len="med" w="med" type="triangle"/>
          </a:ln>
        </p:spPr>
      </p:cxnSp>
      <p:sp>
        <p:nvSpPr>
          <p:cNvPr id="219" name="Google Shape;219;p50"/>
          <p:cNvSpPr/>
          <p:nvPr/>
        </p:nvSpPr>
        <p:spPr>
          <a:xfrm>
            <a:off x="395158" y="3823730"/>
            <a:ext cx="127121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kā tie "atrisinās problēmu".</a:t>
            </a:r>
            <a:endParaRPr sz="1400">
              <a:solidFill>
                <a:schemeClr val="dk1"/>
              </a:solidFill>
              <a:latin typeface="Calibri"/>
              <a:ea typeface="Calibri"/>
              <a:cs typeface="Calibri"/>
              <a:sym typeface="Calibri"/>
            </a:endParaRPr>
          </a:p>
        </p:txBody>
      </p:sp>
      <p:sp>
        <p:nvSpPr>
          <p:cNvPr id="220" name="Google Shape;220;p50"/>
          <p:cNvSpPr/>
          <p:nvPr/>
        </p:nvSpPr>
        <p:spPr>
          <a:xfrm>
            <a:off x="239592" y="1556093"/>
            <a:ext cx="14267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pārskats par organizāciju</a:t>
            </a:r>
            <a:endParaRPr sz="1400">
              <a:solidFill>
                <a:schemeClr val="dk1"/>
              </a:solidFill>
              <a:latin typeface="Calibri"/>
              <a:ea typeface="Calibri"/>
              <a:cs typeface="Calibri"/>
              <a:sym typeface="Calibri"/>
            </a:endParaRPr>
          </a:p>
        </p:txBody>
      </p:sp>
      <p:sp>
        <p:nvSpPr>
          <p:cNvPr id="221" name="Google Shape;221;p50"/>
          <p:cNvSpPr/>
          <p:nvPr/>
        </p:nvSpPr>
        <p:spPr>
          <a:xfrm>
            <a:off x="2288568" y="1817703"/>
            <a:ext cx="6956016" cy="967105"/>
          </a:xfrm>
          <a:prstGeom prst="rect">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2" name="Google Shape;222;p50"/>
          <p:cNvCxnSpPr/>
          <p:nvPr/>
        </p:nvCxnSpPr>
        <p:spPr>
          <a:xfrm>
            <a:off x="1599584" y="1894180"/>
            <a:ext cx="600056" cy="469936"/>
          </a:xfrm>
          <a:prstGeom prst="straightConnector1">
            <a:avLst/>
          </a:prstGeom>
          <a:noFill/>
          <a:ln cap="flat" cmpd="sng" w="28575">
            <a:solidFill>
              <a:srgbClr val="C55A11"/>
            </a:solidFill>
            <a:prstDash val="solid"/>
            <a:miter lim="800000"/>
            <a:headEnd len="sm" w="sm" type="none"/>
            <a:tailEnd len="med" w="med" type="triangle"/>
          </a:ln>
        </p:spPr>
      </p:cxnSp>
      <p:sp>
        <p:nvSpPr>
          <p:cNvPr id="223" name="Google Shape;223;p50"/>
          <p:cNvSpPr/>
          <p:nvPr/>
        </p:nvSpPr>
        <p:spPr>
          <a:xfrm>
            <a:off x="2288568" y="4217591"/>
            <a:ext cx="6956016" cy="948470"/>
          </a:xfrm>
          <a:prstGeom prst="rect">
            <a:avLst/>
          </a:prstGeom>
          <a:noFill/>
          <a:ln cap="flat" cmpd="sng" w="28575">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 name="Google Shape;224;p50"/>
          <p:cNvCxnSpPr/>
          <p:nvPr/>
        </p:nvCxnSpPr>
        <p:spPr>
          <a:xfrm>
            <a:off x="1599584" y="4217591"/>
            <a:ext cx="600056" cy="469936"/>
          </a:xfrm>
          <a:prstGeom prst="straightConnector1">
            <a:avLst/>
          </a:prstGeom>
          <a:noFill/>
          <a:ln cap="flat" cmpd="sng" w="28575">
            <a:solidFill>
              <a:srgbClr val="FF9933"/>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1"/>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30" name="Google Shape;230;p5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1" name="Google Shape;231;p5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2" name="Google Shape;232;p5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3" name="Google Shape;233;p5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4" name="Google Shape;234;p51"/>
          <p:cNvSpPr txBox="1"/>
          <p:nvPr/>
        </p:nvSpPr>
        <p:spPr>
          <a:xfrm>
            <a:off x="952983" y="1613028"/>
            <a:ext cx="9233433"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solis. Uzņēmuma pārskats (fons un vēsture)</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Ja uzņēmums ir dibināts, šajā sadaļā sniedz pārskatu par uzņēmumu, tostarp tā vīziju, misiju un vērtībām, kā arī juridisko struktūru.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Tajā ir ietvertas pamatzināšanas, īss esošo produktu/pakalpojumu apraksts, komandas struktūra un organizācijas kvalitatīvie un kvantitatīvie panākumi gadu gaitā.</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Jaunuzņēmuma gadījumā šajā sadaļā ir sniegtas atbildes uz šādiem jautājumiem:</a:t>
            </a:r>
            <a:endParaRPr sz="2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Ko nodrošinās jaunuzņēmums?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Kādas būs vajadzības, lai vadītu uzņēmumu?</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Kas apkalpos klientus?</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Kas ir klienti?</a:t>
            </a:r>
            <a:endParaRPr b="1"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2"/>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40" name="Google Shape;240;p5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1" name="Google Shape;241;p5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2" name="Google Shape;242;p5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3" name="Google Shape;243;p5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pic>
        <p:nvPicPr>
          <p:cNvPr id="244" name="Google Shape;244;p52"/>
          <p:cNvPicPr preferRelativeResize="0"/>
          <p:nvPr/>
        </p:nvPicPr>
        <p:blipFill rotWithShape="1">
          <a:blip r:embed="rId6">
            <a:alphaModFix/>
          </a:blip>
          <a:srcRect b="0" l="0" r="0" t="0"/>
          <a:stretch/>
        </p:blipFill>
        <p:spPr>
          <a:xfrm>
            <a:off x="1383215" y="1922264"/>
            <a:ext cx="9285961" cy="3790188"/>
          </a:xfrm>
          <a:prstGeom prst="rect">
            <a:avLst/>
          </a:prstGeom>
          <a:noFill/>
          <a:ln>
            <a:noFill/>
          </a:ln>
        </p:spPr>
      </p:pic>
      <p:sp>
        <p:nvSpPr>
          <p:cNvPr id="245" name="Google Shape;245;p52"/>
          <p:cNvSpPr/>
          <p:nvPr/>
        </p:nvSpPr>
        <p:spPr>
          <a:xfrm>
            <a:off x="3887459" y="5712452"/>
            <a:ext cx="335540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Avots: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
        <p:nvSpPr>
          <p:cNvPr id="246" name="Google Shape;246;p52"/>
          <p:cNvSpPr/>
          <p:nvPr/>
        </p:nvSpPr>
        <p:spPr>
          <a:xfrm>
            <a:off x="952983" y="1393225"/>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2. solis. Uzņēmuma pārskats (fons un vēsture)</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3"/>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52" name="Google Shape;252;p5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3" name="Google Shape;253;p5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4" name="Google Shape;254;p5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5" name="Google Shape;255;p5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6" name="Google Shape;256;p53"/>
          <p:cNvSpPr txBox="1"/>
          <p:nvPr/>
        </p:nvSpPr>
        <p:spPr>
          <a:xfrm>
            <a:off x="952983" y="1439292"/>
            <a:ext cx="9224289" cy="41242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3. solis. Produkti un pakalpojumi </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Produktu un pakalpojumu sadaļa ir vairāk nekā tikai saraksts ar </a:t>
            </a:r>
            <a:r>
              <a:rPr b="1" lang="en-GB" sz="1800">
                <a:solidFill>
                  <a:schemeClr val="dk1"/>
                </a:solidFill>
                <a:latin typeface="Quattrocento Sans"/>
                <a:ea typeface="Quattrocento Sans"/>
                <a:cs typeface="Quattrocento Sans"/>
                <a:sym typeface="Quattrocento Sans"/>
              </a:rPr>
              <a:t>to, ko </a:t>
            </a:r>
            <a:r>
              <a:rPr lang="en-GB" sz="1800">
                <a:solidFill>
                  <a:schemeClr val="dk1"/>
                </a:solidFill>
                <a:latin typeface="Quattrocento Sans"/>
                <a:ea typeface="Quattrocento Sans"/>
                <a:cs typeface="Quattrocento Sans"/>
                <a:sym typeface="Quattrocento Sans"/>
              </a:rPr>
              <a:t>organizācija plāno sniegt. Jums jāapraksta problēma, ko plānojat atrisināt ar konkrēto produktu vai pakalpojumu, un kā jūs to darīsiet.</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Svarīgi ir aprakstīt, kā uzņēmuma produkti un pakalpojumi atšķirsies no konkurentiem.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Ja tirgus neeksistē, ļoti svarīgi ir aprakstīt, kāpēc produkts un/vai pakalpojums būs vajadzīgs, jo īpaši, ja biznesa plāns kalpos ārējiem mērķiem, t. i., lai iegūtu līdzekļus vai atrastu partnerus.</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Tāpēc jums jāizskaidro produkta būtība, tā lietojums, vērtība u. c., vienlaikus parādot </a:t>
            </a:r>
            <a:r>
              <a:rPr b="1" lang="en-GB" sz="1800">
                <a:solidFill>
                  <a:schemeClr val="dk1"/>
                </a:solidFill>
                <a:latin typeface="Quattrocento Sans"/>
                <a:ea typeface="Quattrocento Sans"/>
                <a:cs typeface="Quattrocento Sans"/>
                <a:sym typeface="Quattrocento Sans"/>
              </a:rPr>
              <a:t>kvalitāti, vērtību un priekšrocības, ko </a:t>
            </a:r>
            <a:r>
              <a:rPr lang="en-GB" sz="1800">
                <a:solidFill>
                  <a:schemeClr val="dk1"/>
                </a:solidFill>
                <a:latin typeface="Quattrocento Sans"/>
                <a:ea typeface="Quattrocento Sans"/>
                <a:cs typeface="Quattrocento Sans"/>
                <a:sym typeface="Quattrocento Sans"/>
              </a:rPr>
              <a:t>piedāvāsiet, ieviešot šo produktu.</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4"/>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62" name="Google Shape;262;p5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3" name="Google Shape;263;p5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4" name="Google Shape;264;p5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5" name="Google Shape;265;p5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6" name="Google Shape;266;p54"/>
          <p:cNvSpPr txBox="1"/>
          <p:nvPr/>
        </p:nvSpPr>
        <p:spPr>
          <a:xfrm>
            <a:off x="952983" y="1521196"/>
            <a:ext cx="4734585" cy="38779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3. solis. Produkti un pakalpojumi </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Šajā sadaļā varat iekļaut informāciju par </a:t>
            </a:r>
            <a:r>
              <a:rPr b="1" lang="en-GB" sz="1800">
                <a:solidFill>
                  <a:schemeClr val="dk1"/>
                </a:solidFill>
                <a:latin typeface="Quattrocento Sans"/>
                <a:ea typeface="Quattrocento Sans"/>
                <a:cs typeface="Quattrocento Sans"/>
                <a:sym typeface="Quattrocento Sans"/>
              </a:rPr>
              <a:t>cenām</a:t>
            </a:r>
            <a:r>
              <a:rPr lang="en-GB" sz="1800">
                <a:solidFill>
                  <a:schemeClr val="dk1"/>
                </a:solidFill>
                <a:latin typeface="Quattrocento Sans"/>
                <a:ea typeface="Quattrocento Sans"/>
                <a:cs typeface="Quattrocento Sans"/>
                <a:sym typeface="Quattrocento Sans"/>
              </a:rPr>
              <a:t>, </a:t>
            </a:r>
            <a:r>
              <a:rPr b="1" lang="en-GB" sz="1800">
                <a:solidFill>
                  <a:schemeClr val="dk1"/>
                </a:solidFill>
                <a:latin typeface="Quattrocento Sans"/>
                <a:ea typeface="Quattrocento Sans"/>
                <a:cs typeface="Quattrocento Sans"/>
                <a:sym typeface="Quattrocento Sans"/>
              </a:rPr>
              <a:t>produktu dzīves ciklu un ieguvumiem patērētājam</a:t>
            </a:r>
            <a:r>
              <a:rPr lang="en-GB" sz="1800">
                <a:solidFill>
                  <a:schemeClr val="dk1"/>
                </a:solidFill>
                <a:latin typeface="Quattrocento Sans"/>
                <a:ea typeface="Quattrocento Sans"/>
                <a:cs typeface="Quattrocento Sans"/>
                <a:sym typeface="Quattrocento Sans"/>
              </a:rPr>
              <a:t>, kā arī informāciju par </a:t>
            </a:r>
            <a:r>
              <a:rPr b="1" lang="en-GB" sz="1800">
                <a:solidFill>
                  <a:schemeClr val="dk1"/>
                </a:solidFill>
                <a:latin typeface="Quattrocento Sans"/>
                <a:ea typeface="Quattrocento Sans"/>
                <a:cs typeface="Quattrocento Sans"/>
                <a:sym typeface="Quattrocento Sans"/>
              </a:rPr>
              <a:t>ražošanas un izgatavošanas procesiem</a:t>
            </a:r>
            <a:r>
              <a:rPr lang="en-GB" sz="1800">
                <a:solidFill>
                  <a:schemeClr val="dk1"/>
                </a:solidFill>
                <a:latin typeface="Quattrocento Sans"/>
                <a:ea typeface="Quattrocento Sans"/>
                <a:cs typeface="Quattrocento Sans"/>
                <a:sym typeface="Quattrocento Sans"/>
              </a:rPr>
              <a:t>, patentiem, pētniecību un izstrādi vai patentētām tehnoloģijām, ko uzņēmums izmanto.</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Turklāt varat sniegt pārskatu par </a:t>
            </a:r>
            <a:r>
              <a:rPr b="1" lang="en-GB" sz="1800">
                <a:solidFill>
                  <a:schemeClr val="dk1"/>
                </a:solidFill>
                <a:latin typeface="Quattrocento Sans"/>
                <a:ea typeface="Quattrocento Sans"/>
                <a:cs typeface="Quattrocento Sans"/>
                <a:sym typeface="Quattrocento Sans"/>
              </a:rPr>
              <a:t>nākamajiem soļiem, kas jāveic, lai </a:t>
            </a:r>
            <a:r>
              <a:rPr lang="en-GB" sz="1800">
                <a:solidFill>
                  <a:schemeClr val="dk1"/>
                </a:solidFill>
                <a:latin typeface="Quattrocento Sans"/>
                <a:ea typeface="Quattrocento Sans"/>
                <a:cs typeface="Quattrocento Sans"/>
                <a:sym typeface="Quattrocento Sans"/>
              </a:rPr>
              <a:t>produktu vai pakalpojumu varētu pārdot. Šeit ir jānorāda svarīgi atskaites punkti, piemēram, iepriekšēju pasūtījumu pieņemšana.</a:t>
            </a:r>
            <a:endParaRPr sz="2000">
              <a:solidFill>
                <a:schemeClr val="dk1"/>
              </a:solidFill>
              <a:latin typeface="Quattrocento Sans"/>
              <a:ea typeface="Quattrocento Sans"/>
              <a:cs typeface="Quattrocento Sans"/>
              <a:sym typeface="Quattrocento Sans"/>
            </a:endParaRPr>
          </a:p>
        </p:txBody>
      </p:sp>
      <p:pic>
        <p:nvPicPr>
          <p:cNvPr id="267" name="Google Shape;267;p54"/>
          <p:cNvPicPr preferRelativeResize="0"/>
          <p:nvPr/>
        </p:nvPicPr>
        <p:blipFill rotWithShape="1">
          <a:blip r:embed="rId6">
            <a:alphaModFix/>
          </a:blip>
          <a:srcRect b="0" l="0" r="0" t="0"/>
          <a:stretch/>
        </p:blipFill>
        <p:spPr>
          <a:xfrm>
            <a:off x="5944976" y="2066544"/>
            <a:ext cx="6247024" cy="3116692"/>
          </a:xfrm>
          <a:prstGeom prst="rect">
            <a:avLst/>
          </a:prstGeom>
          <a:noFill/>
          <a:ln>
            <a:noFill/>
          </a:ln>
        </p:spPr>
      </p:pic>
      <p:sp>
        <p:nvSpPr>
          <p:cNvPr id="268" name="Google Shape;268;p54"/>
          <p:cNvSpPr/>
          <p:nvPr/>
        </p:nvSpPr>
        <p:spPr>
          <a:xfrm>
            <a:off x="8483478" y="5168349"/>
            <a:ext cx="330571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Avots: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5"/>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74" name="Google Shape;274;p5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5" name="Google Shape;275;p5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6" name="Google Shape;276;p5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7" name="Google Shape;277;p5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8" name="Google Shape;278;p55"/>
          <p:cNvSpPr txBox="1"/>
          <p:nvPr/>
        </p:nvSpPr>
        <p:spPr>
          <a:xfrm>
            <a:off x="952983" y="1225829"/>
            <a:ext cx="10588248" cy="48782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4. solis. Klientu un tirgus analīze</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Veiksmīgā biznesa plānā šajā sadaļā ir iekļauti šādi elementi: </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Nozares apraksts un perspektīvas: </a:t>
            </a:r>
            <a:r>
              <a:rPr lang="en-GB" sz="1800">
                <a:solidFill>
                  <a:schemeClr val="dk1"/>
                </a:solidFill>
                <a:latin typeface="Quattrocento Sans"/>
                <a:ea typeface="Quattrocento Sans"/>
                <a:cs typeface="Quattrocento Sans"/>
                <a:sym typeface="Quattrocento Sans"/>
              </a:rPr>
              <a:t>Ietver pamatinformāciju par nozari, tās izaicinājumiem, lielumu, izaugsmes modeļiem un nākotnes perspektīvām.</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Mērķa tirgus: </a:t>
            </a:r>
            <a:r>
              <a:rPr lang="en-GB" sz="1800">
                <a:solidFill>
                  <a:schemeClr val="dk1"/>
                </a:solidFill>
                <a:latin typeface="Quattrocento Sans"/>
                <a:ea typeface="Quattrocento Sans"/>
                <a:cs typeface="Quattrocento Sans"/>
                <a:sym typeface="Quattrocento Sans"/>
              </a:rPr>
              <a:t>Ietver mērķauditorijas demogrāfisko informāciju, tostarp vecumu, dzimumu un ienākumu līmeni. Šajā sadaļā organizācijas novērtē sava potenciālā tirgus lielumu, cik daudz tas varētu tērēt un kā tās sasniegs savus potenciālos klientus.</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Tirgus nepieciešamība: </a:t>
            </a:r>
            <a:r>
              <a:rPr lang="en-GB" sz="1800">
                <a:solidFill>
                  <a:schemeClr val="dk1"/>
                </a:solidFill>
                <a:latin typeface="Quattrocento Sans"/>
                <a:ea typeface="Quattrocento Sans"/>
                <a:cs typeface="Quattrocento Sans"/>
                <a:sym typeface="Quattrocento Sans"/>
              </a:rPr>
              <a:t>Jūs varat iepazīstināt ar to konkurences priekšrocībām. Skat. tālāk tekstā:</a:t>
            </a:r>
            <a:endParaRPr b="1" sz="1800">
              <a:solidFill>
                <a:schemeClr val="dk1"/>
              </a:solidFill>
              <a:latin typeface="Quattrocento Sans"/>
              <a:ea typeface="Quattrocento Sans"/>
              <a:cs typeface="Quattrocento Sans"/>
              <a:sym typeface="Quattrocento Sans"/>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Kādi faktori ietekmē vajadzību pēc produkta un/vai pakalpojuma?</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Vai vajadzība pastāvēja jau iepriekš, vai arī organizācija mēģina to radīt.</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Kāpēc klienti vēlēsies sadarboties ar šo organizāciju un, iespējams, izvēlēsies to, nevis kādu citu?</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Tirgus izaugsme: </a:t>
            </a:r>
            <a:r>
              <a:rPr lang="en-GB" sz="1800">
                <a:solidFill>
                  <a:schemeClr val="dk1"/>
                </a:solidFill>
                <a:latin typeface="Quattrocento Sans"/>
                <a:ea typeface="Quattrocento Sans"/>
                <a:cs typeface="Quattrocento Sans"/>
                <a:sym typeface="Quattrocento Sans"/>
              </a:rPr>
              <a:t>Jums ir jāveic pārdošanas prognozes un jāzina, kā bizness varētu izskatīties nākotnē. "</a:t>
            </a:r>
            <a:r>
              <a:rPr i="1" lang="en-GB" sz="1800">
                <a:solidFill>
                  <a:schemeClr val="dk1"/>
                </a:solidFill>
                <a:latin typeface="Quattrocento Sans"/>
                <a:ea typeface="Quattrocento Sans"/>
                <a:cs typeface="Quattrocento Sans"/>
                <a:sym typeface="Quattrocento Sans"/>
              </a:rPr>
              <a:t>Vai pēdējo gadu laikā cilvēku skaits jūsu mērķa tirgū ir palielinājies vai samazinājies? Par cik daudz gadā?"</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6"/>
          <p:cNvSpPr txBox="1"/>
          <p:nvPr/>
        </p:nvSpPr>
        <p:spPr>
          <a:xfrm>
            <a:off x="952983" y="316113"/>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84" name="Google Shape;284;p5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5" name="Google Shape;285;p5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6" name="Google Shape;286;p5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7" name="Google Shape;287;p5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8" name="Google Shape;288;p56"/>
          <p:cNvSpPr txBox="1"/>
          <p:nvPr/>
        </p:nvSpPr>
        <p:spPr>
          <a:xfrm>
            <a:off x="952983" y="1029069"/>
            <a:ext cx="10588248" cy="50064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4. solis. Klientu un tirgus analīze</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Tirgus tendences: </a:t>
            </a:r>
            <a:r>
              <a:rPr lang="en-GB" sz="1800">
                <a:solidFill>
                  <a:schemeClr val="dk1"/>
                </a:solidFill>
                <a:latin typeface="Quattrocento Sans"/>
                <a:ea typeface="Quattrocento Sans"/>
                <a:cs typeface="Quattrocento Sans"/>
                <a:sym typeface="Quattrocento Sans"/>
              </a:rPr>
              <a:t>Jums jādomā par to, kādas izmaiņas varētu ietekmēt konkrēto tirgu, kas interesē konkrēto klientu.</a:t>
            </a:r>
            <a:endParaRPr sz="1800">
              <a:solidFill>
                <a:schemeClr val="dk1"/>
              </a:solidFill>
              <a:latin typeface="Quattrocento Sans"/>
              <a:ea typeface="Quattrocento Sans"/>
              <a:cs typeface="Quattrocento Sans"/>
              <a:sym typeface="Quattrocento Sans"/>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Vai jūsu uzņēmējdarbību varētu ietekmēt pāreja uz dabīgākām vai bioloģiskākām sastāvdaļām?</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Kā tajā varētu ietekmēt enerģijas cenas?</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Interneta un viedtālruņu tehnoloģiju vieglā pieejamība? </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Tirgus izpētes testēšana: </a:t>
            </a:r>
            <a:r>
              <a:rPr lang="en-GB" sz="1800">
                <a:solidFill>
                  <a:schemeClr val="dk1"/>
                </a:solidFill>
                <a:latin typeface="Quattrocento Sans"/>
                <a:ea typeface="Quattrocento Sans"/>
                <a:cs typeface="Quattrocento Sans"/>
                <a:sym typeface="Quattrocento Sans"/>
              </a:rPr>
              <a:t>Tas palīdz jums noskaidrot, kur jūs atrodaties tirgū, tostarp jūsu potenciālā produkta un/vai pakalpojuma dzīvotspēju.</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Konkurences analīze: </a:t>
            </a:r>
            <a:r>
              <a:rPr lang="en-GB" sz="1800">
                <a:solidFill>
                  <a:schemeClr val="dk1"/>
                </a:solidFill>
                <a:latin typeface="Quattrocento Sans"/>
                <a:ea typeface="Quattrocento Sans"/>
                <a:cs typeface="Quattrocento Sans"/>
                <a:sym typeface="Quattrocento Sans"/>
              </a:rPr>
              <a:t>To var panākt, veicot SVID analīzi.</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Šķēršļi iekļūšanai tirgū: </a:t>
            </a:r>
            <a:r>
              <a:rPr lang="en-GB" sz="1800">
                <a:solidFill>
                  <a:schemeClr val="dk1"/>
                </a:solidFill>
                <a:latin typeface="Quattrocento Sans"/>
                <a:ea typeface="Quattrocento Sans"/>
                <a:cs typeface="Quattrocento Sans"/>
                <a:sym typeface="Quattrocento Sans"/>
              </a:rPr>
              <a:t>Jums jābūt skaidrībai par to, kādi šķēršļi pastāv tirgū, kurā vēlaties ienākt, ja tādi ir. </a:t>
            </a:r>
            <a:endParaRPr sz="1800">
              <a:solidFill>
                <a:schemeClr val="dk1"/>
              </a:solidFill>
              <a:latin typeface="Quattrocento Sans"/>
              <a:ea typeface="Quattrocento Sans"/>
              <a:cs typeface="Quattrocento Sans"/>
              <a:sym typeface="Quattrocento Sans"/>
            </a:endParaRPr>
          </a:p>
          <a:p>
            <a:pPr indent="-285750"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Vai jums ir tehniskās zināšanas, kuras ir grūti iegūt?</a:t>
            </a:r>
            <a:endParaRPr/>
          </a:p>
          <a:p>
            <a:pPr indent="-285750"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Specializēts produkts, ko neviens cits nevar ražot</a:t>
            </a:r>
            <a:endParaRPr/>
          </a:p>
          <a:p>
            <a:pPr indent="-285750"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Pakalpojums, kura pilnveidošanai nepieciešami gadi?</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Noteikumi: </a:t>
            </a:r>
            <a:r>
              <a:rPr lang="en-GB" sz="1800">
                <a:solidFill>
                  <a:schemeClr val="dk1"/>
                </a:solidFill>
                <a:latin typeface="Quattrocento Sans"/>
                <a:ea typeface="Quattrocento Sans"/>
                <a:cs typeface="Quattrocento Sans"/>
                <a:sym typeface="Quattrocento Sans"/>
              </a:rPr>
              <a:t>Ja darbojaties nozarē, uz kuru attiecas noteikumi, jums jāapsver, kā šie noteikumi attiecas uz jūsu uzņēmumu un kā jūs tos ievērosiet</a:t>
            </a:r>
            <a:r>
              <a:rPr b="1" lang="en-GB" sz="1800">
                <a:solidFill>
                  <a:schemeClr val="dk1"/>
                </a:solidFill>
                <a:latin typeface="Quattrocento Sans"/>
                <a:ea typeface="Quattrocento Sans"/>
                <a:cs typeface="Quattrocento Sans"/>
                <a:sym typeface="Quattrocento Sans"/>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7"/>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294" name="Google Shape;294;p5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5" name="Google Shape;295;p5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6" name="Google Shape;296;p5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7" name="Google Shape;297;p5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8" name="Google Shape;298;p57"/>
          <p:cNvSpPr/>
          <p:nvPr/>
        </p:nvSpPr>
        <p:spPr>
          <a:xfrm>
            <a:off x="968038" y="1333441"/>
            <a:ext cx="6402026"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5. Mārketinga un pārdošanas stratēģija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Kad tirgus ir izanalizēts, novērtēti konkurenti un apzinātas klientu vajadzības, ir jāizstrādā sākotnējais mārketinga un pārdošanas plāns. </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Šajā sadaļā ir aprakstītas </a:t>
            </a:r>
            <a:r>
              <a:rPr b="1" lang="en-GB" sz="1800">
                <a:solidFill>
                  <a:schemeClr val="dk1"/>
                </a:solidFill>
                <a:latin typeface="Quattrocento Sans"/>
                <a:ea typeface="Quattrocento Sans"/>
                <a:cs typeface="Quattrocento Sans"/>
                <a:sym typeface="Quattrocento Sans"/>
              </a:rPr>
              <a:t>metodes, ko organizācijas izmantos, lai reklamētu savus produktus un/vai pakalpojumus </a:t>
            </a:r>
            <a:r>
              <a:rPr lang="en-GB" sz="1800">
                <a:solidFill>
                  <a:schemeClr val="dk1"/>
                </a:solidFill>
                <a:latin typeface="Quattrocento Sans"/>
                <a:ea typeface="Quattrocento Sans"/>
                <a:cs typeface="Quattrocento Sans"/>
                <a:sym typeface="Quattrocento Sans"/>
              </a:rPr>
              <a:t>un </a:t>
            </a:r>
            <a:r>
              <a:rPr b="1" lang="en-GB" sz="1800">
                <a:solidFill>
                  <a:schemeClr val="dk1"/>
                </a:solidFill>
                <a:latin typeface="Quattrocento Sans"/>
                <a:ea typeface="Quattrocento Sans"/>
                <a:cs typeface="Quattrocento Sans"/>
                <a:sym typeface="Quattrocento Sans"/>
              </a:rPr>
              <a:t>sekotu līdzi rezultātiem </a:t>
            </a:r>
            <a:r>
              <a:rPr lang="en-GB" sz="1800">
                <a:solidFill>
                  <a:schemeClr val="dk1"/>
                </a:solidFill>
                <a:latin typeface="Quattrocento Sans"/>
                <a:ea typeface="Quattrocento Sans"/>
                <a:cs typeface="Quattrocento Sans"/>
                <a:sym typeface="Quattrocento Sans"/>
              </a:rPr>
              <a:t>un vispārējiem panākumiem.</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Tas ietver izpratni par to, </a:t>
            </a:r>
            <a:r>
              <a:rPr b="1" lang="en-GB" sz="1800">
                <a:solidFill>
                  <a:schemeClr val="dk1"/>
                </a:solidFill>
                <a:latin typeface="Quattrocento Sans"/>
                <a:ea typeface="Quattrocento Sans"/>
                <a:cs typeface="Quattrocento Sans"/>
                <a:sym typeface="Quattrocento Sans"/>
              </a:rPr>
              <a:t>kur </a:t>
            </a:r>
            <a:r>
              <a:rPr lang="en-GB" sz="1800">
                <a:solidFill>
                  <a:schemeClr val="dk1"/>
                </a:solidFill>
                <a:latin typeface="Quattrocento Sans"/>
                <a:ea typeface="Quattrocento Sans"/>
                <a:cs typeface="Quattrocento Sans"/>
                <a:sym typeface="Quattrocento Sans"/>
              </a:rPr>
              <a:t>un </a:t>
            </a:r>
            <a:r>
              <a:rPr b="1" lang="en-GB" sz="1800">
                <a:solidFill>
                  <a:schemeClr val="dk1"/>
                </a:solidFill>
                <a:latin typeface="Quattrocento Sans"/>
                <a:ea typeface="Quattrocento Sans"/>
                <a:cs typeface="Quattrocento Sans"/>
                <a:sym typeface="Quattrocento Sans"/>
              </a:rPr>
              <a:t>kā </a:t>
            </a:r>
            <a:r>
              <a:rPr lang="en-GB" sz="1800">
                <a:solidFill>
                  <a:schemeClr val="dk1"/>
                </a:solidFill>
                <a:latin typeface="Quattrocento Sans"/>
                <a:ea typeface="Quattrocento Sans"/>
                <a:cs typeface="Quattrocento Sans"/>
                <a:sym typeface="Quattrocento Sans"/>
              </a:rPr>
              <a:t>plānojat pārdot savus produktus un/vai pakalpojumus un kādi ir jūsu pārdošanas mērķi.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Tajā jāiekļauj pamatoti piemēri, piemēram, vairāku tirdzniecības pārstāvju pieņemšana darbā, lai veiktu pārdošanu uz vietas, viena vai vairāku fizisko veikalu atvēršana vai interneta veikala izveide.</a:t>
            </a:r>
            <a:endParaRPr b="1" sz="2000">
              <a:solidFill>
                <a:schemeClr val="dk1"/>
              </a:solidFill>
              <a:latin typeface="Quattrocento Sans"/>
              <a:ea typeface="Quattrocento Sans"/>
              <a:cs typeface="Quattrocento Sans"/>
              <a:sym typeface="Quattrocento Sans"/>
            </a:endParaRPr>
          </a:p>
        </p:txBody>
      </p:sp>
      <p:sp>
        <p:nvSpPr>
          <p:cNvPr id="299" name="Google Shape;299;p57"/>
          <p:cNvSpPr/>
          <p:nvPr/>
        </p:nvSpPr>
        <p:spPr>
          <a:xfrm>
            <a:off x="8010144" y="5639031"/>
            <a:ext cx="402700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Avots: </a:t>
            </a:r>
            <a:r>
              <a:rPr i="1" lang="en-GB" sz="9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https://www.thebalancesmb.com/writing-a-business-plan-1794231</a:t>
            </a:r>
            <a:endParaRPr i="1" sz="900">
              <a:solidFill>
                <a:schemeClr val="dk1"/>
              </a:solidFill>
              <a:latin typeface="Quattrocento Sans"/>
              <a:ea typeface="Quattrocento Sans"/>
              <a:cs typeface="Quattrocento Sans"/>
              <a:sym typeface="Quattrocento Sans"/>
            </a:endParaRPr>
          </a:p>
        </p:txBody>
      </p:sp>
      <p:pic>
        <p:nvPicPr>
          <p:cNvPr id="300" name="Google Shape;300;p57"/>
          <p:cNvPicPr preferRelativeResize="0"/>
          <p:nvPr/>
        </p:nvPicPr>
        <p:blipFill rotWithShape="1">
          <a:blip r:embed="rId7">
            <a:alphaModFix/>
          </a:blip>
          <a:srcRect b="0" l="0" r="0" t="0"/>
          <a:stretch/>
        </p:blipFill>
        <p:spPr>
          <a:xfrm>
            <a:off x="7585776" y="2093976"/>
            <a:ext cx="4606224" cy="34552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8"/>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306" name="Google Shape;306;p5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7" name="Google Shape;307;p5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8" name="Google Shape;308;p5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9" name="Google Shape;309;p58"/>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310" name="Google Shape;310;p58"/>
          <p:cNvSpPr/>
          <p:nvPr/>
        </p:nvSpPr>
        <p:spPr>
          <a:xfrm>
            <a:off x="952983" y="1279690"/>
            <a:ext cx="6481089"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6. solis. Vadības struktūra</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Vadības komanda ir atbildīga par uzņēmuma </a:t>
            </a:r>
            <a:r>
              <a:rPr b="1" lang="en-GB" sz="1800">
                <a:solidFill>
                  <a:schemeClr val="dk1"/>
                </a:solidFill>
                <a:latin typeface="Quattrocento Sans"/>
                <a:ea typeface="Quattrocento Sans"/>
                <a:cs typeface="Quattrocento Sans"/>
                <a:sym typeface="Quattrocento Sans"/>
              </a:rPr>
              <a:t>mērķu un uzdevumu noteikšanu un stratēģiju, kas </a:t>
            </a:r>
            <a:r>
              <a:rPr lang="en-GB" sz="1800">
                <a:solidFill>
                  <a:schemeClr val="dk1"/>
                </a:solidFill>
                <a:latin typeface="Quattrocento Sans"/>
                <a:ea typeface="Quattrocento Sans"/>
                <a:cs typeface="Quattrocento Sans"/>
                <a:sym typeface="Quattrocento Sans"/>
              </a:rPr>
              <a:t>vērstas uz šo mērķu sasniegšanu, </a:t>
            </a:r>
            <a:r>
              <a:rPr b="1" lang="en-GB" sz="1800">
                <a:solidFill>
                  <a:schemeClr val="dk1"/>
                </a:solidFill>
                <a:latin typeface="Quattrocento Sans"/>
                <a:ea typeface="Quattrocento Sans"/>
                <a:cs typeface="Quattrocento Sans"/>
                <a:sym typeface="Quattrocento Sans"/>
              </a:rPr>
              <a:t>īstenošanu.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Biznesa plānā jāiekļauj uzņēmuma </a:t>
            </a:r>
            <a:r>
              <a:rPr b="1" lang="en-GB" sz="1800">
                <a:solidFill>
                  <a:schemeClr val="dk1"/>
                </a:solidFill>
                <a:latin typeface="Quattrocento Sans"/>
                <a:ea typeface="Quattrocento Sans"/>
                <a:cs typeface="Quattrocento Sans"/>
                <a:sym typeface="Quattrocento Sans"/>
              </a:rPr>
              <a:t>amati </a:t>
            </a:r>
            <a:r>
              <a:rPr lang="en-GB" sz="1800">
                <a:solidFill>
                  <a:schemeClr val="dk1"/>
                </a:solidFill>
                <a:latin typeface="Quattrocento Sans"/>
                <a:ea typeface="Quattrocento Sans"/>
                <a:cs typeface="Quattrocento Sans"/>
                <a:sym typeface="Quattrocento Sans"/>
              </a:rPr>
              <a:t>un </a:t>
            </a:r>
            <a:r>
              <a:rPr b="1" lang="en-GB" sz="1800">
                <a:solidFill>
                  <a:schemeClr val="dk1"/>
                </a:solidFill>
                <a:latin typeface="Quattrocento Sans"/>
                <a:ea typeface="Quattrocento Sans"/>
                <a:cs typeface="Quattrocento Sans"/>
                <a:sym typeface="Quattrocento Sans"/>
              </a:rPr>
              <a:t>katra amata definīcijas, </a:t>
            </a:r>
            <a:r>
              <a:rPr lang="en-GB" sz="1800">
                <a:solidFill>
                  <a:schemeClr val="dk1"/>
                </a:solidFill>
                <a:latin typeface="Quattrocento Sans"/>
                <a:ea typeface="Quattrocento Sans"/>
                <a:cs typeface="Quattrocento Sans"/>
                <a:sym typeface="Quattrocento Sans"/>
              </a:rPr>
              <a:t>tostarp to </a:t>
            </a:r>
            <a:r>
              <a:rPr b="1" lang="en-GB" sz="1800">
                <a:solidFill>
                  <a:schemeClr val="dk1"/>
                </a:solidFill>
                <a:latin typeface="Quattrocento Sans"/>
                <a:ea typeface="Quattrocento Sans"/>
                <a:cs typeface="Quattrocento Sans"/>
                <a:sym typeface="Quattrocento Sans"/>
              </a:rPr>
              <a:t>funkcijas un pienākumi, kā </a:t>
            </a:r>
            <a:r>
              <a:rPr lang="en-GB" sz="1800">
                <a:solidFill>
                  <a:schemeClr val="dk1"/>
                </a:solidFill>
                <a:latin typeface="Quattrocento Sans"/>
                <a:ea typeface="Quattrocento Sans"/>
                <a:cs typeface="Quattrocento Sans"/>
                <a:sym typeface="Quattrocento Sans"/>
              </a:rPr>
              <a:t>arī </a:t>
            </a:r>
            <a:r>
              <a:rPr b="1" lang="en-GB" sz="1800">
                <a:solidFill>
                  <a:schemeClr val="dk1"/>
                </a:solidFill>
                <a:latin typeface="Quattrocento Sans"/>
                <a:ea typeface="Quattrocento Sans"/>
                <a:cs typeface="Quattrocento Sans"/>
                <a:sym typeface="Quattrocento Sans"/>
              </a:rPr>
              <a:t>katra amata pakļautības struktūra</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Ja ir </a:t>
            </a:r>
            <a:r>
              <a:rPr b="1" lang="en-GB" sz="1800">
                <a:solidFill>
                  <a:schemeClr val="dk1"/>
                </a:solidFill>
                <a:latin typeface="Quattrocento Sans"/>
                <a:ea typeface="Quattrocento Sans"/>
                <a:cs typeface="Quattrocento Sans"/>
                <a:sym typeface="Quattrocento Sans"/>
              </a:rPr>
              <a:t>jaundibināti uzņēmumi, kuros, </a:t>
            </a:r>
            <a:r>
              <a:rPr lang="en-GB" sz="1800">
                <a:solidFill>
                  <a:schemeClr val="dk1"/>
                </a:solidFill>
                <a:latin typeface="Quattrocento Sans"/>
                <a:ea typeface="Quattrocento Sans"/>
                <a:cs typeface="Quattrocento Sans"/>
                <a:sym typeface="Quattrocento Sans"/>
              </a:rPr>
              <a:t>iespējams, nav neviena darbinieka, ir ieteicams izveidot </a:t>
            </a:r>
            <a:r>
              <a:rPr b="1" lang="en-GB" sz="1800">
                <a:solidFill>
                  <a:schemeClr val="dk1"/>
                </a:solidFill>
                <a:latin typeface="Quattrocento Sans"/>
                <a:ea typeface="Quattrocento Sans"/>
                <a:cs typeface="Quattrocento Sans"/>
                <a:sym typeface="Quattrocento Sans"/>
              </a:rPr>
              <a:t>to lomu sarakstu, kas </a:t>
            </a:r>
            <a:r>
              <a:rPr lang="en-GB" sz="1800">
                <a:solidFill>
                  <a:schemeClr val="dk1"/>
                </a:solidFill>
                <a:latin typeface="Quattrocento Sans"/>
                <a:ea typeface="Quattrocento Sans"/>
                <a:cs typeface="Quattrocento Sans"/>
                <a:sym typeface="Quattrocento Sans"/>
              </a:rPr>
              <a:t>vairāk atbilst organizācijas kultūrai un vīzijai.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Visiem uzņēmumiem ir jābūt </a:t>
            </a:r>
            <a:r>
              <a:rPr b="1" lang="en-GB" sz="1800">
                <a:solidFill>
                  <a:schemeClr val="dk1"/>
                </a:solidFill>
                <a:latin typeface="Quattrocento Sans"/>
                <a:ea typeface="Quattrocento Sans"/>
                <a:cs typeface="Quattrocento Sans"/>
                <a:sym typeface="Quattrocento Sans"/>
              </a:rPr>
              <a:t>skaidrai izpratnei par darba plūsmu </a:t>
            </a:r>
            <a:r>
              <a:rPr lang="en-GB" sz="1800">
                <a:solidFill>
                  <a:schemeClr val="dk1"/>
                </a:solidFill>
                <a:latin typeface="Quattrocento Sans"/>
                <a:ea typeface="Quattrocento Sans"/>
                <a:cs typeface="Quattrocento Sans"/>
                <a:sym typeface="Quattrocento Sans"/>
              </a:rPr>
              <a:t>un par to, kā tā tiks nodrošināta visos izaugsmes un paplašināšanās posmos.</a:t>
            </a:r>
            <a:endParaRPr sz="1800">
              <a:solidFill>
                <a:schemeClr val="dk1"/>
              </a:solidFill>
              <a:latin typeface="Quattrocento Sans"/>
              <a:ea typeface="Quattrocento Sans"/>
              <a:cs typeface="Quattrocento Sans"/>
              <a:sym typeface="Quattrocento Sans"/>
            </a:endParaRPr>
          </a:p>
        </p:txBody>
      </p:sp>
      <p:pic>
        <p:nvPicPr>
          <p:cNvPr id="311" name="Google Shape;311;p58"/>
          <p:cNvPicPr preferRelativeResize="0"/>
          <p:nvPr/>
        </p:nvPicPr>
        <p:blipFill rotWithShape="1">
          <a:blip r:embed="rId6">
            <a:alphaModFix/>
          </a:blip>
          <a:srcRect b="922" l="237" r="0" t="0"/>
          <a:stretch/>
        </p:blipFill>
        <p:spPr>
          <a:xfrm>
            <a:off x="7312763" y="2271443"/>
            <a:ext cx="4879238" cy="2685379"/>
          </a:xfrm>
          <a:prstGeom prst="rect">
            <a:avLst/>
          </a:prstGeom>
          <a:noFill/>
          <a:ln>
            <a:noFill/>
          </a:ln>
        </p:spPr>
      </p:pic>
      <p:sp>
        <p:nvSpPr>
          <p:cNvPr id="312" name="Google Shape;312;p58"/>
          <p:cNvSpPr/>
          <p:nvPr/>
        </p:nvSpPr>
        <p:spPr>
          <a:xfrm>
            <a:off x="7994904" y="5035527"/>
            <a:ext cx="4197097" cy="3739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Avots: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http://www.nicholascoriano.com/2013/09/business-plan-management-summary.html</a:t>
            </a:r>
            <a:endParaRPr i="1" sz="9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9"/>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318" name="Google Shape;318;p5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9" name="Google Shape;319;p5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0" name="Google Shape;320;p5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1" name="Google Shape;321;p5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2" name="Google Shape;322;p59"/>
          <p:cNvSpPr/>
          <p:nvPr/>
        </p:nvSpPr>
        <p:spPr>
          <a:xfrm>
            <a:off x="952983" y="1356319"/>
            <a:ext cx="10056393" cy="50731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7. solis. Finanšu plānošana un budžets</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Tā atbild uz jautājumu "</a:t>
            </a:r>
            <a:r>
              <a:rPr i="1" lang="en-GB" sz="1800">
                <a:solidFill>
                  <a:schemeClr val="dk1"/>
                </a:solidFill>
                <a:latin typeface="Quattrocento Sans"/>
                <a:ea typeface="Quattrocento Sans"/>
                <a:cs typeface="Quattrocento Sans"/>
                <a:sym typeface="Quattrocento Sans"/>
              </a:rPr>
              <a:t>Vai organizācija var gūt peļņu?</a:t>
            </a:r>
            <a:r>
              <a:rPr lang="en-GB" sz="1800">
                <a:solidFill>
                  <a:schemeClr val="dk1"/>
                </a:solidFill>
                <a:latin typeface="Quattrocento Sans"/>
                <a:ea typeface="Quattrocento Sans"/>
                <a:cs typeface="Quattrocento Sans"/>
                <a:sym typeface="Quattrocento Sans"/>
              </a:rPr>
              <a:t>". Lielākajai daļai jaundibinātu uzņēmumu finanšu aprēķini nav tik sarežģīti, un, lai sagatavotu pamatīgu finanšu prognozi, nav nepieciešams uzņēmējdarbības zinātniskais grāds.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Tipiskā finanšu plānā ir ietverts:</a:t>
            </a:r>
            <a:endParaRPr b="1" sz="1800">
              <a:solidFill>
                <a:schemeClr val="dk1"/>
              </a:solidFill>
              <a:latin typeface="Quattrocento Sans"/>
              <a:ea typeface="Quattrocento Sans"/>
              <a:cs typeface="Quattrocento Sans"/>
              <a:sym typeface="Quattrocento Sans"/>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Pārdošanas un ieņēmumu prognozes: </a:t>
            </a:r>
            <a:r>
              <a:rPr lang="en-GB" sz="1800">
                <a:solidFill>
                  <a:schemeClr val="dk1"/>
                </a:solidFill>
                <a:latin typeface="Quattrocento Sans"/>
                <a:ea typeface="Quattrocento Sans"/>
                <a:cs typeface="Quattrocento Sans"/>
                <a:sym typeface="Quattrocento Sans"/>
              </a:rPr>
              <a:t>Tā ir ikmēneša pārdošanas apjoma un ieņēmumu prognoze pirmajiem 12 mēnešiem un pēc tam ikgadējās prognozes atlikušajiem trim līdz pieciem gadiem. </a:t>
            </a:r>
            <a:endParaRPr sz="1800">
              <a:solidFill>
                <a:schemeClr val="dk1"/>
              </a:solidFill>
              <a:latin typeface="Quattrocento Sans"/>
              <a:ea typeface="Quattrocento Sans"/>
              <a:cs typeface="Quattrocento Sans"/>
              <a:sym typeface="Quattrocento Sans"/>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Peļņas un zaudējumu aprēķins: </a:t>
            </a:r>
            <a:r>
              <a:rPr lang="en-GB" sz="1800">
                <a:solidFill>
                  <a:schemeClr val="dk1"/>
                </a:solidFill>
                <a:latin typeface="Quattrocento Sans"/>
                <a:ea typeface="Quattrocento Sans"/>
                <a:cs typeface="Quattrocento Sans"/>
                <a:sym typeface="Quattrocento Sans"/>
              </a:rPr>
              <a:t>Tas norāda ieņēmumus un izdevumus un parāda, vai uzņēmums konkrētā laika periodā gūst peļņu vai zaudējumus. </a:t>
            </a:r>
            <a:endParaRPr sz="1800">
              <a:solidFill>
                <a:schemeClr val="dk1"/>
              </a:solidFill>
              <a:latin typeface="Quattrocento Sans"/>
              <a:ea typeface="Quattrocento Sans"/>
              <a:cs typeface="Quattrocento Sans"/>
              <a:sym typeface="Quattrocento Sans"/>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Naudas plūsmas pārskats: </a:t>
            </a:r>
            <a:r>
              <a:rPr lang="en-GB" sz="1800">
                <a:solidFill>
                  <a:schemeClr val="dk1"/>
                </a:solidFill>
                <a:latin typeface="Quattrocento Sans"/>
                <a:ea typeface="Quattrocento Sans"/>
                <a:cs typeface="Quattrocento Sans"/>
                <a:sym typeface="Quattrocento Sans"/>
              </a:rPr>
              <a:t>Tā ir naudas ieņēmumu un izdevumu maksājumu prognoze, kas parāda, kā un kad nauda jebkurā brīdī ieplūdīs uzņēmumā. </a:t>
            </a:r>
            <a:endParaRPr sz="1800">
              <a:solidFill>
                <a:schemeClr val="dk1"/>
              </a:solidFill>
              <a:latin typeface="Quattrocento Sans"/>
              <a:ea typeface="Quattrocento Sans"/>
              <a:cs typeface="Quattrocento Sans"/>
              <a:sym typeface="Quattrocento Sans"/>
            </a:endParaRPr>
          </a:p>
          <a:p>
            <a:pPr indent="-342900" lvl="0" marL="342900" marR="0" rtl="0" algn="l">
              <a:spcBef>
                <a:spcPts val="1000"/>
              </a:spcBef>
              <a:spcAft>
                <a:spcPts val="0"/>
              </a:spcAft>
              <a:buClr>
                <a:schemeClr val="dk1"/>
              </a:buClr>
              <a:buSzPts val="1800"/>
              <a:buFont typeface="Calibri"/>
              <a:buAutoNum type="arabicPeriod"/>
            </a:pPr>
            <a:r>
              <a:rPr b="1" lang="en-GB" sz="1800">
                <a:solidFill>
                  <a:schemeClr val="dk1"/>
                </a:solidFill>
                <a:latin typeface="Quattrocento Sans"/>
                <a:ea typeface="Quattrocento Sans"/>
                <a:cs typeface="Quattrocento Sans"/>
                <a:sym typeface="Quattrocento Sans"/>
              </a:rPr>
              <a:t>Bilance: </a:t>
            </a:r>
            <a:r>
              <a:rPr lang="en-GB" sz="1800">
                <a:solidFill>
                  <a:schemeClr val="dk1"/>
                </a:solidFill>
                <a:latin typeface="Quattrocento Sans"/>
                <a:ea typeface="Quattrocento Sans"/>
                <a:cs typeface="Quattrocento Sans"/>
                <a:sym typeface="Quattrocento Sans"/>
              </a:rPr>
              <a:t>Tā raksturo uzņēmuma naudas stāvokli, tostarp aktīvus, pasīvus, akcionārus un peļņu, kas tiek saglabāta, lai finansētu turpmāko darbību vai kalpotu kā finansējums paplašināšanai un izaugsmei. Tā norāda uzņēmuma finansiālo stāvokli.</a:t>
            </a:r>
            <a:endParaRPr/>
          </a:p>
          <a:p>
            <a:pPr indent="-228600" lvl="0" marL="342900" marR="0" rtl="0" algn="l">
              <a:spcBef>
                <a:spcPts val="100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6. modulis: Saturs</a:t>
            </a:r>
            <a:endParaRPr/>
          </a:p>
        </p:txBody>
      </p:sp>
      <p:sp>
        <p:nvSpPr>
          <p:cNvPr id="97" name="Google Shape;97;p4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4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9" name="Google Shape;99;p4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0" name="Google Shape;100;p4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1" name="Google Shape;101;p4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2" name="Google Shape;102;p4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3" name="Google Shape;103;p4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4" name="Google Shape;104;p42"/>
          <p:cNvSpPr txBox="1"/>
          <p:nvPr/>
        </p:nvSpPr>
        <p:spPr>
          <a:xfrm>
            <a:off x="2832921" y="1234208"/>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0" i="0" lang="en-GB" sz="2400" u="none" cap="none" strike="noStrike">
                <a:solidFill>
                  <a:srgbClr val="195562"/>
                </a:solidFill>
                <a:latin typeface="Quattrocento Sans"/>
                <a:ea typeface="Quattrocento Sans"/>
                <a:cs typeface="Quattrocento Sans"/>
                <a:sym typeface="Quattrocento Sans"/>
              </a:rPr>
              <a:t>Biznesa modeļa audekls un sociālā biznesa modeļa audekls</a:t>
            </a:r>
            <a:endParaRPr b="0" i="0" sz="2400" u="none" cap="none" strike="noStrike">
              <a:solidFill>
                <a:srgbClr val="195562"/>
              </a:solidFill>
              <a:latin typeface="Quattrocento Sans"/>
              <a:ea typeface="Quattrocento Sans"/>
              <a:cs typeface="Quattrocento Sans"/>
              <a:sym typeface="Quattrocento Sans"/>
            </a:endParaRPr>
          </a:p>
        </p:txBody>
      </p:sp>
      <p:sp>
        <p:nvSpPr>
          <p:cNvPr id="105" name="Google Shape;105;p42"/>
          <p:cNvSpPr txBox="1"/>
          <p:nvPr/>
        </p:nvSpPr>
        <p:spPr>
          <a:xfrm>
            <a:off x="2293620" y="273547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b="1" i="0" sz="2400" u="none" cap="none" strike="noStrike">
              <a:solidFill>
                <a:srgbClr val="195562"/>
              </a:solidFill>
              <a:latin typeface="Quattrocento Sans"/>
              <a:ea typeface="Quattrocento Sans"/>
              <a:cs typeface="Quattrocento Sans"/>
              <a:sym typeface="Quattrocento Sans"/>
            </a:endParaRPr>
          </a:p>
        </p:txBody>
      </p:sp>
      <p:sp>
        <p:nvSpPr>
          <p:cNvPr id="106" name="Google Shape;106;p42"/>
          <p:cNvSpPr txBox="1"/>
          <p:nvPr/>
        </p:nvSpPr>
        <p:spPr>
          <a:xfrm>
            <a:off x="2875230" y="2498547"/>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Biznesa plāns, nozīme un sagatavošana</a:t>
            </a:r>
            <a:endParaRPr b="1" i="0" sz="2400" u="none" cap="none" strike="noStrike">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0"/>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328" name="Google Shape;328;p6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9" name="Google Shape;329;p6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0" name="Google Shape;330;p6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31" name="Google Shape;331;p6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2" name="Google Shape;332;p60"/>
          <p:cNvSpPr/>
          <p:nvPr/>
        </p:nvSpPr>
        <p:spPr>
          <a:xfrm>
            <a:off x="952983" y="1539199"/>
            <a:ext cx="5767857" cy="34265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7. solis. Finanšu plānošana un budžets</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Tipisks finanšu plāns ietver:</a:t>
            </a:r>
            <a:endParaRPr b="1" sz="1800">
              <a:solidFill>
                <a:schemeClr val="dk1"/>
              </a:solidFill>
              <a:latin typeface="Quattrocento Sans"/>
              <a:ea typeface="Quattrocento Sans"/>
              <a:cs typeface="Quattrocento Sans"/>
              <a:sym typeface="Quattrocento Sans"/>
            </a:endParaRPr>
          </a:p>
          <a:p>
            <a:pPr indent="-457200" lvl="0" marL="457200" marR="0" rtl="0" algn="l">
              <a:spcBef>
                <a:spcPts val="100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Darbības budžets: </a:t>
            </a:r>
            <a:r>
              <a:rPr lang="en-GB" sz="1800">
                <a:solidFill>
                  <a:schemeClr val="dk1"/>
                </a:solidFill>
                <a:latin typeface="Quattrocento Sans"/>
                <a:ea typeface="Quattrocento Sans"/>
                <a:cs typeface="Quattrocento Sans"/>
                <a:sym typeface="Quattrocento Sans"/>
              </a:rPr>
              <a:t>Tas ir detalizēts ieņēmumu un izdevumu sadalījums un sniedz norādes par to, kā uzņēmums darbosies no naudas viedokļa.</a:t>
            </a:r>
            <a:endParaRPr/>
          </a:p>
          <a:p>
            <a:pPr indent="-457200" lvl="0" marL="457200" marR="0" rtl="0" algn="l">
              <a:spcBef>
                <a:spcPts val="100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Ienesīguma analīze: </a:t>
            </a:r>
            <a:r>
              <a:rPr lang="en-GB" sz="1800">
                <a:solidFill>
                  <a:schemeClr val="dk1"/>
                </a:solidFill>
                <a:latin typeface="Quattrocento Sans"/>
                <a:ea typeface="Quattrocento Sans"/>
                <a:cs typeface="Quattrocento Sans"/>
                <a:sym typeface="Quattrocento Sans"/>
              </a:rPr>
              <a:t>Tā ir ieņēmumu prognoze, kas nepieciešama, lai segtu visas fiksētās un mainīgās izmaksas. Tā parāda, kad konkrētos apstākļos uzņēmums var sagaidīt, ka tas kļūs rentabls.</a:t>
            </a:r>
            <a:endParaRPr b="1" sz="1800">
              <a:solidFill>
                <a:schemeClr val="dk1"/>
              </a:solidFill>
              <a:latin typeface="Quattrocento Sans"/>
              <a:ea typeface="Quattrocento Sans"/>
              <a:cs typeface="Quattrocento Sans"/>
              <a:sym typeface="Quattrocento Sans"/>
            </a:endParaRPr>
          </a:p>
        </p:txBody>
      </p:sp>
      <p:pic>
        <p:nvPicPr>
          <p:cNvPr id="333" name="Google Shape;333;p60"/>
          <p:cNvPicPr preferRelativeResize="0"/>
          <p:nvPr/>
        </p:nvPicPr>
        <p:blipFill rotWithShape="1">
          <a:blip r:embed="rId6">
            <a:alphaModFix/>
          </a:blip>
          <a:srcRect b="0" l="0" r="6983" t="0"/>
          <a:stretch/>
        </p:blipFill>
        <p:spPr>
          <a:xfrm>
            <a:off x="7086600" y="1503706"/>
            <a:ext cx="5105399" cy="4501164"/>
          </a:xfrm>
          <a:prstGeom prst="rect">
            <a:avLst/>
          </a:prstGeom>
          <a:noFill/>
          <a:ln>
            <a:noFill/>
          </a:ln>
        </p:spPr>
      </p:pic>
      <p:sp>
        <p:nvSpPr>
          <p:cNvPr id="334" name="Google Shape;334;p60"/>
          <p:cNvSpPr/>
          <p:nvPr/>
        </p:nvSpPr>
        <p:spPr>
          <a:xfrm>
            <a:off x="8137685" y="6063609"/>
            <a:ext cx="40543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Quattrocento Sans"/>
                <a:ea typeface="Quattrocento Sans"/>
                <a:cs typeface="Quattrocento Sans"/>
                <a:sym typeface="Quattrocento Sans"/>
              </a:rPr>
              <a:t>Avots: </a:t>
            </a:r>
            <a:r>
              <a:rPr i="1" lang="en-GB" sz="11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40" name="Google Shape;340;p6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1" name="Google Shape;341;p6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2" name="Google Shape;342;p6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3" name="Google Shape;343;p6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4" name="Google Shape;344;p61"/>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Kādi ir biznesa plāna galvenie punkti?</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2"/>
          <p:cNvSpPr txBox="1"/>
          <p:nvPr/>
        </p:nvSpPr>
        <p:spPr>
          <a:xfrm>
            <a:off x="952983" y="566284"/>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50" name="Google Shape;350;p6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1" name="Google Shape;351;p6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2" name="Google Shape;352;p6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53" name="Google Shape;353;p6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4" name="Google Shape;354;p62"/>
          <p:cNvSpPr txBox="1"/>
          <p:nvPr/>
        </p:nvSpPr>
        <p:spPr>
          <a:xfrm>
            <a:off x="952983" y="1261673"/>
            <a:ext cx="10588248"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Biznesa plānu </a:t>
            </a:r>
            <a:r>
              <a:rPr b="1" lang="en-GB" sz="1800">
                <a:solidFill>
                  <a:srgbClr val="29BA86"/>
                </a:solidFill>
                <a:latin typeface="Quattrocento Sans"/>
                <a:ea typeface="Quattrocento Sans"/>
                <a:cs typeface="Quattrocento Sans"/>
                <a:sym typeface="Quattrocento Sans"/>
              </a:rPr>
              <a:t>sagatavo jebkura organizācija, </a:t>
            </a:r>
            <a:r>
              <a:rPr lang="en-GB" sz="1800">
                <a:solidFill>
                  <a:schemeClr val="dk1"/>
                </a:solidFill>
                <a:latin typeface="Quattrocento Sans"/>
                <a:ea typeface="Quattrocento Sans"/>
                <a:cs typeface="Quattrocento Sans"/>
                <a:sym typeface="Quattrocento Sans"/>
              </a:rPr>
              <a:t>neatkarīgi no tā, vai tā ir jaunuzņēmums vai labi izveidota </a:t>
            </a:r>
            <a:r>
              <a:rPr b="1" lang="en-GB" sz="1800">
                <a:solidFill>
                  <a:srgbClr val="29BA86"/>
                </a:solidFill>
                <a:latin typeface="Quattrocento Sans"/>
                <a:ea typeface="Quattrocento Sans"/>
                <a:cs typeface="Quattrocento Sans"/>
                <a:sym typeface="Quattrocento Sans"/>
              </a:rPr>
              <a:t>organizācija.</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sagatavo gan </a:t>
            </a:r>
            <a:r>
              <a:rPr b="1" lang="en-GB" sz="1800">
                <a:solidFill>
                  <a:srgbClr val="29BA86"/>
                </a:solidFill>
                <a:latin typeface="Quattrocento Sans"/>
                <a:ea typeface="Quattrocento Sans"/>
                <a:cs typeface="Quattrocento Sans"/>
                <a:sym typeface="Quattrocento Sans"/>
              </a:rPr>
              <a:t>iekšējiem, </a:t>
            </a:r>
            <a:r>
              <a:rPr lang="en-GB" sz="1800">
                <a:solidFill>
                  <a:schemeClr val="dk1"/>
                </a:solidFill>
                <a:latin typeface="Quattrocento Sans"/>
                <a:ea typeface="Quattrocento Sans"/>
                <a:cs typeface="Quattrocento Sans"/>
                <a:sym typeface="Quattrocento Sans"/>
              </a:rPr>
              <a:t>gan </a:t>
            </a:r>
            <a:r>
              <a:rPr b="1" lang="en-GB" sz="1800">
                <a:solidFill>
                  <a:srgbClr val="29BA86"/>
                </a:solidFill>
                <a:latin typeface="Quattrocento Sans"/>
                <a:ea typeface="Quattrocento Sans"/>
                <a:cs typeface="Quattrocento Sans"/>
                <a:sym typeface="Quattrocento Sans"/>
              </a:rPr>
              <a:t>ārējiem mērķiem</a:t>
            </a:r>
            <a:r>
              <a:rPr lang="en-GB" sz="1800">
                <a:solidFill>
                  <a:schemeClr val="dk1"/>
                </a:solidFill>
                <a:latin typeface="Quattrocento Sans"/>
                <a:ea typeface="Quattrocento Sans"/>
                <a:cs typeface="Quattrocento Sans"/>
                <a:sym typeface="Quattrocento Sans"/>
              </a:rPr>
              <a:t>. Tāpēc svarīgs jautājums, uz kuru jāatbild pirms biznesa plāna sagatavošanas, ir "</a:t>
            </a:r>
            <a:r>
              <a:rPr i="1" lang="en-GB" sz="1800">
                <a:solidFill>
                  <a:schemeClr val="dk1"/>
                </a:solidFill>
                <a:latin typeface="Quattrocento Sans"/>
                <a:ea typeface="Quattrocento Sans"/>
                <a:cs typeface="Quattrocento Sans"/>
                <a:sym typeface="Quattrocento Sans"/>
              </a:rPr>
              <a:t>Kas būs lasītājs?</a:t>
            </a:r>
            <a:r>
              <a:rPr lang="en-GB" sz="1800">
                <a:solidFill>
                  <a:schemeClr val="dk1"/>
                </a:solidFill>
                <a:latin typeface="Quattrocento Sans"/>
                <a:ea typeface="Quattrocento Sans"/>
                <a:cs typeface="Quattrocento Sans"/>
                <a:sym typeface="Quattrocento Sans"/>
              </a:rPr>
              <a:t>" un "</a:t>
            </a:r>
            <a:r>
              <a:rPr i="1" lang="en-GB" sz="1800">
                <a:solidFill>
                  <a:schemeClr val="dk1"/>
                </a:solidFill>
                <a:latin typeface="Quattrocento Sans"/>
                <a:ea typeface="Quattrocento Sans"/>
                <a:cs typeface="Quattrocento Sans"/>
                <a:sym typeface="Quattrocento Sans"/>
              </a:rPr>
              <a:t>Kāda ir organizācijas vēlamā lasītāja reakcija?</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rgbClr val="000000"/>
                </a:solidFill>
                <a:latin typeface="Quattrocento Sans"/>
                <a:ea typeface="Quattrocento Sans"/>
                <a:cs typeface="Quattrocento Sans"/>
                <a:sym typeface="Quattrocento Sans"/>
              </a:rPr>
              <a:t>Plānam jābūt </a:t>
            </a:r>
            <a:r>
              <a:rPr b="1" lang="en-GB" sz="1800">
                <a:solidFill>
                  <a:srgbClr val="29BA86"/>
                </a:solidFill>
                <a:latin typeface="Quattrocento Sans"/>
                <a:ea typeface="Quattrocento Sans"/>
                <a:cs typeface="Quattrocento Sans"/>
                <a:sym typeface="Quattrocento Sans"/>
              </a:rPr>
              <a:t>kodolīgam </a:t>
            </a:r>
            <a:r>
              <a:rPr lang="en-GB" sz="1800">
                <a:solidFill>
                  <a:srgbClr val="000000"/>
                </a:solidFill>
                <a:latin typeface="Quattrocento Sans"/>
                <a:ea typeface="Quattrocento Sans"/>
                <a:cs typeface="Quattrocento Sans"/>
                <a:sym typeface="Quattrocento Sans"/>
              </a:rPr>
              <a:t>un jāļauj lasītājam - neatkarīgi no tā, kas tas ir: darbinieks, baņķieris, potenciālais investors - gūt izpratni par organizāciju, tās mērķiem un plāniem.</a:t>
            </a:r>
            <a:endParaRPr/>
          </a:p>
          <a:p>
            <a:pPr indent="0" lvl="0" marL="0" marR="0" rtl="0" algn="l">
              <a:spcBef>
                <a:spcPts val="0"/>
              </a:spcBef>
              <a:spcAft>
                <a:spcPts val="0"/>
              </a:spcAft>
              <a:buNone/>
            </a:pPr>
            <a:r>
              <a:t/>
            </a:r>
            <a:endParaRPr sz="14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rgbClr val="000000"/>
                </a:solidFill>
                <a:latin typeface="Quattrocento Sans"/>
                <a:ea typeface="Quattrocento Sans"/>
                <a:cs typeface="Quattrocento Sans"/>
                <a:sym typeface="Quattrocento Sans"/>
              </a:rPr>
              <a:t>Biznesa plāns ir </a:t>
            </a:r>
            <a:r>
              <a:rPr b="1" lang="en-GB" sz="1800">
                <a:solidFill>
                  <a:srgbClr val="29BA86"/>
                </a:solidFill>
                <a:latin typeface="Quattrocento Sans"/>
                <a:ea typeface="Quattrocento Sans"/>
                <a:cs typeface="Quattrocento Sans"/>
                <a:sym typeface="Quattrocento Sans"/>
              </a:rPr>
              <a:t>dinamisks dokuments, </a:t>
            </a:r>
            <a:r>
              <a:rPr lang="en-GB" sz="1800">
                <a:solidFill>
                  <a:srgbClr val="000000"/>
                </a:solidFill>
                <a:latin typeface="Quattrocento Sans"/>
                <a:ea typeface="Quattrocento Sans"/>
                <a:cs typeface="Quattrocento Sans"/>
                <a:sym typeface="Quattrocento Sans"/>
              </a:rPr>
              <a:t>tāpēc tas ir </a:t>
            </a:r>
            <a:r>
              <a:rPr b="1" lang="en-GB" sz="1800">
                <a:solidFill>
                  <a:srgbClr val="000000"/>
                </a:solidFill>
                <a:latin typeface="Quattrocento Sans"/>
                <a:ea typeface="Quattrocento Sans"/>
                <a:cs typeface="Quattrocento Sans"/>
                <a:sym typeface="Quattrocento Sans"/>
              </a:rPr>
              <a:t>regulāri jāpārskata un jāatjaunina </a:t>
            </a:r>
            <a:r>
              <a:rPr lang="en-GB" sz="1800">
                <a:solidFill>
                  <a:srgbClr val="000000"/>
                </a:solidFill>
                <a:latin typeface="Quattrocento Sans"/>
                <a:ea typeface="Quattrocento Sans"/>
                <a:cs typeface="Quattrocento Sans"/>
                <a:sym typeface="Quattrocento Sans"/>
              </a:rPr>
              <a:t>atkarībā no tirgus apstākļiem un izmaiņām uzņēmuma struktūrā, mērķos, uzdevumos un darbībā.</a:t>
            </a:r>
            <a:endParaRPr/>
          </a:p>
          <a:p>
            <a:pPr indent="0" lvl="0" marL="0" marR="0" rtl="0" algn="l">
              <a:spcBef>
                <a:spcPts val="0"/>
              </a:spcBef>
              <a:spcAft>
                <a:spcPts val="0"/>
              </a:spcAft>
              <a:buNone/>
            </a:pPr>
            <a:r>
              <a:t/>
            </a:r>
            <a:endParaRPr sz="1400">
              <a:solidFill>
                <a:srgbClr val="000000"/>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rgbClr val="000000"/>
                </a:solidFill>
                <a:latin typeface="Quattrocento Sans"/>
                <a:ea typeface="Quattrocento Sans"/>
                <a:cs typeface="Quattrocento Sans"/>
                <a:sym typeface="Quattrocento Sans"/>
              </a:rPr>
              <a:t>Saskaņā ar pētījumu </a:t>
            </a:r>
            <a:r>
              <a:rPr i="1" lang="en-GB" sz="1800">
                <a:solidFill>
                  <a:srgbClr val="000000"/>
                </a:solidFill>
                <a:latin typeface="Quattrocento Sans"/>
                <a:ea typeface="Quattrocento Sans"/>
                <a:cs typeface="Quattrocento Sans"/>
                <a:sym typeface="Quattrocento Sans"/>
              </a:rPr>
              <a:t>(Brinckmann, J., Grichnik, D., &amp; Kapsa, D. (2010). Vai uzņēmējiem ir jāplāno vai vienkārši jāburzē pils? A meta-analysis on contexttual factors impacting the business planning-performance relationship in small firms), </a:t>
            </a:r>
            <a:r>
              <a:rPr lang="en-GB" sz="1800">
                <a:solidFill>
                  <a:srgbClr val="000000"/>
                </a:solidFill>
                <a:latin typeface="Quattrocento Sans"/>
                <a:ea typeface="Quattrocento Sans"/>
                <a:cs typeface="Quattrocento Sans"/>
                <a:sym typeface="Quattrocento Sans"/>
              </a:rPr>
              <a:t>organizācijām, kurām bija </a:t>
            </a:r>
            <a:r>
              <a:rPr b="1" lang="en-GB" sz="1800">
                <a:solidFill>
                  <a:srgbClr val="000000"/>
                </a:solidFill>
                <a:latin typeface="Quattrocento Sans"/>
                <a:ea typeface="Quattrocento Sans"/>
                <a:cs typeface="Quattrocento Sans"/>
                <a:sym typeface="Quattrocento Sans"/>
              </a:rPr>
              <a:t>vairāk nekā 92 % </a:t>
            </a:r>
            <a:r>
              <a:rPr lang="en-GB" sz="1800">
                <a:solidFill>
                  <a:srgbClr val="000000"/>
                </a:solidFill>
                <a:latin typeface="Quattrocento Sans"/>
                <a:ea typeface="Quattrocento Sans"/>
                <a:cs typeface="Quattrocento Sans"/>
                <a:sym typeface="Quattrocento Sans"/>
              </a:rPr>
              <a:t>pārdošanas apjoma </a:t>
            </a:r>
            <a:r>
              <a:rPr b="1" lang="en-GB" sz="1800">
                <a:solidFill>
                  <a:srgbClr val="000000"/>
                </a:solidFill>
                <a:latin typeface="Quattrocento Sans"/>
                <a:ea typeface="Quattrocento Sans"/>
                <a:cs typeface="Quattrocento Sans"/>
                <a:sym typeface="Quattrocento Sans"/>
              </a:rPr>
              <a:t>pieaugums no </a:t>
            </a:r>
            <a:r>
              <a:rPr lang="en-GB" sz="1800">
                <a:solidFill>
                  <a:srgbClr val="000000"/>
                </a:solidFill>
                <a:latin typeface="Quattrocento Sans"/>
                <a:ea typeface="Quattrocento Sans"/>
                <a:cs typeface="Quattrocento Sans"/>
                <a:sym typeface="Quattrocento Sans"/>
              </a:rPr>
              <a:t>viena gada uz nākamo, parasti </a:t>
            </a:r>
            <a:r>
              <a:rPr b="1" lang="en-GB" sz="1800">
                <a:solidFill>
                  <a:srgbClr val="000000"/>
                </a:solidFill>
                <a:latin typeface="Quattrocento Sans"/>
                <a:ea typeface="Quattrocento Sans"/>
                <a:cs typeface="Quattrocento Sans"/>
                <a:sym typeface="Quattrocento Sans"/>
              </a:rPr>
              <a:t>bija biznesa plāni</a:t>
            </a:r>
            <a:r>
              <a:rPr lang="en-GB" sz="1800">
                <a:solidFill>
                  <a:srgbClr val="000000"/>
                </a:solidFill>
                <a:latin typeface="Quattrocento Sans"/>
                <a:ea typeface="Quattrocento Sans"/>
                <a:cs typeface="Quattrocento Sans"/>
                <a:sym typeface="Quattrocento Sans"/>
              </a:rPr>
              <a:t>. Turklāt 71 % strauji augošo uzņēmumu bija izstrādājuši uzņēmējdarbības plānu.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360" name="Google Shape;360;p6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1" name="Google Shape;361;p6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2" name="Google Shape;362;p6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63" name="Google Shape;363;p6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64" name="Google Shape;364;p63"/>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Pārdomājiet šī moduļa galvenos punktus 6.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Pārdomājiet šodienas nodarbībās apgūto un mēģiniet identificēt jaunus faktus, kurus pirms šodienas nezinājāt.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70" name="Google Shape;370;p6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1" name="Google Shape;371;p6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72" name="Google Shape;372;p6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73" name="Google Shape;373;p6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74" name="Google Shape;374;p64"/>
          <p:cNvGrpSpPr/>
          <p:nvPr/>
        </p:nvGrpSpPr>
        <p:grpSpPr>
          <a:xfrm>
            <a:off x="2569288" y="3802743"/>
            <a:ext cx="7053424" cy="1670958"/>
            <a:chOff x="2569288" y="3802743"/>
            <a:chExt cx="7053424" cy="1670958"/>
          </a:xfrm>
        </p:grpSpPr>
        <p:pic>
          <p:nvPicPr>
            <p:cNvPr descr="Qr code&#10;&#10;Description automatically generated" id="375" name="Google Shape;375;p6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76" name="Google Shape;376;p6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43"/>
          <p:cNvPicPr preferRelativeResize="0"/>
          <p:nvPr/>
        </p:nvPicPr>
        <p:blipFill rotWithShape="1">
          <a:blip r:embed="rId3">
            <a:alphaModFix/>
          </a:blip>
          <a:srcRect b="0" l="0" r="0" t="0"/>
          <a:stretch/>
        </p:blipFill>
        <p:spPr>
          <a:xfrm>
            <a:off x="2190234" y="2409507"/>
            <a:ext cx="2013790" cy="2968271"/>
          </a:xfrm>
          <a:prstGeom prst="rect">
            <a:avLst/>
          </a:prstGeom>
          <a:noFill/>
          <a:ln>
            <a:noFill/>
          </a:ln>
        </p:spPr>
      </p:pic>
      <p:pic>
        <p:nvPicPr>
          <p:cNvPr id="112" name="Google Shape;112;p43"/>
          <p:cNvPicPr preferRelativeResize="0"/>
          <p:nvPr/>
        </p:nvPicPr>
        <p:blipFill rotWithShape="1">
          <a:blip r:embed="rId4">
            <a:alphaModFix/>
          </a:blip>
          <a:srcRect b="0" l="0" r="0" t="0"/>
          <a:stretch/>
        </p:blipFill>
        <p:spPr>
          <a:xfrm>
            <a:off x="4720986" y="2409507"/>
            <a:ext cx="2013790" cy="2968271"/>
          </a:xfrm>
          <a:prstGeom prst="rect">
            <a:avLst/>
          </a:prstGeom>
          <a:noFill/>
          <a:ln>
            <a:noFill/>
          </a:ln>
        </p:spPr>
      </p:pic>
      <p:pic>
        <p:nvPicPr>
          <p:cNvPr id="113" name="Google Shape;113;p43"/>
          <p:cNvPicPr preferRelativeResize="0"/>
          <p:nvPr/>
        </p:nvPicPr>
        <p:blipFill rotWithShape="1">
          <a:blip r:embed="rId4">
            <a:alphaModFix/>
          </a:blip>
          <a:srcRect b="0" l="0" r="0" t="0"/>
          <a:stretch/>
        </p:blipFill>
        <p:spPr>
          <a:xfrm>
            <a:off x="7251738" y="2409506"/>
            <a:ext cx="2013790" cy="2968271"/>
          </a:xfrm>
          <a:prstGeom prst="rect">
            <a:avLst/>
          </a:prstGeom>
          <a:noFill/>
          <a:ln>
            <a:noFill/>
          </a:ln>
        </p:spPr>
      </p:pic>
      <p:pic>
        <p:nvPicPr>
          <p:cNvPr descr="Text&#10;&#10;Description automatically generated" id="114" name="Google Shape;114;p4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5" name="Google Shape;115;p43"/>
          <p:cNvSpPr txBox="1"/>
          <p:nvPr/>
        </p:nvSpPr>
        <p:spPr>
          <a:xfrm>
            <a:off x="235639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16" name="Google Shape;116;p43"/>
          <p:cNvSpPr txBox="1"/>
          <p:nvPr/>
        </p:nvSpPr>
        <p:spPr>
          <a:xfrm>
            <a:off x="488714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17" name="Google Shape;117;p43"/>
          <p:cNvSpPr txBox="1"/>
          <p:nvPr/>
        </p:nvSpPr>
        <p:spPr>
          <a:xfrm>
            <a:off x="741789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b="1" sz="1400">
              <a:solidFill>
                <a:srgbClr val="29BB89"/>
              </a:solidFill>
              <a:latin typeface="Quattrocento Sans"/>
              <a:ea typeface="Quattrocento Sans"/>
              <a:cs typeface="Quattrocento Sans"/>
              <a:sym typeface="Quattrocento Sans"/>
            </a:endParaRPr>
          </a:p>
        </p:txBody>
      </p:sp>
      <p:sp>
        <p:nvSpPr>
          <p:cNvPr id="118" name="Google Shape;118;p43"/>
          <p:cNvSpPr txBox="1"/>
          <p:nvPr/>
        </p:nvSpPr>
        <p:spPr>
          <a:xfrm>
            <a:off x="2381646" y="3181936"/>
            <a:ext cx="166050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Uzziniet definīciju, pazīmes un iemeslus, kādēļ ir nepieciešams sagatavot biznesa plānu.</a:t>
            </a:r>
            <a:endParaRPr sz="1400">
              <a:solidFill>
                <a:schemeClr val="lt1"/>
              </a:solidFill>
              <a:latin typeface="Quattrocento Sans"/>
              <a:ea typeface="Quattrocento Sans"/>
              <a:cs typeface="Quattrocento Sans"/>
              <a:sym typeface="Quattrocento Sans"/>
            </a:endParaRPr>
          </a:p>
        </p:txBody>
      </p:sp>
      <p:sp>
        <p:nvSpPr>
          <p:cNvPr id="119" name="Google Shape;119;p43"/>
          <p:cNvSpPr txBox="1"/>
          <p:nvPr/>
        </p:nvSpPr>
        <p:spPr>
          <a:xfrm>
            <a:off x="4860825"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Izpratne par to, cik svarīgi ir sagatavot biznesa plānu</a:t>
            </a:r>
            <a:endParaRPr sz="1400">
              <a:solidFill>
                <a:schemeClr val="lt1"/>
              </a:solidFill>
              <a:latin typeface="Quattrocento Sans"/>
              <a:ea typeface="Quattrocento Sans"/>
              <a:cs typeface="Quattrocento Sans"/>
              <a:sym typeface="Quattrocento Sans"/>
            </a:endParaRPr>
          </a:p>
        </p:txBody>
      </p:sp>
      <p:sp>
        <p:nvSpPr>
          <p:cNvPr id="120" name="Google Shape;120;p43"/>
          <p:cNvSpPr txBox="1"/>
          <p:nvPr/>
        </p:nvSpPr>
        <p:spPr>
          <a:xfrm>
            <a:off x="7417894" y="3187527"/>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Uzziniet uzņēmējdarbības plāna sagatavošanas posmus</a:t>
            </a:r>
            <a:endParaRPr/>
          </a:p>
        </p:txBody>
      </p:sp>
      <p:sp>
        <p:nvSpPr>
          <p:cNvPr id="121" name="Google Shape;121;p4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2" name="Google Shape;122;p4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4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8" name="Google Shape;128;p4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29" name="Google Shape;129;p4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0" name="Google Shape;130;p4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44"/>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Kas ir biznesa plāns?</a:t>
            </a:r>
            <a:endParaRPr/>
          </a:p>
        </p:txBody>
      </p:sp>
      <p:sp>
        <p:nvSpPr>
          <p:cNvPr id="132" name="Google Shape;132;p44"/>
          <p:cNvSpPr txBox="1"/>
          <p:nvPr/>
        </p:nvSpPr>
        <p:spPr>
          <a:xfrm>
            <a:off x="2754443" y="1569202"/>
            <a:ext cx="6486166" cy="401097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Tas ir </a:t>
            </a:r>
            <a:r>
              <a:rPr b="1" lang="en-GB" sz="1800">
                <a:solidFill>
                  <a:schemeClr val="dk1"/>
                </a:solidFill>
                <a:latin typeface="Quattrocento Sans"/>
                <a:ea typeface="Quattrocento Sans"/>
                <a:cs typeface="Quattrocento Sans"/>
                <a:sym typeface="Quattrocento Sans"/>
              </a:rPr>
              <a:t>visaptverošs un strukturēts dokuments par </a:t>
            </a:r>
            <a:r>
              <a:rPr lang="en-GB" sz="1800">
                <a:solidFill>
                  <a:schemeClr val="dk1"/>
                </a:solidFill>
                <a:latin typeface="Quattrocento Sans"/>
                <a:ea typeface="Quattrocento Sans"/>
                <a:cs typeface="Quattrocento Sans"/>
                <a:sym typeface="Quattrocento Sans"/>
              </a:rPr>
              <a:t>to, kā organizācija plāno sasniegt savus mērķus un galu galā saskaņot savus produktus un/vai pakalpojumus ar savu misiju un vīziju.</a:t>
            </a:r>
            <a:endParaRPr/>
          </a:p>
          <a:p>
            <a:pPr indent="0" lvl="0" marL="0" marR="0" rtl="0" algn="l">
              <a:lnSpc>
                <a:spcPct val="107000"/>
              </a:lnSpc>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Domājiet par to kā par </a:t>
            </a:r>
            <a:r>
              <a:rPr b="1" lang="en-GB" sz="1800">
                <a:solidFill>
                  <a:schemeClr val="dk1"/>
                </a:solidFill>
                <a:latin typeface="Quattrocento Sans"/>
                <a:ea typeface="Quattrocento Sans"/>
                <a:cs typeface="Quattrocento Sans"/>
                <a:sym typeface="Quattrocento Sans"/>
              </a:rPr>
              <a:t>dokumentētu ceļvedi, </a:t>
            </a:r>
            <a:r>
              <a:rPr lang="en-GB" sz="1800">
                <a:solidFill>
                  <a:schemeClr val="dk1"/>
                </a:solidFill>
                <a:latin typeface="Quattrocento Sans"/>
                <a:ea typeface="Quattrocento Sans"/>
                <a:cs typeface="Quattrocento Sans"/>
                <a:sym typeface="Quattrocento Sans"/>
              </a:rPr>
              <a:t>kas sniedz norādes un atskaites punktu organizācijām idejas pārvēršanas dzīvotspējīgā produktā vai pakalpojumā procesā.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Parasti biznesa plāni aptver nākamo vienu līdz trīs gadu periodu, un tajos ir izklāstīts organizācijas </a:t>
            </a:r>
            <a:r>
              <a:rPr b="1" lang="en-GB" sz="1800">
                <a:solidFill>
                  <a:schemeClr val="dk1"/>
                </a:solidFill>
                <a:latin typeface="Quattrocento Sans"/>
                <a:ea typeface="Quattrocento Sans"/>
                <a:cs typeface="Quattrocento Sans"/>
                <a:sym typeface="Quattrocento Sans"/>
              </a:rPr>
              <a:t>pašreizējais un vēlamais stāvoklis, kā arī mārketinga, finanšu un darbības </a:t>
            </a:r>
            <a:r>
              <a:rPr lang="en-GB" sz="1800">
                <a:solidFill>
                  <a:schemeClr val="dk1"/>
                </a:solidFill>
                <a:latin typeface="Quattrocento Sans"/>
                <a:ea typeface="Quattrocento Sans"/>
                <a:cs typeface="Quattrocento Sans"/>
                <a:sym typeface="Quattrocento Sans"/>
              </a:rPr>
              <a:t>aspekti, kas saistīti ar jaunā produkta un/vai pakalpojuma ieviešanu tirgū.</a:t>
            </a:r>
            <a:endParaRPr sz="1800">
              <a:solidFill>
                <a:schemeClr val="dk1"/>
              </a:solidFill>
              <a:latin typeface="Quattrocento Sans"/>
              <a:ea typeface="Quattrocento Sans"/>
              <a:cs typeface="Quattrocento Sans"/>
              <a:sym typeface="Quattrocento Sans"/>
            </a:endParaRPr>
          </a:p>
        </p:txBody>
      </p:sp>
      <p:pic>
        <p:nvPicPr>
          <p:cNvPr id="133" name="Google Shape;133;p4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4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9" name="Google Shape;139;p4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0" name="Google Shape;140;p4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1" name="Google Shape;141;p4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5"/>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Reālās dzīves piemērs</a:t>
            </a:r>
            <a:endParaRPr b="1" sz="3000">
              <a:solidFill>
                <a:srgbClr val="29BB89"/>
              </a:solidFill>
              <a:latin typeface="Quattrocento Sans"/>
              <a:ea typeface="Quattrocento Sans"/>
              <a:cs typeface="Quattrocento Sans"/>
              <a:sym typeface="Quattrocento Sans"/>
            </a:endParaRPr>
          </a:p>
        </p:txBody>
      </p:sp>
      <p:sp>
        <p:nvSpPr>
          <p:cNvPr id="143" name="Google Shape;143;p45"/>
          <p:cNvSpPr txBox="1"/>
          <p:nvPr/>
        </p:nvSpPr>
        <p:spPr>
          <a:xfrm>
            <a:off x="2754443" y="1569202"/>
            <a:ext cx="6486166" cy="417595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Ņemsim par piemēru gatavošanos ceļojumam; jums tas ir jāplāno iepriekš, jūsu rīcībā ir jābūt kartei, kas kalpotu par atsauci un vadlīniju, iepriekš jānosaka galamērķis un jāizlemj, ko, kā un kad plānojat doties.</a:t>
            </a:r>
            <a:endParaRPr/>
          </a:p>
          <a:p>
            <a:pPr indent="0" lvl="0" marL="0" marR="0" rtl="0" algn="l">
              <a:lnSpc>
                <a:spcPct val="107000"/>
              </a:lnSpc>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Ja šī sagatavošanās netiek veikta iepriekš, pastāv risks, ka pa ceļam jums nāksies jautāt vietējiem iedzīvotājiem par ceļu.</a:t>
            </a:r>
            <a:endParaRPr/>
          </a:p>
          <a:p>
            <a:pPr indent="0" lvl="0" marL="0" marR="0" rtl="0" algn="l">
              <a:lnSpc>
                <a:spcPct val="107000"/>
              </a:lnSpc>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Par biznesa plānu domājiet kā par ceļa karti; jūs varat ceļot arī bez tās, taču iespēja apmaldīties ir lielāka. </a:t>
            </a:r>
            <a:endParaRPr/>
          </a:p>
        </p:txBody>
      </p:sp>
      <p:pic>
        <p:nvPicPr>
          <p:cNvPr id="144" name="Google Shape;144;p4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Kāpēc ir svarīgi rakstīt biznesa plānu?</a:t>
            </a:r>
            <a:endParaRPr b="1" sz="3600">
              <a:solidFill>
                <a:srgbClr val="29BA86"/>
              </a:solidFill>
              <a:latin typeface="Quattrocento Sans"/>
              <a:ea typeface="Quattrocento Sans"/>
              <a:cs typeface="Quattrocento Sans"/>
              <a:sym typeface="Quattrocento Sans"/>
            </a:endParaRPr>
          </a:p>
        </p:txBody>
      </p:sp>
      <p:sp>
        <p:nvSpPr>
          <p:cNvPr id="150" name="Google Shape;150;p4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1" name="Google Shape;151;p4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2" name="Google Shape;152;p4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53" name="Google Shape;153;p4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4" name="Google Shape;154;p46"/>
          <p:cNvSpPr txBox="1"/>
          <p:nvPr/>
        </p:nvSpPr>
        <p:spPr>
          <a:xfrm>
            <a:off x="1054607" y="3712088"/>
            <a:ext cx="5987933"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Kāpēc ir svarīgi rakstīt biznesa plānu?</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Kādi ir biznesa plāna rakstīšanas mērķi? Vai tas ir paredzēts tikai iekšējām vai ārējām interesēm?</a:t>
            </a:r>
            <a:endParaRPr/>
          </a:p>
        </p:txBody>
      </p:sp>
      <p:sp>
        <p:nvSpPr>
          <p:cNvPr id="155" name="Google Shape;155;p46"/>
          <p:cNvSpPr txBox="1"/>
          <p:nvPr/>
        </p:nvSpPr>
        <p:spPr>
          <a:xfrm>
            <a:off x="1054607" y="2505169"/>
            <a:ext cx="100448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Skatiet šo videoklipu: https:</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//www.youtube.com/watch?time_continue=327&amp;v=E6N5Trv8pfQ&amp;feature=emb_title</a:t>
            </a:r>
            <a:endParaRPr sz="2000">
              <a:solidFill>
                <a:schemeClr val="dk1"/>
              </a:solidFill>
              <a:latin typeface="Quattrocento Sans"/>
              <a:ea typeface="Quattrocento Sans"/>
              <a:cs typeface="Quattrocento Sans"/>
              <a:sym typeface="Quattrocento Sans"/>
            </a:endParaRPr>
          </a:p>
        </p:txBody>
      </p:sp>
      <p:sp>
        <p:nvSpPr>
          <p:cNvPr id="156" name="Google Shape;156;p46"/>
          <p:cNvSpPr/>
          <p:nvPr/>
        </p:nvSpPr>
        <p:spPr>
          <a:xfrm>
            <a:off x="1054607" y="1564529"/>
            <a:ext cx="100448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Quattrocento Sans"/>
                <a:ea typeface="Quattrocento Sans"/>
                <a:cs typeface="Quattrocento Sans"/>
                <a:sym typeface="Quattrocento Sans"/>
              </a:rPr>
              <a:t>Amerikas Savienoto Valstu dibinātājs Bendžamins Franklins reiz teica: "</a:t>
            </a:r>
            <a:r>
              <a:rPr i="1" lang="en-GB" sz="2000">
                <a:solidFill>
                  <a:srgbClr val="000000"/>
                </a:solidFill>
                <a:latin typeface="Quattrocento Sans"/>
                <a:ea typeface="Quattrocento Sans"/>
                <a:cs typeface="Quattrocento Sans"/>
                <a:sym typeface="Quattrocento Sans"/>
              </a:rPr>
              <a:t>Ja jūs neplānojat, jūs plānojat neveiksmi.</a:t>
            </a:r>
            <a:r>
              <a:rPr lang="en-GB" sz="2000">
                <a:solidFill>
                  <a:srgbClr val="000000"/>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sp>
        <p:nvSpPr>
          <p:cNvPr id="157" name="Google Shape;157;p46"/>
          <p:cNvSpPr/>
          <p:nvPr/>
        </p:nvSpPr>
        <p:spPr>
          <a:xfrm>
            <a:off x="7241030" y="6301282"/>
            <a:ext cx="49509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Avots: https:</a:t>
            </a:r>
            <a:r>
              <a:rPr i="1" lang="en-GB" sz="9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//onhike.com/writing-your-business-plan-dont-forget-your-own-professional-development/130724/</a:t>
            </a:r>
            <a:endParaRPr sz="900">
              <a:solidFill>
                <a:schemeClr val="dk1"/>
              </a:solidFill>
              <a:latin typeface="Quattrocento Sans"/>
              <a:ea typeface="Quattrocento Sans"/>
              <a:cs typeface="Quattrocento Sans"/>
              <a:sym typeface="Quattrocento Sans"/>
            </a:endParaRPr>
          </a:p>
        </p:txBody>
      </p:sp>
      <p:pic>
        <p:nvPicPr>
          <p:cNvPr descr="https://lh6.googleusercontent.com/ABB6xja-exoWWUOcDeCZMh7IoIjVGR4RIrna7nmDBaQAHdZ947UJ1xPNQowXCMw0THBRgehjRKXd2a8wJPieRIwr7VSYp5SyiOsahpb0nSiBbasCKoiSKn9xtunKVA" id="158" name="Google Shape;158;p46"/>
          <p:cNvPicPr preferRelativeResize="0"/>
          <p:nvPr/>
        </p:nvPicPr>
        <p:blipFill rotWithShape="1">
          <a:blip r:embed="rId8">
            <a:alphaModFix/>
          </a:blip>
          <a:srcRect b="0" l="0" r="543" t="0"/>
          <a:stretch/>
        </p:blipFill>
        <p:spPr>
          <a:xfrm>
            <a:off x="7267926" y="3501913"/>
            <a:ext cx="4924075" cy="27910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4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47"/>
          <p:cNvSpPr txBox="1"/>
          <p:nvPr/>
        </p:nvSpPr>
        <p:spPr>
          <a:xfrm>
            <a:off x="1270616" y="12380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Labāka lēmumu pieņemšana</a:t>
            </a:r>
            <a:endParaRPr b="1" i="0" sz="1600" u="none" cap="none" strike="noStrike">
              <a:solidFill>
                <a:srgbClr val="29BB89"/>
              </a:solidFill>
              <a:latin typeface="Quattrocento Sans"/>
              <a:ea typeface="Quattrocento Sans"/>
              <a:cs typeface="Quattrocento Sans"/>
              <a:sym typeface="Quattrocento Sans"/>
            </a:endParaRPr>
          </a:p>
        </p:txBody>
      </p:sp>
      <p:sp>
        <p:nvSpPr>
          <p:cNvPr id="165" name="Google Shape;165;p47"/>
          <p:cNvSpPr txBox="1"/>
          <p:nvPr/>
        </p:nvSpPr>
        <p:spPr>
          <a:xfrm>
            <a:off x="1308059" y="1498725"/>
            <a:ext cx="10233171" cy="9974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Labi dokumentēts plāns palīdz organizācijai savlaicīgi </a:t>
            </a:r>
            <a:r>
              <a:rPr b="1" i="0" lang="en-GB" sz="1400" u="none" cap="none" strike="noStrike">
                <a:solidFill>
                  <a:schemeClr val="lt1"/>
                </a:solidFill>
                <a:latin typeface="Quattrocento Sans"/>
                <a:ea typeface="Quattrocento Sans"/>
                <a:cs typeface="Quattrocento Sans"/>
                <a:sym typeface="Quattrocento Sans"/>
              </a:rPr>
              <a:t>pieņemt svarīgus lēmumus </a:t>
            </a:r>
            <a:r>
              <a:rPr b="0" i="0" lang="en-GB" sz="1400" u="none" cap="none" strike="noStrike">
                <a:solidFill>
                  <a:schemeClr val="lt1"/>
                </a:solidFill>
                <a:latin typeface="Quattrocento Sans"/>
                <a:ea typeface="Quattrocento Sans"/>
                <a:cs typeface="Quattrocento Sans"/>
                <a:sym typeface="Quattrocento Sans"/>
              </a:rPr>
              <a:t>un tādējādi </a:t>
            </a:r>
            <a:r>
              <a:rPr b="1" i="0" lang="en-GB" sz="1400" u="none" cap="none" strike="noStrike">
                <a:solidFill>
                  <a:schemeClr val="lt1"/>
                </a:solidFill>
                <a:latin typeface="Quattrocento Sans"/>
                <a:ea typeface="Quattrocento Sans"/>
                <a:cs typeface="Quattrocento Sans"/>
                <a:sym typeface="Quattrocento Sans"/>
              </a:rPr>
              <a:t>izvairīties no krīzes</a:t>
            </a:r>
            <a:r>
              <a:rPr b="0" i="0" lang="en-GB" sz="1400" u="none" cap="none" strike="noStrike">
                <a:solidFill>
                  <a:schemeClr val="lt1"/>
                </a:solidFill>
                <a:latin typeface="Quattrocento Sans"/>
                <a:ea typeface="Quattrocento Sans"/>
                <a:cs typeface="Quattrocento Sans"/>
                <a:sym typeface="Quattrocento Sans"/>
              </a:rPr>
              <a:t>. Atbildes uz jautājumiem, piemēram, "ko" un "kā" produkts/pakalpojums tiks laists tirgū, un jāveic tādi uzdevumi kā ieņēmumu un izdevumu prognozes, ir jānosaka jau agrīnā posmā. Šīs darbības nodrošinās </a:t>
            </a:r>
            <a:r>
              <a:rPr b="1" i="0" lang="en-GB" sz="1400" u="none" cap="none" strike="noStrike">
                <a:solidFill>
                  <a:schemeClr val="lt1"/>
                </a:solidFill>
                <a:latin typeface="Quattrocento Sans"/>
                <a:ea typeface="Quattrocento Sans"/>
                <a:cs typeface="Quattrocento Sans"/>
                <a:sym typeface="Quattrocento Sans"/>
              </a:rPr>
              <a:t>stabilu ieskatu</a:t>
            </a:r>
            <a:r>
              <a:rPr b="0" i="0" lang="en-GB" sz="1400" u="none" cap="none" strike="noStrike">
                <a:solidFill>
                  <a:schemeClr val="lt1"/>
                </a:solidFill>
                <a:latin typeface="Quattrocento Sans"/>
                <a:ea typeface="Quattrocento Sans"/>
                <a:cs typeface="Quattrocento Sans"/>
                <a:sym typeface="Quattrocento Sans"/>
              </a:rPr>
              <a:t>, </a:t>
            </a:r>
            <a:r>
              <a:rPr b="1" i="0" lang="en-GB" sz="1400" u="none" cap="none" strike="noStrike">
                <a:solidFill>
                  <a:schemeClr val="lt1"/>
                </a:solidFill>
                <a:latin typeface="Quattrocento Sans"/>
                <a:ea typeface="Quattrocento Sans"/>
                <a:cs typeface="Quattrocento Sans"/>
                <a:sym typeface="Quattrocento Sans"/>
              </a:rPr>
              <a:t>reālistiski formulēs vīziju </a:t>
            </a:r>
            <a:r>
              <a:rPr b="0" i="0" lang="en-GB" sz="1400" u="none" cap="none" strike="noStrike">
                <a:solidFill>
                  <a:schemeClr val="lt1"/>
                </a:solidFill>
                <a:latin typeface="Quattrocento Sans"/>
                <a:ea typeface="Quattrocento Sans"/>
                <a:cs typeface="Quattrocento Sans"/>
                <a:sym typeface="Quattrocento Sans"/>
              </a:rPr>
              <a:t>un </a:t>
            </a:r>
            <a:r>
              <a:rPr b="1" i="0" lang="en-GB" sz="1400" u="none" cap="none" strike="noStrike">
                <a:solidFill>
                  <a:schemeClr val="lt1"/>
                </a:solidFill>
                <a:latin typeface="Quattrocento Sans"/>
                <a:ea typeface="Quattrocento Sans"/>
                <a:cs typeface="Quattrocento Sans"/>
                <a:sym typeface="Quattrocento Sans"/>
              </a:rPr>
              <a:t>identificēs nepilnības </a:t>
            </a:r>
            <a:r>
              <a:rPr b="0" i="0" lang="en-GB" sz="1400" u="none" cap="none" strike="noStrike">
                <a:solidFill>
                  <a:schemeClr val="lt1"/>
                </a:solidFill>
                <a:latin typeface="Quattrocento Sans"/>
                <a:ea typeface="Quattrocento Sans"/>
                <a:cs typeface="Quattrocento Sans"/>
                <a:sym typeface="Quattrocento Sans"/>
              </a:rPr>
              <a:t>vispārējā stratēģijā, lai organizācija varētu savlaicīgi veikt korektīvus pasākumus un pieņemt lēmumus.</a:t>
            </a:r>
            <a:endParaRPr/>
          </a:p>
        </p:txBody>
      </p:sp>
      <p:sp>
        <p:nvSpPr>
          <p:cNvPr id="166" name="Google Shape;166;p47"/>
          <p:cNvSpPr txBox="1"/>
          <p:nvPr/>
        </p:nvSpPr>
        <p:spPr>
          <a:xfrm>
            <a:off x="1308061" y="3693191"/>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Izsekošana</a:t>
            </a:r>
            <a:endParaRPr b="1" i="0" sz="1600" u="none" cap="none" strike="noStrike">
              <a:solidFill>
                <a:srgbClr val="29BB89"/>
              </a:solidFill>
              <a:latin typeface="Quattrocento Sans"/>
              <a:ea typeface="Quattrocento Sans"/>
              <a:cs typeface="Quattrocento Sans"/>
              <a:sym typeface="Quattrocento Sans"/>
            </a:endParaRPr>
          </a:p>
        </p:txBody>
      </p:sp>
      <p:sp>
        <p:nvSpPr>
          <p:cNvPr id="167" name="Google Shape;167;p47"/>
          <p:cNvSpPr txBox="1"/>
          <p:nvPr/>
        </p:nvSpPr>
        <p:spPr>
          <a:xfrm>
            <a:off x="1308061" y="4021381"/>
            <a:ext cx="10233169"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Biznesa plāni var būt labākais veids, kā nodrošināt organizācijas </a:t>
            </a:r>
            <a:r>
              <a:rPr b="1" i="0" lang="en-GB" sz="1400" u="none" cap="none" strike="noStrike">
                <a:solidFill>
                  <a:schemeClr val="lt1"/>
                </a:solidFill>
                <a:latin typeface="Quattrocento Sans"/>
                <a:ea typeface="Quattrocento Sans"/>
                <a:cs typeface="Quattrocento Sans"/>
                <a:sym typeface="Quattrocento Sans"/>
              </a:rPr>
              <a:t>atbildību par tās ilgtermiņa redzējumu un stratēģiju </a:t>
            </a:r>
            <a:r>
              <a:rPr b="0" i="0" lang="en-GB" sz="1400" u="none" cap="none" strike="noStrike">
                <a:solidFill>
                  <a:schemeClr val="lt1"/>
                </a:solidFill>
                <a:latin typeface="Quattrocento Sans"/>
                <a:ea typeface="Quattrocento Sans"/>
                <a:cs typeface="Quattrocento Sans"/>
                <a:sym typeface="Quattrocento Sans"/>
              </a:rPr>
              <a:t>visos organizācijas līmeņos, ne tikai augstākajā vadībā. Biznesa plānos jāiekļauj SMART mērķi un kritēriji, kas palīdz organizācijām saprast, vai tās virzās pareizajā virzienā.</a:t>
            </a:r>
            <a:endParaRPr/>
          </a:p>
        </p:txBody>
      </p:sp>
      <p:sp>
        <p:nvSpPr>
          <p:cNvPr id="168" name="Google Shape;168;p47"/>
          <p:cNvSpPr/>
          <p:nvPr/>
        </p:nvSpPr>
        <p:spPr>
          <a:xfrm>
            <a:off x="1057424" y="12995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0" name="Google Shape;170;p4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1" name="Google Shape;171;p4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72" name="Google Shape;172;p47"/>
          <p:cNvSpPr txBox="1"/>
          <p:nvPr/>
        </p:nvSpPr>
        <p:spPr>
          <a:xfrm>
            <a:off x="911430" y="400068"/>
            <a:ext cx="9508919"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Biznesa plāna rakstīšanas nozīme</a:t>
            </a:r>
            <a:endParaRPr b="1" i="0" sz="3600" u="none" cap="none" strike="noStrike">
              <a:solidFill>
                <a:srgbClr val="29BB89"/>
              </a:solidFill>
              <a:latin typeface="Quattrocento Sans"/>
              <a:ea typeface="Quattrocento Sans"/>
              <a:cs typeface="Quattrocento Sans"/>
              <a:sym typeface="Quattrocento Sans"/>
            </a:endParaRPr>
          </a:p>
        </p:txBody>
      </p:sp>
      <p:sp>
        <p:nvSpPr>
          <p:cNvPr id="173" name="Google Shape;173;p47"/>
          <p:cNvSpPr txBox="1"/>
          <p:nvPr/>
        </p:nvSpPr>
        <p:spPr>
          <a:xfrm>
            <a:off x="1308061" y="253957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Atgriezeniskās saites sniegšana par jūsu biznesa ideju</a:t>
            </a:r>
            <a:endParaRPr b="1" i="0" sz="1600" u="none" cap="none" strike="noStrike">
              <a:solidFill>
                <a:srgbClr val="29BB89"/>
              </a:solidFill>
              <a:latin typeface="Quattrocento Sans"/>
              <a:ea typeface="Quattrocento Sans"/>
              <a:cs typeface="Quattrocento Sans"/>
              <a:sym typeface="Quattrocento Sans"/>
            </a:endParaRPr>
          </a:p>
        </p:txBody>
      </p:sp>
      <p:sp>
        <p:nvSpPr>
          <p:cNvPr id="174" name="Google Shape;174;p47"/>
          <p:cNvSpPr/>
          <p:nvPr/>
        </p:nvSpPr>
        <p:spPr>
          <a:xfrm>
            <a:off x="1057424" y="264719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7"/>
          <p:cNvSpPr txBox="1"/>
          <p:nvPr/>
        </p:nvSpPr>
        <p:spPr>
          <a:xfrm>
            <a:off x="1308060" y="2831570"/>
            <a:ext cx="10233170" cy="82232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Tā sniedz konstruktīvu atgriezenisko saiti organizācijām, lai tās varētu formulēt un īstenot savas idejas. Tās var novērtēt savus pašreizējos resursus (naudas un nemonetāros), t. i., vai ir nepieciešams ārējs kapitāls, vai būs nepieciešams vairāk darbaspēka. </a:t>
            </a:r>
            <a:endParaRPr/>
          </a:p>
        </p:txBody>
      </p:sp>
      <p:sp>
        <p:nvSpPr>
          <p:cNvPr id="176" name="Google Shape;176;p47"/>
          <p:cNvSpPr txBox="1"/>
          <p:nvPr/>
        </p:nvSpPr>
        <p:spPr>
          <a:xfrm>
            <a:off x="1308061" y="481280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Atbalsts finansēšanas procesā</a:t>
            </a:r>
            <a:endParaRPr b="1" i="0" sz="1600" u="none" cap="none" strike="noStrike">
              <a:solidFill>
                <a:srgbClr val="29BB89"/>
              </a:solidFill>
              <a:latin typeface="Quattrocento Sans"/>
              <a:ea typeface="Quattrocento Sans"/>
              <a:cs typeface="Quattrocento Sans"/>
              <a:sym typeface="Quattrocento Sans"/>
            </a:endParaRPr>
          </a:p>
        </p:txBody>
      </p:sp>
      <p:sp>
        <p:nvSpPr>
          <p:cNvPr id="177" name="Google Shape;177;p47"/>
          <p:cNvSpPr txBox="1"/>
          <p:nvPr/>
        </p:nvSpPr>
        <p:spPr>
          <a:xfrm>
            <a:off x="1308061" y="5140995"/>
            <a:ext cx="10233169"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Organizācijām, kas plāno saņemt ārējo finansējumu, ir labi jāsagatavo sava uzņēmuma prezentācija. Tāpēc tām ir nepieciešams kodolīgs uzņēmējdarbības plāns. Bankas un investori vēlas zināt, kādā stāvoklī organizācija ir uz prezentācijas datumu un cik dzīvotspējīga ir ierosinātā ideja. </a:t>
            </a:r>
            <a:r>
              <a:rPr b="1" i="0" lang="en-GB" sz="1400" u="none" cap="none" strike="noStrike">
                <a:solidFill>
                  <a:schemeClr val="lt1"/>
                </a:solidFill>
                <a:latin typeface="Quattrocento Sans"/>
                <a:ea typeface="Quattrocento Sans"/>
                <a:cs typeface="Quattrocento Sans"/>
                <a:sym typeface="Quattrocento Sans"/>
              </a:rPr>
              <a:t>Uzņēmējdarbības plāna sagatavošana 2,5 reizes palielina iespēju saņemt finansējumu</a:t>
            </a:r>
            <a:r>
              <a:rPr b="0" i="0" lang="en-GB" sz="1400" u="none" cap="none" strike="noStrike">
                <a:solidFill>
                  <a:schemeClr val="lt1"/>
                </a:solidFill>
                <a:latin typeface="Quattrocento Sans"/>
                <a:ea typeface="Quattrocento Sans"/>
                <a:cs typeface="Quattrocento Sans"/>
                <a:sym typeface="Quattrocento Sans"/>
              </a:rPr>
              <a:t>.</a:t>
            </a:r>
            <a:endParaRPr/>
          </a:p>
        </p:txBody>
      </p:sp>
      <p:sp>
        <p:nvSpPr>
          <p:cNvPr id="178" name="Google Shape;178;p47"/>
          <p:cNvSpPr/>
          <p:nvPr/>
        </p:nvSpPr>
        <p:spPr>
          <a:xfrm>
            <a:off x="1057424" y="492042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7"/>
          <p:cNvSpPr/>
          <p:nvPr/>
        </p:nvSpPr>
        <p:spPr>
          <a:xfrm>
            <a:off x="1057424" y="377854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8"/>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185" name="Google Shape;185;p4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6" name="Google Shape;186;p4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7" name="Google Shape;187;p4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8" name="Google Shape;188;p48"/>
          <p:cNvPicPr preferRelativeResize="0"/>
          <p:nvPr/>
        </p:nvPicPr>
        <p:blipFill rotWithShape="1">
          <a:blip r:embed="rId5">
            <a:alphaModFix/>
          </a:blip>
          <a:srcRect b="0" l="0" r="71473" t="52289"/>
          <a:stretch/>
        </p:blipFill>
        <p:spPr>
          <a:xfrm rot="5400000">
            <a:off x="7321527" y="2000840"/>
            <a:ext cx="3644945" cy="6096001"/>
          </a:xfrm>
          <a:prstGeom prst="rect">
            <a:avLst/>
          </a:prstGeom>
          <a:noFill/>
          <a:ln>
            <a:noFill/>
          </a:ln>
        </p:spPr>
      </p:pic>
      <p:sp>
        <p:nvSpPr>
          <p:cNvPr id="189" name="Google Shape;189;p48"/>
          <p:cNvSpPr/>
          <p:nvPr/>
        </p:nvSpPr>
        <p:spPr>
          <a:xfrm>
            <a:off x="952983" y="1622980"/>
            <a:ext cx="7327417"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1. solis. Kopsavilkums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2. solis. Uzņēmuma pārskats (fons un vēsture)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3. solis. Produkti un pakalpojumi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4. solis. Klientu un tirgus analīze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5. Mārketinga un pārdošanas stratēģija</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6. solis. Vadības struktūra</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7. solis. Finanšu plānošana un budžets </a:t>
            </a:r>
            <a:endParaRPr/>
          </a:p>
        </p:txBody>
      </p:sp>
      <p:sp>
        <p:nvSpPr>
          <p:cNvPr id="190" name="Google Shape;190;p48"/>
          <p:cNvSpPr/>
          <p:nvPr/>
        </p:nvSpPr>
        <p:spPr>
          <a:xfrm>
            <a:off x="8588375" y="5625481"/>
            <a:ext cx="360362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Avots: https:</a:t>
            </a:r>
            <a:r>
              <a:rPr i="1" lang="en-GB" sz="900" u="sng">
                <a:solidFill>
                  <a:srgbClr val="1155CC"/>
                </a:solidFill>
                <a:latin typeface="Quattrocento Sans"/>
                <a:ea typeface="Quattrocento Sans"/>
                <a:cs typeface="Quattrocento Sans"/>
                <a:sym typeface="Quattrocento Sans"/>
                <a:hlinkClick r:id="rId6">
                  <a:extLst>
                    <a:ext uri="{A12FA001-AC4F-418D-AE19-62706E023703}">
                      <ahyp:hlinkClr val="tx"/>
                    </a:ext>
                  </a:extLst>
                </a:hlinkClick>
              </a:rPr>
              <a:t>//ncube.com/blog/how-to-write-startup-business-plan/</a:t>
            </a:r>
            <a:endParaRPr sz="900">
              <a:solidFill>
                <a:schemeClr val="dk1"/>
              </a:solidFill>
              <a:latin typeface="Quattrocento Sans"/>
              <a:ea typeface="Quattrocento Sans"/>
              <a:cs typeface="Quattrocento Sans"/>
              <a:sym typeface="Quattrocento Sans"/>
            </a:endParaRPr>
          </a:p>
        </p:txBody>
      </p:sp>
      <p:pic>
        <p:nvPicPr>
          <p:cNvPr id="191" name="Google Shape;191;p48"/>
          <p:cNvPicPr preferRelativeResize="0"/>
          <p:nvPr/>
        </p:nvPicPr>
        <p:blipFill rotWithShape="1">
          <a:blip r:embed="rId7">
            <a:alphaModFix/>
          </a:blip>
          <a:srcRect b="0" l="0" r="0" t="4755"/>
          <a:stretch/>
        </p:blipFill>
        <p:spPr>
          <a:xfrm>
            <a:off x="7071999" y="1780781"/>
            <a:ext cx="5120001" cy="37571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soļi biznesa plāna rakstīšanai</a:t>
            </a:r>
            <a:endParaRPr/>
          </a:p>
        </p:txBody>
      </p:sp>
      <p:sp>
        <p:nvSpPr>
          <p:cNvPr id="197" name="Google Shape;197;p4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8" name="Google Shape;198;p4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9" name="Google Shape;199;p4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00" name="Google Shape;200;p4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01" name="Google Shape;201;p49"/>
          <p:cNvSpPr txBox="1"/>
          <p:nvPr/>
        </p:nvSpPr>
        <p:spPr>
          <a:xfrm>
            <a:off x="952983" y="1472153"/>
            <a:ext cx="10588248"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1. solis. Kopsavilkums </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Tas ir pārskats par organizācijas mērķi un uzdevumiem. Tas ietver to produktu un/vai pakalpojumu izklāstu, kurus organizācija plāno ieviest tirgū, un to, kā tie "atrisinās problēmu".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Tas ietver mērķa tirgus aprakstu, īsu konkurentu analīzi, dzīvotspējas pamatojumu, izmantojot finanšu prognozes, un, visbeidzot, bet ne mazāk svarīgi, "pieprasījumu", t. i., finansējuma prasības, ja organizācija plāno iegūt finansējumu.</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Ātrais secinājums:</a:t>
            </a:r>
            <a:endParaRPr sz="2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Tas ir visa biznesa plāna momentuzņēmums, un tā mērķis ir iepazīstināt un pārliecināt gala lasītāju par biznesa ideju; domājiet par to kā par "elevator pitch".</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Ideālā gadījumā tā ir tikai viena līdz divas lappuses, un, lai gan tā ir pirmā pēc kārtas, uzņēmējdarbības konsultanti iesaka organizācijām to rakstīt pēdējo.</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Tas var kalpot kā atsevišķs dokuments; investori parasti izlasa tikai kopsavilkumu, un, ja viņiem tas šķiet interesants, viņi pieprasa detalizētu plānu.</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