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RsaxMeX3Rm9tLfftHn7uaCHt5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hyperlink" Target="https://www.shopify.com/blog/business-plan-exampl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hyperlink" Target="https://www.shopify.com/blog/business-plan-examp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hyperlink" Target="https://www.shopify.com/blog/business-plan-exampl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www.thebalancesmb.com/writing-a-business-plan-1794231" TargetMode="External"/><Relationship Id="rId7"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23.png"/><Relationship Id="rId7" Type="http://schemas.openxmlformats.org/officeDocument/2006/relationships/hyperlink" Target="http://www.nicholascoriano.com/2013/09/business-plan-management-summary.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hyperlink" Target="https://www.shopify.com/blog/business-plan-exampl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2.png"/><Relationship Id="rId6" Type="http://schemas.openxmlformats.org/officeDocument/2006/relationships/image" Target="../media/image25.png"/><Relationship Id="rId7"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www.youtube.com/watch?time_continue=327&amp;v=E6N5Trv8pfQ&amp;feature=emb_title" TargetMode="External"/><Relationship Id="rId7" Type="http://schemas.openxmlformats.org/officeDocument/2006/relationships/hyperlink" Target="https://onhike.com/writing-your-business-plan-dont-forget-your-own-professional-development/130724/" TargetMode="External"/><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hyperlink" Target="https://www.mymarketresearchmethods.com/the-market-research-process-6-steps-to-success/" TargetMode="External"/><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6: Wie man einen Geschäftsplan erstellt</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PPT2</a:t>
            </a:r>
            <a:endParaRPr sz="20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nvSpPr>
        <p:spPr>
          <a:xfrm>
            <a:off x="952983" y="69010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03" name="Google Shape;20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4" name="Google Shape;204;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5" name="Google Shape;205;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06" name="Google Shape;206;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pic>
        <p:nvPicPr>
          <p:cNvPr id="207" name="Google Shape;207;p10"/>
          <p:cNvPicPr preferRelativeResize="0"/>
          <p:nvPr/>
        </p:nvPicPr>
        <p:blipFill rotWithShape="1">
          <a:blip r:embed="rId6">
            <a:alphaModFix/>
          </a:blip>
          <a:srcRect b="0" l="0" r="0" t="0"/>
          <a:stretch/>
        </p:blipFill>
        <p:spPr>
          <a:xfrm>
            <a:off x="2270280" y="1411184"/>
            <a:ext cx="7118033" cy="4782553"/>
          </a:xfrm>
          <a:prstGeom prst="rect">
            <a:avLst/>
          </a:prstGeom>
          <a:noFill/>
          <a:ln>
            <a:noFill/>
          </a:ln>
        </p:spPr>
      </p:pic>
      <p:sp>
        <p:nvSpPr>
          <p:cNvPr id="208" name="Google Shape;208;p10"/>
          <p:cNvSpPr/>
          <p:nvPr/>
        </p:nvSpPr>
        <p:spPr>
          <a:xfrm>
            <a:off x="3601166" y="6133453"/>
            <a:ext cx="330571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Quelle: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
        <p:nvSpPr>
          <p:cNvPr id="209" name="Google Shape;209;p10"/>
          <p:cNvSpPr/>
          <p:nvPr/>
        </p:nvSpPr>
        <p:spPr>
          <a:xfrm>
            <a:off x="2288568" y="5340097"/>
            <a:ext cx="6599400" cy="29590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0" name="Google Shape;210;p10"/>
          <p:cNvCxnSpPr/>
          <p:nvPr/>
        </p:nvCxnSpPr>
        <p:spPr>
          <a:xfrm flipH="1">
            <a:off x="9037267" y="5169511"/>
            <a:ext cx="756955" cy="318536"/>
          </a:xfrm>
          <a:prstGeom prst="straightConnector1">
            <a:avLst/>
          </a:prstGeom>
          <a:noFill/>
          <a:ln cap="flat" cmpd="sng" w="28575">
            <a:solidFill>
              <a:srgbClr val="FF0000"/>
            </a:solidFill>
            <a:prstDash val="solid"/>
            <a:miter lim="800000"/>
            <a:headEnd len="sm" w="sm" type="none"/>
            <a:tailEnd len="med" w="med" type="triangle"/>
          </a:ln>
        </p:spPr>
      </p:cxnSp>
      <p:sp>
        <p:nvSpPr>
          <p:cNvPr id="211" name="Google Shape;211;p10"/>
          <p:cNvSpPr/>
          <p:nvPr/>
        </p:nvSpPr>
        <p:spPr>
          <a:xfrm>
            <a:off x="9794221" y="4957568"/>
            <a:ext cx="181895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Finanzprognosen </a:t>
            </a:r>
            <a:endParaRPr sz="1400">
              <a:solidFill>
                <a:schemeClr val="dk1"/>
              </a:solidFill>
              <a:latin typeface="Quattrocento Sans"/>
              <a:ea typeface="Quattrocento Sans"/>
              <a:cs typeface="Quattrocento Sans"/>
              <a:sym typeface="Quattrocento Sans"/>
            </a:endParaRPr>
          </a:p>
        </p:txBody>
      </p:sp>
      <p:sp>
        <p:nvSpPr>
          <p:cNvPr id="212" name="Google Shape;212;p10"/>
          <p:cNvSpPr/>
          <p:nvPr/>
        </p:nvSpPr>
        <p:spPr>
          <a:xfrm>
            <a:off x="10152037" y="2784809"/>
            <a:ext cx="18947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Beschreibung des Zielmarktes</a:t>
            </a:r>
            <a:endParaRPr sz="1400">
              <a:solidFill>
                <a:schemeClr val="dk1"/>
              </a:solidFill>
              <a:latin typeface="Quattrocento Sans"/>
              <a:ea typeface="Quattrocento Sans"/>
              <a:cs typeface="Quattrocento Sans"/>
              <a:sym typeface="Quattrocento Sans"/>
            </a:endParaRPr>
          </a:p>
        </p:txBody>
      </p:sp>
      <p:sp>
        <p:nvSpPr>
          <p:cNvPr id="213" name="Google Shape;213;p10"/>
          <p:cNvSpPr/>
          <p:nvPr/>
        </p:nvSpPr>
        <p:spPr>
          <a:xfrm>
            <a:off x="2293620" y="2879782"/>
            <a:ext cx="6950964" cy="1223859"/>
          </a:xfrm>
          <a:prstGeom prst="rect">
            <a:avLst/>
          </a:prstGeom>
          <a:noFill/>
          <a:ln cap="flat" cmpd="sng" w="28575">
            <a:solidFill>
              <a:srgbClr val="FF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4" name="Google Shape;214;p10"/>
          <p:cNvCxnSpPr/>
          <p:nvPr/>
        </p:nvCxnSpPr>
        <p:spPr>
          <a:xfrm flipH="1">
            <a:off x="9388312" y="3096945"/>
            <a:ext cx="756955" cy="318536"/>
          </a:xfrm>
          <a:prstGeom prst="straightConnector1">
            <a:avLst/>
          </a:prstGeom>
          <a:noFill/>
          <a:ln cap="flat" cmpd="sng" w="28575">
            <a:solidFill>
              <a:srgbClr val="FF66FF"/>
            </a:solidFill>
            <a:prstDash val="solid"/>
            <a:miter lim="800000"/>
            <a:headEnd len="sm" w="sm" type="none"/>
            <a:tailEnd len="med" w="med" type="triangle"/>
          </a:ln>
        </p:spPr>
      </p:cxnSp>
      <p:sp>
        <p:nvSpPr>
          <p:cNvPr id="215" name="Google Shape;215;p10"/>
          <p:cNvSpPr/>
          <p:nvPr/>
        </p:nvSpPr>
        <p:spPr>
          <a:xfrm>
            <a:off x="395158" y="3823730"/>
            <a:ext cx="127121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wie diese "ein Problem lösen" werden</a:t>
            </a:r>
            <a:endParaRPr sz="1400">
              <a:solidFill>
                <a:schemeClr val="dk1"/>
              </a:solidFill>
              <a:latin typeface="Calibri"/>
              <a:ea typeface="Calibri"/>
              <a:cs typeface="Calibri"/>
              <a:sym typeface="Calibri"/>
            </a:endParaRPr>
          </a:p>
        </p:txBody>
      </p:sp>
      <p:sp>
        <p:nvSpPr>
          <p:cNvPr id="216" name="Google Shape;216;p10"/>
          <p:cNvSpPr/>
          <p:nvPr/>
        </p:nvSpPr>
        <p:spPr>
          <a:xfrm>
            <a:off x="239592" y="1556093"/>
            <a:ext cx="14267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Quattrocento Sans"/>
                <a:ea typeface="Quattrocento Sans"/>
                <a:cs typeface="Quattrocento Sans"/>
                <a:sym typeface="Quattrocento Sans"/>
              </a:rPr>
              <a:t>Überblick über die Organisation</a:t>
            </a:r>
            <a:endParaRPr sz="1400">
              <a:solidFill>
                <a:schemeClr val="dk1"/>
              </a:solidFill>
              <a:latin typeface="Calibri"/>
              <a:ea typeface="Calibri"/>
              <a:cs typeface="Calibri"/>
              <a:sym typeface="Calibri"/>
            </a:endParaRPr>
          </a:p>
        </p:txBody>
      </p:sp>
      <p:sp>
        <p:nvSpPr>
          <p:cNvPr id="217" name="Google Shape;217;p10"/>
          <p:cNvSpPr/>
          <p:nvPr/>
        </p:nvSpPr>
        <p:spPr>
          <a:xfrm>
            <a:off x="2288568" y="1817703"/>
            <a:ext cx="6956016" cy="967105"/>
          </a:xfrm>
          <a:prstGeom prst="rect">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8" name="Google Shape;218;p10"/>
          <p:cNvCxnSpPr/>
          <p:nvPr/>
        </p:nvCxnSpPr>
        <p:spPr>
          <a:xfrm>
            <a:off x="1599584" y="1894180"/>
            <a:ext cx="600056" cy="469936"/>
          </a:xfrm>
          <a:prstGeom prst="straightConnector1">
            <a:avLst/>
          </a:prstGeom>
          <a:noFill/>
          <a:ln cap="flat" cmpd="sng" w="28575">
            <a:solidFill>
              <a:srgbClr val="C55A11"/>
            </a:solidFill>
            <a:prstDash val="solid"/>
            <a:miter lim="800000"/>
            <a:headEnd len="sm" w="sm" type="none"/>
            <a:tailEnd len="med" w="med" type="triangle"/>
          </a:ln>
        </p:spPr>
      </p:cxnSp>
      <p:sp>
        <p:nvSpPr>
          <p:cNvPr id="219" name="Google Shape;219;p10"/>
          <p:cNvSpPr/>
          <p:nvPr/>
        </p:nvSpPr>
        <p:spPr>
          <a:xfrm>
            <a:off x="2288568" y="4217591"/>
            <a:ext cx="6956016" cy="948470"/>
          </a:xfrm>
          <a:prstGeom prst="rect">
            <a:avLst/>
          </a:prstGeom>
          <a:noFill/>
          <a:ln cap="flat" cmpd="sng" w="28575">
            <a:solidFill>
              <a:srgbClr val="FF99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 name="Google Shape;220;p10"/>
          <p:cNvCxnSpPr/>
          <p:nvPr/>
        </p:nvCxnSpPr>
        <p:spPr>
          <a:xfrm>
            <a:off x="1599584" y="4217591"/>
            <a:ext cx="600056" cy="469936"/>
          </a:xfrm>
          <a:prstGeom prst="straightConnector1">
            <a:avLst/>
          </a:prstGeom>
          <a:noFill/>
          <a:ln cap="flat" cmpd="sng" w="28575">
            <a:solidFill>
              <a:srgbClr val="FF9933"/>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1"/>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Die wichtigsten Schritte zur Erstellung eines Geschäftsplans</a:t>
            </a:r>
            <a:endParaRPr/>
          </a:p>
        </p:txBody>
      </p:sp>
      <p:sp>
        <p:nvSpPr>
          <p:cNvPr id="226" name="Google Shape;226;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7" name="Google Shape;227;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8" name="Google Shape;228;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9" name="Google Shape;229;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0" name="Google Shape;230;p11"/>
          <p:cNvSpPr txBox="1"/>
          <p:nvPr/>
        </p:nvSpPr>
        <p:spPr>
          <a:xfrm>
            <a:off x="952983" y="1613028"/>
            <a:ext cx="9233433"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2. Unternehmensübersicht (Hintergrund und Geschichte)</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Im Falle einer Unternehmensgründung bietet dieser Abschnitt einen Überblick über das Unternehmen, einschließlich seiner Vision, seines Auftrags und seiner Werte sowie der rechtlichen Struktur.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Er umfasst die Kernkompetenzen, eine kurze Beschreibung der bestehenden Produkte/Dienstleistungen, die Teamstruktur sowie den qualitativen und quantitativen Erfolg des Unternehmens im Laufe der Jahre.</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Im Falle eines neu gegründeten Unternehmens gibt dieser Abschnitt Antworten auf die folgenden Fragen:</a:t>
            </a:r>
            <a:endParaRPr sz="2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Was wird das Start-up bieten?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Wie hoch ist der Bedarf, um das Unternehmen zu führen?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Wer wird die Kunden bedienen?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Wer sind die Kunden?</a:t>
            </a:r>
            <a:endParaRPr b="1"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36" name="Google Shape;236;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7" name="Google Shape;237;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8" name="Google Shape;238;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9" name="Google Shape;239;p1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pic>
        <p:nvPicPr>
          <p:cNvPr id="240" name="Google Shape;240;p12"/>
          <p:cNvPicPr preferRelativeResize="0"/>
          <p:nvPr/>
        </p:nvPicPr>
        <p:blipFill rotWithShape="1">
          <a:blip r:embed="rId6">
            <a:alphaModFix/>
          </a:blip>
          <a:srcRect b="0" l="0" r="0" t="0"/>
          <a:stretch/>
        </p:blipFill>
        <p:spPr>
          <a:xfrm>
            <a:off x="1383215" y="1922264"/>
            <a:ext cx="9285961" cy="3790188"/>
          </a:xfrm>
          <a:prstGeom prst="rect">
            <a:avLst/>
          </a:prstGeom>
          <a:noFill/>
          <a:ln>
            <a:noFill/>
          </a:ln>
        </p:spPr>
      </p:pic>
      <p:sp>
        <p:nvSpPr>
          <p:cNvPr id="241" name="Google Shape;241;p12"/>
          <p:cNvSpPr/>
          <p:nvPr/>
        </p:nvSpPr>
        <p:spPr>
          <a:xfrm>
            <a:off x="3887459" y="5712452"/>
            <a:ext cx="335540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Quelle: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
        <p:nvSpPr>
          <p:cNvPr id="242" name="Google Shape;242;p12"/>
          <p:cNvSpPr/>
          <p:nvPr/>
        </p:nvSpPr>
        <p:spPr>
          <a:xfrm>
            <a:off x="952983" y="1393225"/>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Unternehmensübersicht (Hintergrund und Geschichte)</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48" name="Google Shape;248;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9" name="Google Shape;249;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0" name="Google Shape;250;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1" name="Google Shape;251;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2" name="Google Shape;252;p13"/>
          <p:cNvSpPr txBox="1"/>
          <p:nvPr/>
        </p:nvSpPr>
        <p:spPr>
          <a:xfrm>
            <a:off x="952983" y="1439292"/>
            <a:ext cx="9224289" cy="41242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3. Produkte und Dienstleistungen </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Der Abschnitt über Produkte und Dienstleistungen ist mehr als nur eine Auflistung </a:t>
            </a:r>
            <a:r>
              <a:rPr b="1" lang="en-GB" sz="1800">
                <a:solidFill>
                  <a:schemeClr val="dk1"/>
                </a:solidFill>
                <a:latin typeface="Quattrocento Sans"/>
                <a:ea typeface="Quattrocento Sans"/>
                <a:cs typeface="Quattrocento Sans"/>
                <a:sym typeface="Quattrocento Sans"/>
              </a:rPr>
              <a:t>dessen, was </a:t>
            </a:r>
            <a:r>
              <a:rPr lang="en-GB" sz="1800">
                <a:solidFill>
                  <a:schemeClr val="dk1"/>
                </a:solidFill>
                <a:latin typeface="Quattrocento Sans"/>
                <a:ea typeface="Quattrocento Sans"/>
                <a:cs typeface="Quattrocento Sans"/>
                <a:sym typeface="Quattrocento Sans"/>
              </a:rPr>
              <a:t>die Organisation anzubieten gedenkt. Sie sollten das Problem beschreiben, das Sie mit dem jeweiligen Produkt oder der Dienstleistung zu lösen gedenken, und wie Sie dabei vorgehen werden.</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Es ist wichtig zu beschreiben, wie sich die Produkte und Dienstleistungen des Unternehmens von denen der Konkurrenz unterscheiden.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Falls es keinen Markt gibt, ist die Beschreibung, warum das Produkt und/oder die Dienstleistung benötigt wird, von entscheidender Bedeutung, vor allem, wenn der Geschäftsplan externen Zwecken dienen soll, z. B. der Beschaffung von Mitteln oder der Suche nach Partnern.</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Daher sollten Sie die Art des Produkts, seine Verwendungszwecke, seinen Wert usw. erläutern und gleichzeitig die </a:t>
            </a:r>
            <a:r>
              <a:rPr b="1" lang="en-GB" sz="1800">
                <a:solidFill>
                  <a:schemeClr val="dk1"/>
                </a:solidFill>
                <a:latin typeface="Quattrocento Sans"/>
                <a:ea typeface="Quattrocento Sans"/>
                <a:cs typeface="Quattrocento Sans"/>
                <a:sym typeface="Quattrocento Sans"/>
              </a:rPr>
              <a:t>Qualität, den Wert und die Vorteile </a:t>
            </a:r>
            <a:r>
              <a:rPr lang="en-GB" sz="1800">
                <a:solidFill>
                  <a:schemeClr val="dk1"/>
                </a:solidFill>
                <a:latin typeface="Quattrocento Sans"/>
                <a:ea typeface="Quattrocento Sans"/>
                <a:cs typeface="Quattrocento Sans"/>
                <a:sym typeface="Quattrocento Sans"/>
              </a:rPr>
              <a:t>aufzeigen, die Sie mit dieser Markteinführung bieten werden.</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58" name="Google Shape;258;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9" name="Google Shape;259;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0" name="Google Shape;260;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1" name="Google Shape;261;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2" name="Google Shape;262;p14"/>
          <p:cNvSpPr txBox="1"/>
          <p:nvPr/>
        </p:nvSpPr>
        <p:spPr>
          <a:xfrm>
            <a:off x="952975" y="1328025"/>
            <a:ext cx="4928100" cy="498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3. Produkte und Dienstleistungen </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In diesem Abschnitt können Sie die </a:t>
            </a:r>
            <a:r>
              <a:rPr b="1" lang="en-GB" sz="1800">
                <a:solidFill>
                  <a:schemeClr val="dk1"/>
                </a:solidFill>
                <a:latin typeface="Quattrocento Sans"/>
                <a:ea typeface="Quattrocento Sans"/>
                <a:cs typeface="Quattrocento Sans"/>
                <a:sym typeface="Quattrocento Sans"/>
              </a:rPr>
              <a:t>Preisgestaltung</a:t>
            </a:r>
            <a:r>
              <a:rPr lang="en-GB" sz="1800">
                <a:solidFill>
                  <a:schemeClr val="dk1"/>
                </a:solidFill>
                <a:latin typeface="Quattrocento Sans"/>
                <a:ea typeface="Quattrocento Sans"/>
                <a:cs typeface="Quattrocento Sans"/>
                <a:sym typeface="Quattrocento Sans"/>
              </a:rPr>
              <a:t>, die </a:t>
            </a:r>
            <a:r>
              <a:rPr b="1" lang="en-GB" sz="1800">
                <a:solidFill>
                  <a:schemeClr val="dk1"/>
                </a:solidFill>
                <a:latin typeface="Quattrocento Sans"/>
                <a:ea typeface="Quattrocento Sans"/>
                <a:cs typeface="Quattrocento Sans"/>
                <a:sym typeface="Quattrocento Sans"/>
              </a:rPr>
              <a:t>Lebensdauer des Produkts und die Vorteile für den Verbraucher </a:t>
            </a:r>
            <a:r>
              <a:rPr lang="en-GB" sz="1800">
                <a:solidFill>
                  <a:schemeClr val="dk1"/>
                </a:solidFill>
                <a:latin typeface="Quattrocento Sans"/>
                <a:ea typeface="Quattrocento Sans"/>
                <a:cs typeface="Quattrocento Sans"/>
                <a:sym typeface="Quattrocento Sans"/>
              </a:rPr>
              <a:t>sowie Informationen über die </a:t>
            </a:r>
            <a:r>
              <a:rPr b="1" lang="en-GB" sz="1800">
                <a:solidFill>
                  <a:schemeClr val="dk1"/>
                </a:solidFill>
                <a:latin typeface="Quattrocento Sans"/>
                <a:ea typeface="Quattrocento Sans"/>
                <a:cs typeface="Quattrocento Sans"/>
                <a:sym typeface="Quattrocento Sans"/>
              </a:rPr>
              <a:t>Produktions- und Herstellungsverfahren</a:t>
            </a:r>
            <a:r>
              <a:rPr lang="en-GB" sz="1800">
                <a:solidFill>
                  <a:schemeClr val="dk1"/>
                </a:solidFill>
                <a:latin typeface="Quattrocento Sans"/>
                <a:ea typeface="Quattrocento Sans"/>
                <a:cs typeface="Quattrocento Sans"/>
                <a:sym typeface="Quattrocento Sans"/>
              </a:rPr>
              <a:t>, etwaige Patente, Forschung und Entwicklung oder geschützte Technologien, die das Unternehmen einsetzt, angeben.</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Darüber hinaus können Sie einen Überblick über die </a:t>
            </a:r>
            <a:r>
              <a:rPr b="1" lang="en-GB" sz="1800">
                <a:solidFill>
                  <a:schemeClr val="dk1"/>
                </a:solidFill>
                <a:latin typeface="Quattrocento Sans"/>
                <a:ea typeface="Quattrocento Sans"/>
                <a:cs typeface="Quattrocento Sans"/>
                <a:sym typeface="Quattrocento Sans"/>
              </a:rPr>
              <a:t>nächsten Schritte </a:t>
            </a:r>
            <a:r>
              <a:rPr lang="en-GB" sz="1800">
                <a:solidFill>
                  <a:schemeClr val="dk1"/>
                </a:solidFill>
                <a:latin typeface="Quattrocento Sans"/>
                <a:ea typeface="Quattrocento Sans"/>
                <a:cs typeface="Quattrocento Sans"/>
                <a:sym typeface="Quattrocento Sans"/>
              </a:rPr>
              <a:t>geben, die </a:t>
            </a:r>
            <a:r>
              <a:rPr b="1" lang="en-GB" sz="1800">
                <a:solidFill>
                  <a:schemeClr val="dk1"/>
                </a:solidFill>
                <a:latin typeface="Quattrocento Sans"/>
                <a:ea typeface="Quattrocento Sans"/>
                <a:cs typeface="Quattrocento Sans"/>
                <a:sym typeface="Quattrocento Sans"/>
              </a:rPr>
              <a:t>erforderlich sind, um </a:t>
            </a:r>
            <a:r>
              <a:rPr lang="en-GB" sz="1800">
                <a:solidFill>
                  <a:schemeClr val="dk1"/>
                </a:solidFill>
                <a:latin typeface="Quattrocento Sans"/>
                <a:ea typeface="Quattrocento Sans"/>
                <a:cs typeface="Quattrocento Sans"/>
                <a:sym typeface="Quattrocento Sans"/>
              </a:rPr>
              <a:t>das Produkt oder die Dienstleistung verkaufsfertig zu machen. Wichtige Meilensteine, wie z. B. die Annahme von Vorbestellungen, müssen hier skizziert werden.</a:t>
            </a:r>
            <a:endParaRPr sz="2000">
              <a:solidFill>
                <a:schemeClr val="dk1"/>
              </a:solidFill>
              <a:latin typeface="Quattrocento Sans"/>
              <a:ea typeface="Quattrocento Sans"/>
              <a:cs typeface="Quattrocento Sans"/>
              <a:sym typeface="Quattrocento Sans"/>
            </a:endParaRPr>
          </a:p>
        </p:txBody>
      </p:sp>
      <p:pic>
        <p:nvPicPr>
          <p:cNvPr id="263" name="Google Shape;263;p14"/>
          <p:cNvPicPr preferRelativeResize="0"/>
          <p:nvPr/>
        </p:nvPicPr>
        <p:blipFill rotWithShape="1">
          <a:blip r:embed="rId6">
            <a:alphaModFix/>
          </a:blip>
          <a:srcRect b="0" l="0" r="0" t="0"/>
          <a:stretch/>
        </p:blipFill>
        <p:spPr>
          <a:xfrm>
            <a:off x="5944976" y="2066544"/>
            <a:ext cx="6247024" cy="3116692"/>
          </a:xfrm>
          <a:prstGeom prst="rect">
            <a:avLst/>
          </a:prstGeom>
          <a:noFill/>
          <a:ln>
            <a:noFill/>
          </a:ln>
        </p:spPr>
      </p:pic>
      <p:sp>
        <p:nvSpPr>
          <p:cNvPr id="264" name="Google Shape;264;p14"/>
          <p:cNvSpPr/>
          <p:nvPr/>
        </p:nvSpPr>
        <p:spPr>
          <a:xfrm>
            <a:off x="8483478" y="5168349"/>
            <a:ext cx="330571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Quelle: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9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5"/>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70" name="Google Shape;270;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3" name="Google Shape;273;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4" name="Google Shape;274;p15"/>
          <p:cNvSpPr txBox="1"/>
          <p:nvPr/>
        </p:nvSpPr>
        <p:spPr>
          <a:xfrm>
            <a:off x="952983" y="1225829"/>
            <a:ext cx="10588248" cy="48782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4. Kunden- und Marktanalyse</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Ein erfolgreicher Geschäftsplan umfasst in diesem Abschnitt die folgenden Punkte: </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Beschreibung und Ausblick der Branche: </a:t>
            </a:r>
            <a:r>
              <a:rPr lang="en-GB" sz="1800">
                <a:solidFill>
                  <a:schemeClr val="dk1"/>
                </a:solidFill>
                <a:latin typeface="Quattrocento Sans"/>
                <a:ea typeface="Quattrocento Sans"/>
                <a:cs typeface="Quattrocento Sans"/>
                <a:sym typeface="Quattrocento Sans"/>
              </a:rPr>
              <a:t>Enthält Hintergrundinformationen über die Branche, ihre Herausforderungen, ihre Größe, ihre Wachstumsmuster und ihre Zukunftsaussichten.</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Zielmarkt: </a:t>
            </a:r>
            <a:r>
              <a:rPr lang="en-GB" sz="1800">
                <a:solidFill>
                  <a:schemeClr val="dk1"/>
                </a:solidFill>
                <a:latin typeface="Quattrocento Sans"/>
                <a:ea typeface="Quattrocento Sans"/>
                <a:cs typeface="Quattrocento Sans"/>
                <a:sym typeface="Quattrocento Sans"/>
              </a:rPr>
              <a:t>Enthält demografische Informationen über die Zielgruppe, einschließlich Alter, Geschlecht und Einkommenshöhe. In diesem Abschnitt bewerten die Organisationen die Größe ihres potenziellen Marktes, wie viel dieser ausgeben könnte und wie sie ihre potenziellen Kunden erreichen werden.</a:t>
            </a:r>
            <a:endParaRPr/>
          </a:p>
          <a:p>
            <a:pPr indent="-285750" lvl="0" marL="285750" marR="0" rtl="0" algn="l">
              <a:spcBef>
                <a:spcPts val="100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Marktbedarf: </a:t>
            </a:r>
            <a:r>
              <a:rPr lang="en-GB" sz="1800">
                <a:solidFill>
                  <a:schemeClr val="dk1"/>
                </a:solidFill>
                <a:latin typeface="Quattrocento Sans"/>
                <a:ea typeface="Quattrocento Sans"/>
                <a:cs typeface="Quattrocento Sans"/>
                <a:sym typeface="Quattrocento Sans"/>
              </a:rPr>
              <a:t>Hier können Sie ihren Wettbewerbsvorteil vorstellen. Siehe unten:</a:t>
            </a:r>
            <a:endParaRPr b="1" sz="1800">
              <a:solidFill>
                <a:schemeClr val="dk1"/>
              </a:solidFill>
              <a:latin typeface="Quattrocento Sans"/>
              <a:ea typeface="Quattrocento Sans"/>
              <a:cs typeface="Quattrocento Sans"/>
              <a:sym typeface="Quattrocento Sans"/>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Welche Faktoren beeinflussen den Bedarf an dem Produkt und/oder der Dienstleistung?</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Gab es den Bedarf schon vorher oder versucht die Organisation, ihn zu schaffen?</a:t>
            </a:r>
            <a:endParaRPr/>
          </a:p>
          <a:p>
            <a:pPr indent="-274638" lvl="0" marL="539750" marR="0" rtl="0" algn="l">
              <a:spcBef>
                <a:spcPts val="0"/>
              </a:spcBef>
              <a:spcAft>
                <a:spcPts val="0"/>
              </a:spcAft>
              <a:buClr>
                <a:schemeClr val="dk1"/>
              </a:buClr>
              <a:buSzPts val="1800"/>
              <a:buFont typeface="Quattrocento Sans"/>
              <a:buChar char="-"/>
            </a:pPr>
            <a:r>
              <a:rPr lang="en-GB" sz="1800">
                <a:solidFill>
                  <a:schemeClr val="dk1"/>
                </a:solidFill>
                <a:latin typeface="Quattrocento Sans"/>
                <a:ea typeface="Quattrocento Sans"/>
                <a:cs typeface="Quattrocento Sans"/>
                <a:sym typeface="Quattrocento Sans"/>
              </a:rPr>
              <a:t>Warum werden die Kunden mit dem Unternehmen Geschäfte machen wollen und es möglicherweise einem anderen Unternehmen vorziehen?</a:t>
            </a:r>
            <a:endParaRPr/>
          </a:p>
          <a:p>
            <a:pPr indent="-285750" lvl="0" marL="285750" marR="0" rtl="0" algn="l">
              <a:spcBef>
                <a:spcPts val="0"/>
              </a:spcBef>
              <a:spcAft>
                <a:spcPts val="0"/>
              </a:spcAft>
              <a:buClr>
                <a:schemeClr val="dk1"/>
              </a:buClr>
              <a:buSzPts val="1800"/>
              <a:buFont typeface="Noto Sans Symbols"/>
              <a:buChar char="✔"/>
            </a:pPr>
            <a:r>
              <a:rPr b="1" lang="en-GB" sz="1800">
                <a:solidFill>
                  <a:schemeClr val="dk1"/>
                </a:solidFill>
                <a:latin typeface="Quattrocento Sans"/>
                <a:ea typeface="Quattrocento Sans"/>
                <a:cs typeface="Quattrocento Sans"/>
                <a:sym typeface="Quattrocento Sans"/>
              </a:rPr>
              <a:t>Marktwachstum: </a:t>
            </a:r>
            <a:r>
              <a:rPr lang="en-GB" sz="1800">
                <a:solidFill>
                  <a:schemeClr val="dk1"/>
                </a:solidFill>
                <a:latin typeface="Quattrocento Sans"/>
                <a:ea typeface="Quattrocento Sans"/>
                <a:cs typeface="Quattrocento Sans"/>
                <a:sym typeface="Quattrocento Sans"/>
              </a:rPr>
              <a:t>Sie sollten Umsatzprognosen erstellen und wissen, wie das Geschäft in Zukunft aussehen könnte. "</a:t>
            </a:r>
            <a:r>
              <a:rPr i="1" lang="en-GB" sz="1800">
                <a:solidFill>
                  <a:schemeClr val="dk1"/>
                </a:solidFill>
                <a:latin typeface="Quattrocento Sans"/>
                <a:ea typeface="Quattrocento Sans"/>
                <a:cs typeface="Quattrocento Sans"/>
                <a:sym typeface="Quattrocento Sans"/>
              </a:rPr>
              <a:t>Ist die Zahl der Menschen auf Ihrem Zielmarkt in den letzten Jahren gestiegen oder gesunken? Um wie viel pro Jahr?"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nvSpPr>
        <p:spPr>
          <a:xfrm>
            <a:off x="952983" y="316113"/>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80" name="Google Shape;280;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1" name="Google Shape;281;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2" name="Google Shape;282;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3" name="Google Shape;283;p1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4" name="Google Shape;284;p16"/>
          <p:cNvSpPr txBox="1"/>
          <p:nvPr/>
        </p:nvSpPr>
        <p:spPr>
          <a:xfrm>
            <a:off x="952983" y="1029069"/>
            <a:ext cx="10588200" cy="52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chemeClr val="dk1"/>
                </a:solidFill>
                <a:latin typeface="Quattrocento Sans"/>
                <a:ea typeface="Quattrocento Sans"/>
                <a:cs typeface="Quattrocento Sans"/>
                <a:sym typeface="Quattrocento Sans"/>
              </a:rPr>
              <a:t>Schritt 4. Kunden- und Marktanalyse</a:t>
            </a:r>
            <a:endParaRPr sz="1300"/>
          </a:p>
          <a:p>
            <a:pPr indent="0" lvl="0" marL="0" marR="0" rtl="0" algn="l">
              <a:spcBef>
                <a:spcPts val="0"/>
              </a:spcBef>
              <a:spcAft>
                <a:spcPts val="0"/>
              </a:spcAft>
              <a:buNone/>
            </a:pPr>
            <a:r>
              <a:t/>
            </a:r>
            <a:endParaRPr b="1" sz="1300">
              <a:solidFill>
                <a:schemeClr val="dk1"/>
              </a:solidFill>
              <a:latin typeface="Quattrocento Sans"/>
              <a:ea typeface="Quattrocento Sans"/>
              <a:cs typeface="Quattrocento Sans"/>
              <a:sym typeface="Quattrocento Sans"/>
            </a:endParaRPr>
          </a:p>
          <a:p>
            <a:pPr indent="-279400" lvl="0" marL="285750" marR="0" rtl="0" algn="l">
              <a:spcBef>
                <a:spcPts val="0"/>
              </a:spcBef>
              <a:spcAft>
                <a:spcPts val="0"/>
              </a:spcAft>
              <a:buClr>
                <a:schemeClr val="dk1"/>
              </a:buClr>
              <a:buSzPts val="1700"/>
              <a:buFont typeface="Noto Sans Symbols"/>
              <a:buChar char="✔"/>
            </a:pPr>
            <a:r>
              <a:rPr b="1" lang="en-GB" sz="1700">
                <a:solidFill>
                  <a:schemeClr val="dk1"/>
                </a:solidFill>
                <a:latin typeface="Quattrocento Sans"/>
                <a:ea typeface="Quattrocento Sans"/>
                <a:cs typeface="Quattrocento Sans"/>
                <a:sym typeface="Quattrocento Sans"/>
              </a:rPr>
              <a:t>Markttrends: </a:t>
            </a:r>
            <a:r>
              <a:rPr lang="en-GB" sz="1700">
                <a:solidFill>
                  <a:schemeClr val="dk1"/>
                </a:solidFill>
                <a:latin typeface="Quattrocento Sans"/>
                <a:ea typeface="Quattrocento Sans"/>
                <a:cs typeface="Quattrocento Sans"/>
                <a:sym typeface="Quattrocento Sans"/>
              </a:rPr>
              <a:t>Sie sollten über die Arten von Veränderungen nachdenken, die sich auf den spezifischen Markt auswirken könnten, an dem sie interessiert sind.</a:t>
            </a:r>
            <a:endParaRPr sz="1700">
              <a:solidFill>
                <a:schemeClr val="dk1"/>
              </a:solidFill>
              <a:latin typeface="Quattrocento Sans"/>
              <a:ea typeface="Quattrocento Sans"/>
              <a:cs typeface="Quattrocento Sans"/>
              <a:sym typeface="Quattrocento Sans"/>
            </a:endParaRPr>
          </a:p>
          <a:p>
            <a:pPr indent="-268288"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Gibt es einen Wandel hin zu mehr natürlichen oder biologischen Inhaltsstoffen, der sich auf Ihr Geschäft auswirken könnte?</a:t>
            </a:r>
            <a:endParaRPr sz="1300"/>
          </a:p>
          <a:p>
            <a:pPr indent="-268288"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Welche Rolle könnten die Energiepreise spielen?</a:t>
            </a:r>
            <a:endParaRPr sz="1300"/>
          </a:p>
          <a:p>
            <a:pPr indent="-268288"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Die leichte Verfügbarkeit des Internets und der Smartphone-Technologie? </a:t>
            </a:r>
            <a:endParaRPr sz="1300"/>
          </a:p>
          <a:p>
            <a:pPr indent="-279400" lvl="0" marL="285750" marR="0" rtl="0" algn="l">
              <a:spcBef>
                <a:spcPts val="1000"/>
              </a:spcBef>
              <a:spcAft>
                <a:spcPts val="0"/>
              </a:spcAft>
              <a:buClr>
                <a:schemeClr val="dk1"/>
              </a:buClr>
              <a:buSzPts val="1700"/>
              <a:buFont typeface="Noto Sans Symbols"/>
              <a:buChar char="✔"/>
            </a:pPr>
            <a:r>
              <a:rPr b="1" lang="en-GB" sz="1700">
                <a:solidFill>
                  <a:schemeClr val="dk1"/>
                </a:solidFill>
                <a:latin typeface="Quattrocento Sans"/>
                <a:ea typeface="Quattrocento Sans"/>
                <a:cs typeface="Quattrocento Sans"/>
                <a:sym typeface="Quattrocento Sans"/>
              </a:rPr>
              <a:t>Marktforschungstests: </a:t>
            </a:r>
            <a:r>
              <a:rPr lang="en-GB" sz="1700">
                <a:solidFill>
                  <a:schemeClr val="dk1"/>
                </a:solidFill>
                <a:latin typeface="Quattrocento Sans"/>
                <a:ea typeface="Quattrocento Sans"/>
                <a:cs typeface="Quattrocento Sans"/>
                <a:sym typeface="Quattrocento Sans"/>
              </a:rPr>
              <a:t>Es hilft Ihnen herauszufinden, wo Sie auf dem Markt stehen, einschließlich der Lebensfähigkeit Ihres potenziellen Produkts und/oder Ihrer Dienstleistung.</a:t>
            </a:r>
            <a:endParaRPr sz="1300"/>
          </a:p>
          <a:p>
            <a:pPr indent="-279400" lvl="0" marL="285750" marR="0" rtl="0" algn="l">
              <a:spcBef>
                <a:spcPts val="1000"/>
              </a:spcBef>
              <a:spcAft>
                <a:spcPts val="0"/>
              </a:spcAft>
              <a:buClr>
                <a:schemeClr val="dk1"/>
              </a:buClr>
              <a:buSzPts val="1700"/>
              <a:buFont typeface="Noto Sans Symbols"/>
              <a:buChar char="✔"/>
            </a:pPr>
            <a:r>
              <a:rPr b="1" lang="en-GB" sz="1700">
                <a:solidFill>
                  <a:schemeClr val="dk1"/>
                </a:solidFill>
                <a:latin typeface="Quattrocento Sans"/>
                <a:ea typeface="Quattrocento Sans"/>
                <a:cs typeface="Quattrocento Sans"/>
                <a:sym typeface="Quattrocento Sans"/>
              </a:rPr>
              <a:t>Wettbewerbsanalyse: </a:t>
            </a:r>
            <a:r>
              <a:rPr lang="en-GB" sz="1700">
                <a:solidFill>
                  <a:schemeClr val="dk1"/>
                </a:solidFill>
                <a:latin typeface="Quattrocento Sans"/>
                <a:ea typeface="Quattrocento Sans"/>
                <a:cs typeface="Quattrocento Sans"/>
                <a:sym typeface="Quattrocento Sans"/>
              </a:rPr>
              <a:t>Dies kann durch die Durchführung einer SWOT-Analyse erreicht werden.</a:t>
            </a:r>
            <a:endParaRPr sz="1300"/>
          </a:p>
          <a:p>
            <a:pPr indent="-279400" lvl="0" marL="285750" marR="0" rtl="0" algn="l">
              <a:spcBef>
                <a:spcPts val="1000"/>
              </a:spcBef>
              <a:spcAft>
                <a:spcPts val="0"/>
              </a:spcAft>
              <a:buClr>
                <a:schemeClr val="dk1"/>
              </a:buClr>
              <a:buSzPts val="1700"/>
              <a:buFont typeface="Noto Sans Symbols"/>
              <a:buChar char="✔"/>
            </a:pPr>
            <a:r>
              <a:rPr b="1" lang="en-GB" sz="1700">
                <a:solidFill>
                  <a:schemeClr val="dk1"/>
                </a:solidFill>
                <a:latin typeface="Quattrocento Sans"/>
                <a:ea typeface="Quattrocento Sans"/>
                <a:cs typeface="Quattrocento Sans"/>
                <a:sym typeface="Quattrocento Sans"/>
              </a:rPr>
              <a:t>Marktzutrittsschranken: </a:t>
            </a:r>
            <a:r>
              <a:rPr lang="en-GB" sz="1700">
                <a:solidFill>
                  <a:schemeClr val="dk1"/>
                </a:solidFill>
                <a:latin typeface="Quattrocento Sans"/>
                <a:ea typeface="Quattrocento Sans"/>
                <a:cs typeface="Quattrocento Sans"/>
                <a:sym typeface="Quattrocento Sans"/>
              </a:rPr>
              <a:t>Sie sollten sich darüber im Klaren sein, ob und welche Hindernisse auf dem Markt, in den Sie eintreten wollen, bestehen. </a:t>
            </a:r>
            <a:endParaRPr sz="1700">
              <a:solidFill>
                <a:schemeClr val="dk1"/>
              </a:solidFill>
              <a:latin typeface="Quattrocento Sans"/>
              <a:ea typeface="Quattrocento Sans"/>
              <a:cs typeface="Quattrocento Sans"/>
              <a:sym typeface="Quattrocento Sans"/>
            </a:endParaRPr>
          </a:p>
          <a:p>
            <a:pPr indent="-279400"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Haben Sie technische Kenntnisse, die schwer zu bekommen sind?</a:t>
            </a:r>
            <a:endParaRPr sz="1300"/>
          </a:p>
          <a:p>
            <a:pPr indent="-279400"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Ein spezialisiertes Produkt, das sonst niemand herstellen kann</a:t>
            </a:r>
            <a:endParaRPr sz="1300"/>
          </a:p>
          <a:p>
            <a:pPr indent="-279400" lvl="0" marL="539750" marR="0" rtl="0" algn="l">
              <a:spcBef>
                <a:spcPts val="0"/>
              </a:spcBef>
              <a:spcAft>
                <a:spcPts val="0"/>
              </a:spcAft>
              <a:buClr>
                <a:schemeClr val="dk1"/>
              </a:buClr>
              <a:buSzPts val="1700"/>
              <a:buFont typeface="Quattrocento Sans"/>
              <a:buChar char="-"/>
            </a:pPr>
            <a:r>
              <a:rPr lang="en-GB" sz="1700">
                <a:solidFill>
                  <a:schemeClr val="dk1"/>
                </a:solidFill>
                <a:latin typeface="Quattrocento Sans"/>
                <a:ea typeface="Quattrocento Sans"/>
                <a:cs typeface="Quattrocento Sans"/>
                <a:sym typeface="Quattrocento Sans"/>
              </a:rPr>
              <a:t>Ein Dienst, der Jahre braucht, um perfekt zu sein?</a:t>
            </a:r>
            <a:endParaRPr sz="1300"/>
          </a:p>
          <a:p>
            <a:pPr indent="-279400" lvl="0" marL="285750" marR="0" rtl="0" algn="l">
              <a:spcBef>
                <a:spcPts val="1000"/>
              </a:spcBef>
              <a:spcAft>
                <a:spcPts val="0"/>
              </a:spcAft>
              <a:buClr>
                <a:schemeClr val="dk1"/>
              </a:buClr>
              <a:buSzPts val="1700"/>
              <a:buFont typeface="Noto Sans Symbols"/>
              <a:buChar char="✔"/>
            </a:pPr>
            <a:r>
              <a:rPr b="1" lang="en-GB" sz="1700">
                <a:solidFill>
                  <a:schemeClr val="dk1"/>
                </a:solidFill>
                <a:latin typeface="Quattrocento Sans"/>
                <a:ea typeface="Quattrocento Sans"/>
                <a:cs typeface="Quattrocento Sans"/>
                <a:sym typeface="Quattrocento Sans"/>
              </a:rPr>
              <a:t>Vorschriften: </a:t>
            </a:r>
            <a:r>
              <a:rPr lang="en-GB" sz="1700">
                <a:solidFill>
                  <a:schemeClr val="dk1"/>
                </a:solidFill>
                <a:latin typeface="Quattrocento Sans"/>
                <a:ea typeface="Quattrocento Sans"/>
                <a:cs typeface="Quattrocento Sans"/>
                <a:sym typeface="Quattrocento Sans"/>
              </a:rPr>
              <a:t>Wenn Sie in einer Branche tätig sind, für die es Vorschriften gibt, müssen Sie sich überlegen, wie diese Vorschriften für Ihr Unternehmen gelten und wie Sie sie einhalten werden</a:t>
            </a:r>
            <a:r>
              <a:rPr b="1" lang="en-GB" sz="1700">
                <a:solidFill>
                  <a:schemeClr val="dk1"/>
                </a:solidFill>
                <a:latin typeface="Quattrocento Sans"/>
                <a:ea typeface="Quattrocento Sans"/>
                <a:cs typeface="Quattrocento Sans"/>
                <a:sym typeface="Quattrocento Sans"/>
              </a:rPr>
              <a:t>.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7"/>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290" name="Google Shape;290;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1" name="Google Shape;291;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2" name="Google Shape;292;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3" name="Google Shape;293;p1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4" name="Google Shape;294;p17"/>
          <p:cNvSpPr/>
          <p:nvPr/>
        </p:nvSpPr>
        <p:spPr>
          <a:xfrm>
            <a:off x="968038" y="1333441"/>
            <a:ext cx="6402026"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chemeClr val="dk1"/>
                </a:solidFill>
                <a:latin typeface="Quattrocento Sans"/>
                <a:ea typeface="Quattrocento Sans"/>
                <a:cs typeface="Quattrocento Sans"/>
                <a:sym typeface="Quattrocento Sans"/>
              </a:rPr>
              <a:t>Schritt 5. Marketing- und Verkaufsstrategie</a:t>
            </a:r>
            <a:endParaRPr sz="1300"/>
          </a:p>
          <a:p>
            <a:pPr indent="0" lvl="0" marL="0" marR="0" rtl="0" algn="l">
              <a:spcBef>
                <a:spcPts val="0"/>
              </a:spcBef>
              <a:spcAft>
                <a:spcPts val="0"/>
              </a:spcAft>
              <a:buNone/>
            </a:pPr>
            <a:r>
              <a:t/>
            </a:r>
            <a:endParaRPr b="1"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Sobald der Markt analysiert, die Konkurrenten bewertet und die Kundenbedürfnisse ermittelt sind, sollten Sie mit der Entwicklung eines ersten Marketing- und Verkaufsplans fortfahren. </a:t>
            </a:r>
            <a:endParaRPr sz="1300"/>
          </a:p>
          <a:p>
            <a:pPr indent="0" lvl="0" marL="0" marR="0" rtl="0" algn="l">
              <a:spcBef>
                <a:spcPts val="0"/>
              </a:spcBef>
              <a:spcAft>
                <a:spcPts val="0"/>
              </a:spcAft>
              <a:buNone/>
            </a:pPr>
            <a:r>
              <a:t/>
            </a:r>
            <a:endParaRPr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In diesem Abschnitt werden die </a:t>
            </a:r>
            <a:r>
              <a:rPr b="1" lang="en-GB" sz="1700">
                <a:solidFill>
                  <a:schemeClr val="dk1"/>
                </a:solidFill>
                <a:latin typeface="Quattrocento Sans"/>
                <a:ea typeface="Quattrocento Sans"/>
                <a:cs typeface="Quattrocento Sans"/>
                <a:sym typeface="Quattrocento Sans"/>
              </a:rPr>
              <a:t>Methoden </a:t>
            </a:r>
            <a:r>
              <a:rPr lang="en-GB" sz="1700">
                <a:solidFill>
                  <a:schemeClr val="dk1"/>
                </a:solidFill>
                <a:latin typeface="Quattrocento Sans"/>
                <a:ea typeface="Quattrocento Sans"/>
                <a:cs typeface="Quattrocento Sans"/>
                <a:sym typeface="Quattrocento Sans"/>
              </a:rPr>
              <a:t>erörtert, </a:t>
            </a:r>
            <a:r>
              <a:rPr b="1" lang="en-GB" sz="1700">
                <a:solidFill>
                  <a:schemeClr val="dk1"/>
                </a:solidFill>
                <a:latin typeface="Quattrocento Sans"/>
                <a:ea typeface="Quattrocento Sans"/>
                <a:cs typeface="Quattrocento Sans"/>
                <a:sym typeface="Quattrocento Sans"/>
              </a:rPr>
              <a:t>mit denen die Organisationen für ihre Produkte und/oder Dienstleistungen werben </a:t>
            </a:r>
            <a:r>
              <a:rPr lang="en-GB" sz="1700">
                <a:solidFill>
                  <a:schemeClr val="dk1"/>
                </a:solidFill>
                <a:latin typeface="Quattrocento Sans"/>
                <a:ea typeface="Quattrocento Sans"/>
                <a:cs typeface="Quattrocento Sans"/>
                <a:sym typeface="Quattrocento Sans"/>
              </a:rPr>
              <a:t>und die </a:t>
            </a:r>
            <a:r>
              <a:rPr b="1" lang="en-GB" sz="1700">
                <a:solidFill>
                  <a:schemeClr val="dk1"/>
                </a:solidFill>
                <a:latin typeface="Quattrocento Sans"/>
                <a:ea typeface="Quattrocento Sans"/>
                <a:cs typeface="Quattrocento Sans"/>
                <a:sym typeface="Quattrocento Sans"/>
              </a:rPr>
              <a:t>Ergebnisse </a:t>
            </a:r>
            <a:r>
              <a:rPr lang="en-GB" sz="1700">
                <a:solidFill>
                  <a:schemeClr val="dk1"/>
                </a:solidFill>
                <a:latin typeface="Quattrocento Sans"/>
                <a:ea typeface="Quattrocento Sans"/>
                <a:cs typeface="Quattrocento Sans"/>
                <a:sym typeface="Quattrocento Sans"/>
              </a:rPr>
              <a:t>und den Gesamterfolg </a:t>
            </a:r>
            <a:r>
              <a:rPr b="1" lang="en-GB" sz="1700">
                <a:solidFill>
                  <a:schemeClr val="dk1"/>
                </a:solidFill>
                <a:latin typeface="Quattrocento Sans"/>
                <a:ea typeface="Quattrocento Sans"/>
                <a:cs typeface="Quattrocento Sans"/>
                <a:sym typeface="Quattrocento Sans"/>
              </a:rPr>
              <a:t>verfolgen wollen</a:t>
            </a:r>
            <a:r>
              <a:rPr lang="en-GB" sz="1700">
                <a:solidFill>
                  <a:schemeClr val="dk1"/>
                </a:solidFill>
                <a:latin typeface="Quattrocento Sans"/>
                <a:ea typeface="Quattrocento Sans"/>
                <a:cs typeface="Quattrocento Sans"/>
                <a:sym typeface="Quattrocento Sans"/>
              </a:rPr>
              <a:t>.</a:t>
            </a:r>
            <a:endParaRPr sz="1300"/>
          </a:p>
          <a:p>
            <a:pPr indent="0" lvl="0" marL="0" marR="0" rtl="0" algn="l">
              <a:spcBef>
                <a:spcPts val="0"/>
              </a:spcBef>
              <a:spcAft>
                <a:spcPts val="0"/>
              </a:spcAft>
              <a:buNone/>
            </a:pPr>
            <a:r>
              <a:t/>
            </a:r>
            <a:endParaRPr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Dazu müssen Sie wissen, </a:t>
            </a:r>
            <a:r>
              <a:rPr b="1" lang="en-GB" sz="1700">
                <a:solidFill>
                  <a:schemeClr val="dk1"/>
                </a:solidFill>
                <a:latin typeface="Quattrocento Sans"/>
                <a:ea typeface="Quattrocento Sans"/>
                <a:cs typeface="Quattrocento Sans"/>
                <a:sym typeface="Quattrocento Sans"/>
              </a:rPr>
              <a:t>wo </a:t>
            </a:r>
            <a:r>
              <a:rPr lang="en-GB" sz="1700">
                <a:solidFill>
                  <a:schemeClr val="dk1"/>
                </a:solidFill>
                <a:latin typeface="Quattrocento Sans"/>
                <a:ea typeface="Quattrocento Sans"/>
                <a:cs typeface="Quattrocento Sans"/>
                <a:sym typeface="Quattrocento Sans"/>
              </a:rPr>
              <a:t>und </a:t>
            </a:r>
            <a:r>
              <a:rPr b="1" lang="en-GB" sz="1700">
                <a:solidFill>
                  <a:schemeClr val="dk1"/>
                </a:solidFill>
                <a:latin typeface="Quattrocento Sans"/>
                <a:ea typeface="Quattrocento Sans"/>
                <a:cs typeface="Quattrocento Sans"/>
                <a:sym typeface="Quattrocento Sans"/>
              </a:rPr>
              <a:t>wie </a:t>
            </a:r>
            <a:r>
              <a:rPr lang="en-GB" sz="1700">
                <a:solidFill>
                  <a:schemeClr val="dk1"/>
                </a:solidFill>
                <a:latin typeface="Quattrocento Sans"/>
                <a:ea typeface="Quattrocento Sans"/>
                <a:cs typeface="Quattrocento Sans"/>
                <a:sym typeface="Quattrocento Sans"/>
              </a:rPr>
              <a:t>Sie Ihre Produkte und/oder Dienstleistungen verkaufen wollen und welche Verkaufsziele Sie haben.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Er sollte konkrete Beispiele enthalten, wie die Einstellung einer Reihe von Außendienstmitarbeitern, die Eröffnung eines oder mehrerer Geschäfte oder die Einrichtung eines Online-Shops.</a:t>
            </a:r>
            <a:endParaRPr b="1" sz="1900">
              <a:solidFill>
                <a:schemeClr val="dk1"/>
              </a:solidFill>
              <a:latin typeface="Quattrocento Sans"/>
              <a:ea typeface="Quattrocento Sans"/>
              <a:cs typeface="Quattrocento Sans"/>
              <a:sym typeface="Quattrocento Sans"/>
            </a:endParaRPr>
          </a:p>
        </p:txBody>
      </p:sp>
      <p:sp>
        <p:nvSpPr>
          <p:cNvPr id="295" name="Google Shape;295;p17"/>
          <p:cNvSpPr/>
          <p:nvPr/>
        </p:nvSpPr>
        <p:spPr>
          <a:xfrm>
            <a:off x="8010144" y="5639031"/>
            <a:ext cx="402700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Quelle: </a:t>
            </a:r>
            <a:r>
              <a:rPr i="1" lang="en-GB" sz="9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https://www.thebalancesmb.com/writing-a-business-plan-1794231</a:t>
            </a:r>
            <a:endParaRPr i="1" sz="900">
              <a:solidFill>
                <a:schemeClr val="dk1"/>
              </a:solidFill>
              <a:latin typeface="Quattrocento Sans"/>
              <a:ea typeface="Quattrocento Sans"/>
              <a:cs typeface="Quattrocento Sans"/>
              <a:sym typeface="Quattrocento Sans"/>
            </a:endParaRPr>
          </a:p>
        </p:txBody>
      </p:sp>
      <p:pic>
        <p:nvPicPr>
          <p:cNvPr id="296" name="Google Shape;296;p17"/>
          <p:cNvPicPr preferRelativeResize="0"/>
          <p:nvPr/>
        </p:nvPicPr>
        <p:blipFill rotWithShape="1">
          <a:blip r:embed="rId7">
            <a:alphaModFix/>
          </a:blip>
          <a:srcRect b="0" l="0" r="0" t="0"/>
          <a:stretch/>
        </p:blipFill>
        <p:spPr>
          <a:xfrm>
            <a:off x="7585776" y="2093976"/>
            <a:ext cx="4606224" cy="34552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8"/>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302" name="Google Shape;302;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3" name="Google Shape;303;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4" name="Google Shape;304;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5" name="Google Shape;305;p18"/>
          <p:cNvPicPr preferRelativeResize="0"/>
          <p:nvPr/>
        </p:nvPicPr>
        <p:blipFill rotWithShape="1">
          <a:blip r:embed="rId5">
            <a:alphaModFix/>
          </a:blip>
          <a:srcRect b="0" l="0" r="71473" t="52289"/>
          <a:stretch/>
        </p:blipFill>
        <p:spPr>
          <a:xfrm rot="5400000">
            <a:off x="7321528" y="1987527"/>
            <a:ext cx="3644945" cy="6096001"/>
          </a:xfrm>
          <a:prstGeom prst="rect">
            <a:avLst/>
          </a:prstGeom>
          <a:noFill/>
          <a:ln>
            <a:noFill/>
          </a:ln>
        </p:spPr>
      </p:pic>
      <p:sp>
        <p:nvSpPr>
          <p:cNvPr id="306" name="Google Shape;306;p18"/>
          <p:cNvSpPr/>
          <p:nvPr/>
        </p:nvSpPr>
        <p:spPr>
          <a:xfrm>
            <a:off x="952983" y="1279690"/>
            <a:ext cx="6481089"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chemeClr val="dk1"/>
                </a:solidFill>
                <a:latin typeface="Quattrocento Sans"/>
                <a:ea typeface="Quattrocento Sans"/>
                <a:cs typeface="Quattrocento Sans"/>
                <a:sym typeface="Quattrocento Sans"/>
              </a:rPr>
              <a:t>Schritt 6. Verwaltungsstruktur</a:t>
            </a:r>
            <a:endParaRPr sz="1300"/>
          </a:p>
          <a:p>
            <a:pPr indent="0" lvl="0" marL="0" marR="0" rtl="0" algn="l">
              <a:spcBef>
                <a:spcPts val="0"/>
              </a:spcBef>
              <a:spcAft>
                <a:spcPts val="0"/>
              </a:spcAft>
              <a:buNone/>
            </a:pPr>
            <a:r>
              <a:t/>
            </a:r>
            <a:endParaRPr b="1"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Das Managementteam ist dafür verantwortlich, </a:t>
            </a:r>
            <a:r>
              <a:rPr b="1" lang="en-GB" sz="1700">
                <a:solidFill>
                  <a:schemeClr val="dk1"/>
                </a:solidFill>
                <a:latin typeface="Quattrocento Sans"/>
                <a:ea typeface="Quattrocento Sans"/>
                <a:cs typeface="Quattrocento Sans"/>
                <a:sym typeface="Quattrocento Sans"/>
              </a:rPr>
              <a:t>die Ziele </a:t>
            </a:r>
            <a:r>
              <a:rPr lang="en-GB" sz="1700">
                <a:solidFill>
                  <a:schemeClr val="dk1"/>
                </a:solidFill>
                <a:latin typeface="Quattrocento Sans"/>
                <a:ea typeface="Quattrocento Sans"/>
                <a:cs typeface="Quattrocento Sans"/>
                <a:sym typeface="Quattrocento Sans"/>
              </a:rPr>
              <a:t>des Unternehmens </a:t>
            </a:r>
            <a:r>
              <a:rPr b="1" lang="en-GB" sz="1700">
                <a:solidFill>
                  <a:schemeClr val="dk1"/>
                </a:solidFill>
                <a:latin typeface="Quattrocento Sans"/>
                <a:ea typeface="Quattrocento Sans"/>
                <a:cs typeface="Quattrocento Sans"/>
                <a:sym typeface="Quattrocento Sans"/>
              </a:rPr>
              <a:t>festzulegen und Strategien durchzusetzen</a:t>
            </a:r>
            <a:r>
              <a:rPr lang="en-GB" sz="1700">
                <a:solidFill>
                  <a:schemeClr val="dk1"/>
                </a:solidFill>
                <a:latin typeface="Quattrocento Sans"/>
                <a:ea typeface="Quattrocento Sans"/>
                <a:cs typeface="Quattrocento Sans"/>
                <a:sym typeface="Quattrocento Sans"/>
              </a:rPr>
              <a:t>, die auf die Erreichung dieser Ziele ausgerichtet sind.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Der Geschäftsplan sollte die </a:t>
            </a:r>
            <a:r>
              <a:rPr b="1" lang="en-GB" sz="1700">
                <a:solidFill>
                  <a:schemeClr val="dk1"/>
                </a:solidFill>
                <a:latin typeface="Quattrocento Sans"/>
                <a:ea typeface="Quattrocento Sans"/>
                <a:cs typeface="Quattrocento Sans"/>
                <a:sym typeface="Quattrocento Sans"/>
              </a:rPr>
              <a:t>Positionen </a:t>
            </a:r>
            <a:r>
              <a:rPr lang="en-GB" sz="1700">
                <a:solidFill>
                  <a:schemeClr val="dk1"/>
                </a:solidFill>
                <a:latin typeface="Quattrocento Sans"/>
                <a:ea typeface="Quattrocento Sans"/>
                <a:cs typeface="Quattrocento Sans"/>
                <a:sym typeface="Quattrocento Sans"/>
              </a:rPr>
              <a:t>im Unternehmen und die </a:t>
            </a:r>
            <a:r>
              <a:rPr b="1" lang="en-GB" sz="1700">
                <a:solidFill>
                  <a:schemeClr val="dk1"/>
                </a:solidFill>
                <a:latin typeface="Quattrocento Sans"/>
                <a:ea typeface="Quattrocento Sans"/>
                <a:cs typeface="Quattrocento Sans"/>
                <a:sym typeface="Quattrocento Sans"/>
              </a:rPr>
              <a:t>Definitionen für jede Position</a:t>
            </a:r>
            <a:r>
              <a:rPr lang="en-GB" sz="1700">
                <a:solidFill>
                  <a:schemeClr val="dk1"/>
                </a:solidFill>
                <a:latin typeface="Quattrocento Sans"/>
                <a:ea typeface="Quattrocento Sans"/>
                <a:cs typeface="Quattrocento Sans"/>
                <a:sym typeface="Quattrocento Sans"/>
              </a:rPr>
              <a:t>, einschließlich ihrer </a:t>
            </a:r>
            <a:r>
              <a:rPr b="1" lang="en-GB" sz="1700">
                <a:solidFill>
                  <a:schemeClr val="dk1"/>
                </a:solidFill>
                <a:latin typeface="Quattrocento Sans"/>
                <a:ea typeface="Quattrocento Sans"/>
                <a:cs typeface="Quattrocento Sans"/>
                <a:sym typeface="Quattrocento Sans"/>
              </a:rPr>
              <a:t>Aufgaben und Zuständigkeiten, sowie </a:t>
            </a:r>
            <a:r>
              <a:rPr lang="en-GB" sz="1700">
                <a:solidFill>
                  <a:schemeClr val="dk1"/>
                </a:solidFill>
                <a:latin typeface="Quattrocento Sans"/>
                <a:ea typeface="Quattrocento Sans"/>
                <a:cs typeface="Quattrocento Sans"/>
                <a:sym typeface="Quattrocento Sans"/>
              </a:rPr>
              <a:t>die </a:t>
            </a:r>
            <a:r>
              <a:rPr b="1" lang="en-GB" sz="1700">
                <a:solidFill>
                  <a:schemeClr val="dk1"/>
                </a:solidFill>
                <a:latin typeface="Quattrocento Sans"/>
                <a:ea typeface="Quattrocento Sans"/>
                <a:cs typeface="Quattrocento Sans"/>
                <a:sym typeface="Quattrocento Sans"/>
              </a:rPr>
              <a:t>Berichtsstruktur für jede Rolle </a:t>
            </a:r>
            <a:r>
              <a:rPr lang="en-GB" sz="1700">
                <a:solidFill>
                  <a:schemeClr val="dk1"/>
                </a:solidFill>
                <a:latin typeface="Quattrocento Sans"/>
                <a:ea typeface="Quattrocento Sans"/>
                <a:cs typeface="Quattrocento Sans"/>
                <a:sym typeface="Quattrocento Sans"/>
              </a:rPr>
              <a:t>enthalten.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1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Bei </a:t>
            </a:r>
            <a:r>
              <a:rPr b="1" lang="en-GB" sz="1700">
                <a:solidFill>
                  <a:schemeClr val="dk1"/>
                </a:solidFill>
                <a:latin typeface="Quattrocento Sans"/>
                <a:ea typeface="Quattrocento Sans"/>
                <a:cs typeface="Quattrocento Sans"/>
                <a:sym typeface="Quattrocento Sans"/>
              </a:rPr>
              <a:t>neu gegründeten Unternehmen</a:t>
            </a:r>
            <a:r>
              <a:rPr lang="en-GB" sz="1700">
                <a:solidFill>
                  <a:schemeClr val="dk1"/>
                </a:solidFill>
                <a:latin typeface="Quattrocento Sans"/>
                <a:ea typeface="Quattrocento Sans"/>
                <a:cs typeface="Quattrocento Sans"/>
                <a:sym typeface="Quattrocento Sans"/>
              </a:rPr>
              <a:t>, die möglicherweise noch keine Mitarbeiter haben, ist es ratsam, </a:t>
            </a:r>
            <a:r>
              <a:rPr b="1" lang="en-GB" sz="1700">
                <a:solidFill>
                  <a:schemeClr val="dk1"/>
                </a:solidFill>
                <a:latin typeface="Quattrocento Sans"/>
                <a:ea typeface="Quattrocento Sans"/>
                <a:cs typeface="Quattrocento Sans"/>
                <a:sym typeface="Quattrocento Sans"/>
              </a:rPr>
              <a:t>eine Liste von Rollen zu erstellen</a:t>
            </a:r>
            <a:r>
              <a:rPr lang="en-GB" sz="1700">
                <a:solidFill>
                  <a:schemeClr val="dk1"/>
                </a:solidFill>
                <a:latin typeface="Quattrocento Sans"/>
                <a:ea typeface="Quattrocento Sans"/>
                <a:cs typeface="Quattrocento Sans"/>
                <a:sym typeface="Quattrocento Sans"/>
              </a:rPr>
              <a:t>, die der Kultur und der Vision des Unternehmens am ehesten entsprechen.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Alle Unternehmen sollten </a:t>
            </a:r>
            <a:r>
              <a:rPr b="1" lang="en-GB" sz="1700">
                <a:solidFill>
                  <a:schemeClr val="dk1"/>
                </a:solidFill>
                <a:latin typeface="Quattrocento Sans"/>
                <a:ea typeface="Quattrocento Sans"/>
                <a:cs typeface="Quattrocento Sans"/>
                <a:sym typeface="Quattrocento Sans"/>
              </a:rPr>
              <a:t>ein klares Verständnis der Arbeitsabläufe </a:t>
            </a:r>
            <a:r>
              <a:rPr lang="en-GB" sz="1700">
                <a:solidFill>
                  <a:schemeClr val="dk1"/>
                </a:solidFill>
                <a:latin typeface="Quattrocento Sans"/>
                <a:ea typeface="Quattrocento Sans"/>
                <a:cs typeface="Quattrocento Sans"/>
                <a:sym typeface="Quattrocento Sans"/>
              </a:rPr>
              <a:t>und der Art und Weise, wie diese in jeder Wachstums- und Expansionsphase gehandhabt werden, </a:t>
            </a:r>
            <a:r>
              <a:rPr b="1" lang="en-GB" sz="1700">
                <a:solidFill>
                  <a:schemeClr val="dk1"/>
                </a:solidFill>
                <a:latin typeface="Quattrocento Sans"/>
                <a:ea typeface="Quattrocento Sans"/>
                <a:cs typeface="Quattrocento Sans"/>
                <a:sym typeface="Quattrocento Sans"/>
              </a:rPr>
              <a:t>nachweisen</a:t>
            </a:r>
            <a:r>
              <a:rPr lang="en-GB" sz="1700">
                <a:solidFill>
                  <a:schemeClr val="dk1"/>
                </a:solidFill>
                <a:latin typeface="Quattrocento Sans"/>
                <a:ea typeface="Quattrocento Sans"/>
                <a:cs typeface="Quattrocento Sans"/>
                <a:sym typeface="Quattrocento Sans"/>
              </a:rPr>
              <a:t>.</a:t>
            </a:r>
            <a:endParaRPr sz="1700">
              <a:solidFill>
                <a:schemeClr val="dk1"/>
              </a:solidFill>
              <a:latin typeface="Quattrocento Sans"/>
              <a:ea typeface="Quattrocento Sans"/>
              <a:cs typeface="Quattrocento Sans"/>
              <a:sym typeface="Quattrocento Sans"/>
            </a:endParaRPr>
          </a:p>
        </p:txBody>
      </p:sp>
      <p:pic>
        <p:nvPicPr>
          <p:cNvPr id="307" name="Google Shape;307;p18"/>
          <p:cNvPicPr preferRelativeResize="0"/>
          <p:nvPr/>
        </p:nvPicPr>
        <p:blipFill rotWithShape="1">
          <a:blip r:embed="rId6">
            <a:alphaModFix/>
          </a:blip>
          <a:srcRect b="922" l="237" r="0" t="0"/>
          <a:stretch/>
        </p:blipFill>
        <p:spPr>
          <a:xfrm>
            <a:off x="7312763" y="2271443"/>
            <a:ext cx="4879238" cy="2685379"/>
          </a:xfrm>
          <a:prstGeom prst="rect">
            <a:avLst/>
          </a:prstGeom>
          <a:noFill/>
          <a:ln>
            <a:noFill/>
          </a:ln>
        </p:spPr>
      </p:pic>
      <p:sp>
        <p:nvSpPr>
          <p:cNvPr id="308" name="Google Shape;308;p18"/>
          <p:cNvSpPr/>
          <p:nvPr/>
        </p:nvSpPr>
        <p:spPr>
          <a:xfrm>
            <a:off x="7994904" y="5035527"/>
            <a:ext cx="4197097" cy="3739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chemeClr val="dk1"/>
                </a:solidFill>
                <a:latin typeface="Quattrocento Sans"/>
                <a:ea typeface="Quattrocento Sans"/>
                <a:cs typeface="Quattrocento Sans"/>
                <a:sym typeface="Quattrocento Sans"/>
              </a:rPr>
              <a:t>Quelle: </a:t>
            </a:r>
            <a:r>
              <a:rPr i="1" lang="en-GB" sz="9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http://www.nicholascoriano.com/2013/09/business-plan-management-summary.html</a:t>
            </a:r>
            <a:endParaRPr i="1" sz="9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314" name="Google Shape;314;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5" name="Google Shape;315;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6" name="Google Shape;316;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7" name="Google Shape;317;p1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18" name="Google Shape;318;p19"/>
          <p:cNvSpPr/>
          <p:nvPr/>
        </p:nvSpPr>
        <p:spPr>
          <a:xfrm>
            <a:off x="952983" y="1356319"/>
            <a:ext cx="10056393" cy="50731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900">
                <a:solidFill>
                  <a:schemeClr val="dk1"/>
                </a:solidFill>
                <a:latin typeface="Quattrocento Sans"/>
                <a:ea typeface="Quattrocento Sans"/>
                <a:cs typeface="Quattrocento Sans"/>
                <a:sym typeface="Quattrocento Sans"/>
              </a:rPr>
              <a:t>Schritt 7. Finanzielle Planung und ein Budget</a:t>
            </a:r>
            <a:endParaRPr sz="1300"/>
          </a:p>
          <a:p>
            <a:pPr indent="0" lvl="0" marL="0" marR="0" rtl="0" algn="l">
              <a:spcBef>
                <a:spcPts val="0"/>
              </a:spcBef>
              <a:spcAft>
                <a:spcPts val="0"/>
              </a:spcAft>
              <a:buNone/>
            </a:pPr>
            <a:r>
              <a:t/>
            </a:r>
            <a:endParaRPr b="1"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Sie beantwortet die Frage "</a:t>
            </a:r>
            <a:r>
              <a:rPr i="1" lang="en-GB" sz="1700">
                <a:solidFill>
                  <a:schemeClr val="dk1"/>
                </a:solidFill>
                <a:latin typeface="Quattrocento Sans"/>
                <a:ea typeface="Quattrocento Sans"/>
                <a:cs typeface="Quattrocento Sans"/>
                <a:sym typeface="Quattrocento Sans"/>
              </a:rPr>
              <a:t>Kann das Unternehmen Gewinn machen?</a:t>
            </a:r>
            <a:r>
              <a:rPr lang="en-GB" sz="1700">
                <a:solidFill>
                  <a:schemeClr val="dk1"/>
                </a:solidFill>
                <a:latin typeface="Quattrocento Sans"/>
                <a:ea typeface="Quattrocento Sans"/>
                <a:cs typeface="Quattrocento Sans"/>
                <a:sym typeface="Quattrocento Sans"/>
              </a:rPr>
              <a:t>". Bei den meisten Neugründungen sind die Finanzdaten weniger kompliziert, und es ist kein Wirtschaftsstudium erforderlich, um eine solide Finanzprognose zu erstellen.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3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Ein typischer Finanzplan umfasst:</a:t>
            </a:r>
            <a:endParaRPr b="1" sz="1700">
              <a:solidFill>
                <a:schemeClr val="dk1"/>
              </a:solidFill>
              <a:latin typeface="Quattrocento Sans"/>
              <a:ea typeface="Quattrocento Sans"/>
              <a:cs typeface="Quattrocento Sans"/>
              <a:sym typeface="Quattrocento Sans"/>
            </a:endParaRPr>
          </a:p>
          <a:p>
            <a:pPr indent="-336550" lvl="0" marL="342900" marR="0" rtl="0" algn="l">
              <a:spcBef>
                <a:spcPts val="1000"/>
              </a:spcBef>
              <a:spcAft>
                <a:spcPts val="0"/>
              </a:spcAft>
              <a:buClr>
                <a:schemeClr val="dk1"/>
              </a:buClr>
              <a:buSzPts val="1700"/>
              <a:buFont typeface="Calibri"/>
              <a:buAutoNum type="arabicPeriod"/>
            </a:pPr>
            <a:r>
              <a:rPr b="1" lang="en-GB" sz="1700">
                <a:solidFill>
                  <a:schemeClr val="dk1"/>
                </a:solidFill>
                <a:latin typeface="Quattrocento Sans"/>
                <a:ea typeface="Quattrocento Sans"/>
                <a:cs typeface="Quattrocento Sans"/>
                <a:sym typeface="Quattrocento Sans"/>
              </a:rPr>
              <a:t>Absatz- und Umsatzprognosen: </a:t>
            </a:r>
            <a:r>
              <a:rPr lang="en-GB" sz="1700">
                <a:solidFill>
                  <a:schemeClr val="dk1"/>
                </a:solidFill>
                <a:latin typeface="Quattrocento Sans"/>
                <a:ea typeface="Quattrocento Sans"/>
                <a:cs typeface="Quattrocento Sans"/>
                <a:sym typeface="Quattrocento Sans"/>
              </a:rPr>
              <a:t>Es handelt sich um eine monatliche Absatz- und Umsatzprognose für die ersten 12 Monate und dann um jährliche Prognosen für die restlichen drei bis fünf Jahre. </a:t>
            </a:r>
            <a:endParaRPr sz="1700">
              <a:solidFill>
                <a:schemeClr val="dk1"/>
              </a:solidFill>
              <a:latin typeface="Quattrocento Sans"/>
              <a:ea typeface="Quattrocento Sans"/>
              <a:cs typeface="Quattrocento Sans"/>
              <a:sym typeface="Quattrocento Sans"/>
            </a:endParaRPr>
          </a:p>
          <a:p>
            <a:pPr indent="-336550" lvl="0" marL="342900" marR="0" rtl="0" algn="l">
              <a:spcBef>
                <a:spcPts val="1000"/>
              </a:spcBef>
              <a:spcAft>
                <a:spcPts val="0"/>
              </a:spcAft>
              <a:buClr>
                <a:schemeClr val="dk1"/>
              </a:buClr>
              <a:buSzPts val="1700"/>
              <a:buFont typeface="Calibri"/>
              <a:buAutoNum type="arabicPeriod"/>
            </a:pPr>
            <a:r>
              <a:rPr b="1" lang="en-GB" sz="1700">
                <a:solidFill>
                  <a:schemeClr val="dk1"/>
                </a:solidFill>
                <a:latin typeface="Quattrocento Sans"/>
                <a:ea typeface="Quattrocento Sans"/>
                <a:cs typeface="Quattrocento Sans"/>
                <a:sym typeface="Quattrocento Sans"/>
              </a:rPr>
              <a:t>Gewinn- und Verlustrechnung: </a:t>
            </a:r>
            <a:r>
              <a:rPr lang="en-GB" sz="1700">
                <a:solidFill>
                  <a:schemeClr val="dk1"/>
                </a:solidFill>
                <a:latin typeface="Quattrocento Sans"/>
                <a:ea typeface="Quattrocento Sans"/>
                <a:cs typeface="Quattrocento Sans"/>
                <a:sym typeface="Quattrocento Sans"/>
              </a:rPr>
              <a:t>Sie gibt die Einnahmen und Ausgaben an und zeigt, ob das Unternehmen in einem bestimmten Zeitraum einen Gewinn oder einen Verlust erwirtschaftet. </a:t>
            </a:r>
            <a:endParaRPr sz="1700">
              <a:solidFill>
                <a:schemeClr val="dk1"/>
              </a:solidFill>
              <a:latin typeface="Quattrocento Sans"/>
              <a:ea typeface="Quattrocento Sans"/>
              <a:cs typeface="Quattrocento Sans"/>
              <a:sym typeface="Quattrocento Sans"/>
            </a:endParaRPr>
          </a:p>
          <a:p>
            <a:pPr indent="-336550" lvl="0" marL="342900" marR="0" rtl="0" algn="l">
              <a:spcBef>
                <a:spcPts val="1000"/>
              </a:spcBef>
              <a:spcAft>
                <a:spcPts val="0"/>
              </a:spcAft>
              <a:buClr>
                <a:schemeClr val="dk1"/>
              </a:buClr>
              <a:buSzPts val="1700"/>
              <a:buFont typeface="Calibri"/>
              <a:buAutoNum type="arabicPeriod"/>
            </a:pPr>
            <a:r>
              <a:rPr b="1" lang="en-GB" sz="1700">
                <a:solidFill>
                  <a:schemeClr val="dk1"/>
                </a:solidFill>
                <a:latin typeface="Quattrocento Sans"/>
                <a:ea typeface="Quattrocento Sans"/>
                <a:cs typeface="Quattrocento Sans"/>
                <a:sym typeface="Quattrocento Sans"/>
              </a:rPr>
              <a:t>Kapitalflussrechnung: </a:t>
            </a:r>
            <a:r>
              <a:rPr lang="en-GB" sz="1700">
                <a:solidFill>
                  <a:schemeClr val="dk1"/>
                </a:solidFill>
                <a:latin typeface="Quattrocento Sans"/>
                <a:ea typeface="Quattrocento Sans"/>
                <a:cs typeface="Quattrocento Sans"/>
                <a:sym typeface="Quattrocento Sans"/>
              </a:rPr>
              <a:t>Sie ist eine Projektion der Kasseneinnahmen und -ausgaben und zeigt, wie und wann das Geld zu einem bestimmten Zeitpunkt durch das Unternehmen fließen wird. </a:t>
            </a:r>
            <a:endParaRPr sz="1700">
              <a:solidFill>
                <a:schemeClr val="dk1"/>
              </a:solidFill>
              <a:latin typeface="Quattrocento Sans"/>
              <a:ea typeface="Quattrocento Sans"/>
              <a:cs typeface="Quattrocento Sans"/>
              <a:sym typeface="Quattrocento Sans"/>
            </a:endParaRPr>
          </a:p>
          <a:p>
            <a:pPr indent="-336550" lvl="0" marL="342900" marR="0" rtl="0" algn="l">
              <a:spcBef>
                <a:spcPts val="1000"/>
              </a:spcBef>
              <a:spcAft>
                <a:spcPts val="0"/>
              </a:spcAft>
              <a:buClr>
                <a:schemeClr val="dk1"/>
              </a:buClr>
              <a:buSzPts val="1700"/>
              <a:buFont typeface="Calibri"/>
              <a:buAutoNum type="arabicPeriod"/>
            </a:pPr>
            <a:r>
              <a:rPr b="1" lang="en-GB" sz="1700">
                <a:solidFill>
                  <a:schemeClr val="dk1"/>
                </a:solidFill>
                <a:latin typeface="Quattrocento Sans"/>
                <a:ea typeface="Quattrocento Sans"/>
                <a:cs typeface="Quattrocento Sans"/>
                <a:sym typeface="Quattrocento Sans"/>
              </a:rPr>
              <a:t>Bilanz: </a:t>
            </a:r>
            <a:r>
              <a:rPr lang="en-GB" sz="1700">
                <a:solidFill>
                  <a:schemeClr val="dk1"/>
                </a:solidFill>
                <a:latin typeface="Quattrocento Sans"/>
                <a:ea typeface="Quattrocento Sans"/>
                <a:cs typeface="Quattrocento Sans"/>
                <a:sym typeface="Quattrocento Sans"/>
              </a:rPr>
              <a:t>Sie beschreibt die Liquiditätslage des Unternehmens, einschließlich der Aktiva, Passiva, Anteilseigner und einbehaltenen Gewinne, die zur Finanzierung künftiger Tätigkeiten oder zur Finanzierung von Expansion und Wachstum dienen. Sie gibt Aufschluss über die finanzielle Gesundheit eines Unternehmens.</a:t>
            </a:r>
            <a:endParaRPr sz="1300"/>
          </a:p>
          <a:p>
            <a:pPr indent="-228600" lvl="0" marL="342900" marR="0" rtl="0" algn="l">
              <a:spcBef>
                <a:spcPts val="100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6: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0"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5" name="Google Shape;95;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6" name="Google Shape;96;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7" name="Google Shape;97;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98" name="Google Shape;98;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0" name="Google Shape;100;p2"/>
          <p:cNvSpPr txBox="1"/>
          <p:nvPr/>
        </p:nvSpPr>
        <p:spPr>
          <a:xfrm>
            <a:off x="2832921" y="1234208"/>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0" i="0" lang="en-GB" sz="2400" u="none" cap="none" strike="noStrike">
                <a:solidFill>
                  <a:srgbClr val="195562"/>
                </a:solidFill>
                <a:latin typeface="Quattrocento Sans"/>
                <a:ea typeface="Quattrocento Sans"/>
                <a:cs typeface="Quattrocento Sans"/>
                <a:sym typeface="Quattrocento Sans"/>
              </a:rPr>
              <a:t>Business Model Canvas und Social Business Model Canvas</a:t>
            </a:r>
            <a:endParaRPr b="0" i="0" sz="2400" u="none" cap="none" strike="noStrike">
              <a:solidFill>
                <a:srgbClr val="195562"/>
              </a:solidFill>
              <a:latin typeface="Quattrocento Sans"/>
              <a:ea typeface="Quattrocento Sans"/>
              <a:cs typeface="Quattrocento Sans"/>
              <a:sym typeface="Quattrocento Sans"/>
            </a:endParaRPr>
          </a:p>
        </p:txBody>
      </p:sp>
      <p:sp>
        <p:nvSpPr>
          <p:cNvPr id="101" name="Google Shape;101;p2"/>
          <p:cNvSpPr txBox="1"/>
          <p:nvPr/>
        </p:nvSpPr>
        <p:spPr>
          <a:xfrm>
            <a:off x="2293620" y="2735471"/>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b="1" i="0" sz="2400" u="none" cap="none" strike="noStrike">
              <a:solidFill>
                <a:srgbClr val="195562"/>
              </a:solidFill>
              <a:latin typeface="Quattrocento Sans"/>
              <a:ea typeface="Quattrocento Sans"/>
              <a:cs typeface="Quattrocento Sans"/>
              <a:sym typeface="Quattrocento Sans"/>
            </a:endParaRPr>
          </a:p>
        </p:txBody>
      </p:sp>
      <p:sp>
        <p:nvSpPr>
          <p:cNvPr id="102" name="Google Shape;102;p2"/>
          <p:cNvSpPr txBox="1"/>
          <p:nvPr/>
        </p:nvSpPr>
        <p:spPr>
          <a:xfrm>
            <a:off x="2875230" y="2498547"/>
            <a:ext cx="7261149" cy="10009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Businessplan, Bedeutung und Ausarbeitung</a:t>
            </a:r>
            <a:endParaRPr b="1" i="0" sz="2400" u="none" cap="none" strike="noStrike">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nvSpPr>
        <p:spPr>
          <a:xfrm>
            <a:off x="952983" y="48984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324" name="Google Shape;324;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5" name="Google Shape;325;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6" name="Google Shape;326;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7" name="Google Shape;327;p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8" name="Google Shape;328;p20"/>
          <p:cNvSpPr/>
          <p:nvPr/>
        </p:nvSpPr>
        <p:spPr>
          <a:xfrm>
            <a:off x="952983" y="1539199"/>
            <a:ext cx="5767857" cy="34265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7. Finanzielle Planung und ein Budget</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Ein typischer Finanzplan umfasst:</a:t>
            </a:r>
            <a:endParaRPr b="1" sz="1800">
              <a:solidFill>
                <a:schemeClr val="dk1"/>
              </a:solidFill>
              <a:latin typeface="Quattrocento Sans"/>
              <a:ea typeface="Quattrocento Sans"/>
              <a:cs typeface="Quattrocento Sans"/>
              <a:sym typeface="Quattrocento Sans"/>
            </a:endParaRPr>
          </a:p>
          <a:p>
            <a:pPr indent="-457200" lvl="0" marL="457200" marR="0" rtl="0" algn="l">
              <a:spcBef>
                <a:spcPts val="100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Betriebsbudget: </a:t>
            </a:r>
            <a:r>
              <a:rPr lang="en-GB" sz="1800">
                <a:solidFill>
                  <a:schemeClr val="dk1"/>
                </a:solidFill>
                <a:latin typeface="Quattrocento Sans"/>
                <a:ea typeface="Quattrocento Sans"/>
                <a:cs typeface="Quattrocento Sans"/>
                <a:sym typeface="Quattrocento Sans"/>
              </a:rPr>
              <a:t>Es ist eine detaillierte Aufschlüsselung der Einnahmen und Ausgaben und bietet einen Leitfaden dafür, wie das Unternehmen in finanzieller Hinsicht arbeiten wird.</a:t>
            </a:r>
            <a:endParaRPr/>
          </a:p>
          <a:p>
            <a:pPr indent="-457200" lvl="0" marL="457200" marR="0" rtl="0" algn="l">
              <a:spcBef>
                <a:spcPts val="1000"/>
              </a:spcBef>
              <a:spcAft>
                <a:spcPts val="0"/>
              </a:spcAft>
              <a:buClr>
                <a:schemeClr val="dk1"/>
              </a:buClr>
              <a:buSzPts val="1800"/>
              <a:buFont typeface="Calibri"/>
              <a:buAutoNum type="arabicPeriod" startAt="4"/>
            </a:pPr>
            <a:r>
              <a:rPr b="1" lang="en-GB" sz="1800">
                <a:solidFill>
                  <a:schemeClr val="dk1"/>
                </a:solidFill>
                <a:latin typeface="Quattrocento Sans"/>
                <a:ea typeface="Quattrocento Sans"/>
                <a:cs typeface="Quattrocento Sans"/>
                <a:sym typeface="Quattrocento Sans"/>
              </a:rPr>
              <a:t>Break-Even-Analyse: </a:t>
            </a:r>
            <a:r>
              <a:rPr lang="en-GB" sz="1800">
                <a:solidFill>
                  <a:schemeClr val="dk1"/>
                </a:solidFill>
                <a:latin typeface="Quattrocento Sans"/>
                <a:ea typeface="Quattrocento Sans"/>
                <a:cs typeface="Quattrocento Sans"/>
                <a:sym typeface="Quattrocento Sans"/>
              </a:rPr>
              <a:t>Sie ist eine Projektion der Einnahmen, die erforderlich sind, um alle festen und variablen Ausgaben zu decken. Sie zeigt, wann ein Unternehmen unter bestimmten Bedingungen voraussichtlich rentabel wird.</a:t>
            </a:r>
            <a:endParaRPr b="1" sz="1800">
              <a:solidFill>
                <a:schemeClr val="dk1"/>
              </a:solidFill>
              <a:latin typeface="Quattrocento Sans"/>
              <a:ea typeface="Quattrocento Sans"/>
              <a:cs typeface="Quattrocento Sans"/>
              <a:sym typeface="Quattrocento Sans"/>
            </a:endParaRPr>
          </a:p>
        </p:txBody>
      </p:sp>
      <p:pic>
        <p:nvPicPr>
          <p:cNvPr id="329" name="Google Shape;329;p20"/>
          <p:cNvPicPr preferRelativeResize="0"/>
          <p:nvPr/>
        </p:nvPicPr>
        <p:blipFill rotWithShape="1">
          <a:blip r:embed="rId6">
            <a:alphaModFix/>
          </a:blip>
          <a:srcRect b="0" l="0" r="6983" t="0"/>
          <a:stretch/>
        </p:blipFill>
        <p:spPr>
          <a:xfrm>
            <a:off x="7086600" y="1503706"/>
            <a:ext cx="5105399" cy="4501164"/>
          </a:xfrm>
          <a:prstGeom prst="rect">
            <a:avLst/>
          </a:prstGeom>
          <a:noFill/>
          <a:ln>
            <a:noFill/>
          </a:ln>
        </p:spPr>
      </p:pic>
      <p:sp>
        <p:nvSpPr>
          <p:cNvPr id="330" name="Google Shape;330;p20"/>
          <p:cNvSpPr/>
          <p:nvPr/>
        </p:nvSpPr>
        <p:spPr>
          <a:xfrm>
            <a:off x="8137685" y="6063609"/>
            <a:ext cx="40543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100">
                <a:solidFill>
                  <a:schemeClr val="dk1"/>
                </a:solidFill>
                <a:latin typeface="Quattrocento Sans"/>
                <a:ea typeface="Quattrocento Sans"/>
                <a:cs typeface="Quattrocento Sans"/>
                <a:sym typeface="Quattrocento Sans"/>
              </a:rPr>
              <a:t>Quelle: </a:t>
            </a:r>
            <a:r>
              <a:rPr i="1" lang="en-GB" sz="11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https://www.shopify.com/blog/business-plan-examples</a:t>
            </a:r>
            <a:endParaRPr i="1" sz="11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36" name="Google Shape;336;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7" name="Google Shape;337;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8" name="Google Shape;338;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39" name="Google Shape;339;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0" name="Google Shape;340;p21"/>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Was sind die wichtigsten Punkte des Businessplans?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2"/>
          <p:cNvSpPr txBox="1"/>
          <p:nvPr/>
        </p:nvSpPr>
        <p:spPr>
          <a:xfrm>
            <a:off x="952983" y="566284"/>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46" name="Google Shape;346;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7" name="Google Shape;347;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8" name="Google Shape;348;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9" name="Google Shape;349;p2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50" name="Google Shape;350;p22"/>
          <p:cNvSpPr txBox="1"/>
          <p:nvPr/>
        </p:nvSpPr>
        <p:spPr>
          <a:xfrm>
            <a:off x="952983" y="1261673"/>
            <a:ext cx="10588248"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Ein Geschäftsplan wird </a:t>
            </a:r>
            <a:r>
              <a:rPr b="1" lang="en-GB" sz="1800">
                <a:solidFill>
                  <a:srgbClr val="29BA86"/>
                </a:solidFill>
                <a:latin typeface="Quattrocento Sans"/>
                <a:ea typeface="Quattrocento Sans"/>
                <a:cs typeface="Quattrocento Sans"/>
                <a:sym typeface="Quattrocento Sans"/>
              </a:rPr>
              <a:t>von jeder Organisation erstellt</a:t>
            </a:r>
            <a:r>
              <a:rPr lang="en-GB" sz="1800">
                <a:solidFill>
                  <a:schemeClr val="dk1"/>
                </a:solidFill>
                <a:latin typeface="Quattrocento Sans"/>
                <a:ea typeface="Quattrocento Sans"/>
                <a:cs typeface="Quattrocento Sans"/>
                <a:sym typeface="Quattrocento Sans"/>
              </a:rPr>
              <a:t>, unabhängig davon, ob es sich um eine Neugründung oder ein etabliertes Unternehmen handelt.</a:t>
            </a:r>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Er wird sowohl für </a:t>
            </a:r>
            <a:r>
              <a:rPr b="1" lang="en-GB" sz="1800">
                <a:solidFill>
                  <a:srgbClr val="29BA86"/>
                </a:solidFill>
                <a:latin typeface="Quattrocento Sans"/>
                <a:ea typeface="Quattrocento Sans"/>
                <a:cs typeface="Quattrocento Sans"/>
                <a:sym typeface="Quattrocento Sans"/>
              </a:rPr>
              <a:t>interne </a:t>
            </a:r>
            <a:r>
              <a:rPr lang="en-GB" sz="1800">
                <a:solidFill>
                  <a:schemeClr val="dk1"/>
                </a:solidFill>
                <a:latin typeface="Quattrocento Sans"/>
                <a:ea typeface="Quattrocento Sans"/>
                <a:cs typeface="Quattrocento Sans"/>
                <a:sym typeface="Quattrocento Sans"/>
              </a:rPr>
              <a:t>als auch für </a:t>
            </a:r>
            <a:r>
              <a:rPr b="1" lang="en-GB" sz="1800">
                <a:solidFill>
                  <a:srgbClr val="29BA86"/>
                </a:solidFill>
                <a:latin typeface="Quattrocento Sans"/>
                <a:ea typeface="Quattrocento Sans"/>
                <a:cs typeface="Quattrocento Sans"/>
                <a:sym typeface="Quattrocento Sans"/>
              </a:rPr>
              <a:t>externe Zwecke </a:t>
            </a:r>
            <a:r>
              <a:rPr lang="en-GB" sz="1800">
                <a:solidFill>
                  <a:schemeClr val="dk1"/>
                </a:solidFill>
                <a:latin typeface="Quattrocento Sans"/>
                <a:ea typeface="Quattrocento Sans"/>
                <a:cs typeface="Quattrocento Sans"/>
                <a:sym typeface="Quattrocento Sans"/>
              </a:rPr>
              <a:t>erstellt. Eine wichtige Frage, die vor der Erstellung des Geschäftsplans zu beantworten ist, lautet daher: "</a:t>
            </a:r>
            <a:r>
              <a:rPr i="1" lang="en-GB" sz="1800">
                <a:solidFill>
                  <a:schemeClr val="dk1"/>
                </a:solidFill>
                <a:latin typeface="Quattrocento Sans"/>
                <a:ea typeface="Quattrocento Sans"/>
                <a:cs typeface="Quattrocento Sans"/>
                <a:sym typeface="Quattrocento Sans"/>
              </a:rPr>
              <a:t>Wer wird der Leser sein</a:t>
            </a:r>
            <a:r>
              <a:rPr lang="en-GB" sz="1800">
                <a:solidFill>
                  <a:schemeClr val="dk1"/>
                </a:solidFill>
                <a:latin typeface="Quattrocento Sans"/>
                <a:ea typeface="Quattrocento Sans"/>
                <a:cs typeface="Quattrocento Sans"/>
                <a:sym typeface="Quattrocento Sans"/>
              </a:rPr>
              <a:t>?" und "</a:t>
            </a:r>
            <a:r>
              <a:rPr i="1" lang="en-GB" sz="1800">
                <a:solidFill>
                  <a:schemeClr val="dk1"/>
                </a:solidFill>
                <a:latin typeface="Quattrocento Sans"/>
                <a:ea typeface="Quattrocento Sans"/>
                <a:cs typeface="Quattrocento Sans"/>
                <a:sym typeface="Quattrocento Sans"/>
              </a:rPr>
              <a:t>Wie möchte die Organisation, dass der Leser reagiert</a:t>
            </a:r>
            <a:r>
              <a:rPr lang="en-GB" sz="1800">
                <a:solidFill>
                  <a:schemeClr val="dk1"/>
                </a:solidFill>
                <a:latin typeface="Quattrocento Sans"/>
                <a:ea typeface="Quattrocento Sans"/>
                <a:cs typeface="Quattrocento Sans"/>
                <a:sym typeface="Quattrocento Sans"/>
              </a:rPr>
              <a:t>?".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rgbClr val="000000"/>
                </a:solidFill>
                <a:latin typeface="Quattrocento Sans"/>
                <a:ea typeface="Quattrocento Sans"/>
                <a:cs typeface="Quattrocento Sans"/>
                <a:sym typeface="Quattrocento Sans"/>
              </a:rPr>
              <a:t>Der Plan sollte </a:t>
            </a:r>
            <a:r>
              <a:rPr b="1" lang="en-GB" sz="1800">
                <a:solidFill>
                  <a:srgbClr val="29BA86"/>
                </a:solidFill>
                <a:latin typeface="Quattrocento Sans"/>
                <a:ea typeface="Quattrocento Sans"/>
                <a:cs typeface="Quattrocento Sans"/>
                <a:sym typeface="Quattrocento Sans"/>
              </a:rPr>
              <a:t>prägnant </a:t>
            </a:r>
            <a:r>
              <a:rPr lang="en-GB" sz="1800">
                <a:solidFill>
                  <a:srgbClr val="000000"/>
                </a:solidFill>
                <a:latin typeface="Quattrocento Sans"/>
                <a:ea typeface="Quattrocento Sans"/>
                <a:cs typeface="Quattrocento Sans"/>
                <a:sym typeface="Quattrocento Sans"/>
              </a:rPr>
              <a:t>sein und dem Leser - egal ob Mitarbeiter, Banker oder potenzieller Investor - ein Verständnis für das Unternehmen, seine Ziele und Pläne vermitteln.</a:t>
            </a:r>
            <a:endParaRPr/>
          </a:p>
          <a:p>
            <a:pPr indent="0" lvl="0" marL="0" marR="0" rtl="0" algn="l">
              <a:spcBef>
                <a:spcPts val="0"/>
              </a:spcBef>
              <a:spcAft>
                <a:spcPts val="0"/>
              </a:spcAft>
              <a:buNone/>
            </a:pPr>
            <a:r>
              <a:t/>
            </a:r>
            <a:endParaRPr sz="14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rgbClr val="000000"/>
                </a:solidFill>
                <a:latin typeface="Quattrocento Sans"/>
                <a:ea typeface="Quattrocento Sans"/>
                <a:cs typeface="Quattrocento Sans"/>
                <a:sym typeface="Quattrocento Sans"/>
              </a:rPr>
              <a:t>Der Geschäftsplan ist ein </a:t>
            </a:r>
            <a:r>
              <a:rPr b="1" lang="en-GB" sz="1800">
                <a:solidFill>
                  <a:srgbClr val="29BA86"/>
                </a:solidFill>
                <a:latin typeface="Quattrocento Sans"/>
                <a:ea typeface="Quattrocento Sans"/>
                <a:cs typeface="Quattrocento Sans"/>
                <a:sym typeface="Quattrocento Sans"/>
              </a:rPr>
              <a:t>dynamisches Dokument </a:t>
            </a:r>
            <a:r>
              <a:rPr lang="en-GB" sz="1800">
                <a:solidFill>
                  <a:srgbClr val="000000"/>
                </a:solidFill>
                <a:latin typeface="Quattrocento Sans"/>
                <a:ea typeface="Quattrocento Sans"/>
                <a:cs typeface="Quattrocento Sans"/>
                <a:sym typeface="Quattrocento Sans"/>
              </a:rPr>
              <a:t>und muss daher </a:t>
            </a:r>
            <a:r>
              <a:rPr b="1" lang="en-GB" sz="1800">
                <a:solidFill>
                  <a:srgbClr val="000000"/>
                </a:solidFill>
                <a:latin typeface="Quattrocento Sans"/>
                <a:ea typeface="Quattrocento Sans"/>
                <a:cs typeface="Quattrocento Sans"/>
                <a:sym typeface="Quattrocento Sans"/>
              </a:rPr>
              <a:t>regelmäßig überarbeitet und aktualisiert werden</a:t>
            </a:r>
            <a:r>
              <a:rPr lang="en-GB" sz="1800">
                <a:solidFill>
                  <a:srgbClr val="000000"/>
                </a:solidFill>
                <a:latin typeface="Quattrocento Sans"/>
                <a:ea typeface="Quattrocento Sans"/>
                <a:cs typeface="Quattrocento Sans"/>
                <a:sym typeface="Quattrocento Sans"/>
              </a:rPr>
              <a:t>, je nach Marktbedingungen und Änderungen in der Unternehmensstruktur, den Zielen und dem Betrieb.</a:t>
            </a:r>
            <a:endParaRPr/>
          </a:p>
          <a:p>
            <a:pPr indent="0" lvl="0" marL="0" marR="0" rtl="0" algn="l">
              <a:spcBef>
                <a:spcPts val="0"/>
              </a:spcBef>
              <a:spcAft>
                <a:spcPts val="0"/>
              </a:spcAft>
              <a:buNone/>
            </a:pPr>
            <a:r>
              <a:t/>
            </a:r>
            <a:endParaRPr sz="1400">
              <a:solidFill>
                <a:srgbClr val="000000"/>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rgbClr val="000000"/>
                </a:solidFill>
                <a:latin typeface="Quattrocento Sans"/>
                <a:ea typeface="Quattrocento Sans"/>
                <a:cs typeface="Quattrocento Sans"/>
                <a:sym typeface="Quattrocento Sans"/>
              </a:rPr>
              <a:t>Laut einer Studie </a:t>
            </a:r>
            <a:r>
              <a:rPr i="1" lang="en-GB" sz="1800">
                <a:solidFill>
                  <a:srgbClr val="000000"/>
                </a:solidFill>
                <a:latin typeface="Quattrocento Sans"/>
                <a:ea typeface="Quattrocento Sans"/>
                <a:cs typeface="Quattrocento Sans"/>
                <a:sym typeface="Quattrocento Sans"/>
              </a:rPr>
              <a:t>(Brinckmann, J., Grichnik, D., &amp; Kapsa, D. (2010). Sollten Unternehmer planen oder einfach die Burg stürmen? A meta-analysis on contextual factors impacting the business planning-performance relationship in small firms) hatten </a:t>
            </a:r>
            <a:r>
              <a:rPr lang="en-GB" sz="1800">
                <a:solidFill>
                  <a:srgbClr val="000000"/>
                </a:solidFill>
                <a:latin typeface="Quattrocento Sans"/>
                <a:ea typeface="Quattrocento Sans"/>
                <a:cs typeface="Quattrocento Sans"/>
                <a:sym typeface="Quattrocento Sans"/>
              </a:rPr>
              <a:t>Unternehmen, die von einem Jahr zum nächsten ein Umsatzwachstum</a:t>
            </a:r>
            <a:r>
              <a:rPr b="1" lang="en-GB" sz="1800">
                <a:solidFill>
                  <a:srgbClr val="000000"/>
                </a:solidFill>
                <a:latin typeface="Quattrocento Sans"/>
                <a:ea typeface="Quattrocento Sans"/>
                <a:cs typeface="Quattrocento Sans"/>
                <a:sym typeface="Quattrocento Sans"/>
              </a:rPr>
              <a:t> von über 92 % verzeichneten</a:t>
            </a:r>
            <a:r>
              <a:rPr lang="en-GB" sz="1800">
                <a:solidFill>
                  <a:srgbClr val="000000"/>
                </a:solidFill>
                <a:latin typeface="Quattrocento Sans"/>
                <a:ea typeface="Quattrocento Sans"/>
                <a:cs typeface="Quattrocento Sans"/>
                <a:sym typeface="Quattrocento Sans"/>
              </a:rPr>
              <a:t>, in der Regel </a:t>
            </a:r>
            <a:r>
              <a:rPr b="1" lang="en-GB" sz="1800">
                <a:solidFill>
                  <a:srgbClr val="000000"/>
                </a:solidFill>
                <a:latin typeface="Quattrocento Sans"/>
                <a:ea typeface="Quattrocento Sans"/>
                <a:cs typeface="Quattrocento Sans"/>
                <a:sym typeface="Quattrocento Sans"/>
              </a:rPr>
              <a:t>einen Geschäftsplan</a:t>
            </a:r>
            <a:r>
              <a:rPr lang="en-GB" sz="1800">
                <a:solidFill>
                  <a:srgbClr val="000000"/>
                </a:solidFill>
                <a:latin typeface="Quattrocento Sans"/>
                <a:ea typeface="Quattrocento Sans"/>
                <a:cs typeface="Quattrocento Sans"/>
                <a:sym typeface="Quattrocento Sans"/>
              </a:rPr>
              <a:t>. Darüber hinaus haben 71 % der schnell wachsenden Unternehmen einen Geschäftsplan.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56" name="Google Shape;356;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7" name="Google Shape;357;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8" name="Google Shape;358;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59" name="Google Shape;359;p2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60" name="Google Shape;360;p23"/>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Denken Sie über die wichtigsten Punkte in diesem Modul nach 6.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Denken Sie darüber nach, was Sie in den heutigen Sitzungen gelernt haben, und versuchen Sie, die neuen Fakten herauszufinden, die Sie vor dem heutigen Tag nicht wussten.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66" name="Google Shape;366;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7" name="Google Shape;367;p2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68" name="Google Shape;368;p2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69" name="Google Shape;369;p2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70" name="Google Shape;370;p24"/>
          <p:cNvGrpSpPr/>
          <p:nvPr/>
        </p:nvGrpSpPr>
        <p:grpSpPr>
          <a:xfrm>
            <a:off x="2569288" y="3802743"/>
            <a:ext cx="7053424" cy="1670958"/>
            <a:chOff x="2569288" y="3802743"/>
            <a:chExt cx="7053424" cy="1670958"/>
          </a:xfrm>
        </p:grpSpPr>
        <p:pic>
          <p:nvPicPr>
            <p:cNvPr descr="Qr code&#10;&#10;Description automatically generated" id="371" name="Google Shape;371;p2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72" name="Google Shape;372;p2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0" t="0"/>
          <a:stretch/>
        </p:blipFill>
        <p:spPr>
          <a:xfrm>
            <a:off x="2190234" y="2409507"/>
            <a:ext cx="2013790" cy="2968271"/>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4720986" y="2409507"/>
            <a:ext cx="2013790" cy="2968271"/>
          </a:xfrm>
          <a:prstGeom prst="rect">
            <a:avLst/>
          </a:prstGeom>
          <a:noFill/>
          <a:ln>
            <a:noFill/>
          </a:ln>
        </p:spPr>
      </p:pic>
      <p:pic>
        <p:nvPicPr>
          <p:cNvPr id="109" name="Google Shape;109;p3"/>
          <p:cNvPicPr preferRelativeResize="0"/>
          <p:nvPr/>
        </p:nvPicPr>
        <p:blipFill rotWithShape="1">
          <a:blip r:embed="rId4">
            <a:alphaModFix/>
          </a:blip>
          <a:srcRect b="0" l="0" r="0" t="0"/>
          <a:stretch/>
        </p:blipFill>
        <p:spPr>
          <a:xfrm>
            <a:off x="7251738" y="2409506"/>
            <a:ext cx="2013790" cy="2968271"/>
          </a:xfrm>
          <a:prstGeom prst="rect">
            <a:avLst/>
          </a:prstGeom>
          <a:noFill/>
          <a:ln>
            <a:noFill/>
          </a:ln>
        </p:spPr>
      </p:pic>
      <p:pic>
        <p:nvPicPr>
          <p:cNvPr descr="Text&#10;&#10;Description automatically generated" id="110" name="Google Shape;110;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1" name="Google Shape;111;p3"/>
          <p:cNvSpPr txBox="1"/>
          <p:nvPr/>
        </p:nvSpPr>
        <p:spPr>
          <a:xfrm>
            <a:off x="235639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2" name="Google Shape;112;p3"/>
          <p:cNvSpPr txBox="1"/>
          <p:nvPr/>
        </p:nvSpPr>
        <p:spPr>
          <a:xfrm>
            <a:off x="488714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3" name="Google Shape;113;p3"/>
          <p:cNvSpPr txBox="1"/>
          <p:nvPr/>
        </p:nvSpPr>
        <p:spPr>
          <a:xfrm>
            <a:off x="741789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b="1" i="0" sz="1400" u="none" cap="none" strike="noStrike">
              <a:solidFill>
                <a:srgbClr val="29BB89"/>
              </a:solidFill>
              <a:latin typeface="Quattrocento Sans"/>
              <a:ea typeface="Quattrocento Sans"/>
              <a:cs typeface="Quattrocento Sans"/>
              <a:sym typeface="Quattrocento Sans"/>
            </a:endParaRPr>
          </a:p>
        </p:txBody>
      </p:sp>
      <p:sp>
        <p:nvSpPr>
          <p:cNvPr id="114" name="Google Shape;114;p3"/>
          <p:cNvSpPr txBox="1"/>
          <p:nvPr/>
        </p:nvSpPr>
        <p:spPr>
          <a:xfrm>
            <a:off x="2381646" y="3181936"/>
            <a:ext cx="166050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Definition, die Merkmale und die Gründe für die Erstellung eines Geschäftsplans kennen</a:t>
            </a:r>
            <a:endParaRPr b="0" i="0" sz="1400" u="none" cap="none" strike="noStrike">
              <a:solidFill>
                <a:schemeClr val="lt1"/>
              </a:solidFill>
              <a:latin typeface="Quattrocento Sans"/>
              <a:ea typeface="Quattrocento Sans"/>
              <a:cs typeface="Quattrocento Sans"/>
              <a:sym typeface="Quattrocento Sans"/>
            </a:endParaRPr>
          </a:p>
        </p:txBody>
      </p:sp>
      <p:sp>
        <p:nvSpPr>
          <p:cNvPr id="115" name="Google Shape;115;p3"/>
          <p:cNvSpPr txBox="1"/>
          <p:nvPr/>
        </p:nvSpPr>
        <p:spPr>
          <a:xfrm>
            <a:off x="4860825"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Bedeutung der Erstellung eines Geschäftsplans zu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16" name="Google Shape;116;p3"/>
          <p:cNvSpPr txBox="1"/>
          <p:nvPr/>
        </p:nvSpPr>
        <p:spPr>
          <a:xfrm>
            <a:off x="7417894" y="3187527"/>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Kenntnis der Schritte zur Erstellung eines Geschäftsplans</a:t>
            </a:r>
            <a:endParaRPr/>
          </a:p>
        </p:txBody>
      </p:sp>
      <p:sp>
        <p:nvSpPr>
          <p:cNvPr id="117" name="Google Shape;117;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8" name="Google Shape;118;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4" name="Google Shape;124;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5" name="Google Shape;125;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6" name="Google Shape;126;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4"/>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000" u="none" cap="none" strike="noStrike">
                <a:solidFill>
                  <a:srgbClr val="29BB89"/>
                </a:solidFill>
                <a:latin typeface="Quattrocento Sans"/>
                <a:ea typeface="Quattrocento Sans"/>
                <a:cs typeface="Quattrocento Sans"/>
                <a:sym typeface="Quattrocento Sans"/>
              </a:rPr>
              <a:t>Was ist ein Geschäftsplan?</a:t>
            </a:r>
            <a:endParaRPr/>
          </a:p>
        </p:txBody>
      </p:sp>
      <p:sp>
        <p:nvSpPr>
          <p:cNvPr id="128" name="Google Shape;128;p4"/>
          <p:cNvSpPr txBox="1"/>
          <p:nvPr/>
        </p:nvSpPr>
        <p:spPr>
          <a:xfrm>
            <a:off x="2754443" y="1569202"/>
            <a:ext cx="6486166" cy="401097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Es handelt sich um ein </a:t>
            </a:r>
            <a:r>
              <a:rPr b="1" lang="en-GB" sz="1800">
                <a:solidFill>
                  <a:schemeClr val="dk1"/>
                </a:solidFill>
                <a:latin typeface="Quattrocento Sans"/>
                <a:ea typeface="Quattrocento Sans"/>
                <a:cs typeface="Quattrocento Sans"/>
                <a:sym typeface="Quattrocento Sans"/>
              </a:rPr>
              <a:t>umfassendes und strukturiertes Dokument </a:t>
            </a:r>
            <a:r>
              <a:rPr lang="en-GB" sz="1800">
                <a:solidFill>
                  <a:schemeClr val="dk1"/>
                </a:solidFill>
                <a:latin typeface="Quattrocento Sans"/>
                <a:ea typeface="Quattrocento Sans"/>
                <a:cs typeface="Quattrocento Sans"/>
                <a:sym typeface="Quattrocento Sans"/>
              </a:rPr>
              <a:t>darüber, wie eine Organisation plant, ihre Ziele zu erreichen und letztlich ihre Produkte und/oder Dienstleistungen mit ihrem Auftrag und ihrer Vision in Einklang zu bringen.</a:t>
            </a:r>
            <a:endParaRPr/>
          </a:p>
          <a:p>
            <a:pPr indent="0" lvl="0" marL="0" marR="0" rtl="0" algn="l">
              <a:lnSpc>
                <a:spcPct val="107000"/>
              </a:lnSpc>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Betrachten Sie es als einen </a:t>
            </a:r>
            <a:r>
              <a:rPr b="1" lang="en-GB" sz="1800">
                <a:solidFill>
                  <a:schemeClr val="dk1"/>
                </a:solidFill>
                <a:latin typeface="Quattrocento Sans"/>
                <a:ea typeface="Quattrocento Sans"/>
                <a:cs typeface="Quattrocento Sans"/>
                <a:sym typeface="Quattrocento Sans"/>
              </a:rPr>
              <a:t>dokumentierten Fahrplan</a:t>
            </a:r>
            <a:r>
              <a:rPr lang="en-GB" sz="1800">
                <a:solidFill>
                  <a:schemeClr val="dk1"/>
                </a:solidFill>
                <a:latin typeface="Quattrocento Sans"/>
                <a:ea typeface="Quattrocento Sans"/>
                <a:cs typeface="Quattrocento Sans"/>
                <a:sym typeface="Quattrocento Sans"/>
              </a:rPr>
              <a:t>, der Organisationen während des Prozesses der Umwandlung einer Idee in ein lebensfähiges Produkt oder eine Dienstleistung eine Orientierung und einen Bezugspunkt bietet. </a:t>
            </a:r>
            <a:endParaRPr sz="18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t/>
            </a:r>
            <a:endParaRPr sz="11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In der Regel decken Geschäftspläne die nächsten ein bis drei Jahre ab und skizzieren die </a:t>
            </a:r>
            <a:r>
              <a:rPr b="1" lang="en-GB" sz="1800">
                <a:solidFill>
                  <a:schemeClr val="dk1"/>
                </a:solidFill>
                <a:latin typeface="Quattrocento Sans"/>
                <a:ea typeface="Quattrocento Sans"/>
                <a:cs typeface="Quattrocento Sans"/>
                <a:sym typeface="Quattrocento Sans"/>
              </a:rPr>
              <a:t>derzeitige und die angestrebte Position </a:t>
            </a:r>
            <a:r>
              <a:rPr lang="en-GB" sz="1800">
                <a:solidFill>
                  <a:schemeClr val="dk1"/>
                </a:solidFill>
                <a:latin typeface="Quattrocento Sans"/>
                <a:ea typeface="Quattrocento Sans"/>
                <a:cs typeface="Quattrocento Sans"/>
                <a:sym typeface="Quattrocento Sans"/>
              </a:rPr>
              <a:t>des Unternehmens sowie die </a:t>
            </a:r>
            <a:r>
              <a:rPr b="1" lang="en-GB" sz="1800">
                <a:solidFill>
                  <a:schemeClr val="dk1"/>
                </a:solidFill>
                <a:latin typeface="Quattrocento Sans"/>
                <a:ea typeface="Quattrocento Sans"/>
                <a:cs typeface="Quattrocento Sans"/>
                <a:sym typeface="Quattrocento Sans"/>
              </a:rPr>
              <a:t>Marketing-, Finanz- und </a:t>
            </a:r>
            <a:r>
              <a:rPr lang="en-GB" sz="1800">
                <a:solidFill>
                  <a:schemeClr val="dk1"/>
                </a:solidFill>
                <a:latin typeface="Quattrocento Sans"/>
                <a:ea typeface="Quattrocento Sans"/>
                <a:cs typeface="Quattrocento Sans"/>
                <a:sym typeface="Quattrocento Sans"/>
              </a:rPr>
              <a:t>Betriebsaspekte der Bereitstellung des neuen Produkts und/oder der Dienstleistung auf dem Markt.</a:t>
            </a:r>
            <a:endParaRPr sz="1800">
              <a:solidFill>
                <a:schemeClr val="dk1"/>
              </a:solidFill>
              <a:latin typeface="Quattrocento Sans"/>
              <a:ea typeface="Quattrocento Sans"/>
              <a:cs typeface="Quattrocento Sans"/>
              <a:sym typeface="Quattrocento Sans"/>
            </a:endParaRPr>
          </a:p>
        </p:txBody>
      </p:sp>
      <p:pic>
        <p:nvPicPr>
          <p:cNvPr id="129" name="Google Shape;129;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5" name="Google Shape;135;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6" name="Google Shape;136;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7" name="Google Shape;137;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Beispiel aus dem wirklichen Leben</a:t>
            </a:r>
            <a:endParaRPr b="1" sz="3000">
              <a:solidFill>
                <a:srgbClr val="29BB89"/>
              </a:solidFill>
              <a:latin typeface="Quattrocento Sans"/>
              <a:ea typeface="Quattrocento Sans"/>
              <a:cs typeface="Quattrocento Sans"/>
              <a:sym typeface="Quattrocento Sans"/>
            </a:endParaRPr>
          </a:p>
        </p:txBody>
      </p:sp>
      <p:sp>
        <p:nvSpPr>
          <p:cNvPr id="139" name="Google Shape;139;p5"/>
          <p:cNvSpPr txBox="1"/>
          <p:nvPr/>
        </p:nvSpPr>
        <p:spPr>
          <a:xfrm>
            <a:off x="2754443" y="1569202"/>
            <a:ext cx="6486166" cy="417595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Nehmen wir das Beispiel der Vorbereitung einer Autoreise: Sie müssen sie im Voraus planen, eine Karte als Referenz und Wegweiser zur Verfügung haben, das endgültige Reiseziel im Voraus bestimmen und entscheiden, was, wie und wann Sie reisen werden.</a:t>
            </a:r>
            <a:endParaRPr/>
          </a:p>
          <a:p>
            <a:pPr indent="0" lvl="0" marL="0" marR="0" rtl="0" algn="l">
              <a:lnSpc>
                <a:spcPct val="107000"/>
              </a:lnSpc>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Wenn diese Vorbereitung nicht im Voraus erfolgt, besteht die Gefahr, dass Sie unterwegs die Einheimischen nach dem Weg fragen müssen.</a:t>
            </a:r>
            <a:endParaRPr/>
          </a:p>
          <a:p>
            <a:pPr indent="0" lvl="0" marL="0" marR="0" rtl="0" algn="l">
              <a:lnSpc>
                <a:spcPct val="107000"/>
              </a:lnSpc>
              <a:spcBef>
                <a:spcPts val="0"/>
              </a:spcBef>
              <a:spcAft>
                <a:spcPts val="0"/>
              </a:spcAft>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7000"/>
              </a:lnSpc>
              <a:spcBef>
                <a:spcPts val="0"/>
              </a:spcBef>
              <a:spcAft>
                <a:spcPts val="0"/>
              </a:spcAft>
              <a:buNone/>
            </a:pPr>
            <a:r>
              <a:rPr lang="en-GB" sz="2000">
                <a:solidFill>
                  <a:schemeClr val="dk1"/>
                </a:solidFill>
                <a:latin typeface="Quattrocento Sans"/>
                <a:ea typeface="Quattrocento Sans"/>
                <a:cs typeface="Quattrocento Sans"/>
                <a:sym typeface="Quattrocento Sans"/>
              </a:rPr>
              <a:t>Stellen Sie sich einen Geschäftsplan wie eine Straßenkarte vor; Sie können auch ohne ihn reisen, aber die Gefahr, sich zu verfahren, ist größer. </a:t>
            </a:r>
            <a:endParaRPr/>
          </a:p>
        </p:txBody>
      </p:sp>
      <p:pic>
        <p:nvPicPr>
          <p:cNvPr id="140" name="Google Shape;140;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nvSpPr>
        <p:spPr>
          <a:xfrm>
            <a:off x="952983" y="690109"/>
            <a:ext cx="10146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A86"/>
                </a:solidFill>
                <a:latin typeface="Quattrocento Sans"/>
                <a:ea typeface="Quattrocento Sans"/>
                <a:cs typeface="Quattrocento Sans"/>
                <a:sym typeface="Quattrocento Sans"/>
              </a:rPr>
              <a:t>Warum ist das Schreiben eines Geschäftsplans wichtig?</a:t>
            </a:r>
            <a:endParaRPr b="1" sz="3200">
              <a:solidFill>
                <a:srgbClr val="29BA86"/>
              </a:solidFill>
              <a:latin typeface="Quattrocento Sans"/>
              <a:ea typeface="Quattrocento Sans"/>
              <a:cs typeface="Quattrocento Sans"/>
              <a:sym typeface="Quattrocento Sans"/>
            </a:endParaRPr>
          </a:p>
        </p:txBody>
      </p:sp>
      <p:sp>
        <p:nvSpPr>
          <p:cNvPr id="146" name="Google Shape;146;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7" name="Google Shape;147;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9" name="Google Shape;149;p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0" name="Google Shape;150;p6"/>
          <p:cNvSpPr txBox="1"/>
          <p:nvPr/>
        </p:nvSpPr>
        <p:spPr>
          <a:xfrm>
            <a:off x="1054607" y="3712088"/>
            <a:ext cx="5987933"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Warum ist das Schreiben eines Geschäftsplans wichtig?</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Welchen Zweck verfolgt die Erstellung eines Geschäftsplans? Ist er nur für interne oder auch für externe Parteien von Interesse?</a:t>
            </a:r>
            <a:endParaRPr/>
          </a:p>
        </p:txBody>
      </p:sp>
      <p:sp>
        <p:nvSpPr>
          <p:cNvPr id="151" name="Google Shape;151;p6"/>
          <p:cNvSpPr txBox="1"/>
          <p:nvPr/>
        </p:nvSpPr>
        <p:spPr>
          <a:xfrm>
            <a:off x="1054607" y="2505169"/>
            <a:ext cx="1004480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Sehen Sie sich dieses Video an: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https://www.youtube.com/watch?time_continue=327&amp;v=E6N5Trv8pfQ&amp;feature=emb_title</a:t>
            </a:r>
            <a:endParaRPr sz="2000">
              <a:solidFill>
                <a:schemeClr val="dk1"/>
              </a:solidFill>
              <a:latin typeface="Quattrocento Sans"/>
              <a:ea typeface="Quattrocento Sans"/>
              <a:cs typeface="Quattrocento Sans"/>
              <a:sym typeface="Quattrocento Sans"/>
            </a:endParaRPr>
          </a:p>
        </p:txBody>
      </p:sp>
      <p:sp>
        <p:nvSpPr>
          <p:cNvPr id="152" name="Google Shape;152;p6"/>
          <p:cNvSpPr/>
          <p:nvPr/>
        </p:nvSpPr>
        <p:spPr>
          <a:xfrm>
            <a:off x="1054607" y="1564529"/>
            <a:ext cx="1004480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Quattrocento Sans"/>
                <a:ea typeface="Quattrocento Sans"/>
                <a:cs typeface="Quattrocento Sans"/>
                <a:sym typeface="Quattrocento Sans"/>
              </a:rPr>
              <a:t>Benjamin Franklin, der Gründervater der Vereinigten Staaten, sagte einmal: "</a:t>
            </a:r>
            <a:r>
              <a:rPr i="1" lang="en-GB" sz="2000">
                <a:solidFill>
                  <a:srgbClr val="000000"/>
                </a:solidFill>
                <a:latin typeface="Quattrocento Sans"/>
                <a:ea typeface="Quattrocento Sans"/>
                <a:cs typeface="Quattrocento Sans"/>
                <a:sym typeface="Quattrocento Sans"/>
              </a:rPr>
              <a:t>Wenn du nicht planst, planst du zu scheitern</a:t>
            </a:r>
            <a:r>
              <a:rPr lang="en-GB" sz="2000">
                <a:solidFill>
                  <a:srgbClr val="000000"/>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sp>
        <p:nvSpPr>
          <p:cNvPr id="153" name="Google Shape;153;p6"/>
          <p:cNvSpPr/>
          <p:nvPr/>
        </p:nvSpPr>
        <p:spPr>
          <a:xfrm>
            <a:off x="7241030" y="6301282"/>
            <a:ext cx="49509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Quelle: </a:t>
            </a:r>
            <a:r>
              <a:rPr i="1" lang="en-GB" sz="9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https://onhike.com/writing-your-business-plan-dont-forget-your-own-professional-development/130724/</a:t>
            </a:r>
            <a:endParaRPr sz="900">
              <a:solidFill>
                <a:schemeClr val="dk1"/>
              </a:solidFill>
              <a:latin typeface="Quattrocento Sans"/>
              <a:ea typeface="Quattrocento Sans"/>
              <a:cs typeface="Quattrocento Sans"/>
              <a:sym typeface="Quattrocento Sans"/>
            </a:endParaRPr>
          </a:p>
        </p:txBody>
      </p:sp>
      <p:pic>
        <p:nvPicPr>
          <p:cNvPr descr="https://lh6.googleusercontent.com/ABB6xja-exoWWUOcDeCZMh7IoIjVGR4RIrna7nmDBaQAHdZ947UJ1xPNQowXCMw0THBRgehjRKXd2a8wJPieRIwr7VSYp5SyiOsahpb0nSiBbasCKoiSKn9xtunKVA" id="154" name="Google Shape;154;p6"/>
          <p:cNvPicPr preferRelativeResize="0"/>
          <p:nvPr/>
        </p:nvPicPr>
        <p:blipFill rotWithShape="1">
          <a:blip r:embed="rId8">
            <a:alphaModFix/>
          </a:blip>
          <a:srcRect b="0" l="0" r="543" t="0"/>
          <a:stretch/>
        </p:blipFill>
        <p:spPr>
          <a:xfrm>
            <a:off x="7267926" y="3501913"/>
            <a:ext cx="4924075" cy="27910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7"/>
          <p:cNvSpPr txBox="1"/>
          <p:nvPr/>
        </p:nvSpPr>
        <p:spPr>
          <a:xfrm>
            <a:off x="1270616" y="12380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Bessere Entscheidungsfindung</a:t>
            </a:r>
            <a:endParaRPr b="1" i="0" sz="1600" u="none" cap="none" strike="noStrike">
              <a:solidFill>
                <a:srgbClr val="29BB89"/>
              </a:solidFill>
              <a:latin typeface="Quattrocento Sans"/>
              <a:ea typeface="Quattrocento Sans"/>
              <a:cs typeface="Quattrocento Sans"/>
              <a:sym typeface="Quattrocento Sans"/>
            </a:endParaRPr>
          </a:p>
        </p:txBody>
      </p:sp>
      <p:sp>
        <p:nvSpPr>
          <p:cNvPr id="161" name="Google Shape;161;p7"/>
          <p:cNvSpPr txBox="1"/>
          <p:nvPr/>
        </p:nvSpPr>
        <p:spPr>
          <a:xfrm>
            <a:off x="1308059" y="1498725"/>
            <a:ext cx="10233171" cy="9974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Ein gut dokumentierter Plan hilft der Organisation, </a:t>
            </a:r>
            <a:r>
              <a:rPr b="1" i="0" lang="en-GB" sz="1400" u="none" cap="none" strike="noStrike">
                <a:solidFill>
                  <a:schemeClr val="lt1"/>
                </a:solidFill>
                <a:latin typeface="Quattrocento Sans"/>
                <a:ea typeface="Quattrocento Sans"/>
                <a:cs typeface="Quattrocento Sans"/>
                <a:sym typeface="Quattrocento Sans"/>
              </a:rPr>
              <a:t>kritische Entscheidungen im Vorfeld zu treffen </a:t>
            </a:r>
            <a:r>
              <a:rPr b="0" i="0" lang="en-GB" sz="1400" u="none" cap="none" strike="noStrike">
                <a:solidFill>
                  <a:schemeClr val="lt1"/>
                </a:solidFill>
                <a:latin typeface="Quattrocento Sans"/>
                <a:ea typeface="Quattrocento Sans"/>
                <a:cs typeface="Quattrocento Sans"/>
                <a:sym typeface="Quattrocento Sans"/>
              </a:rPr>
              <a:t>und so </a:t>
            </a:r>
            <a:r>
              <a:rPr b="1" i="0" lang="en-GB" sz="1400" u="none" cap="none" strike="noStrike">
                <a:solidFill>
                  <a:schemeClr val="lt1"/>
                </a:solidFill>
                <a:latin typeface="Quattrocento Sans"/>
                <a:ea typeface="Quattrocento Sans"/>
                <a:cs typeface="Quattrocento Sans"/>
                <a:sym typeface="Quattrocento Sans"/>
              </a:rPr>
              <a:t>eine Krise zu vermeiden</a:t>
            </a:r>
            <a:r>
              <a:rPr b="0" i="0" lang="en-GB" sz="1400" u="none" cap="none" strike="noStrike">
                <a:solidFill>
                  <a:schemeClr val="lt1"/>
                </a:solidFill>
                <a:latin typeface="Quattrocento Sans"/>
                <a:ea typeface="Quattrocento Sans"/>
                <a:cs typeface="Quattrocento Sans"/>
                <a:sym typeface="Quattrocento Sans"/>
              </a:rPr>
              <a:t>. Die Beantwortung von Fragen wie "was" und "wie" das Produkt/die Dienstleistung auf den Markt gebracht werden soll und die Durchführung von Übungen wie Einnahmen- und Ausgabenprognosen müssen bereits in einem frühen Stadium festgelegt werden. Diese Maßnahmen werden </a:t>
            </a:r>
            <a:r>
              <a:rPr b="1" i="0" lang="en-GB" sz="1400" u="none" cap="none" strike="noStrike">
                <a:solidFill>
                  <a:schemeClr val="lt1"/>
                </a:solidFill>
                <a:latin typeface="Quattrocento Sans"/>
                <a:ea typeface="Quattrocento Sans"/>
                <a:cs typeface="Quattrocento Sans"/>
                <a:sym typeface="Quattrocento Sans"/>
              </a:rPr>
              <a:t>solide Erkenntnisse </a:t>
            </a:r>
            <a:r>
              <a:rPr b="0" i="0" lang="en-GB" sz="1400" u="none" cap="none" strike="noStrike">
                <a:solidFill>
                  <a:schemeClr val="lt1"/>
                </a:solidFill>
                <a:latin typeface="Quattrocento Sans"/>
                <a:ea typeface="Quattrocento Sans"/>
                <a:cs typeface="Quattrocento Sans"/>
                <a:sym typeface="Quattrocento Sans"/>
              </a:rPr>
              <a:t>liefern, </a:t>
            </a:r>
            <a:r>
              <a:rPr b="1" i="0" lang="en-GB" sz="1400" u="none" cap="none" strike="noStrike">
                <a:solidFill>
                  <a:schemeClr val="lt1"/>
                </a:solidFill>
                <a:latin typeface="Quattrocento Sans"/>
                <a:ea typeface="Quattrocento Sans"/>
                <a:cs typeface="Quattrocento Sans"/>
                <a:sym typeface="Quattrocento Sans"/>
              </a:rPr>
              <a:t>die Vision realistisch formulieren </a:t>
            </a:r>
            <a:r>
              <a:rPr b="0" i="0" lang="en-GB" sz="1400" u="none" cap="none" strike="noStrike">
                <a:solidFill>
                  <a:schemeClr val="lt1"/>
                </a:solidFill>
                <a:latin typeface="Quattrocento Sans"/>
                <a:ea typeface="Quattrocento Sans"/>
                <a:cs typeface="Quattrocento Sans"/>
                <a:sym typeface="Quattrocento Sans"/>
              </a:rPr>
              <a:t>und </a:t>
            </a:r>
            <a:r>
              <a:rPr b="1" i="0" lang="en-GB" sz="1400" u="none" cap="none" strike="noStrike">
                <a:solidFill>
                  <a:schemeClr val="lt1"/>
                </a:solidFill>
                <a:latin typeface="Quattrocento Sans"/>
                <a:ea typeface="Quattrocento Sans"/>
                <a:cs typeface="Quattrocento Sans"/>
                <a:sym typeface="Quattrocento Sans"/>
              </a:rPr>
              <a:t>Lücken </a:t>
            </a:r>
            <a:r>
              <a:rPr b="0" i="0" lang="en-GB" sz="1400" u="none" cap="none" strike="noStrike">
                <a:solidFill>
                  <a:schemeClr val="lt1"/>
                </a:solidFill>
                <a:latin typeface="Quattrocento Sans"/>
                <a:ea typeface="Quattrocento Sans"/>
                <a:cs typeface="Quattrocento Sans"/>
                <a:sym typeface="Quattrocento Sans"/>
              </a:rPr>
              <a:t>in der Gesamtstrategie </a:t>
            </a:r>
            <a:r>
              <a:rPr b="1" i="0" lang="en-GB" sz="1400" u="none" cap="none" strike="noStrike">
                <a:solidFill>
                  <a:schemeClr val="lt1"/>
                </a:solidFill>
                <a:latin typeface="Quattrocento Sans"/>
                <a:ea typeface="Quattrocento Sans"/>
                <a:cs typeface="Quattrocento Sans"/>
                <a:sym typeface="Quattrocento Sans"/>
              </a:rPr>
              <a:t>aufzeigen</a:t>
            </a:r>
            <a:r>
              <a:rPr b="0" i="0" lang="en-GB" sz="1400" u="none" cap="none" strike="noStrike">
                <a:solidFill>
                  <a:schemeClr val="lt1"/>
                </a:solidFill>
                <a:latin typeface="Quattrocento Sans"/>
                <a:ea typeface="Quattrocento Sans"/>
                <a:cs typeface="Quattrocento Sans"/>
                <a:sym typeface="Quattrocento Sans"/>
              </a:rPr>
              <a:t>, damit die Organisation rechtzeitig Abhilfe schaffen und Entscheidungen treffen kann.</a:t>
            </a:r>
            <a:endParaRPr/>
          </a:p>
        </p:txBody>
      </p:sp>
      <p:sp>
        <p:nvSpPr>
          <p:cNvPr id="162" name="Google Shape;162;p7"/>
          <p:cNvSpPr txBox="1"/>
          <p:nvPr/>
        </p:nvSpPr>
        <p:spPr>
          <a:xfrm>
            <a:off x="1308061" y="3693191"/>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Verfolgung</a:t>
            </a:r>
            <a:endParaRPr b="1" i="0" sz="1600" u="none" cap="none" strike="noStrike">
              <a:solidFill>
                <a:srgbClr val="29BB89"/>
              </a:solidFill>
              <a:latin typeface="Quattrocento Sans"/>
              <a:ea typeface="Quattrocento Sans"/>
              <a:cs typeface="Quattrocento Sans"/>
              <a:sym typeface="Quattrocento Sans"/>
            </a:endParaRPr>
          </a:p>
        </p:txBody>
      </p:sp>
      <p:sp>
        <p:nvSpPr>
          <p:cNvPr id="163" name="Google Shape;163;p7"/>
          <p:cNvSpPr txBox="1"/>
          <p:nvPr/>
        </p:nvSpPr>
        <p:spPr>
          <a:xfrm>
            <a:off x="1308061" y="4021381"/>
            <a:ext cx="10233169"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Geschäftspläne sind der beste Weg, um eine Organisation auf allen Ebenen - nicht nur auf der Führungsebene - für </a:t>
            </a:r>
            <a:r>
              <a:rPr b="1" i="0" lang="en-GB" sz="1400" u="none" cap="none" strike="noStrike">
                <a:solidFill>
                  <a:schemeClr val="lt1"/>
                </a:solidFill>
                <a:latin typeface="Quattrocento Sans"/>
                <a:ea typeface="Quattrocento Sans"/>
                <a:cs typeface="Quattrocento Sans"/>
                <a:sym typeface="Quattrocento Sans"/>
              </a:rPr>
              <a:t>ihre langfristige Vision und Strategie verantwortlich zu </a:t>
            </a:r>
            <a:r>
              <a:rPr b="0" i="0" lang="en-GB" sz="1400" u="none" cap="none" strike="noStrike">
                <a:solidFill>
                  <a:schemeClr val="lt1"/>
                </a:solidFill>
                <a:latin typeface="Quattrocento Sans"/>
                <a:ea typeface="Quattrocento Sans"/>
                <a:cs typeface="Quattrocento Sans"/>
                <a:sym typeface="Quattrocento Sans"/>
              </a:rPr>
              <a:t>machen. Geschäftspläne sollten SMART-Ziele und Benchmarks enthalten, anhand derer die Organisationen erkennen können, ob sie sich in die richtige Richtung bewegen.</a:t>
            </a:r>
            <a:endParaRPr/>
          </a:p>
        </p:txBody>
      </p:sp>
      <p:sp>
        <p:nvSpPr>
          <p:cNvPr id="164" name="Google Shape;164;p7"/>
          <p:cNvSpPr/>
          <p:nvPr/>
        </p:nvSpPr>
        <p:spPr>
          <a:xfrm>
            <a:off x="1057424" y="12995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6" name="Google Shape;166;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7" name="Google Shape;167;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68" name="Google Shape;168;p7"/>
          <p:cNvSpPr txBox="1"/>
          <p:nvPr/>
        </p:nvSpPr>
        <p:spPr>
          <a:xfrm>
            <a:off x="911430" y="400068"/>
            <a:ext cx="9508919"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300" u="none" cap="none" strike="noStrike">
                <a:solidFill>
                  <a:srgbClr val="29BB89"/>
                </a:solidFill>
                <a:latin typeface="Quattrocento Sans"/>
                <a:ea typeface="Quattrocento Sans"/>
                <a:cs typeface="Quattrocento Sans"/>
                <a:sym typeface="Quattrocento Sans"/>
              </a:rPr>
              <a:t>Die Bedeutung der Erstellung eines Geschäftsplans</a:t>
            </a:r>
            <a:endParaRPr b="1" i="0" sz="3300" u="none" cap="none" strike="noStrike">
              <a:solidFill>
                <a:srgbClr val="29BB89"/>
              </a:solidFill>
              <a:latin typeface="Quattrocento Sans"/>
              <a:ea typeface="Quattrocento Sans"/>
              <a:cs typeface="Quattrocento Sans"/>
              <a:sym typeface="Quattrocento Sans"/>
            </a:endParaRPr>
          </a:p>
        </p:txBody>
      </p:sp>
      <p:sp>
        <p:nvSpPr>
          <p:cNvPr id="169" name="Google Shape;169;p7"/>
          <p:cNvSpPr txBox="1"/>
          <p:nvPr/>
        </p:nvSpPr>
        <p:spPr>
          <a:xfrm>
            <a:off x="1308061" y="253957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Feedback zu Ihrer Geschäftsidee</a:t>
            </a:r>
            <a:endParaRPr b="1" i="0" sz="1600" u="none" cap="none" strike="noStrike">
              <a:solidFill>
                <a:srgbClr val="29BB89"/>
              </a:solidFill>
              <a:latin typeface="Quattrocento Sans"/>
              <a:ea typeface="Quattrocento Sans"/>
              <a:cs typeface="Quattrocento Sans"/>
              <a:sym typeface="Quattrocento Sans"/>
            </a:endParaRPr>
          </a:p>
        </p:txBody>
      </p:sp>
      <p:sp>
        <p:nvSpPr>
          <p:cNvPr id="170" name="Google Shape;170;p7"/>
          <p:cNvSpPr/>
          <p:nvPr/>
        </p:nvSpPr>
        <p:spPr>
          <a:xfrm>
            <a:off x="1057424" y="264719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txBox="1"/>
          <p:nvPr/>
        </p:nvSpPr>
        <p:spPr>
          <a:xfrm>
            <a:off x="1308060" y="2831570"/>
            <a:ext cx="10233170" cy="82232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Sie gibt den Unternehmen konstruktives Feedback für die Formulierung und Umsetzung ihrer Ideen. Sie können ihre aktuellen Ressourcen (monetär und nicht-monetär) bewerten, d.h. ob externes Kapital benötigt wird, ob mehr Arbeitskräfte eingestellt werden müssen. </a:t>
            </a:r>
            <a:endParaRPr/>
          </a:p>
        </p:txBody>
      </p:sp>
      <p:sp>
        <p:nvSpPr>
          <p:cNvPr id="172" name="Google Shape;172;p7"/>
          <p:cNvSpPr txBox="1"/>
          <p:nvPr/>
        </p:nvSpPr>
        <p:spPr>
          <a:xfrm>
            <a:off x="1308061" y="481280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Unterstützung im Finanzierungsprozess</a:t>
            </a:r>
            <a:endParaRPr b="1" i="0" sz="1600" u="none" cap="none" strike="noStrike">
              <a:solidFill>
                <a:srgbClr val="29BB89"/>
              </a:solidFill>
              <a:latin typeface="Quattrocento Sans"/>
              <a:ea typeface="Quattrocento Sans"/>
              <a:cs typeface="Quattrocento Sans"/>
              <a:sym typeface="Quattrocento Sans"/>
            </a:endParaRPr>
          </a:p>
        </p:txBody>
      </p:sp>
      <p:sp>
        <p:nvSpPr>
          <p:cNvPr id="173" name="Google Shape;173;p7"/>
          <p:cNvSpPr txBox="1"/>
          <p:nvPr/>
        </p:nvSpPr>
        <p:spPr>
          <a:xfrm>
            <a:off x="1308061" y="5140995"/>
            <a:ext cx="10233169"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1400"/>
              <a:buFont typeface="Abel"/>
              <a:buNone/>
            </a:pPr>
            <a:r>
              <a:rPr b="0" i="0" lang="en-GB" sz="1400" u="none" cap="none" strike="noStrike">
                <a:solidFill>
                  <a:schemeClr val="lt1"/>
                </a:solidFill>
                <a:latin typeface="Quattrocento Sans"/>
                <a:ea typeface="Quattrocento Sans"/>
                <a:cs typeface="Quattrocento Sans"/>
                <a:sym typeface="Quattrocento Sans"/>
              </a:rPr>
              <a:t>Unternehmen, die eine externe Finanzierung anstreben, müssen für ihre Unternehmenspräsentation gut vorbereitet sein. Deshalb brauchen sie einen prägnanten Geschäftsplan. Banken und Investoren wollen wissen, wo das Unternehmen zum Zeitpunkt der Präsentation steht und wie tragfähig die vorgeschlagene Idee ist. Ein </a:t>
            </a:r>
            <a:r>
              <a:rPr b="1" i="0" lang="en-GB" sz="1400" u="none" cap="none" strike="noStrike">
                <a:solidFill>
                  <a:schemeClr val="lt1"/>
                </a:solidFill>
                <a:latin typeface="Quattrocento Sans"/>
                <a:ea typeface="Quattrocento Sans"/>
                <a:cs typeface="Quattrocento Sans"/>
                <a:sym typeface="Quattrocento Sans"/>
              </a:rPr>
              <a:t>Geschäftsplan erhöht die Wahrscheinlichkeit, eine Finanzierung zu erhalten, um das 2,5-fache</a:t>
            </a:r>
            <a:r>
              <a:rPr b="0" i="0" lang="en-GB" sz="1400" u="none" cap="none" strike="noStrike">
                <a:solidFill>
                  <a:schemeClr val="lt1"/>
                </a:solidFill>
                <a:latin typeface="Quattrocento Sans"/>
                <a:ea typeface="Quattrocento Sans"/>
                <a:cs typeface="Quattrocento Sans"/>
                <a:sym typeface="Quattrocento Sans"/>
              </a:rPr>
              <a:t>.</a:t>
            </a:r>
            <a:endParaRPr/>
          </a:p>
        </p:txBody>
      </p:sp>
      <p:sp>
        <p:nvSpPr>
          <p:cNvPr id="174" name="Google Shape;174;p7"/>
          <p:cNvSpPr/>
          <p:nvPr/>
        </p:nvSpPr>
        <p:spPr>
          <a:xfrm>
            <a:off x="1057424" y="492042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1057424" y="3778543"/>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nvSpPr>
        <p:spPr>
          <a:xfrm>
            <a:off x="952983" y="69010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181" name="Google Shape;18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2" name="Google Shape;182;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3" name="Google Shape;183;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84" name="Google Shape;184;p8"/>
          <p:cNvPicPr preferRelativeResize="0"/>
          <p:nvPr/>
        </p:nvPicPr>
        <p:blipFill rotWithShape="1">
          <a:blip r:embed="rId5">
            <a:alphaModFix/>
          </a:blip>
          <a:srcRect b="0" l="0" r="71473" t="52289"/>
          <a:stretch/>
        </p:blipFill>
        <p:spPr>
          <a:xfrm rot="5400000">
            <a:off x="7321527" y="2000840"/>
            <a:ext cx="3644945" cy="6096001"/>
          </a:xfrm>
          <a:prstGeom prst="rect">
            <a:avLst/>
          </a:prstGeom>
          <a:noFill/>
          <a:ln>
            <a:noFill/>
          </a:ln>
        </p:spPr>
      </p:pic>
      <p:sp>
        <p:nvSpPr>
          <p:cNvPr id="185" name="Google Shape;185;p8"/>
          <p:cNvSpPr/>
          <p:nvPr/>
        </p:nvSpPr>
        <p:spPr>
          <a:xfrm>
            <a:off x="952983" y="1622980"/>
            <a:ext cx="7327500" cy="369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1. Zusammenfassung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Unternehmensübersicht (Hintergrund und Geschichte)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3. Produkte und Dienstleistungen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4. Kunden- und Marktanalyse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5. Marketing- und Verkaufsstrategie</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6. Verwaltungsstruktur</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7. Finanzielle Planung und ein Budget </a:t>
            </a:r>
            <a:endParaRPr/>
          </a:p>
        </p:txBody>
      </p:sp>
      <p:sp>
        <p:nvSpPr>
          <p:cNvPr id="186" name="Google Shape;186;p8"/>
          <p:cNvSpPr/>
          <p:nvPr/>
        </p:nvSpPr>
        <p:spPr>
          <a:xfrm>
            <a:off x="8588375" y="5625481"/>
            <a:ext cx="360362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Quelle: </a:t>
            </a:r>
            <a:r>
              <a:rPr i="1" lang="en-GB" sz="900" u="sng">
                <a:solidFill>
                  <a:srgbClr val="1155CC"/>
                </a:solidFill>
                <a:latin typeface="Quattrocento Sans"/>
                <a:ea typeface="Quattrocento Sans"/>
                <a:cs typeface="Quattrocento Sans"/>
                <a:sym typeface="Quattrocento Sans"/>
                <a:hlinkClick r:id="rId6">
                  <a:extLst>
                    <a:ext uri="{A12FA001-AC4F-418D-AE19-62706E023703}">
                      <ahyp:hlinkClr val="tx"/>
                    </a:ext>
                  </a:extLst>
                </a:hlinkClick>
              </a:rPr>
              <a:t>https://ncube.com/blog/how-to-write-startup-business-plan/</a:t>
            </a:r>
            <a:endParaRPr sz="900">
              <a:solidFill>
                <a:schemeClr val="dk1"/>
              </a:solidFill>
              <a:latin typeface="Quattrocento Sans"/>
              <a:ea typeface="Quattrocento Sans"/>
              <a:cs typeface="Quattrocento Sans"/>
              <a:sym typeface="Quattrocento Sans"/>
            </a:endParaRPr>
          </a:p>
        </p:txBody>
      </p:sp>
      <p:pic>
        <p:nvPicPr>
          <p:cNvPr id="187" name="Google Shape;187;p8"/>
          <p:cNvPicPr preferRelativeResize="0"/>
          <p:nvPr/>
        </p:nvPicPr>
        <p:blipFill rotWithShape="1">
          <a:blip r:embed="rId7">
            <a:alphaModFix/>
          </a:blip>
          <a:srcRect b="0" l="0" r="0" t="4755"/>
          <a:stretch/>
        </p:blipFill>
        <p:spPr>
          <a:xfrm>
            <a:off x="7071999" y="1780781"/>
            <a:ext cx="5120001" cy="37571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9"/>
          <p:cNvSpPr txBox="1"/>
          <p:nvPr/>
        </p:nvSpPr>
        <p:spPr>
          <a:xfrm>
            <a:off x="952983" y="690109"/>
            <a:ext cx="101463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A86"/>
                </a:solidFill>
                <a:latin typeface="Quattrocento Sans"/>
                <a:ea typeface="Quattrocento Sans"/>
                <a:cs typeface="Quattrocento Sans"/>
                <a:sym typeface="Quattrocento Sans"/>
              </a:rPr>
              <a:t>Die wichtigsten Schritte zur Erstellung eines Geschäftsplans</a:t>
            </a:r>
            <a:endParaRPr sz="800"/>
          </a:p>
        </p:txBody>
      </p:sp>
      <p:sp>
        <p:nvSpPr>
          <p:cNvPr id="193" name="Google Shape;19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4" name="Google Shape;194;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5" name="Google Shape;195;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6" name="Google Shape;196;p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97" name="Google Shape;197;p9"/>
          <p:cNvSpPr txBox="1"/>
          <p:nvPr/>
        </p:nvSpPr>
        <p:spPr>
          <a:xfrm>
            <a:off x="952983" y="1472153"/>
            <a:ext cx="10588248" cy="4431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1. Zusammenfassung </a:t>
            </a:r>
            <a:endParaRPr/>
          </a:p>
          <a:p>
            <a:pPr indent="0" lvl="0" marL="0" marR="0" rtl="0" algn="l">
              <a:spcBef>
                <a:spcPts val="0"/>
              </a:spcBef>
              <a:spcAft>
                <a:spcPts val="0"/>
              </a:spcAft>
              <a:buNone/>
            </a:pPr>
            <a:r>
              <a:t/>
            </a:r>
            <a:endParaRPr b="1"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Es ist ein Überblick über den Zweck und die Ziele der Organisation. Es umfasst einen Überblick über die Produkte und/oder Dienstleistungen, die die Organisation auf dem Markt einführen will, und darüber, wie diese "ein Problem lösen" werden.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Er enthält eine Beschreibung des Zielmarktes, eine kurze Analyse der Wettbewerber, eine Rechtfertigung der Rentabilität durch Finanzprognosen und nicht zuletzt die "Anfrage", d. h. den Finanzierungsbedarf, falls die Organisation eine Finanzierung plant.</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Schnelles Mitnehmen:</a:t>
            </a:r>
            <a:endParaRPr sz="20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Er ist eine Momentaufnahme des gesamten Geschäftsplans und soll den Endleser von der Geschäftsidee überzeugen; man kann ihn sich als "Elevator Pitch" vorstellen.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Im Idealfall umfasst er nur ein bis zwei Seiten, und obwohl er in der Reihenfolge an erster Stelle steht, empfehlen Unternehmensberater, ihn zuletzt zu schreiben.</a:t>
            </a:r>
            <a:endParaRPr/>
          </a:p>
          <a:p>
            <a:pPr indent="-285750" lvl="0" marL="2857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Er kann als eigenständiges Dokument dienen; Investoren lesen in der Regel nur die Zusammenfassung, und wenn sie sie interessant finden, werden sie den detaillierten Plan anfordern.</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