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12192000"/>
  <p:notesSz cx="6858000" cy="9144000"/>
  <p:embeddedFontLst>
    <p:embeddedFont>
      <p:font typeface="Quattrocento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iBsFvIs14jCbf4YkYQqSG+1rm8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QuattrocentoSans-bold.fntdata"/><Relationship Id="rId45" Type="http://schemas.openxmlformats.org/officeDocument/2006/relationships/font" Target="fonts/Quattrocento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QuattrocentoSans-boldItalic.fntdata"/><Relationship Id="rId47" Type="http://schemas.openxmlformats.org/officeDocument/2006/relationships/font" Target="fonts/QuattrocentoSans-italic.fntdata"/><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30"/>
          <p:cNvSpPr/>
          <p:nvPr>
            <p:ph idx="2" type="pic"/>
          </p:nvPr>
        </p:nvSpPr>
        <p:spPr>
          <a:xfrm>
            <a:off x="5183188" y="987425"/>
            <a:ext cx="6172200" cy="4873625"/>
          </a:xfrm>
          <a:prstGeom prst="rect">
            <a:avLst/>
          </a:prstGeom>
          <a:noFill/>
          <a:ln>
            <a:noFill/>
          </a:ln>
        </p:spPr>
      </p:sp>
      <p:sp>
        <p:nvSpPr>
          <p:cNvPr id="68" name="Google Shape;68;p1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hyperlink" Target="https://www.youtube.com/watch?v=ZYfHJ6J4Qv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8.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hyperlink" Target="https://socialbusinessdesign.org/aravind-business-model-case-study/" TargetMode="External"/><Relationship Id="rId7" Type="http://schemas.openxmlformats.org/officeDocument/2006/relationships/image" Target="../media/image35.png"/><Relationship Id="rId8" Type="http://schemas.openxmlformats.org/officeDocument/2006/relationships/hyperlink" Target="https://socialbusinessdesign.org/aravind-business-model-case-stud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hyperlink" Target="https://socialbusinessdesign.org/aravind-business-model-case-study/" TargetMode="External"/><Relationship Id="rId7" Type="http://schemas.openxmlformats.org/officeDocument/2006/relationships/hyperlink" Target="https://socialbusinessdesign.org/aravind-business-model-case-study/" TargetMode="External"/><Relationship Id="rId8"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1.png"/><Relationship Id="rId7" Type="http://schemas.openxmlformats.org/officeDocument/2006/relationships/hyperlink" Target="https://socialbusinessdesign.org/aravind-business-model-case-study/"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hyperlink" Target="https://socialbusinessdesign.org/recyclepoints-business-model-case-stud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7.png"/><Relationship Id="rId7"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hyperlink" Target="https://www.youtube.com/watch?v=N_gbN2aYAZ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29.png"/><Relationship Id="rId5" Type="http://schemas.openxmlformats.org/officeDocument/2006/relationships/image" Target="../media/image8.png"/><Relationship Id="rId6" Type="http://schemas.openxmlformats.org/officeDocument/2006/relationships/image" Target="../media/image41.png"/><Relationship Id="rId7" Type="http://schemas.openxmlformats.org/officeDocument/2006/relationships/image" Target="../media/image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hyperlink" Target="https://www.startuphughes.com/business-model-canva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7.png"/><Relationship Id="rId7" Type="http://schemas.openxmlformats.org/officeDocument/2006/relationships/hyperlink" Target="https://creately.com/blog/diagrams/business-model-canvas-explaine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Mācību darba vietā programma</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6. modulis: Kā izstrādāt uzņēmējdarbības plānu</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 PPT1</a:t>
            </a:r>
            <a:endParaRPr sz="2000">
              <a:solidFill>
                <a:srgbClr val="7F7F7F"/>
              </a:solidFill>
              <a:latin typeface="Quattrocento Sans"/>
              <a:ea typeface="Quattrocento Sans"/>
              <a:cs typeface="Quattrocento Sans"/>
              <a:sym typeface="Quattrocento Sans"/>
            </a:endParaRPr>
          </a:p>
        </p:txBody>
      </p:sp>
      <p:pic>
        <p:nvPicPr>
          <p:cNvPr descr="Text&#10;&#10;Description automatically generated" id="89" name="Google Shape;89;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200" name="Google Shape;200;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1" name="Google Shape;201;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2" name="Google Shape;202;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03" name="Google Shape;203;p1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04" name="Google Shape;204;p10"/>
          <p:cNvSpPr txBox="1"/>
          <p:nvPr/>
        </p:nvSpPr>
        <p:spPr>
          <a:xfrm>
            <a:off x="952983" y="1195690"/>
            <a:ext cx="7719825" cy="3975447"/>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2"/>
            </a:pPr>
            <a:r>
              <a:rPr b="1" lang="en-GB" sz="1800">
                <a:solidFill>
                  <a:schemeClr val="dk1"/>
                </a:solidFill>
                <a:latin typeface="Quattrocento Sans"/>
                <a:ea typeface="Quattrocento Sans"/>
                <a:cs typeface="Quattrocento Sans"/>
                <a:sym typeface="Quattrocento Sans"/>
              </a:rPr>
              <a:t>Vērtības piedāvājums</a:t>
            </a:r>
            <a:endParaRPr/>
          </a:p>
          <a:p>
            <a:pPr indent="0" lvl="0" marL="355600" marR="0" rtl="0" algn="l">
              <a:spcBef>
                <a:spcPts val="1000"/>
              </a:spcBef>
              <a:spcAft>
                <a:spcPts val="0"/>
              </a:spcAft>
              <a:buNone/>
            </a:pPr>
            <a:r>
              <a:t/>
            </a:r>
            <a:endParaRPr sz="1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Efektīvs vērtības piedāvājums saista klienta profilu ar pievienotās vērtības elementiem.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Tāpēc vērtības piedāvājuma identificēšana notiek, </a:t>
            </a:r>
            <a:r>
              <a:rPr b="1" lang="en-GB" sz="1800">
                <a:solidFill>
                  <a:schemeClr val="dk1"/>
                </a:solidFill>
                <a:latin typeface="Quattrocento Sans"/>
                <a:ea typeface="Quattrocento Sans"/>
                <a:cs typeface="Quattrocento Sans"/>
                <a:sym typeface="Quattrocento Sans"/>
              </a:rPr>
              <a:t>aplūkojot organizācijas klientu segmentus </a:t>
            </a:r>
            <a:r>
              <a:rPr lang="en-GB" sz="1800">
                <a:solidFill>
                  <a:schemeClr val="dk1"/>
                </a:solidFill>
                <a:latin typeface="Quattrocento Sans"/>
                <a:ea typeface="Quattrocento Sans"/>
                <a:cs typeface="Quattrocento Sans"/>
                <a:sym typeface="Quattrocento Sans"/>
              </a:rPr>
              <a:t>un noskaidrojot, </a:t>
            </a:r>
            <a:r>
              <a:rPr b="1" lang="en-GB" sz="1800">
                <a:solidFill>
                  <a:schemeClr val="dk1"/>
                </a:solidFill>
                <a:latin typeface="Quattrocento Sans"/>
                <a:ea typeface="Quattrocento Sans"/>
                <a:cs typeface="Quattrocento Sans"/>
                <a:sym typeface="Quattrocento Sans"/>
              </a:rPr>
              <a:t>kur produkts un/vai pakalpojums risina </a:t>
            </a:r>
            <a:r>
              <a:rPr lang="en-GB" sz="1800">
                <a:solidFill>
                  <a:schemeClr val="dk1"/>
                </a:solidFill>
                <a:latin typeface="Quattrocento Sans"/>
                <a:ea typeface="Quattrocento Sans"/>
                <a:cs typeface="Quattrocento Sans"/>
                <a:sym typeface="Quattrocento Sans"/>
              </a:rPr>
              <a:t>mērķa klienta </a:t>
            </a:r>
            <a:r>
              <a:rPr b="1" lang="en-GB" sz="1800">
                <a:solidFill>
                  <a:schemeClr val="dk1"/>
                </a:solidFill>
                <a:latin typeface="Quattrocento Sans"/>
                <a:ea typeface="Quattrocento Sans"/>
                <a:cs typeface="Quattrocento Sans"/>
                <a:sym typeface="Quattrocento Sans"/>
              </a:rPr>
              <a:t>problēmu</a:t>
            </a:r>
            <a:r>
              <a:rPr lang="en-GB" sz="1800">
                <a:solidFill>
                  <a:schemeClr val="dk1"/>
                </a:solidFill>
                <a:latin typeface="Quattrocento Sans"/>
                <a:ea typeface="Quattrocento Sans"/>
                <a:cs typeface="Quattrocento Sans"/>
                <a:sym typeface="Quattrocento Sans"/>
              </a:rPr>
              <a:t>.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Vērtība, ko klientiem sniedz produkts un/vai pakalpojums, var būt gan </a:t>
            </a:r>
            <a:r>
              <a:rPr b="1" lang="en-GB" sz="1800">
                <a:solidFill>
                  <a:schemeClr val="dk1"/>
                </a:solidFill>
                <a:latin typeface="Quattrocento Sans"/>
                <a:ea typeface="Quattrocento Sans"/>
                <a:cs typeface="Quattrocento Sans"/>
                <a:sym typeface="Quattrocento Sans"/>
              </a:rPr>
              <a:t>kvantitatīva, piemēram</a:t>
            </a:r>
            <a:r>
              <a:rPr lang="en-GB" sz="1800">
                <a:solidFill>
                  <a:schemeClr val="dk1"/>
                </a:solidFill>
                <a:latin typeface="Quattrocento Sans"/>
                <a:ea typeface="Quattrocento Sans"/>
                <a:cs typeface="Quattrocento Sans"/>
                <a:sym typeface="Quattrocento Sans"/>
              </a:rPr>
              <a:t>, produkta cena, gan </a:t>
            </a:r>
            <a:r>
              <a:rPr b="1" lang="en-GB" sz="1800">
                <a:solidFill>
                  <a:schemeClr val="dk1"/>
                </a:solidFill>
                <a:latin typeface="Quattrocento Sans"/>
                <a:ea typeface="Quattrocento Sans"/>
                <a:cs typeface="Quattrocento Sans"/>
                <a:sym typeface="Quattrocento Sans"/>
              </a:rPr>
              <a:t>kvalitatīva, piemēram, </a:t>
            </a:r>
            <a:r>
              <a:rPr lang="en-GB" sz="1800">
                <a:solidFill>
                  <a:schemeClr val="dk1"/>
                </a:solidFill>
                <a:latin typeface="Quattrocento Sans"/>
                <a:ea typeface="Quattrocento Sans"/>
                <a:cs typeface="Quattrocento Sans"/>
                <a:sym typeface="Quattrocento Sans"/>
              </a:rPr>
              <a:t>inovatīvs dizains.</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descr="https://lh5.googleusercontent.com/KRL60ogNTbPmhrTxralEscX0O2vAy4DHqzkhY_O5Rl7oC_qgw-KJmKlTus_LUsvEWeNpV2r8pCbnVmbmYTydGjtYrOe48Ch8AG6p4MuZlyWMCIA1eJahSeMC9AUBX2yv2qWwPWdD" id="205" name="Google Shape;205;p10"/>
          <p:cNvPicPr preferRelativeResize="0"/>
          <p:nvPr/>
        </p:nvPicPr>
        <p:blipFill rotWithShape="1">
          <a:blip r:embed="rId6">
            <a:alphaModFix/>
          </a:blip>
          <a:srcRect b="0" l="34290" r="0" t="0"/>
          <a:stretch/>
        </p:blipFill>
        <p:spPr>
          <a:xfrm>
            <a:off x="8952085" y="1546894"/>
            <a:ext cx="3239915" cy="27924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211" name="Google Shape;211;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2" name="Google Shape;212;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3" name="Google Shape;213;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14" name="Google Shape;214;p1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15" name="Google Shape;215;p11"/>
          <p:cNvSpPr txBox="1"/>
          <p:nvPr/>
        </p:nvSpPr>
        <p:spPr>
          <a:xfrm>
            <a:off x="966975" y="1069740"/>
            <a:ext cx="7402325" cy="4714111"/>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2"/>
            </a:pPr>
            <a:r>
              <a:rPr b="1" lang="en-GB" sz="1800">
                <a:solidFill>
                  <a:schemeClr val="dk1"/>
                </a:solidFill>
                <a:latin typeface="Quattrocento Sans"/>
                <a:ea typeface="Quattrocento Sans"/>
                <a:cs typeface="Quattrocento Sans"/>
                <a:sym typeface="Quattrocento Sans"/>
              </a:rPr>
              <a:t>Vērtības piedāvājums</a:t>
            </a:r>
            <a:endParaRPr/>
          </a:p>
          <a:p>
            <a:pPr indent="0" lvl="0" marL="0" marR="0" rtl="0" algn="l">
              <a:spcBef>
                <a:spcPts val="1000"/>
              </a:spcBef>
              <a:spcAft>
                <a:spcPts val="0"/>
              </a:spcAft>
              <a:buNone/>
            </a:pPr>
            <a:r>
              <a:rPr lang="en-GB" sz="1800">
                <a:solidFill>
                  <a:schemeClr val="dk1"/>
                </a:solidFill>
                <a:latin typeface="Quattrocento Sans"/>
                <a:ea typeface="Quattrocento Sans"/>
                <a:cs typeface="Quattrocento Sans"/>
                <a:sym typeface="Quattrocento Sans"/>
              </a:rPr>
              <a:t>Lai izstrādātu unikālu vērtības piedāvājumu, ņemiet vērā šādas produkta un/vai pakalpojuma īpašības:</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Jaunums: </a:t>
            </a:r>
            <a:r>
              <a:rPr lang="en-GB" sz="1800">
                <a:solidFill>
                  <a:schemeClr val="dk1"/>
                </a:solidFill>
                <a:latin typeface="Quattrocento Sans"/>
                <a:ea typeface="Quattrocento Sans"/>
                <a:cs typeface="Quattrocento Sans"/>
                <a:sym typeface="Quattrocento Sans"/>
              </a:rPr>
              <a:t>Produkta un/vai pakalpojuma inovācija vai novitāte.</a:t>
            </a:r>
            <a:endParaRPr/>
          </a:p>
          <a:p>
            <a:pPr indent="-222250" lvl="0" marL="285750" marR="0" rtl="0" algn="l">
              <a:spcBef>
                <a:spcPts val="0"/>
              </a:spcBef>
              <a:spcAft>
                <a:spcPts val="0"/>
              </a:spcAft>
              <a:buClr>
                <a:schemeClr val="dk1"/>
              </a:buClr>
              <a:buSzPts val="1000"/>
              <a:buFont typeface="Noto Sans Symbols"/>
              <a:buNone/>
            </a:pPr>
            <a:r>
              <a:t/>
            </a:r>
            <a:endParaRPr b="1" sz="1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Veiktspēja: </a:t>
            </a:r>
            <a:r>
              <a:rPr lang="en-GB" sz="1800">
                <a:solidFill>
                  <a:schemeClr val="dk1"/>
                </a:solidFill>
                <a:latin typeface="Quattrocento Sans"/>
                <a:ea typeface="Quattrocento Sans"/>
                <a:cs typeface="Quattrocento Sans"/>
                <a:sym typeface="Quattrocento Sans"/>
              </a:rPr>
              <a:t>Jau tradicionāla produkta jauna vērtība, t. i., produktu vai pakalpojumu modernizācija. </a:t>
            </a:r>
            <a:endParaRPr sz="1800">
              <a:solidFill>
                <a:schemeClr val="dk1"/>
              </a:solidFill>
              <a:latin typeface="Quattrocento Sans"/>
              <a:ea typeface="Quattrocento Sans"/>
              <a:cs typeface="Quattrocento Sans"/>
              <a:sym typeface="Quattrocento Sans"/>
            </a:endParaRPr>
          </a:p>
          <a:p>
            <a:pPr indent="-222250" lvl="0" marL="285750" marR="0" rtl="0" algn="l">
              <a:spcBef>
                <a:spcPts val="0"/>
              </a:spcBef>
              <a:spcAft>
                <a:spcPts val="0"/>
              </a:spcAft>
              <a:buClr>
                <a:schemeClr val="dk1"/>
              </a:buClr>
              <a:buSzPts val="1000"/>
              <a:buFont typeface="Noto Sans Symbols"/>
              <a:buNone/>
            </a:pPr>
            <a:r>
              <a:t/>
            </a:r>
            <a:endParaRPr b="1" sz="1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Personalizēšana: Personalizācija: </a:t>
            </a:r>
            <a:r>
              <a:rPr lang="en-GB" sz="1800">
                <a:solidFill>
                  <a:schemeClr val="dk1"/>
                </a:solidFill>
                <a:latin typeface="Quattrocento Sans"/>
                <a:ea typeface="Quattrocento Sans"/>
                <a:cs typeface="Quattrocento Sans"/>
                <a:sym typeface="Quattrocento Sans"/>
              </a:rPr>
              <a:t>Vērtība, ko nodrošina produkti un/vai pakalpojumi, kas apmierina katra klientu segmenta konkrētas un specifiskas vajadzības.</a:t>
            </a:r>
            <a:endParaRPr/>
          </a:p>
          <a:p>
            <a:pPr indent="-222250" lvl="0" marL="285750" marR="0" rtl="0" algn="l">
              <a:spcBef>
                <a:spcPts val="0"/>
              </a:spcBef>
              <a:spcAft>
                <a:spcPts val="0"/>
              </a:spcAft>
              <a:buClr>
                <a:schemeClr val="dk1"/>
              </a:buClr>
              <a:buSzPts val="1000"/>
              <a:buFont typeface="Noto Sans Symbols"/>
              <a:buNone/>
            </a:pPr>
            <a:r>
              <a:t/>
            </a:r>
            <a:endParaRPr b="1" sz="1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Statuss: </a:t>
            </a:r>
            <a:r>
              <a:rPr lang="en-GB" sz="1800">
                <a:solidFill>
                  <a:schemeClr val="dk1"/>
                </a:solidFill>
                <a:latin typeface="Quattrocento Sans"/>
                <a:ea typeface="Quattrocento Sans"/>
                <a:cs typeface="Quattrocento Sans"/>
                <a:sym typeface="Quattrocento Sans"/>
              </a:rPr>
              <a:t>Izteikti lojalitātes apliecinājumi konkrētam produkta zīmolam, pateicoties tā dizainam vai augstākajai kvalitātei.</a:t>
            </a:r>
            <a:endParaRPr/>
          </a:p>
          <a:p>
            <a:pPr indent="0" lvl="0" marL="0" marR="0" rtl="0" algn="l">
              <a:spcBef>
                <a:spcPts val="0"/>
              </a:spcBef>
              <a:spcAft>
                <a:spcPts val="0"/>
              </a:spcAft>
              <a:buNone/>
            </a:pPr>
            <a:r>
              <a:t/>
            </a:r>
            <a:endParaRPr sz="1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Cena: Ja </a:t>
            </a:r>
            <a:r>
              <a:rPr lang="en-GB" sz="1800">
                <a:solidFill>
                  <a:schemeClr val="dk1"/>
                </a:solidFill>
                <a:latin typeface="Quattrocento Sans"/>
                <a:ea typeface="Quattrocento Sans"/>
                <a:cs typeface="Quattrocento Sans"/>
                <a:sym typeface="Quattrocento Sans"/>
              </a:rPr>
              <a:t>tirgū ienāk jauni dalībnieki, kas piedāvā lētāku produktu vai pakalpojumu.</a:t>
            </a:r>
            <a:endParaRPr sz="1800">
              <a:solidFill>
                <a:schemeClr val="dk1"/>
              </a:solidFill>
              <a:latin typeface="Quattrocento Sans"/>
              <a:ea typeface="Quattrocento Sans"/>
              <a:cs typeface="Quattrocento Sans"/>
              <a:sym typeface="Quattrocento Sans"/>
            </a:endParaRPr>
          </a:p>
        </p:txBody>
      </p:sp>
      <p:pic>
        <p:nvPicPr>
          <p:cNvPr descr="https://lh5.googleusercontent.com/KRL60ogNTbPmhrTxralEscX0O2vAy4DHqzkhY_O5Rl7oC_qgw-KJmKlTus_LUsvEWeNpV2r8pCbnVmbmYTydGjtYrOe48Ch8AG6p4MuZlyWMCIA1eJahSeMC9AUBX2yv2qWwPWdD" id="216" name="Google Shape;216;p11"/>
          <p:cNvPicPr preferRelativeResize="0"/>
          <p:nvPr/>
        </p:nvPicPr>
        <p:blipFill rotWithShape="1">
          <a:blip r:embed="rId6">
            <a:alphaModFix/>
          </a:blip>
          <a:srcRect b="0" l="34290" r="0" t="0"/>
          <a:stretch/>
        </p:blipFill>
        <p:spPr>
          <a:xfrm>
            <a:off x="8952085" y="1546894"/>
            <a:ext cx="3239915" cy="27924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222" name="Google Shape;222;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3" name="Google Shape;223;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4" name="Google Shape;224;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25" name="Google Shape;225;p1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26" name="Google Shape;226;p12"/>
          <p:cNvSpPr txBox="1"/>
          <p:nvPr/>
        </p:nvSpPr>
        <p:spPr>
          <a:xfrm>
            <a:off x="952983" y="1249601"/>
            <a:ext cx="7543288" cy="416011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2"/>
            </a:pPr>
            <a:r>
              <a:rPr b="1" lang="en-GB" sz="1800">
                <a:solidFill>
                  <a:schemeClr val="dk1"/>
                </a:solidFill>
                <a:latin typeface="Quattrocento Sans"/>
                <a:ea typeface="Quattrocento Sans"/>
                <a:cs typeface="Quattrocento Sans"/>
                <a:sym typeface="Quattrocento Sans"/>
              </a:rPr>
              <a:t>Vērtības piedāvājums</a:t>
            </a:r>
            <a:endParaRPr/>
          </a:p>
          <a:p>
            <a:pPr indent="0" lvl="0" marL="0" marR="0" rtl="0" algn="l">
              <a:spcBef>
                <a:spcPts val="1000"/>
              </a:spcBef>
              <a:spcAft>
                <a:spcPts val="0"/>
              </a:spcAft>
              <a:buNone/>
            </a:pPr>
            <a:r>
              <a:rPr lang="en-GB" sz="1800">
                <a:solidFill>
                  <a:schemeClr val="dk1"/>
                </a:solidFill>
                <a:latin typeface="Quattrocento Sans"/>
                <a:ea typeface="Quattrocento Sans"/>
                <a:cs typeface="Quattrocento Sans"/>
                <a:sym typeface="Quattrocento Sans"/>
              </a:rPr>
              <a:t>Produkta un/vai pakalpojuma raksturojums (turpinājums):</a:t>
            </a:r>
            <a:endParaRPr/>
          </a:p>
          <a:p>
            <a:pPr indent="-222250" lvl="0" marL="285750" marR="0" rtl="0" algn="l">
              <a:spcBef>
                <a:spcPts val="0"/>
              </a:spcBef>
              <a:spcAft>
                <a:spcPts val="0"/>
              </a:spcAft>
              <a:buClr>
                <a:schemeClr val="dk1"/>
              </a:buClr>
              <a:buSzPts val="1000"/>
              <a:buFont typeface="Noto Sans Symbols"/>
              <a:buNone/>
            </a:pPr>
            <a:r>
              <a:t/>
            </a:r>
            <a:endParaRPr b="1" sz="1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Izmaksu samazināšana: </a:t>
            </a:r>
            <a:r>
              <a:rPr lang="en-GB" sz="1800">
                <a:solidFill>
                  <a:schemeClr val="dk1"/>
                </a:solidFill>
                <a:latin typeface="Quattrocento Sans"/>
                <a:ea typeface="Quattrocento Sans"/>
                <a:cs typeface="Quattrocento Sans"/>
                <a:sym typeface="Quattrocento Sans"/>
              </a:rPr>
              <a:t>Vērtība, piedāvājot uzlabotu klientu pieredzi, vienlaikus samazinot produkta/un/vai pakalpojuma izmaksas.</a:t>
            </a:r>
            <a:endParaRPr/>
          </a:p>
          <a:p>
            <a:pPr indent="-222250" lvl="0" marL="285750" marR="0" rtl="0" algn="l">
              <a:spcBef>
                <a:spcPts val="0"/>
              </a:spcBef>
              <a:spcAft>
                <a:spcPts val="0"/>
              </a:spcAft>
              <a:buClr>
                <a:schemeClr val="dk1"/>
              </a:buClr>
              <a:buSzPts val="1000"/>
              <a:buFont typeface="Noto Sans Symbols"/>
              <a:buNone/>
            </a:pPr>
            <a:r>
              <a:t/>
            </a:r>
            <a:endParaRPr b="1" sz="1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Riska samazināšana: </a:t>
            </a:r>
            <a:r>
              <a:rPr lang="en-GB" sz="1800">
                <a:solidFill>
                  <a:schemeClr val="dk1"/>
                </a:solidFill>
                <a:latin typeface="Quattrocento Sans"/>
                <a:ea typeface="Quattrocento Sans"/>
                <a:cs typeface="Quattrocento Sans"/>
                <a:sym typeface="Quattrocento Sans"/>
              </a:rPr>
              <a:t>Klienti jūtas droši par produktu un/vai pakalpojumu, jo pārdošanas procesā ir riska samazināšanas elements, piemēram, pagarināta garantija. </a:t>
            </a:r>
            <a:endParaRPr sz="1800">
              <a:solidFill>
                <a:schemeClr val="dk1"/>
              </a:solidFill>
              <a:latin typeface="Quattrocento Sans"/>
              <a:ea typeface="Quattrocento Sans"/>
              <a:cs typeface="Quattrocento Sans"/>
              <a:sym typeface="Quattrocento Sans"/>
            </a:endParaRPr>
          </a:p>
          <a:p>
            <a:pPr indent="-222250" lvl="0" marL="285750" marR="0" rtl="0" algn="l">
              <a:spcBef>
                <a:spcPts val="0"/>
              </a:spcBef>
              <a:spcAft>
                <a:spcPts val="0"/>
              </a:spcAft>
              <a:buClr>
                <a:schemeClr val="dk1"/>
              </a:buClr>
              <a:buSzPts val="1000"/>
              <a:buFont typeface="Noto Sans Symbols"/>
              <a:buNone/>
            </a:pPr>
            <a:r>
              <a:t/>
            </a:r>
            <a:endParaRPr b="1" sz="1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Pieejamība: </a:t>
            </a:r>
            <a:r>
              <a:rPr lang="en-GB" sz="1800">
                <a:solidFill>
                  <a:schemeClr val="dk1"/>
                </a:solidFill>
                <a:latin typeface="Quattrocento Sans"/>
                <a:ea typeface="Quattrocento Sans"/>
                <a:cs typeface="Quattrocento Sans"/>
                <a:sym typeface="Quattrocento Sans"/>
              </a:rPr>
              <a:t>Produkti un/vai pakalpojumi ir pieejami jauniem klientu segmentiem. </a:t>
            </a:r>
            <a:endParaRPr/>
          </a:p>
          <a:p>
            <a:pPr indent="-222250" lvl="0" marL="285750" marR="0" rtl="0" algn="l">
              <a:spcBef>
                <a:spcPts val="0"/>
              </a:spcBef>
              <a:spcAft>
                <a:spcPts val="0"/>
              </a:spcAft>
              <a:buClr>
                <a:schemeClr val="dk1"/>
              </a:buClr>
              <a:buSzPts val="1000"/>
              <a:buFont typeface="Noto Sans Symbols"/>
              <a:buNone/>
            </a:pPr>
            <a:r>
              <a:t/>
            </a:r>
            <a:endParaRPr b="1" sz="1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Ērtība/izmantojamība: </a:t>
            </a:r>
            <a:r>
              <a:rPr lang="en-GB" sz="1800">
                <a:solidFill>
                  <a:schemeClr val="dk1"/>
                </a:solidFill>
                <a:latin typeface="Quattrocento Sans"/>
                <a:ea typeface="Quattrocento Sans"/>
                <a:cs typeface="Quattrocento Sans"/>
                <a:sym typeface="Quattrocento Sans"/>
              </a:rPr>
              <a:t>Vērtības radīšana, atvieglojot un padarot ērtāku produkta un/vai pakalpojuma lietošanu.</a:t>
            </a:r>
            <a:endParaRPr/>
          </a:p>
        </p:txBody>
      </p:sp>
      <p:pic>
        <p:nvPicPr>
          <p:cNvPr descr="https://lh5.googleusercontent.com/KRL60ogNTbPmhrTxralEscX0O2vAy4DHqzkhY_O5Rl7oC_qgw-KJmKlTus_LUsvEWeNpV2r8pCbnVmbmYTydGjtYrOe48Ch8AG6p4MuZlyWMCIA1eJahSeMC9AUBX2yv2qWwPWdD" id="227" name="Google Shape;227;p12"/>
          <p:cNvPicPr preferRelativeResize="0"/>
          <p:nvPr/>
        </p:nvPicPr>
        <p:blipFill rotWithShape="1">
          <a:blip r:embed="rId6">
            <a:alphaModFix/>
          </a:blip>
          <a:srcRect b="0" l="34290" r="0" t="0"/>
          <a:stretch/>
        </p:blipFill>
        <p:spPr>
          <a:xfrm>
            <a:off x="8952085" y="1546894"/>
            <a:ext cx="3239915" cy="27924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3"/>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233" name="Google Shape;233;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4" name="Google Shape;234;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5" name="Google Shape;235;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36" name="Google Shape;236;p1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37" name="Google Shape;237;p13"/>
          <p:cNvSpPr txBox="1"/>
          <p:nvPr/>
        </p:nvSpPr>
        <p:spPr>
          <a:xfrm>
            <a:off x="952982" y="1249601"/>
            <a:ext cx="7733817" cy="44319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3"/>
            </a:pPr>
            <a:r>
              <a:rPr b="1" lang="en-GB" sz="1800">
                <a:solidFill>
                  <a:schemeClr val="dk1"/>
                </a:solidFill>
                <a:latin typeface="Quattrocento Sans"/>
                <a:ea typeface="Quattrocento Sans"/>
                <a:cs typeface="Quattrocento Sans"/>
                <a:sym typeface="Quattrocento Sans"/>
              </a:rPr>
              <a:t>Kanāli</a:t>
            </a:r>
            <a:endParaRPr/>
          </a:p>
          <a:p>
            <a:pPr indent="0" lvl="0" marL="0" marR="0" rtl="0" algn="l">
              <a:spcBef>
                <a:spcPts val="0"/>
              </a:spcBef>
              <a:spcAft>
                <a:spcPts val="0"/>
              </a:spcAft>
              <a:buNone/>
            </a:pPr>
            <a:r>
              <a:t/>
            </a:r>
            <a:endParaRPr sz="12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Kanāli apraksta, kā jūs </a:t>
            </a:r>
            <a:r>
              <a:rPr b="1" lang="en-GB" sz="1800">
                <a:solidFill>
                  <a:schemeClr val="dk1"/>
                </a:solidFill>
                <a:latin typeface="Quattrocento Sans"/>
                <a:ea typeface="Quattrocento Sans"/>
                <a:cs typeface="Quattrocento Sans"/>
                <a:sym typeface="Quattrocento Sans"/>
              </a:rPr>
              <a:t>sazināsieties ar </a:t>
            </a:r>
            <a:r>
              <a:rPr lang="en-GB" sz="1800">
                <a:solidFill>
                  <a:schemeClr val="dk1"/>
                </a:solidFill>
                <a:latin typeface="Quattrocento Sans"/>
                <a:ea typeface="Quattrocento Sans"/>
                <a:cs typeface="Quattrocento Sans"/>
                <a:sym typeface="Quattrocento Sans"/>
              </a:rPr>
              <a:t>klientu segmentiem un </a:t>
            </a:r>
            <a:r>
              <a:rPr b="1" lang="en-GB" sz="1800">
                <a:solidFill>
                  <a:schemeClr val="dk1"/>
                </a:solidFill>
                <a:latin typeface="Quattrocento Sans"/>
                <a:ea typeface="Quattrocento Sans"/>
                <a:cs typeface="Quattrocento Sans"/>
                <a:sym typeface="Quattrocento Sans"/>
              </a:rPr>
              <a:t>sasniegsiet </a:t>
            </a:r>
            <a:r>
              <a:rPr lang="en-GB" sz="1800">
                <a:solidFill>
                  <a:schemeClr val="dk1"/>
                </a:solidFill>
                <a:latin typeface="Quattrocento Sans"/>
                <a:ea typeface="Quattrocento Sans"/>
                <a:cs typeface="Quattrocento Sans"/>
                <a:sym typeface="Quattrocento Sans"/>
              </a:rPr>
              <a:t>tos.</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Viņiem ir galvenā loma produkta un/vai pakalpojuma </a:t>
            </a:r>
            <a:r>
              <a:rPr b="1" lang="en-GB" sz="1800">
                <a:solidFill>
                  <a:schemeClr val="dk1"/>
                </a:solidFill>
                <a:latin typeface="Quattrocento Sans"/>
                <a:ea typeface="Quattrocento Sans"/>
                <a:cs typeface="Quattrocento Sans"/>
                <a:sym typeface="Quattrocento Sans"/>
              </a:rPr>
              <a:t>atpazīstamības veicināšanā </a:t>
            </a:r>
            <a:r>
              <a:rPr lang="en-GB" sz="1800">
                <a:solidFill>
                  <a:schemeClr val="dk1"/>
                </a:solidFill>
                <a:latin typeface="Quattrocento Sans"/>
                <a:ea typeface="Quattrocento Sans"/>
                <a:cs typeface="Quattrocento Sans"/>
                <a:sym typeface="Quattrocento Sans"/>
              </a:rPr>
              <a:t>un vērtības piedāvājuma </a:t>
            </a:r>
            <a:r>
              <a:rPr b="1" lang="en-GB" sz="1800">
                <a:solidFill>
                  <a:schemeClr val="dk1"/>
                </a:solidFill>
                <a:latin typeface="Quattrocento Sans"/>
                <a:ea typeface="Quattrocento Sans"/>
                <a:cs typeface="Quattrocento Sans"/>
                <a:sym typeface="Quattrocento Sans"/>
              </a:rPr>
              <a:t>sniegšanā </a:t>
            </a:r>
            <a:r>
              <a:rPr lang="en-GB" sz="1800">
                <a:solidFill>
                  <a:schemeClr val="dk1"/>
                </a:solidFill>
                <a:latin typeface="Quattrocento Sans"/>
                <a:ea typeface="Quattrocento Sans"/>
                <a:cs typeface="Quattrocento Sans"/>
                <a:sym typeface="Quattrocento Sans"/>
              </a:rPr>
              <a:t>klientiem, tostarp </a:t>
            </a:r>
            <a:r>
              <a:rPr b="1" lang="en-GB" sz="1800">
                <a:solidFill>
                  <a:schemeClr val="dk1"/>
                </a:solidFill>
                <a:latin typeface="Quattrocento Sans"/>
                <a:ea typeface="Quattrocento Sans"/>
                <a:cs typeface="Quattrocento Sans"/>
                <a:sym typeface="Quattrocento Sans"/>
              </a:rPr>
              <a:t>pēcpirkuma </a:t>
            </a:r>
            <a:r>
              <a:rPr lang="en-GB" sz="1800">
                <a:solidFill>
                  <a:schemeClr val="dk1"/>
                </a:solidFill>
                <a:latin typeface="Quattrocento Sans"/>
                <a:ea typeface="Quattrocento Sans"/>
                <a:cs typeface="Quattrocento Sans"/>
                <a:sym typeface="Quattrocento Sans"/>
              </a:rPr>
              <a:t>atbalsta sniegšanā.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Kā redzams turpmāk, ir vairāki kanāli - gan tiešie, t. i., pašu kanāli, gan netiešie, t. i., partneru kanāli: </a:t>
            </a:r>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Tiešie kanāli: </a:t>
            </a:r>
            <a:r>
              <a:rPr lang="en-GB" sz="1800">
                <a:solidFill>
                  <a:schemeClr val="dk1"/>
                </a:solidFill>
                <a:latin typeface="Quattrocento Sans"/>
                <a:ea typeface="Quattrocento Sans"/>
                <a:cs typeface="Quattrocento Sans"/>
                <a:sym typeface="Quattrocento Sans"/>
              </a:rPr>
              <a:t>uzņēmuma tīmekļa vietne, sociālo mediju vietnes, iekšējā pārdošana utt.</a:t>
            </a:r>
            <a:endParaRPr/>
          </a:p>
          <a:p>
            <a:pPr indent="-285750" lvl="0" marL="285750" marR="0" rtl="0" algn="l">
              <a:spcBef>
                <a:spcPts val="0"/>
              </a:spcBef>
              <a:spcAft>
                <a:spcPts val="0"/>
              </a:spcAft>
              <a:buClr>
                <a:srgbClr val="29BA86"/>
              </a:buClr>
              <a:buSzPts val="1800"/>
              <a:buFont typeface="Noto Sans Symbols"/>
              <a:buChar char="✔"/>
            </a:pPr>
            <a:r>
              <a:rPr b="1" lang="en-GB" sz="1800">
                <a:solidFill>
                  <a:srgbClr val="29BA86"/>
                </a:solidFill>
                <a:latin typeface="Quattrocento Sans"/>
                <a:ea typeface="Quattrocento Sans"/>
                <a:cs typeface="Quattrocento Sans"/>
                <a:sym typeface="Quattrocento Sans"/>
              </a:rPr>
              <a:t>Netiešie kanāli: </a:t>
            </a:r>
            <a:r>
              <a:rPr lang="en-GB" sz="1800">
                <a:solidFill>
                  <a:schemeClr val="dk1"/>
                </a:solidFill>
                <a:latin typeface="Quattrocento Sans"/>
                <a:ea typeface="Quattrocento Sans"/>
                <a:cs typeface="Quattrocento Sans"/>
                <a:sym typeface="Quattrocento Sans"/>
              </a:rPr>
              <a:t>partneriem piederošas tīmekļa vietnes, vairumtirdzniecības izplatīšana, mazumtirdzniecība utt.</a:t>
            </a:r>
            <a:endParaRPr b="1" sz="1800">
              <a:solidFill>
                <a:schemeClr val="dk1"/>
              </a:solidFill>
              <a:latin typeface="Quattrocento Sans"/>
              <a:ea typeface="Quattrocento Sans"/>
              <a:cs typeface="Quattrocento Sans"/>
              <a:sym typeface="Quattrocento Sans"/>
            </a:endParaRPr>
          </a:p>
        </p:txBody>
      </p:sp>
      <p:pic>
        <p:nvPicPr>
          <p:cNvPr descr="https://lh4.googleusercontent.com/6L4dVAXyRRc4jyhGMjy_6kLqKyx1Kgey50VZHgEQXTswGZIgXn2iVs6hFG5dF2D4f8Narww9sjXwwrwC11gbMcTAkR1k1MyFcbK0wByLiojCaCGbSXoh0O5mRrjCjHoQy-xifsxB" id="238" name="Google Shape;238;p13"/>
          <p:cNvPicPr preferRelativeResize="0"/>
          <p:nvPr/>
        </p:nvPicPr>
        <p:blipFill rotWithShape="1">
          <a:blip r:embed="rId6">
            <a:alphaModFix/>
          </a:blip>
          <a:srcRect b="0" l="31149" r="0" t="0"/>
          <a:stretch/>
        </p:blipFill>
        <p:spPr>
          <a:xfrm>
            <a:off x="8815778" y="1523954"/>
            <a:ext cx="3376221" cy="27731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4"/>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244" name="Google Shape;244;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5" name="Google Shape;245;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6" name="Google Shape;246;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47" name="Google Shape;247;p1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48" name="Google Shape;248;p14"/>
          <p:cNvSpPr txBox="1"/>
          <p:nvPr/>
        </p:nvSpPr>
        <p:spPr>
          <a:xfrm>
            <a:off x="952983" y="1249601"/>
            <a:ext cx="7543288" cy="43396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4"/>
            </a:pPr>
            <a:r>
              <a:rPr b="1" lang="en-GB" sz="1800">
                <a:solidFill>
                  <a:schemeClr val="dk1"/>
                </a:solidFill>
                <a:latin typeface="Quattrocento Sans"/>
                <a:ea typeface="Quattrocento Sans"/>
                <a:cs typeface="Quattrocento Sans"/>
                <a:sym typeface="Quattrocento Sans"/>
              </a:rPr>
              <a:t>Attiecības ar klientiem</a:t>
            </a:r>
            <a:endParaRPr/>
          </a:p>
          <a:p>
            <a:pPr indent="0" lvl="0" marL="0" marR="0" rtl="0" algn="l">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Tagad ir pienācis laiks noskaidrot, </a:t>
            </a:r>
            <a:r>
              <a:rPr b="1" lang="en-GB" sz="1800">
                <a:solidFill>
                  <a:schemeClr val="dk1"/>
                </a:solidFill>
                <a:latin typeface="Quattrocento Sans"/>
                <a:ea typeface="Quattrocento Sans"/>
                <a:cs typeface="Quattrocento Sans"/>
                <a:sym typeface="Quattrocento Sans"/>
              </a:rPr>
              <a:t>kāda veida attiecības </a:t>
            </a:r>
            <a:r>
              <a:rPr lang="en-GB" sz="1800">
                <a:solidFill>
                  <a:schemeClr val="dk1"/>
                </a:solidFill>
                <a:latin typeface="Quattrocento Sans"/>
                <a:ea typeface="Quattrocento Sans"/>
                <a:cs typeface="Quattrocento Sans"/>
                <a:sym typeface="Quattrocento Sans"/>
              </a:rPr>
              <a:t>vēlaties izveidot ar katru klientu segmentu un kā jūs ar viņiem sadarbosieties visā viņu ceļojuma laikā.</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Turpmāk sniegts sešu (6) galveno veidu saraksts:</a:t>
            </a:r>
            <a:endParaRPr/>
          </a:p>
          <a:p>
            <a:pPr indent="0" lvl="0" marL="0" marR="0" rtl="0" algn="l">
              <a:spcBef>
                <a:spcPts val="0"/>
              </a:spcBef>
              <a:spcAft>
                <a:spcPts val="0"/>
              </a:spcAft>
              <a:buNone/>
            </a:pPr>
            <a:r>
              <a:t/>
            </a:r>
            <a:endParaRPr sz="12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Personiska palīdzība: </a:t>
            </a:r>
            <a:r>
              <a:rPr lang="en-GB" sz="1800">
                <a:solidFill>
                  <a:schemeClr val="dk1"/>
                </a:solidFill>
                <a:latin typeface="Quattrocento Sans"/>
                <a:ea typeface="Quattrocento Sans"/>
                <a:cs typeface="Quattrocento Sans"/>
                <a:sym typeface="Quattrocento Sans"/>
              </a:rPr>
              <a:t>mijiedarbība ar klientu notiek klātienē vai ar e-pasta, telefona zvana vai citu līdzekļu starpniecību.</a:t>
            </a:r>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Individuāla personīga palīdzība: </a:t>
            </a:r>
            <a:r>
              <a:rPr lang="en-GB" sz="1800">
                <a:solidFill>
                  <a:schemeClr val="dk1"/>
                </a:solidFill>
                <a:latin typeface="Quattrocento Sans"/>
                <a:ea typeface="Quattrocento Sans"/>
                <a:cs typeface="Quattrocento Sans"/>
                <a:sym typeface="Quattrocento Sans"/>
              </a:rPr>
              <a:t>katram klientam tiek norīkots īpašs klientu pārstāvis. </a:t>
            </a:r>
            <a:endParaRPr sz="18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Pašapkalpošanās: </a:t>
            </a:r>
            <a:r>
              <a:rPr lang="en-GB" sz="1800">
                <a:solidFill>
                  <a:schemeClr val="dk1"/>
                </a:solidFill>
                <a:latin typeface="Quattrocento Sans"/>
                <a:ea typeface="Quattrocento Sans"/>
                <a:cs typeface="Quattrocento Sans"/>
                <a:sym typeface="Quattrocento Sans"/>
              </a:rPr>
              <a:t>šeit nav attiecību ar klientu, taču ir pieejami nepieciešamie rīki, kas ļauj klientiem pašiem sev palīdzēt.</a:t>
            </a:r>
            <a:endParaRPr sz="1800">
              <a:solidFill>
                <a:schemeClr val="dk1"/>
              </a:solidFill>
              <a:latin typeface="Quattrocento Sans"/>
              <a:ea typeface="Quattrocento Sans"/>
              <a:cs typeface="Quattrocento Sans"/>
              <a:sym typeface="Quattrocento Sans"/>
            </a:endParaRPr>
          </a:p>
        </p:txBody>
      </p:sp>
      <p:pic>
        <p:nvPicPr>
          <p:cNvPr descr="https://lh6.googleusercontent.com/UAVdyghoum_iLuBvynG9C_OEVOa9rDCo86uP_GCWBUTjY-2LHsqxJ819eghTNVIOv3BaVVAOp-FwSXUPZDUEIqAh8NzVv6x5vxvp7KFHKyiKzUzQrJv2DOBA5FNmcNPO7WBSxgzh" id="249" name="Google Shape;249;p14"/>
          <p:cNvPicPr preferRelativeResize="0"/>
          <p:nvPr/>
        </p:nvPicPr>
        <p:blipFill rotWithShape="1">
          <a:blip r:embed="rId6">
            <a:alphaModFix/>
          </a:blip>
          <a:srcRect b="0" l="33969" r="0" t="0"/>
          <a:stretch/>
        </p:blipFill>
        <p:spPr>
          <a:xfrm>
            <a:off x="9017000" y="1715270"/>
            <a:ext cx="3175000" cy="27170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255" name="Google Shape;255;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6" name="Google Shape;256;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7" name="Google Shape;257;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58" name="Google Shape;258;p1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59" name="Google Shape;259;p15"/>
          <p:cNvSpPr txBox="1"/>
          <p:nvPr/>
        </p:nvSpPr>
        <p:spPr>
          <a:xfrm>
            <a:off x="952983" y="1249601"/>
            <a:ext cx="7543288" cy="34163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4"/>
            </a:pPr>
            <a:r>
              <a:rPr b="1" lang="en-GB" sz="1800">
                <a:solidFill>
                  <a:schemeClr val="dk1"/>
                </a:solidFill>
                <a:latin typeface="Quattrocento Sans"/>
                <a:ea typeface="Quattrocento Sans"/>
                <a:cs typeface="Quattrocento Sans"/>
                <a:sym typeface="Quattrocento Sans"/>
              </a:rPr>
              <a:t>Attiecības ar klientiem</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Turpmāk sniegts sešu (6) galveno veidu saraksts (turpinājums):</a:t>
            </a:r>
            <a:endParaRPr/>
          </a:p>
          <a:p>
            <a:pPr indent="0" lvl="0" marL="0" marR="0" rtl="0" algn="l">
              <a:spcBef>
                <a:spcPts val="0"/>
              </a:spcBef>
              <a:spcAft>
                <a:spcPts val="0"/>
              </a:spcAft>
              <a:buNone/>
            </a:pPr>
            <a:r>
              <a:t/>
            </a:r>
            <a:endParaRPr sz="12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29BA86"/>
              </a:buClr>
              <a:buSzPts val="1800"/>
              <a:buFont typeface="Calibri"/>
              <a:buAutoNum type="arabicPeriod" startAt="4"/>
            </a:pPr>
            <a:r>
              <a:rPr b="1" lang="en-GB" sz="1800">
                <a:solidFill>
                  <a:srgbClr val="29BA86"/>
                </a:solidFill>
                <a:latin typeface="Quattrocento Sans"/>
                <a:ea typeface="Quattrocento Sans"/>
                <a:cs typeface="Quattrocento Sans"/>
                <a:sym typeface="Quattrocento Sans"/>
              </a:rPr>
              <a:t>Automatizēti pakalpojumi: ir ieviesti </a:t>
            </a:r>
            <a:r>
              <a:rPr lang="en-GB" sz="1800">
                <a:solidFill>
                  <a:schemeClr val="dk1"/>
                </a:solidFill>
                <a:latin typeface="Quattrocento Sans"/>
                <a:ea typeface="Quattrocento Sans"/>
                <a:cs typeface="Quattrocento Sans"/>
                <a:sym typeface="Quattrocento Sans"/>
              </a:rPr>
              <a:t>automatizēti procesi vai iekārtas, kas ļauj klientiem pašiem veikt pakalpojumus.</a:t>
            </a:r>
            <a:endParaRPr/>
          </a:p>
          <a:p>
            <a:pPr indent="-342900" lvl="0" marL="342900" marR="0" rtl="0" algn="l">
              <a:spcBef>
                <a:spcPts val="0"/>
              </a:spcBef>
              <a:spcAft>
                <a:spcPts val="0"/>
              </a:spcAft>
              <a:buClr>
                <a:srgbClr val="29BA86"/>
              </a:buClr>
              <a:buSzPts val="1800"/>
              <a:buFont typeface="Calibri"/>
              <a:buAutoNum type="arabicPeriod" startAt="4"/>
            </a:pPr>
            <a:r>
              <a:rPr b="1" lang="en-GB" sz="1800">
                <a:solidFill>
                  <a:srgbClr val="29BA86"/>
                </a:solidFill>
                <a:latin typeface="Quattrocento Sans"/>
                <a:ea typeface="Quattrocento Sans"/>
                <a:cs typeface="Quattrocento Sans"/>
                <a:sym typeface="Quattrocento Sans"/>
              </a:rPr>
              <a:t>Kopienas: </a:t>
            </a:r>
            <a:r>
              <a:rPr lang="en-GB" sz="1800">
                <a:solidFill>
                  <a:schemeClr val="dk1"/>
                </a:solidFill>
                <a:latin typeface="Quattrocento Sans"/>
                <a:ea typeface="Quattrocento Sans"/>
                <a:cs typeface="Quattrocento Sans"/>
                <a:sym typeface="Quattrocento Sans"/>
              </a:rPr>
              <a:t>tiek izveidotas tiešsaistes kopienas, kurās klienti ar cits cita atbalstu paši risina jebkuru produkta un/vai pakalpojuma problēmu.</a:t>
            </a:r>
            <a:endParaRPr/>
          </a:p>
          <a:p>
            <a:pPr indent="-342900" lvl="0" marL="342900" marR="0" rtl="0" algn="l">
              <a:spcBef>
                <a:spcPts val="0"/>
              </a:spcBef>
              <a:spcAft>
                <a:spcPts val="0"/>
              </a:spcAft>
              <a:buClr>
                <a:srgbClr val="29BA86"/>
              </a:buClr>
              <a:buSzPts val="1800"/>
              <a:buFont typeface="Calibri"/>
              <a:buAutoNum type="arabicPeriod" startAt="4"/>
            </a:pPr>
            <a:r>
              <a:rPr b="1" lang="en-GB" sz="1800">
                <a:solidFill>
                  <a:srgbClr val="29BA86"/>
                </a:solidFill>
                <a:latin typeface="Quattrocento Sans"/>
                <a:ea typeface="Quattrocento Sans"/>
                <a:cs typeface="Quattrocento Sans"/>
                <a:sym typeface="Quattrocento Sans"/>
              </a:rPr>
              <a:t>Līdzradīšana: </a:t>
            </a:r>
            <a:r>
              <a:rPr lang="en-GB" sz="1800">
                <a:solidFill>
                  <a:schemeClr val="dk1"/>
                </a:solidFill>
                <a:latin typeface="Quattrocento Sans"/>
                <a:ea typeface="Quattrocento Sans"/>
                <a:cs typeface="Quattrocento Sans"/>
                <a:sym typeface="Quattrocento Sans"/>
              </a:rPr>
              <a:t>organizācijas ļauj saviem klientiem aktīvi piedalīties produkta izstrādē vai attīstībā.</a:t>
            </a:r>
            <a:endParaRPr/>
          </a:p>
        </p:txBody>
      </p:sp>
      <p:pic>
        <p:nvPicPr>
          <p:cNvPr descr="https://lh6.googleusercontent.com/UAVdyghoum_iLuBvynG9C_OEVOa9rDCo86uP_GCWBUTjY-2LHsqxJ819eghTNVIOv3BaVVAOp-FwSXUPZDUEIqAh8NzVv6x5vxvp7KFHKyiKzUzQrJv2DOBA5FNmcNPO7WBSxgzh" id="260" name="Google Shape;260;p15"/>
          <p:cNvPicPr preferRelativeResize="0"/>
          <p:nvPr/>
        </p:nvPicPr>
        <p:blipFill rotWithShape="1">
          <a:blip r:embed="rId6">
            <a:alphaModFix/>
          </a:blip>
          <a:srcRect b="0" l="33969" r="0" t="0"/>
          <a:stretch/>
        </p:blipFill>
        <p:spPr>
          <a:xfrm>
            <a:off x="9017000" y="1715270"/>
            <a:ext cx="3175000" cy="27170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266" name="Google Shape;266;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7" name="Google Shape;267;p1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8" name="Google Shape;268;p1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69" name="Google Shape;269;p1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70" name="Google Shape;270;p16"/>
          <p:cNvSpPr txBox="1"/>
          <p:nvPr/>
        </p:nvSpPr>
        <p:spPr>
          <a:xfrm>
            <a:off x="952983" y="1249601"/>
            <a:ext cx="7543288" cy="3139321"/>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5"/>
            </a:pPr>
            <a:r>
              <a:rPr b="1" lang="en-GB" sz="1800">
                <a:solidFill>
                  <a:schemeClr val="dk1"/>
                </a:solidFill>
                <a:latin typeface="Quattrocento Sans"/>
                <a:ea typeface="Quattrocento Sans"/>
                <a:cs typeface="Quattrocento Sans"/>
                <a:sym typeface="Quattrocento Sans"/>
              </a:rPr>
              <a:t>Ieņēmumu plūsmas</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Nākamais solis ir noskaidrot, cik klienti ir gatavi maksāt par produktu un/vai pakalpojumu, lai noteiktu uzņēmuma ieņēmumu plūsmas.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Ir divu veidu ieņēmumu plūsmas:</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Uz darījumiem balstīti ieņēmumi: </a:t>
            </a:r>
            <a:r>
              <a:rPr lang="en-GB" sz="1800">
                <a:solidFill>
                  <a:schemeClr val="dk1"/>
                </a:solidFill>
                <a:latin typeface="Quattrocento Sans"/>
                <a:ea typeface="Quattrocento Sans"/>
                <a:cs typeface="Quattrocento Sans"/>
                <a:sym typeface="Quattrocento Sans"/>
              </a:rPr>
              <a:t>attiecas uz klientiem, kas veic vienreizēju maksājumu. </a:t>
            </a:r>
            <a:endParaRPr sz="18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Regulārie ieņēmumi: </a:t>
            </a:r>
            <a:r>
              <a:rPr lang="en-GB" sz="1800">
                <a:solidFill>
                  <a:schemeClr val="dk1"/>
                </a:solidFill>
                <a:latin typeface="Quattrocento Sans"/>
                <a:ea typeface="Quattrocento Sans"/>
                <a:cs typeface="Quattrocento Sans"/>
                <a:sym typeface="Quattrocento Sans"/>
              </a:rPr>
              <a:t>attiecas uz klientiem, kuri veic pastāvīgus maksājumus par nepārtrauktiem pakalpojumiem vai pēcpārdošanas pakalpojumiem.</a:t>
            </a:r>
            <a:endParaRPr b="1" sz="1800">
              <a:solidFill>
                <a:schemeClr val="dk1"/>
              </a:solidFill>
              <a:latin typeface="Quattrocento Sans"/>
              <a:ea typeface="Quattrocento Sans"/>
              <a:cs typeface="Quattrocento Sans"/>
              <a:sym typeface="Quattrocento Sans"/>
            </a:endParaRPr>
          </a:p>
        </p:txBody>
      </p:sp>
      <p:pic>
        <p:nvPicPr>
          <p:cNvPr descr="https://lh5.googleusercontent.com/g-ax0a1crBsib2tJ565ybUbnJSIIvZNivkEMEI9NGjdOm66y8wRVJMlOeQ-frl63UYacNBIDaIrwVRv5_FNVPT3GCoP7kDrs_9Gk-P4ldMqjBdE53FTMrJi93r2ClPfpkTibM4Bk" id="271" name="Google Shape;271;p16"/>
          <p:cNvPicPr preferRelativeResize="0"/>
          <p:nvPr/>
        </p:nvPicPr>
        <p:blipFill rotWithShape="1">
          <a:blip r:embed="rId6">
            <a:alphaModFix/>
          </a:blip>
          <a:srcRect b="15481" l="27803" r="34101" t="28780"/>
          <a:stretch/>
        </p:blipFill>
        <p:spPr>
          <a:xfrm>
            <a:off x="8978900" y="2007371"/>
            <a:ext cx="3213100" cy="264303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277" name="Google Shape;277;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8" name="Google Shape;278;p1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9" name="Google Shape;279;p1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0" name="Google Shape;280;p1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81" name="Google Shape;281;p17"/>
          <p:cNvSpPr txBox="1"/>
          <p:nvPr/>
        </p:nvSpPr>
        <p:spPr>
          <a:xfrm>
            <a:off x="952983" y="1249601"/>
            <a:ext cx="8025916" cy="4708981"/>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5"/>
            </a:pPr>
            <a:r>
              <a:rPr b="1" lang="en-GB" sz="1800">
                <a:solidFill>
                  <a:schemeClr val="dk1"/>
                </a:solidFill>
                <a:latin typeface="Quattrocento Sans"/>
                <a:ea typeface="Quattrocento Sans"/>
                <a:cs typeface="Quattrocento Sans"/>
                <a:sym typeface="Quattrocento Sans"/>
              </a:rPr>
              <a:t>Ieņēmumu plūsmas</a:t>
            </a:r>
            <a:endParaRPr/>
          </a:p>
          <a:p>
            <a:pPr indent="0" lvl="0" marL="0" marR="0" rtl="0" algn="l">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Ieņēmumu plūsmas var gūt, izmantojot šādus veidus:</a:t>
            </a:r>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Aktīvu pārdošana: </a:t>
            </a:r>
            <a:r>
              <a:rPr lang="en-GB" sz="1800">
                <a:solidFill>
                  <a:schemeClr val="dk1"/>
                </a:solidFill>
                <a:latin typeface="Quattrocento Sans"/>
                <a:ea typeface="Quattrocento Sans"/>
                <a:cs typeface="Quattrocento Sans"/>
                <a:sym typeface="Quattrocento Sans"/>
              </a:rPr>
              <a:t>fiziska produkta pārdošana (īpašumtiesību nodošana pircējam).</a:t>
            </a:r>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Lietošanas maksa: </a:t>
            </a:r>
            <a:r>
              <a:rPr lang="en-GB" sz="1800">
                <a:solidFill>
                  <a:schemeClr val="dk1"/>
                </a:solidFill>
                <a:latin typeface="Quattrocento Sans"/>
                <a:ea typeface="Quattrocento Sans"/>
                <a:cs typeface="Quattrocento Sans"/>
                <a:sym typeface="Quattrocento Sans"/>
              </a:rPr>
              <a:t>maksa, ko iekasē no klienta par sava produkta vai pakalpojuma izmantošanu.</a:t>
            </a:r>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Abonēšanas maksa: </a:t>
            </a:r>
            <a:r>
              <a:rPr lang="en-GB" sz="1800">
                <a:solidFill>
                  <a:schemeClr val="dk1"/>
                </a:solidFill>
                <a:latin typeface="Quattrocento Sans"/>
                <a:ea typeface="Quattrocento Sans"/>
                <a:cs typeface="Quattrocento Sans"/>
                <a:sym typeface="Quattrocento Sans"/>
              </a:rPr>
              <a:t>maksas iekasēšana no klienta par regulāru un pastāvīgu produkta lietošanu.</a:t>
            </a:r>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Aizdošana/iznomāšana/izīrēšana: </a:t>
            </a:r>
            <a:r>
              <a:rPr lang="en-GB" sz="1800">
                <a:solidFill>
                  <a:schemeClr val="dk1"/>
                </a:solidFill>
                <a:latin typeface="Quattrocento Sans"/>
                <a:ea typeface="Quattrocento Sans"/>
                <a:cs typeface="Quattrocento Sans"/>
                <a:sym typeface="Quattrocento Sans"/>
              </a:rPr>
              <a:t>maksa klientam par ekskluzīvām tiesībām izmantot aktīvu noteiktu laika periodu.</a:t>
            </a:r>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Licencēšana: </a:t>
            </a:r>
            <a:r>
              <a:rPr lang="en-GB" sz="1800">
                <a:solidFill>
                  <a:schemeClr val="dk1"/>
                </a:solidFill>
                <a:latin typeface="Quattrocento Sans"/>
                <a:ea typeface="Quattrocento Sans"/>
                <a:cs typeface="Quattrocento Sans"/>
                <a:sym typeface="Quattrocento Sans"/>
              </a:rPr>
              <a:t>maksa no klienta par atļauju izmantot uzņēmuma intelektuālo īpašumu.</a:t>
            </a:r>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Starpniecības maksa: </a:t>
            </a:r>
            <a:r>
              <a:rPr lang="en-GB" sz="1800">
                <a:solidFill>
                  <a:schemeClr val="dk1"/>
                </a:solidFill>
                <a:latin typeface="Quattrocento Sans"/>
                <a:ea typeface="Quattrocento Sans"/>
                <a:cs typeface="Quattrocento Sans"/>
                <a:sym typeface="Quattrocento Sans"/>
              </a:rPr>
              <a:t>ieņēmumi, kas gūti, darbojoties kā starpniekam starp divām vai vairākām pusēm.</a:t>
            </a:r>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Reklāma: </a:t>
            </a:r>
            <a:r>
              <a:rPr lang="en-GB" sz="1800">
                <a:solidFill>
                  <a:schemeClr val="dk1"/>
                </a:solidFill>
                <a:latin typeface="Quattrocento Sans"/>
                <a:ea typeface="Quattrocento Sans"/>
                <a:cs typeface="Quattrocento Sans"/>
                <a:sym typeface="Quattrocento Sans"/>
              </a:rPr>
              <a:t>maksa klientam par produkta, pakalpojuma vai zīmola reklamēšanu, izmantojot uzņēmuma platformas.</a:t>
            </a:r>
            <a:endParaRPr b="1" sz="1800">
              <a:solidFill>
                <a:schemeClr val="dk1"/>
              </a:solidFill>
              <a:latin typeface="Quattrocento Sans"/>
              <a:ea typeface="Quattrocento Sans"/>
              <a:cs typeface="Quattrocento Sans"/>
              <a:sym typeface="Quattrocento Sans"/>
            </a:endParaRPr>
          </a:p>
        </p:txBody>
      </p:sp>
      <p:pic>
        <p:nvPicPr>
          <p:cNvPr descr="https://lh5.googleusercontent.com/g-ax0a1crBsib2tJ565ybUbnJSIIvZNivkEMEI9NGjdOm66y8wRVJMlOeQ-frl63UYacNBIDaIrwVRv5_FNVPT3GCoP7kDrs_9Gk-P4ldMqjBdE53FTMrJi93r2ClPfpkTibM4Bk" id="282" name="Google Shape;282;p17"/>
          <p:cNvPicPr preferRelativeResize="0"/>
          <p:nvPr/>
        </p:nvPicPr>
        <p:blipFill rotWithShape="1">
          <a:blip r:embed="rId6">
            <a:alphaModFix/>
          </a:blip>
          <a:srcRect b="15481" l="27803" r="34101" t="28780"/>
          <a:stretch/>
        </p:blipFill>
        <p:spPr>
          <a:xfrm>
            <a:off x="8978900" y="2007371"/>
            <a:ext cx="3213100" cy="26430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8"/>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288" name="Google Shape;288;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9" name="Google Shape;289;p1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0" name="Google Shape;290;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91" name="Google Shape;291;p1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92" name="Google Shape;292;p18"/>
          <p:cNvSpPr txBox="1"/>
          <p:nvPr/>
        </p:nvSpPr>
        <p:spPr>
          <a:xfrm>
            <a:off x="952982" y="1249601"/>
            <a:ext cx="7733817" cy="3970318"/>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5"/>
            </a:pPr>
            <a:r>
              <a:rPr b="1" lang="en-GB" sz="1800">
                <a:solidFill>
                  <a:schemeClr val="dk1"/>
                </a:solidFill>
                <a:latin typeface="Quattrocento Sans"/>
                <a:ea typeface="Quattrocento Sans"/>
                <a:cs typeface="Quattrocento Sans"/>
                <a:sym typeface="Quattrocento Sans"/>
              </a:rPr>
              <a:t>Ieņēmumu plūsmas</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Šā bloka izpēte ļaus secināt, vai identificētās plūsmas būs rentablas vai nē.</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Turklāt tas nodrošinās, ka naudas summa, ko klienti ir gatavi maksāt, ir lielāka par projektēšanas un ražošanas izmaksām.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Lai to apstiprinātu, jums jāuzdod šādi jautājumi:</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Kādas priekšrocības mudina klientus maksāt vairāk?</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Par kādām cenām klienti iegūst līdzīgas priekšrocības?</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Kādam maksāšanas veidam klienti dod priekšroku?</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Kādu daļu no organizācijas kopējiem ieņēmumiem veido katra plūsma?</a:t>
            </a:r>
            <a:endParaRPr/>
          </a:p>
        </p:txBody>
      </p:sp>
      <p:pic>
        <p:nvPicPr>
          <p:cNvPr descr="https://lh5.googleusercontent.com/g-ax0a1crBsib2tJ565ybUbnJSIIvZNivkEMEI9NGjdOm66y8wRVJMlOeQ-frl63UYacNBIDaIrwVRv5_FNVPT3GCoP7kDrs_9Gk-P4ldMqjBdE53FTMrJi93r2ClPfpkTibM4Bk" id="293" name="Google Shape;293;p18"/>
          <p:cNvPicPr preferRelativeResize="0"/>
          <p:nvPr/>
        </p:nvPicPr>
        <p:blipFill rotWithShape="1">
          <a:blip r:embed="rId6">
            <a:alphaModFix/>
          </a:blip>
          <a:srcRect b="15481" l="27803" r="34101" t="28780"/>
          <a:stretch/>
        </p:blipFill>
        <p:spPr>
          <a:xfrm>
            <a:off x="8978900" y="2007371"/>
            <a:ext cx="3213100" cy="26430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9"/>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299" name="Google Shape;299;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0" name="Google Shape;300;p1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1" name="Google Shape;301;p1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02" name="Google Shape;302;p1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03" name="Google Shape;303;p19"/>
          <p:cNvSpPr txBox="1"/>
          <p:nvPr/>
        </p:nvSpPr>
        <p:spPr>
          <a:xfrm>
            <a:off x="952983" y="1249601"/>
            <a:ext cx="6641616" cy="4801314"/>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6"/>
            </a:pPr>
            <a:r>
              <a:rPr b="1" lang="en-GB" sz="1800">
                <a:solidFill>
                  <a:schemeClr val="dk1"/>
                </a:solidFill>
                <a:latin typeface="Quattrocento Sans"/>
                <a:ea typeface="Quattrocento Sans"/>
                <a:cs typeface="Quattrocento Sans"/>
                <a:sym typeface="Quattrocento Sans"/>
              </a:rPr>
              <a:t>Izmaksu struktūra</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Tas ir laiks, kad jāizvērtē izmaksas, kas saistītas ar katru uzņēmējdarbības modeļa elementu, sākot ar vērtības piedāvājuma radīšanu un nodrošināšanu, ieņēmumu plūsmu attīstīšanu un attiecību ar klientiem uzturēšanu.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Ir divu veidu izmaksu struktūra, ko varat izmantot:</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Uz izmaksām orientēta </a:t>
            </a:r>
            <a:r>
              <a:rPr lang="en-GB" sz="1800">
                <a:solidFill>
                  <a:schemeClr val="dk1"/>
                </a:solidFill>
                <a:latin typeface="Quattrocento Sans"/>
                <a:ea typeface="Quattrocento Sans"/>
                <a:cs typeface="Quattrocento Sans"/>
                <a:sym typeface="Quattrocento Sans"/>
              </a:rPr>
              <a:t>darbība: galvenā uzmanība tiek pievērsta izmaksu minimizēšanai/samazināšanai.</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Uz vērtību orientēta </a:t>
            </a:r>
            <a:r>
              <a:rPr lang="en-GB" sz="1800">
                <a:solidFill>
                  <a:schemeClr val="dk1"/>
                </a:solidFill>
                <a:latin typeface="Quattrocento Sans"/>
                <a:ea typeface="Quattrocento Sans"/>
                <a:cs typeface="Quattrocento Sans"/>
                <a:sym typeface="Quattrocento Sans"/>
              </a:rPr>
              <a:t>darbība: galvenā uzmanība tiek pievērsta maksimālai vērtības palielināšanai klientam/vērtības radīšanai.</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rgbClr val="FF0000"/>
                </a:solidFill>
                <a:latin typeface="Quattrocento Sans"/>
                <a:ea typeface="Quattrocento Sans"/>
                <a:cs typeface="Quattrocento Sans"/>
                <a:sym typeface="Quattrocento Sans"/>
              </a:rPr>
              <a:t>Padoms: </a:t>
            </a:r>
            <a:r>
              <a:rPr lang="en-GB" sz="1800">
                <a:solidFill>
                  <a:schemeClr val="dk1"/>
                </a:solidFill>
                <a:latin typeface="Quattrocento Sans"/>
                <a:ea typeface="Quattrocento Sans"/>
                <a:cs typeface="Quattrocento Sans"/>
                <a:sym typeface="Quattrocento Sans"/>
              </a:rPr>
              <a:t>Šis process būs vieglāks, ja vispirms tiks definēti organizācijas galvenie resursi, galvenās darbības un galvenie partneri.</a:t>
            </a:r>
            <a:endParaRPr/>
          </a:p>
          <a:p>
            <a:pPr indent="-228600" lvl="0" marL="342900" marR="0" rtl="0" algn="l">
              <a:lnSpc>
                <a:spcPct val="200000"/>
              </a:lnSpc>
              <a:spcBef>
                <a:spcPts val="0"/>
              </a:spcBef>
              <a:spcAft>
                <a:spcPts val="0"/>
              </a:spcAft>
              <a:buClr>
                <a:schemeClr val="dk1"/>
              </a:buClr>
              <a:buSzPts val="1800"/>
              <a:buFont typeface="Calibri"/>
              <a:buNone/>
            </a:pPr>
            <a:r>
              <a:t/>
            </a:r>
            <a:endParaRPr b="1" sz="1800">
              <a:solidFill>
                <a:schemeClr val="dk1"/>
              </a:solidFill>
              <a:latin typeface="Quattrocento Sans"/>
              <a:ea typeface="Quattrocento Sans"/>
              <a:cs typeface="Quattrocento Sans"/>
              <a:sym typeface="Quattrocento Sans"/>
            </a:endParaRPr>
          </a:p>
        </p:txBody>
      </p:sp>
      <p:pic>
        <p:nvPicPr>
          <p:cNvPr descr="https://lh4.googleusercontent.com/cuQy8Ao1Wigr4zJCjVWUUqSPxnM2Elkmby4O4dQMMSyUVRp_itiscJvZaG3gY1ttU_DQooDVVHJIxCUMLiIvxs7jg5DGAeHF_SmLFc-WLdzlFlCc6HFQgIRu9qd9LyL9o1DjknB8" id="304" name="Google Shape;304;p19"/>
          <p:cNvPicPr preferRelativeResize="0"/>
          <p:nvPr/>
        </p:nvPicPr>
        <p:blipFill rotWithShape="1">
          <a:blip r:embed="rId6">
            <a:alphaModFix/>
          </a:blip>
          <a:srcRect b="17918" l="7465" r="34047" t="23299"/>
          <a:stretch/>
        </p:blipFill>
        <p:spPr>
          <a:xfrm>
            <a:off x="7594599" y="1943627"/>
            <a:ext cx="4597400" cy="26362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6. modulis: Saturs</a:t>
            </a:r>
            <a:endParaRPr/>
          </a:p>
        </p:txBody>
      </p:sp>
      <p:sp>
        <p:nvSpPr>
          <p:cNvPr id="97" name="Google Shape;97;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8" name="Google Shape;98;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9" name="Google Shape;99;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0" name="Google Shape;100;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1" name="Google Shape;101;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2" name="Google Shape;102;p2"/>
          <p:cNvPicPr preferRelativeResize="0"/>
          <p:nvPr/>
        </p:nvPicPr>
        <p:blipFill rotWithShape="1">
          <a:blip r:embed="rId4">
            <a:alphaModFix/>
          </a:blip>
          <a:srcRect b="40296" l="0" r="0" t="1925"/>
          <a:stretch/>
        </p:blipFill>
        <p:spPr>
          <a:xfrm>
            <a:off x="1045611" y="0"/>
            <a:ext cx="897978" cy="3428999"/>
          </a:xfrm>
          <a:prstGeom prst="rect">
            <a:avLst/>
          </a:prstGeom>
          <a:noFill/>
          <a:ln>
            <a:noFill/>
          </a:ln>
        </p:spPr>
      </p:pic>
      <p:pic>
        <p:nvPicPr>
          <p:cNvPr id="103" name="Google Shape;103;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4" name="Google Shape;104;p2"/>
          <p:cNvSpPr txBox="1"/>
          <p:nvPr/>
        </p:nvSpPr>
        <p:spPr>
          <a:xfrm>
            <a:off x="2832921" y="1234208"/>
            <a:ext cx="7261149" cy="10009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Biznesa modeļa audekls un sociālā biznesa modeļa audekls</a:t>
            </a:r>
            <a:endParaRPr/>
          </a:p>
        </p:txBody>
      </p:sp>
      <p:sp>
        <p:nvSpPr>
          <p:cNvPr id="105" name="Google Shape;105;p2"/>
          <p:cNvSpPr txBox="1"/>
          <p:nvPr/>
        </p:nvSpPr>
        <p:spPr>
          <a:xfrm>
            <a:off x="2293620" y="273547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0" i="0" lang="en-GB" sz="2400" u="none" cap="none" strike="noStrike">
                <a:solidFill>
                  <a:srgbClr val="195562"/>
                </a:solidFill>
                <a:latin typeface="Quattrocento Sans"/>
                <a:ea typeface="Quattrocento Sans"/>
                <a:cs typeface="Quattrocento Sans"/>
                <a:sym typeface="Quattrocento Sans"/>
              </a:rPr>
              <a:t>2</a:t>
            </a:r>
            <a:endParaRPr b="0" i="0" sz="2400" u="none" cap="none" strike="noStrike">
              <a:solidFill>
                <a:srgbClr val="195562"/>
              </a:solidFill>
              <a:latin typeface="Quattrocento Sans"/>
              <a:ea typeface="Quattrocento Sans"/>
              <a:cs typeface="Quattrocento Sans"/>
              <a:sym typeface="Quattrocento Sans"/>
            </a:endParaRPr>
          </a:p>
        </p:txBody>
      </p:sp>
      <p:sp>
        <p:nvSpPr>
          <p:cNvPr id="106" name="Google Shape;106;p2"/>
          <p:cNvSpPr txBox="1"/>
          <p:nvPr/>
        </p:nvSpPr>
        <p:spPr>
          <a:xfrm>
            <a:off x="2875230" y="2498547"/>
            <a:ext cx="7261149" cy="10009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0" i="0" lang="en-GB" sz="2400" u="none" cap="none" strike="noStrike">
                <a:solidFill>
                  <a:srgbClr val="195562"/>
                </a:solidFill>
                <a:latin typeface="Quattrocento Sans"/>
                <a:ea typeface="Quattrocento Sans"/>
                <a:cs typeface="Quattrocento Sans"/>
                <a:sym typeface="Quattrocento Sans"/>
              </a:rPr>
              <a:t>Biznesa plāns, nozīme un sagatavošana</a:t>
            </a:r>
            <a:endParaRPr b="0" i="0" sz="2400" u="none" cap="none" strike="noStrike">
              <a:solidFill>
                <a:srgbClr val="195562"/>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0"/>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310" name="Google Shape;310;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1" name="Google Shape;311;p2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12" name="Google Shape;312;p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13" name="Google Shape;313;p2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14" name="Google Shape;314;p20"/>
          <p:cNvSpPr txBox="1"/>
          <p:nvPr/>
        </p:nvSpPr>
        <p:spPr>
          <a:xfrm>
            <a:off x="952983" y="1249601"/>
            <a:ext cx="6641616" cy="4124206"/>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6"/>
            </a:pPr>
            <a:r>
              <a:rPr b="1" lang="en-GB" sz="1800">
                <a:solidFill>
                  <a:schemeClr val="dk1"/>
                </a:solidFill>
                <a:latin typeface="Quattrocento Sans"/>
                <a:ea typeface="Quattrocento Sans"/>
                <a:cs typeface="Quattrocento Sans"/>
                <a:sym typeface="Quattrocento Sans"/>
              </a:rPr>
              <a:t>Izmaksu struktūra</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Izmaksu struktūrām var būt šādas iezīmes:</a:t>
            </a:r>
            <a:endParaRPr/>
          </a:p>
          <a:p>
            <a:pPr indent="-285750" lvl="0" marL="285750" marR="0" rtl="0" algn="l">
              <a:spcBef>
                <a:spcPts val="12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Fiksētās izmaksas:</a:t>
            </a:r>
            <a:r>
              <a:rPr lang="en-GB" sz="1800">
                <a:solidFill>
                  <a:schemeClr val="dk1"/>
                </a:solidFill>
                <a:latin typeface="Quattrocento Sans"/>
                <a:ea typeface="Quattrocento Sans"/>
                <a:cs typeface="Quattrocento Sans"/>
                <a:sym typeface="Quattrocento Sans"/>
              </a:rPr>
              <a:t> Izmaksas, kas paliek nemainīgas neatkarīgi no ražošanas apjoma un ir ierobežotas laikā, piemēram, algas un īres maksa. Šādā izmaksu struktūrā vērtības piedāvājums ir vērsts uz zemu cenu, maksimālu automatizāciju un plašu ārpakalpojumu izmantošanu.</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Mainīgās izmaksas</a:t>
            </a:r>
            <a:r>
              <a:rPr lang="en-GB" sz="1800">
                <a:solidFill>
                  <a:schemeClr val="dk1"/>
                </a:solidFill>
                <a:latin typeface="Quattrocento Sans"/>
                <a:ea typeface="Quattrocento Sans"/>
                <a:cs typeface="Quattrocento Sans"/>
                <a:sym typeface="Quattrocento Sans"/>
              </a:rPr>
              <a:t>: Izmaksas, kas saistītas ar ražošanas apjomu, piemēram, izejvielu iegādes izmaksas, un tāpēc tās ir grūti prognozējamas. Tās ir jutīgas pret produkta pieprasījuma līmeni, un tās pieaug proporcionāli darbaspēka un kapitāla pieaugumam.</a:t>
            </a:r>
            <a:endParaRPr sz="1800">
              <a:solidFill>
                <a:schemeClr val="dk1"/>
              </a:solidFill>
              <a:latin typeface="Quattrocento Sans"/>
              <a:ea typeface="Quattrocento Sans"/>
              <a:cs typeface="Quattrocento Sans"/>
              <a:sym typeface="Quattrocento Sans"/>
            </a:endParaRPr>
          </a:p>
        </p:txBody>
      </p:sp>
      <p:pic>
        <p:nvPicPr>
          <p:cNvPr descr="https://lh4.googleusercontent.com/cuQy8Ao1Wigr4zJCjVWUUqSPxnM2Elkmby4O4dQMMSyUVRp_itiscJvZaG3gY1ttU_DQooDVVHJIxCUMLiIvxs7jg5DGAeHF_SmLFc-WLdzlFlCc6HFQgIRu9qd9LyL9o1DjknB8" id="315" name="Google Shape;315;p20"/>
          <p:cNvPicPr preferRelativeResize="0"/>
          <p:nvPr/>
        </p:nvPicPr>
        <p:blipFill rotWithShape="1">
          <a:blip r:embed="rId6">
            <a:alphaModFix/>
          </a:blip>
          <a:srcRect b="17918" l="7465" r="34047" t="23299"/>
          <a:stretch/>
        </p:blipFill>
        <p:spPr>
          <a:xfrm>
            <a:off x="7594599" y="1943627"/>
            <a:ext cx="4597400" cy="26362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1"/>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321" name="Google Shape;321;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2" name="Google Shape;322;p2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23" name="Google Shape;323;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24" name="Google Shape;324;p2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25" name="Google Shape;325;p21"/>
          <p:cNvSpPr txBox="1"/>
          <p:nvPr/>
        </p:nvSpPr>
        <p:spPr>
          <a:xfrm>
            <a:off x="952982" y="1249601"/>
            <a:ext cx="6641617" cy="3760004"/>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6"/>
            </a:pPr>
            <a:r>
              <a:rPr b="1" lang="en-GB" sz="1800">
                <a:solidFill>
                  <a:schemeClr val="dk1"/>
                </a:solidFill>
                <a:latin typeface="Quattrocento Sans"/>
                <a:ea typeface="Quattrocento Sans"/>
                <a:cs typeface="Quattrocento Sans"/>
                <a:sym typeface="Quattrocento Sans"/>
              </a:rPr>
              <a:t>Izmaksu struktūra</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Izmaksu struktūrām var būt šādas īpašības:</a:t>
            </a:r>
            <a:endParaRPr sz="1800">
              <a:solidFill>
                <a:schemeClr val="dk1"/>
              </a:solidFill>
              <a:latin typeface="Quattrocento Sans"/>
              <a:ea typeface="Quattrocento Sans"/>
              <a:cs typeface="Quattrocento Sans"/>
              <a:sym typeface="Quattrocento Sans"/>
            </a:endParaRPr>
          </a:p>
          <a:p>
            <a:pPr indent="-342900" lvl="0" marL="34290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apjomradīti ietaupījumi: </a:t>
            </a:r>
            <a:r>
              <a:rPr lang="en-GB" sz="1800">
                <a:solidFill>
                  <a:schemeClr val="dk1"/>
                </a:solidFill>
                <a:latin typeface="Quattrocento Sans"/>
                <a:ea typeface="Quattrocento Sans"/>
                <a:cs typeface="Quattrocento Sans"/>
                <a:sym typeface="Quattrocento Sans"/>
              </a:rPr>
              <a:t>produkts tiek piedāvāts par zemāku cenu, jo samazinās vidējās izmaksas uz vienu vienību (palielinoties ražošanas apjomam, samazinās kopējās izmaksas uz vienu vienību).</a:t>
            </a:r>
            <a:endParaRPr/>
          </a:p>
          <a:p>
            <a:pPr indent="-342900" lvl="0" marL="342900" marR="0" rtl="0" algn="l">
              <a:spcBef>
                <a:spcPts val="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Darbības jomas ekonomija: </a:t>
            </a:r>
            <a:r>
              <a:rPr lang="en-GB" sz="1800">
                <a:solidFill>
                  <a:schemeClr val="dk1"/>
                </a:solidFill>
                <a:latin typeface="Quattrocento Sans"/>
                <a:ea typeface="Quattrocento Sans"/>
                <a:cs typeface="Quattrocento Sans"/>
                <a:sym typeface="Quattrocento Sans"/>
              </a:rPr>
              <a:t>attiecas uz plašāku darbības jomu, kur var kopīgi izmantot esošos resursus un procesus un samazināt kopējās izmaksas. </a:t>
            </a:r>
            <a:endParaRPr sz="1800">
              <a:solidFill>
                <a:schemeClr val="dk1"/>
              </a:solidFill>
              <a:latin typeface="Quattrocento Sans"/>
              <a:ea typeface="Quattrocento Sans"/>
              <a:cs typeface="Quattrocento Sans"/>
              <a:sym typeface="Quattrocento Sans"/>
            </a:endParaRPr>
          </a:p>
          <a:p>
            <a:pPr indent="0" lvl="0" marL="35560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Piemēram, uzņēmums, kam jau ir izveidota infrastruktūra, var gūt labumu no vienas un tās pašas programmatūras un aparatūras izmantošanas. </a:t>
            </a:r>
            <a:endParaRPr b="1" sz="1800">
              <a:solidFill>
                <a:schemeClr val="dk1"/>
              </a:solidFill>
              <a:latin typeface="Quattrocento Sans"/>
              <a:ea typeface="Quattrocento Sans"/>
              <a:cs typeface="Quattrocento Sans"/>
              <a:sym typeface="Quattrocento Sans"/>
            </a:endParaRPr>
          </a:p>
        </p:txBody>
      </p:sp>
      <p:pic>
        <p:nvPicPr>
          <p:cNvPr descr="https://lh4.googleusercontent.com/cuQy8Ao1Wigr4zJCjVWUUqSPxnM2Elkmby4O4dQMMSyUVRp_itiscJvZaG3gY1ttU_DQooDVVHJIxCUMLiIvxs7jg5DGAeHF_SmLFc-WLdzlFlCc6HFQgIRu9qd9LyL9o1DjknB8" id="326" name="Google Shape;326;p21"/>
          <p:cNvPicPr preferRelativeResize="0"/>
          <p:nvPr/>
        </p:nvPicPr>
        <p:blipFill rotWithShape="1">
          <a:blip r:embed="rId6">
            <a:alphaModFix/>
          </a:blip>
          <a:srcRect b="17918" l="7465" r="34047" t="23299"/>
          <a:stretch/>
        </p:blipFill>
        <p:spPr>
          <a:xfrm>
            <a:off x="7594599" y="1943627"/>
            <a:ext cx="4597400" cy="263627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2"/>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332" name="Google Shape;332;p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33" name="Google Shape;333;p2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34" name="Google Shape;334;p2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35" name="Google Shape;335;p2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36" name="Google Shape;336;p22"/>
          <p:cNvSpPr txBox="1"/>
          <p:nvPr/>
        </p:nvSpPr>
        <p:spPr>
          <a:xfrm>
            <a:off x="952983" y="1249601"/>
            <a:ext cx="6806717" cy="43755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7"/>
            </a:pPr>
            <a:r>
              <a:rPr b="1" lang="en-GB" sz="1800">
                <a:solidFill>
                  <a:schemeClr val="dk1"/>
                </a:solidFill>
                <a:latin typeface="Quattrocento Sans"/>
                <a:ea typeface="Quattrocento Sans"/>
                <a:cs typeface="Quattrocento Sans"/>
                <a:sym typeface="Quattrocento Sans"/>
              </a:rPr>
              <a:t>Galvenie resursi</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Tie nosaka, kādi materiāli, iekārtas un cilvēkresursi ir nepieciešami, lai radītu vērtību piedāvājumu.</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Ir vairāki galveno resursu veidi, kas aprakstīti turpmāk:</a:t>
            </a:r>
            <a:endParaRPr/>
          </a:p>
          <a:p>
            <a:pPr indent="-342900" lvl="0" marL="342900" marR="0" rtl="0" algn="l">
              <a:spcBef>
                <a:spcPts val="100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Fiziskais</a:t>
            </a:r>
            <a:r>
              <a:rPr lang="en-GB" sz="1800">
                <a:solidFill>
                  <a:srgbClr val="29BA86"/>
                </a:solidFill>
                <a:latin typeface="Quattrocento Sans"/>
                <a:ea typeface="Quattrocento Sans"/>
                <a:cs typeface="Quattrocento Sans"/>
                <a:sym typeface="Quattrocento Sans"/>
              </a:rPr>
              <a:t>: </a:t>
            </a:r>
            <a:r>
              <a:rPr lang="en-GB" sz="1800">
                <a:solidFill>
                  <a:schemeClr val="dk1"/>
                </a:solidFill>
                <a:latin typeface="Quattrocento Sans"/>
                <a:ea typeface="Quattrocento Sans"/>
                <a:cs typeface="Quattrocento Sans"/>
                <a:sym typeface="Quattrocento Sans"/>
              </a:rPr>
              <a:t>tie ir materiālie ieguldījumi un struktūras, kas tiek izmantotas, lai radītu vērtības piedāvājumu, piemēram, ēkas, transportlīdzekļi, mašīnas, iekārtas, tirdzniecības vietas, izplatīšanas tīkli u.c.</a:t>
            </a:r>
            <a:endParaRPr/>
          </a:p>
          <a:p>
            <a:pPr indent="-342900" lvl="0" marL="342900" marR="0" rtl="0" algn="l">
              <a:spcBef>
                <a:spcPts val="0"/>
              </a:spcBef>
              <a:spcAft>
                <a:spcPts val="0"/>
              </a:spcAft>
              <a:buClr>
                <a:srgbClr val="29BA86"/>
              </a:buClr>
              <a:buSzPts val="1800"/>
              <a:buFont typeface="Calibri"/>
              <a:buAutoNum type="arabicPeriod"/>
            </a:pPr>
            <a:r>
              <a:rPr b="1" lang="en-GB" sz="1800">
                <a:solidFill>
                  <a:srgbClr val="29BA86"/>
                </a:solidFill>
                <a:latin typeface="Quattrocento Sans"/>
                <a:ea typeface="Quattrocento Sans"/>
                <a:cs typeface="Quattrocento Sans"/>
                <a:sym typeface="Quattrocento Sans"/>
              </a:rPr>
              <a:t>Intelektuālie</a:t>
            </a:r>
            <a:r>
              <a:rPr lang="en-GB" sz="1800">
                <a:solidFill>
                  <a:srgbClr val="29BA86"/>
                </a:solidFill>
                <a:latin typeface="Quattrocento Sans"/>
                <a:ea typeface="Quattrocento Sans"/>
                <a:cs typeface="Quattrocento Sans"/>
                <a:sym typeface="Quattrocento Sans"/>
              </a:rPr>
              <a:t>: </a:t>
            </a:r>
            <a:r>
              <a:rPr lang="en-GB" sz="1800">
                <a:solidFill>
                  <a:schemeClr val="dk1"/>
                </a:solidFill>
                <a:latin typeface="Quattrocento Sans"/>
                <a:ea typeface="Quattrocento Sans"/>
                <a:cs typeface="Quattrocento Sans"/>
                <a:sym typeface="Quattrocento Sans"/>
              </a:rPr>
              <a:t>nemateriālie aktīvi, piemēram, preču zīmes, patenti, autortiesības, patentētas zināšanas, datubāzes utt. Lai gan šo resursu izstrāde prasa laiku un pūles, šie resursi sniedz būtisku vērtību organizācijai.</a:t>
            </a:r>
            <a:endParaRPr sz="1800">
              <a:solidFill>
                <a:schemeClr val="dk1"/>
              </a:solidFill>
              <a:latin typeface="Quattrocento Sans"/>
              <a:ea typeface="Quattrocento Sans"/>
              <a:cs typeface="Quattrocento Sans"/>
              <a:sym typeface="Quattrocento Sans"/>
            </a:endParaRPr>
          </a:p>
        </p:txBody>
      </p:sp>
      <p:pic>
        <p:nvPicPr>
          <p:cNvPr descr="https://lh3.googleusercontent.com/B9mMPfQkqynya5_y9KRN2FA1weStJQdDT9_sIlRppPPc6lGZ6V9K3QXE_ItItKR_G4f8j24nKSe-bNZEmiMzqo-iGYBLmUv-sCYTKgr-bVpQNlLj7NjasTXbPe-7eRsImi5hp3Wm" id="337" name="Google Shape;337;p22"/>
          <p:cNvPicPr preferRelativeResize="0"/>
          <p:nvPr/>
        </p:nvPicPr>
        <p:blipFill rotWithShape="1">
          <a:blip r:embed="rId6">
            <a:alphaModFix/>
          </a:blip>
          <a:srcRect b="17176" l="19406" r="34599" t="26642"/>
          <a:stretch/>
        </p:blipFill>
        <p:spPr>
          <a:xfrm>
            <a:off x="8360688" y="2007371"/>
            <a:ext cx="3831311" cy="26362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3"/>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343" name="Google Shape;343;p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4" name="Google Shape;344;p2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45" name="Google Shape;345;p2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46" name="Google Shape;346;p2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47" name="Google Shape;347;p23"/>
          <p:cNvSpPr txBox="1"/>
          <p:nvPr/>
        </p:nvSpPr>
        <p:spPr>
          <a:xfrm>
            <a:off x="952983" y="1249601"/>
            <a:ext cx="6679717" cy="38215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7"/>
            </a:pPr>
            <a:r>
              <a:rPr b="1" lang="en-GB" sz="1800">
                <a:solidFill>
                  <a:schemeClr val="dk1"/>
                </a:solidFill>
                <a:latin typeface="Quattrocento Sans"/>
                <a:ea typeface="Quattrocento Sans"/>
                <a:cs typeface="Quattrocento Sans"/>
                <a:sym typeface="Quattrocento Sans"/>
              </a:rPr>
              <a:t>Galvenie resursi</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Ir vairāki galveno resursu veidi, kas aprakstīti turpmāk:</a:t>
            </a:r>
            <a:endParaRPr/>
          </a:p>
          <a:p>
            <a:pPr indent="-342900" lvl="0" marL="342900" marR="0" rtl="0" algn="l">
              <a:spcBef>
                <a:spcPts val="1000"/>
              </a:spcBef>
              <a:spcAft>
                <a:spcPts val="0"/>
              </a:spcAft>
              <a:buClr>
                <a:srgbClr val="29BA86"/>
              </a:buClr>
              <a:buSzPts val="1800"/>
              <a:buFont typeface="Calibri"/>
              <a:buAutoNum type="arabicPeriod" startAt="3"/>
            </a:pPr>
            <a:r>
              <a:rPr b="1" lang="en-GB" sz="1800">
                <a:solidFill>
                  <a:srgbClr val="29BA86"/>
                </a:solidFill>
                <a:latin typeface="Quattrocento Sans"/>
                <a:ea typeface="Quattrocento Sans"/>
                <a:cs typeface="Quattrocento Sans"/>
                <a:sym typeface="Quattrocento Sans"/>
              </a:rPr>
              <a:t>Cilvēki</a:t>
            </a:r>
            <a:r>
              <a:rPr lang="en-GB" sz="1800">
                <a:solidFill>
                  <a:srgbClr val="29BA86"/>
                </a:solidFill>
                <a:latin typeface="Quattrocento Sans"/>
                <a:ea typeface="Quattrocento Sans"/>
                <a:cs typeface="Quattrocento Sans"/>
                <a:sym typeface="Quattrocento Sans"/>
              </a:rPr>
              <a:t>: </a:t>
            </a:r>
            <a:r>
              <a:rPr lang="en-GB" sz="1800">
                <a:solidFill>
                  <a:schemeClr val="dk1"/>
                </a:solidFill>
                <a:latin typeface="Quattrocento Sans"/>
                <a:ea typeface="Quattrocento Sans"/>
                <a:cs typeface="Quattrocento Sans"/>
                <a:sym typeface="Quattrocento Sans"/>
              </a:rPr>
              <a:t>cilvēki bieži vien ir vissvarīgākie organizācijas resursi. Šim resursam ir būtiska nozīme, jo īpaši nozarēs, kurās ir nepieciešama saikne ar cilvēkiem, plašas zināšanas un/vai radošums, piemēram, pārdošanā, reklāmā un citās.</a:t>
            </a:r>
            <a:endParaRPr/>
          </a:p>
          <a:p>
            <a:pPr indent="-342900" lvl="0" marL="342900" marR="0" rtl="0" algn="l">
              <a:spcBef>
                <a:spcPts val="0"/>
              </a:spcBef>
              <a:spcAft>
                <a:spcPts val="0"/>
              </a:spcAft>
              <a:buClr>
                <a:srgbClr val="29BA86"/>
              </a:buClr>
              <a:buSzPts val="1800"/>
              <a:buFont typeface="Calibri"/>
              <a:buAutoNum type="arabicPeriod" startAt="3"/>
            </a:pPr>
            <a:r>
              <a:rPr b="1" lang="en-GB" sz="1800">
                <a:solidFill>
                  <a:srgbClr val="29BA86"/>
                </a:solidFill>
                <a:latin typeface="Quattrocento Sans"/>
                <a:ea typeface="Quattrocento Sans"/>
                <a:cs typeface="Quattrocento Sans"/>
                <a:sym typeface="Quattrocento Sans"/>
              </a:rPr>
              <a:t>Finansiālie </a:t>
            </a:r>
            <a:r>
              <a:rPr lang="en-GB" sz="1800">
                <a:solidFill>
                  <a:schemeClr val="dk1"/>
                </a:solidFill>
                <a:latin typeface="Quattrocento Sans"/>
                <a:ea typeface="Quattrocento Sans"/>
                <a:cs typeface="Quattrocento Sans"/>
                <a:sym typeface="Quattrocento Sans"/>
              </a:rPr>
              <a:t>resursi</a:t>
            </a:r>
            <a:r>
              <a:rPr lang="en-GB" sz="1800">
                <a:solidFill>
                  <a:srgbClr val="29BA86"/>
                </a:solidFill>
                <a:latin typeface="Quattrocento Sans"/>
                <a:ea typeface="Quattrocento Sans"/>
                <a:cs typeface="Quattrocento Sans"/>
                <a:sym typeface="Quattrocento Sans"/>
              </a:rPr>
              <a:t>:</a:t>
            </a:r>
            <a:r>
              <a:rPr lang="en-GB" sz="1800">
                <a:solidFill>
                  <a:schemeClr val="dk1"/>
                </a:solidFill>
                <a:latin typeface="Quattrocento Sans"/>
                <a:ea typeface="Quattrocento Sans"/>
                <a:cs typeface="Quattrocento Sans"/>
                <a:sym typeface="Quattrocento Sans"/>
              </a:rPr>
              <a:t> finanšu resursi vai garantijas sedz skaidru naudu, kredītlīnijas un akciju plānu darbiniekiem. Dažām organizācijām, piemēram, bankām, šis būs spēcīgākais resurss, jo tās ir ļoti atkarīgas no tā.</a:t>
            </a:r>
            <a:endParaRPr b="1" sz="1800">
              <a:solidFill>
                <a:schemeClr val="dk1"/>
              </a:solidFill>
              <a:latin typeface="Quattrocento Sans"/>
              <a:ea typeface="Quattrocento Sans"/>
              <a:cs typeface="Quattrocento Sans"/>
              <a:sym typeface="Quattrocento Sans"/>
            </a:endParaRPr>
          </a:p>
        </p:txBody>
      </p:sp>
      <p:pic>
        <p:nvPicPr>
          <p:cNvPr descr="https://lh3.googleusercontent.com/B9mMPfQkqynya5_y9KRN2FA1weStJQdDT9_sIlRppPPc6lGZ6V9K3QXE_ItItKR_G4f8j24nKSe-bNZEmiMzqo-iGYBLmUv-sCYTKgr-bVpQNlLj7NjasTXbPe-7eRsImi5hp3Wm" id="348" name="Google Shape;348;p23"/>
          <p:cNvPicPr preferRelativeResize="0"/>
          <p:nvPr/>
        </p:nvPicPr>
        <p:blipFill rotWithShape="1">
          <a:blip r:embed="rId6">
            <a:alphaModFix/>
          </a:blip>
          <a:srcRect b="17176" l="19406" r="34599" t="26642"/>
          <a:stretch/>
        </p:blipFill>
        <p:spPr>
          <a:xfrm>
            <a:off x="8360688" y="2007371"/>
            <a:ext cx="3831311" cy="26362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4"/>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354" name="Google Shape;354;p2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55" name="Google Shape;355;p2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56" name="Google Shape;356;p2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57" name="Google Shape;357;p2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58" name="Google Shape;358;p24"/>
          <p:cNvSpPr txBox="1"/>
          <p:nvPr/>
        </p:nvSpPr>
        <p:spPr>
          <a:xfrm>
            <a:off x="952983" y="1249601"/>
            <a:ext cx="6667017" cy="416524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8"/>
            </a:pPr>
            <a:r>
              <a:rPr b="1" lang="en-GB" sz="1800">
                <a:solidFill>
                  <a:schemeClr val="dk1"/>
                </a:solidFill>
                <a:latin typeface="Quattrocento Sans"/>
                <a:ea typeface="Quattrocento Sans"/>
                <a:cs typeface="Quattrocento Sans"/>
                <a:sym typeface="Quattrocento Sans"/>
              </a:rPr>
              <a:t>Galvenie pasākumi</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Ir trīs (3) pamatdarbību kategorijas, kā norādīts turpmāk:</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Ražošana: </a:t>
            </a:r>
            <a:r>
              <a:rPr lang="en-GB" sz="1800">
                <a:solidFill>
                  <a:schemeClr val="dk1"/>
                </a:solidFill>
                <a:latin typeface="Quattrocento Sans"/>
                <a:ea typeface="Quattrocento Sans"/>
                <a:cs typeface="Quattrocento Sans"/>
                <a:sym typeface="Quattrocento Sans"/>
              </a:rPr>
              <a:t>tā ietver visas darbības, kas saistītas ar produkta izstrādi, t. i., produkta projektēšanu, ražošanu un piegādi ievērojamos daudzumos un/vai augstākās kvalitātes.</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Problēmu risināšana: </a:t>
            </a:r>
            <a:r>
              <a:rPr lang="en-GB" sz="1800">
                <a:solidFill>
                  <a:schemeClr val="dk1"/>
                </a:solidFill>
                <a:latin typeface="Quattrocento Sans"/>
                <a:ea typeface="Quattrocento Sans"/>
                <a:cs typeface="Quattrocento Sans"/>
                <a:sym typeface="Quattrocento Sans"/>
              </a:rPr>
              <a:t>vēlas piedāvāt unikālus risinājumus konkrētām problēmām, piemēram, slimnīcas, konsultāciju uzņēmumi un pakalpojumu sniedzēji. Tas prasa nepārtrauktu mācīšanos un apmācību.</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Platforma/tīkls: </a:t>
            </a:r>
            <a:r>
              <a:rPr lang="en-GB" sz="1800">
                <a:solidFill>
                  <a:schemeClr val="dk1"/>
                </a:solidFill>
                <a:latin typeface="Quattrocento Sans"/>
                <a:ea typeface="Quattrocento Sans"/>
                <a:cs typeface="Quattrocento Sans"/>
                <a:sym typeface="Quattrocento Sans"/>
              </a:rPr>
              <a:t>ietver platformu izstrādi un uzturēšanu, piemēram, Microsoft nodrošina uzticamu operētājsistēmu, lai atbalstītu trešo pušu programmatūras produktus. </a:t>
            </a:r>
            <a:endParaRPr/>
          </a:p>
        </p:txBody>
      </p:sp>
      <p:pic>
        <p:nvPicPr>
          <p:cNvPr descr="https://lh6.googleusercontent.com/QQDuhs6o9KZQajIcr0AYq9gI-4953_dVDZMPrvmce8WuK4c-J3n9P9Lu2kj2nhpcAcOnaUyEh7MrMMNCR4rS0Y7KRQCufc9UFjo-De7SskT9Gcdy9oM3ZIrex2v7q-yueHXs7zqZ" id="359" name="Google Shape;359;p24"/>
          <p:cNvPicPr preferRelativeResize="0"/>
          <p:nvPr/>
        </p:nvPicPr>
        <p:blipFill rotWithShape="1">
          <a:blip r:embed="rId6">
            <a:alphaModFix/>
          </a:blip>
          <a:srcRect b="0" l="25000" r="0" t="0"/>
          <a:stretch/>
        </p:blipFill>
        <p:spPr>
          <a:xfrm>
            <a:off x="8289926" y="2007371"/>
            <a:ext cx="3902074" cy="27240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5"/>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365" name="Google Shape;365;p2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66" name="Google Shape;366;p2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7" name="Google Shape;367;p2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68" name="Google Shape;368;p2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69" name="Google Shape;369;p25"/>
          <p:cNvSpPr txBox="1"/>
          <p:nvPr/>
        </p:nvSpPr>
        <p:spPr>
          <a:xfrm>
            <a:off x="952983" y="1249601"/>
            <a:ext cx="6616217" cy="4719241"/>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8"/>
            </a:pPr>
            <a:r>
              <a:rPr b="1" lang="en-GB" sz="1800">
                <a:solidFill>
                  <a:schemeClr val="dk1"/>
                </a:solidFill>
                <a:latin typeface="Quattrocento Sans"/>
                <a:ea typeface="Quattrocento Sans"/>
                <a:cs typeface="Quattrocento Sans"/>
                <a:sym typeface="Quattrocento Sans"/>
              </a:rPr>
              <a:t>Galvenie pasākumi</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Visbiežāk sastopamie pamatdarbību piemēri ir šādi:</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Pētniecība un izstrāde (R&amp;D): </a:t>
            </a:r>
            <a:r>
              <a:rPr lang="en-GB" sz="1800">
                <a:solidFill>
                  <a:schemeClr val="dk1"/>
                </a:solidFill>
                <a:latin typeface="Quattrocento Sans"/>
                <a:ea typeface="Quattrocento Sans"/>
                <a:cs typeface="Quattrocento Sans"/>
                <a:sym typeface="Quattrocento Sans"/>
              </a:rPr>
              <a:t>Šī joma sadarbojas ar citām organizācijas struktūrvienībām, sākot no ražošanas līdz pārdošanai un beidzot ar mārketingu. Tā ietver pētniecību un izstrādi jaunu produktu izpētei, jaunu produktu izstrādei, esošo produktu atjaunināšanai, kvalitātes pārbaudei vai inovācijas mērķiem. </a:t>
            </a:r>
            <a:endParaRPr sz="1800">
              <a:solidFill>
                <a:schemeClr val="dk1"/>
              </a:solidFill>
              <a:latin typeface="Quattrocento Sans"/>
              <a:ea typeface="Quattrocento Sans"/>
              <a:cs typeface="Quattrocento Sans"/>
              <a:sym typeface="Quattrocento Sans"/>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Ražošana: </a:t>
            </a:r>
            <a:r>
              <a:rPr lang="en-GB" sz="1800">
                <a:solidFill>
                  <a:schemeClr val="dk1"/>
                </a:solidFill>
                <a:latin typeface="Quattrocento Sans"/>
                <a:ea typeface="Quattrocento Sans"/>
                <a:cs typeface="Quattrocento Sans"/>
                <a:sym typeface="Quattrocento Sans"/>
              </a:rPr>
              <a:t>ietver vairākas darbības, kas var kļūt par pamatdarbībām, piemēram, produkta izvēle un projektēšana, ražošanas procesa izvēle, ražošanas jaudas pareiza aplēse un ražošanas plānošana, ražošanas kontrole, kvalitātes un izmaksu kontrole, krājumu kontrole un iekārtu uzturēšana un nomaiņa.</a:t>
            </a:r>
            <a:endParaRPr sz="1800">
              <a:solidFill>
                <a:schemeClr val="dk1"/>
              </a:solidFill>
              <a:latin typeface="Quattrocento Sans"/>
              <a:ea typeface="Quattrocento Sans"/>
              <a:cs typeface="Quattrocento Sans"/>
              <a:sym typeface="Quattrocento Sans"/>
            </a:endParaRPr>
          </a:p>
        </p:txBody>
      </p:sp>
      <p:pic>
        <p:nvPicPr>
          <p:cNvPr descr="https://lh6.googleusercontent.com/QQDuhs6o9KZQajIcr0AYq9gI-4953_dVDZMPrvmce8WuK4c-J3n9P9Lu2kj2nhpcAcOnaUyEh7MrMMNCR4rS0Y7KRQCufc9UFjo-De7SskT9Gcdy9oM3ZIrex2v7q-yueHXs7zqZ" id="370" name="Google Shape;370;p25"/>
          <p:cNvPicPr preferRelativeResize="0"/>
          <p:nvPr/>
        </p:nvPicPr>
        <p:blipFill rotWithShape="1">
          <a:blip r:embed="rId6">
            <a:alphaModFix/>
          </a:blip>
          <a:srcRect b="0" l="25000" r="0" t="0"/>
          <a:stretch/>
        </p:blipFill>
        <p:spPr>
          <a:xfrm>
            <a:off x="8289926" y="2007371"/>
            <a:ext cx="3902074" cy="27240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6"/>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376" name="Google Shape;376;p2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77" name="Google Shape;377;p2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78" name="Google Shape;378;p2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79" name="Google Shape;379;p2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80" name="Google Shape;380;p26"/>
          <p:cNvSpPr txBox="1"/>
          <p:nvPr/>
        </p:nvSpPr>
        <p:spPr>
          <a:xfrm>
            <a:off x="952983" y="1249601"/>
            <a:ext cx="7086117" cy="4780796"/>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8"/>
            </a:pPr>
            <a:r>
              <a:rPr b="1" lang="en-GB" sz="1800">
                <a:solidFill>
                  <a:schemeClr val="dk1"/>
                </a:solidFill>
                <a:latin typeface="Quattrocento Sans"/>
                <a:ea typeface="Quattrocento Sans"/>
                <a:cs typeface="Quattrocento Sans"/>
                <a:sym typeface="Quattrocento Sans"/>
              </a:rPr>
              <a:t>Galvenie pasākumi</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Visbiežāk sastopamie pamatdarbību piemēri ir šādi:</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Mārketings: Mārketings: </a:t>
            </a:r>
            <a:r>
              <a:rPr lang="en-GB" sz="1800">
                <a:solidFill>
                  <a:schemeClr val="dk1"/>
                </a:solidFill>
                <a:latin typeface="Quattrocento Sans"/>
                <a:ea typeface="Quattrocento Sans"/>
                <a:cs typeface="Quattrocento Sans"/>
                <a:sym typeface="Quattrocento Sans"/>
              </a:rPr>
              <a:t>Šī joma ir vērsta uz organizācijas izaugsmi un vērtības piedāvājumu un ietver dažādas funkcijas, kas var kļūt par pamatdarbībām, piemēram, mārketinga stratēģijas izstrāde un īstenošana, tirgus izpētes veikšana, produktu attīstības iespēju identificēšana, komunikācijas stratēģija (piemēram, paziņojumi presei, reklāmas, e-pasti), pārdošanas atbalsts (piemēram, klientu piesaistīšana un reklāmas materiāli) un pasākumu organizēšana un īstenošana (piemēram, semināri, produktu prezentācijas, izstādes utt.).</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Pārdošana un klientu apkalpošana: </a:t>
            </a:r>
            <a:r>
              <a:rPr lang="en-GB" sz="1800">
                <a:solidFill>
                  <a:schemeClr val="dk1"/>
                </a:solidFill>
                <a:latin typeface="Quattrocento Sans"/>
                <a:ea typeface="Quattrocento Sans"/>
                <a:cs typeface="Quattrocento Sans"/>
                <a:sym typeface="Quattrocento Sans"/>
              </a:rPr>
              <a:t>Šī joma ir atbildīga par vispārējo klientu pieredzi, tostarp par uzdevumiem, kas veido un uztur klientu lojalitāti. </a:t>
            </a:r>
            <a:endParaRPr/>
          </a:p>
        </p:txBody>
      </p:sp>
      <p:pic>
        <p:nvPicPr>
          <p:cNvPr descr="https://lh6.googleusercontent.com/QQDuhs6o9KZQajIcr0AYq9gI-4953_dVDZMPrvmce8WuK4c-J3n9P9Lu2kj2nhpcAcOnaUyEh7MrMMNCR4rS0Y7KRQCufc9UFjo-De7SskT9Gcdy9oM3ZIrex2v7q-yueHXs7zqZ" id="381" name="Google Shape;381;p26"/>
          <p:cNvPicPr preferRelativeResize="0"/>
          <p:nvPr/>
        </p:nvPicPr>
        <p:blipFill rotWithShape="1">
          <a:blip r:embed="rId6">
            <a:alphaModFix/>
          </a:blip>
          <a:srcRect b="0" l="25000" r="0" t="0"/>
          <a:stretch/>
        </p:blipFill>
        <p:spPr>
          <a:xfrm>
            <a:off x="8289926" y="2007371"/>
            <a:ext cx="3902074" cy="27240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7"/>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387" name="Google Shape;387;p2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88" name="Google Shape;388;p2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89" name="Google Shape;389;p2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90" name="Google Shape;390;p2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91" name="Google Shape;391;p27"/>
          <p:cNvSpPr txBox="1"/>
          <p:nvPr/>
        </p:nvSpPr>
        <p:spPr>
          <a:xfrm>
            <a:off x="952983" y="1249601"/>
            <a:ext cx="6247917" cy="4442242"/>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9"/>
            </a:pPr>
            <a:r>
              <a:rPr b="1" lang="en-GB" sz="1800">
                <a:solidFill>
                  <a:schemeClr val="dk1"/>
                </a:solidFill>
                <a:latin typeface="Quattrocento Sans"/>
                <a:ea typeface="Quattrocento Sans"/>
                <a:cs typeface="Quattrocento Sans"/>
                <a:sym typeface="Quattrocento Sans"/>
              </a:rPr>
              <a:t>Galvenie partneri</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Galvenie partneri apraksta ārējo piegādātāju un partneru tīklu, kas palīdz organizācijām veikt to galvenās darbības gan dzīvotspējas, gan efektivitātes ziņā.</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Partnerības var būt četras (4) galvenās formas, kas aprakstītas turpmāk:</a:t>
            </a:r>
            <a:endParaRPr/>
          </a:p>
          <a:p>
            <a:pPr indent="-342900" lvl="0" marL="342900" marR="0" rtl="0" algn="l">
              <a:spcBef>
                <a:spcPts val="100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Stratēģiskās alianses: </a:t>
            </a:r>
            <a:r>
              <a:rPr lang="en-GB" sz="1800">
                <a:solidFill>
                  <a:schemeClr val="dk1"/>
                </a:solidFill>
                <a:latin typeface="Quattrocento Sans"/>
                <a:ea typeface="Quattrocento Sans"/>
                <a:cs typeface="Quattrocento Sans"/>
                <a:sym typeface="Quattrocento Sans"/>
              </a:rPr>
              <a:t>partnerattiecības starp organizācijām, kas </a:t>
            </a:r>
            <a:r>
              <a:rPr b="1" lang="en-GB" sz="1800">
                <a:solidFill>
                  <a:srgbClr val="29BA86"/>
                </a:solidFill>
                <a:latin typeface="Quattrocento Sans"/>
                <a:ea typeface="Quattrocento Sans"/>
                <a:cs typeface="Quattrocento Sans"/>
                <a:sym typeface="Quattrocento Sans"/>
              </a:rPr>
              <a:t>nav konkurenti, noslēdzot </a:t>
            </a:r>
            <a:r>
              <a:rPr lang="en-GB" sz="1800">
                <a:solidFill>
                  <a:schemeClr val="dk1"/>
                </a:solidFill>
                <a:latin typeface="Quattrocento Sans"/>
                <a:ea typeface="Quattrocento Sans"/>
                <a:cs typeface="Quattrocento Sans"/>
                <a:sym typeface="Quattrocento Sans"/>
              </a:rPr>
              <a:t>abām pusēm izdevīgu līgumu.</a:t>
            </a:r>
            <a:endParaRPr/>
          </a:p>
          <a:p>
            <a:pPr indent="-342900" lvl="0" marL="342900" marR="0" rtl="0" algn="l">
              <a:spcBef>
                <a:spcPts val="100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Koopetīcija: </a:t>
            </a:r>
            <a:r>
              <a:rPr lang="en-GB" sz="1800">
                <a:solidFill>
                  <a:schemeClr val="dk1"/>
                </a:solidFill>
                <a:latin typeface="Quattrocento Sans"/>
                <a:ea typeface="Quattrocento Sans"/>
                <a:cs typeface="Quattrocento Sans"/>
                <a:sym typeface="Quattrocento Sans"/>
              </a:rPr>
              <a:t>stratēģiska partnerība starp </a:t>
            </a:r>
            <a:r>
              <a:rPr b="1" lang="en-GB" sz="1800">
                <a:solidFill>
                  <a:srgbClr val="29BA86"/>
                </a:solidFill>
                <a:latin typeface="Quattrocento Sans"/>
                <a:ea typeface="Quattrocento Sans"/>
                <a:cs typeface="Quattrocento Sans"/>
                <a:sym typeface="Quattrocento Sans"/>
              </a:rPr>
              <a:t>konkurējošām organizācijām, </a:t>
            </a:r>
            <a:r>
              <a:rPr lang="en-GB" sz="1800">
                <a:solidFill>
                  <a:schemeClr val="dk1"/>
                </a:solidFill>
                <a:latin typeface="Quattrocento Sans"/>
                <a:ea typeface="Quattrocento Sans"/>
                <a:cs typeface="Quattrocento Sans"/>
                <a:sym typeface="Quattrocento Sans"/>
              </a:rPr>
              <a:t>lai sadalītu tirgus risku.</a:t>
            </a:r>
            <a:endParaRPr/>
          </a:p>
        </p:txBody>
      </p:sp>
      <p:pic>
        <p:nvPicPr>
          <p:cNvPr descr="https://lh3.googleusercontent.com/OuPMY3SNsdxV4N5lhFR9Wr5xzvtjk8D1-G85ZbHjdsfLNunRAblp15oRK67xenKF2HkRWFyx12GV6UU6CnR-NjmGpziofEoSD5lKmPaZg78loR2KzxmRrRq3B8xKemEGFlRBc9Xz" id="392" name="Google Shape;392;p27"/>
          <p:cNvPicPr preferRelativeResize="0"/>
          <p:nvPr/>
        </p:nvPicPr>
        <p:blipFill rotWithShape="1">
          <a:blip r:embed="rId6">
            <a:alphaModFix/>
          </a:blip>
          <a:srcRect b="8812" l="8877" r="34964" t="37021"/>
          <a:stretch/>
        </p:blipFill>
        <p:spPr>
          <a:xfrm>
            <a:off x="7490042" y="2007371"/>
            <a:ext cx="4701958" cy="2563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8"/>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398" name="Google Shape;398;p2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99" name="Google Shape;399;p2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00" name="Google Shape;400;p2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01" name="Google Shape;401;p2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02" name="Google Shape;402;p28"/>
          <p:cNvSpPr txBox="1"/>
          <p:nvPr/>
        </p:nvSpPr>
        <p:spPr>
          <a:xfrm>
            <a:off x="952983" y="1249601"/>
            <a:ext cx="6159017" cy="3334246"/>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9"/>
            </a:pPr>
            <a:r>
              <a:rPr b="1" lang="en-GB" sz="1800">
                <a:solidFill>
                  <a:schemeClr val="dk1"/>
                </a:solidFill>
                <a:latin typeface="Quattrocento Sans"/>
                <a:ea typeface="Quattrocento Sans"/>
                <a:cs typeface="Quattrocento Sans"/>
                <a:sym typeface="Quattrocento Sans"/>
              </a:rPr>
              <a:t>Galvenie partneri</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Partnerības var būt četras (4) galvenās formas, kas aprakstītas turpmāk:</a:t>
            </a:r>
            <a:endParaRPr/>
          </a:p>
          <a:p>
            <a:pPr indent="-342900" lvl="0" marL="342900" marR="0" rtl="0" algn="l">
              <a:spcBef>
                <a:spcPts val="1000"/>
              </a:spcBef>
              <a:spcAft>
                <a:spcPts val="0"/>
              </a:spcAft>
              <a:buClr>
                <a:schemeClr val="dk1"/>
              </a:buClr>
              <a:buSzPts val="1800"/>
              <a:buFont typeface="Calibri"/>
              <a:buAutoNum type="arabicPeriod" startAt="3"/>
            </a:pPr>
            <a:r>
              <a:rPr b="1" lang="en-GB" sz="1800">
                <a:solidFill>
                  <a:schemeClr val="dk1"/>
                </a:solidFill>
                <a:latin typeface="Quattrocento Sans"/>
                <a:ea typeface="Quattrocento Sans"/>
                <a:cs typeface="Quattrocento Sans"/>
                <a:sym typeface="Quattrocento Sans"/>
              </a:rPr>
              <a:t>Kopuzņēmumi: </a:t>
            </a:r>
            <a:r>
              <a:rPr lang="en-GB" sz="1800">
                <a:solidFill>
                  <a:schemeClr val="dk1"/>
                </a:solidFill>
                <a:latin typeface="Quattrocento Sans"/>
                <a:ea typeface="Quattrocento Sans"/>
                <a:cs typeface="Quattrocento Sans"/>
                <a:sym typeface="Quattrocento Sans"/>
              </a:rPr>
              <a:t>partnerības, kuru mērķis ir </a:t>
            </a:r>
            <a:r>
              <a:rPr b="1" lang="en-GB" sz="1800">
                <a:solidFill>
                  <a:srgbClr val="29BA86"/>
                </a:solidFill>
                <a:latin typeface="Quattrocento Sans"/>
                <a:ea typeface="Quattrocento Sans"/>
                <a:cs typeface="Quattrocento Sans"/>
                <a:sym typeface="Quattrocento Sans"/>
              </a:rPr>
              <a:t>attīstīt jaunu uzņēmējdarbību jaunu </a:t>
            </a:r>
            <a:r>
              <a:rPr lang="en-GB" sz="1800">
                <a:solidFill>
                  <a:schemeClr val="dk1"/>
                </a:solidFill>
                <a:latin typeface="Quattrocento Sans"/>
                <a:ea typeface="Quattrocento Sans"/>
                <a:cs typeface="Quattrocento Sans"/>
                <a:sym typeface="Quattrocento Sans"/>
              </a:rPr>
              <a:t>tirgus iespēju dēļ.</a:t>
            </a:r>
            <a:endParaRPr/>
          </a:p>
          <a:p>
            <a:pPr indent="-342900" lvl="0" marL="342900" marR="0" rtl="0" algn="l">
              <a:spcBef>
                <a:spcPts val="1000"/>
              </a:spcBef>
              <a:spcAft>
                <a:spcPts val="0"/>
              </a:spcAft>
              <a:buClr>
                <a:schemeClr val="dk1"/>
              </a:buClr>
              <a:buSzPts val="1800"/>
              <a:buFont typeface="Calibri"/>
              <a:buAutoNum type="arabicPeriod" startAt="3"/>
            </a:pPr>
            <a:r>
              <a:rPr b="1" lang="en-GB" sz="1800">
                <a:solidFill>
                  <a:schemeClr val="dk1"/>
                </a:solidFill>
                <a:latin typeface="Quattrocento Sans"/>
                <a:ea typeface="Quattrocento Sans"/>
                <a:cs typeface="Quattrocento Sans"/>
                <a:sym typeface="Quattrocento Sans"/>
              </a:rPr>
              <a:t>Pircēja un piegādātāja attiecības: </a:t>
            </a:r>
            <a:r>
              <a:rPr lang="en-GB" sz="1800">
                <a:solidFill>
                  <a:schemeClr val="dk1"/>
                </a:solidFill>
                <a:latin typeface="Quattrocento Sans"/>
                <a:ea typeface="Quattrocento Sans"/>
                <a:cs typeface="Quattrocento Sans"/>
                <a:sym typeface="Quattrocento Sans"/>
              </a:rPr>
              <a:t>tās ir visizplatītākais partnerības veids, kura mērķis ir </a:t>
            </a:r>
            <a:r>
              <a:rPr b="1" lang="en-GB" sz="1800">
                <a:solidFill>
                  <a:srgbClr val="29BA86"/>
                </a:solidFill>
                <a:latin typeface="Quattrocento Sans"/>
                <a:ea typeface="Quattrocento Sans"/>
                <a:cs typeface="Quattrocento Sans"/>
                <a:sym typeface="Quattrocento Sans"/>
              </a:rPr>
              <a:t>nodrošināt uzticamas piegādes, </a:t>
            </a:r>
            <a:r>
              <a:rPr lang="en-GB" sz="1800">
                <a:solidFill>
                  <a:schemeClr val="dk1"/>
                </a:solidFill>
                <a:latin typeface="Quattrocento Sans"/>
                <a:ea typeface="Quattrocento Sans"/>
                <a:cs typeface="Quattrocento Sans"/>
                <a:sym typeface="Quattrocento Sans"/>
              </a:rPr>
              <a:t>vienai pusei iegūstot kvalitatīvu piegādātāju, bet otrai - apstiprinātu un pastāvīgu klientu.</a:t>
            </a:r>
            <a:endParaRPr sz="1800">
              <a:solidFill>
                <a:schemeClr val="dk1"/>
              </a:solidFill>
              <a:latin typeface="Quattrocento Sans"/>
              <a:ea typeface="Quattrocento Sans"/>
              <a:cs typeface="Quattrocento Sans"/>
              <a:sym typeface="Quattrocento Sans"/>
            </a:endParaRPr>
          </a:p>
        </p:txBody>
      </p:sp>
      <p:pic>
        <p:nvPicPr>
          <p:cNvPr descr="https://lh3.googleusercontent.com/OuPMY3SNsdxV4N5lhFR9Wr5xzvtjk8D1-G85ZbHjdsfLNunRAblp15oRK67xenKF2HkRWFyx12GV6UU6CnR-NjmGpziofEoSD5lKmPaZg78loR2KzxmRrRq3B8xKemEGFlRBc9Xz" id="403" name="Google Shape;403;p28"/>
          <p:cNvPicPr preferRelativeResize="0"/>
          <p:nvPr/>
        </p:nvPicPr>
        <p:blipFill rotWithShape="1">
          <a:blip r:embed="rId6">
            <a:alphaModFix/>
          </a:blip>
          <a:srcRect b="8812" l="8877" r="34964" t="37021"/>
          <a:stretch/>
        </p:blipFill>
        <p:spPr>
          <a:xfrm>
            <a:off x="7490042" y="2007371"/>
            <a:ext cx="4701958" cy="2563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9"/>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Sociālā biznesa modeļa audekls (SBMC)</a:t>
            </a:r>
            <a:endParaRPr b="1" sz="3600">
              <a:solidFill>
                <a:srgbClr val="29BA86"/>
              </a:solidFill>
              <a:latin typeface="Quattrocento Sans"/>
              <a:ea typeface="Quattrocento Sans"/>
              <a:cs typeface="Quattrocento Sans"/>
              <a:sym typeface="Quattrocento Sans"/>
            </a:endParaRPr>
          </a:p>
        </p:txBody>
      </p:sp>
      <p:sp>
        <p:nvSpPr>
          <p:cNvPr id="409" name="Google Shape;409;p2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10" name="Google Shape;410;p2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11" name="Google Shape;411;p2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12" name="Google Shape;412;p2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13" name="Google Shape;413;p29"/>
          <p:cNvSpPr txBox="1"/>
          <p:nvPr/>
        </p:nvSpPr>
        <p:spPr>
          <a:xfrm>
            <a:off x="952983" y="2351941"/>
            <a:ext cx="1058824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Jautājumi:</a:t>
            </a:r>
            <a:endParaRPr sz="20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Ar ko SBMC atšķiras no BMC?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Kādi ir SBMC papildu pamatelementi?</a:t>
            </a:r>
            <a:endParaRPr/>
          </a:p>
        </p:txBody>
      </p:sp>
      <p:sp>
        <p:nvSpPr>
          <p:cNvPr id="414" name="Google Shape;414;p29"/>
          <p:cNvSpPr txBox="1"/>
          <p:nvPr/>
        </p:nvSpPr>
        <p:spPr>
          <a:xfrm>
            <a:off x="952983" y="1667798"/>
            <a:ext cx="105882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Skatiet šo videoklipu: https:</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//www.youtube.com/watch?v=ZYfHJ6J4Qvk</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b="0" l="0" r="0" t="0"/>
          <a:stretch/>
        </p:blipFill>
        <p:spPr>
          <a:xfrm>
            <a:off x="1120386" y="2409507"/>
            <a:ext cx="2013790" cy="2968271"/>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3651138" y="2409507"/>
            <a:ext cx="2013790" cy="2968271"/>
          </a:xfrm>
          <a:prstGeom prst="rect">
            <a:avLst/>
          </a:prstGeom>
          <a:noFill/>
          <a:ln>
            <a:noFill/>
          </a:ln>
        </p:spPr>
      </p:pic>
      <p:pic>
        <p:nvPicPr>
          <p:cNvPr id="113" name="Google Shape;113;p3"/>
          <p:cNvPicPr preferRelativeResize="0"/>
          <p:nvPr/>
        </p:nvPicPr>
        <p:blipFill rotWithShape="1">
          <a:blip r:embed="rId4">
            <a:alphaModFix/>
          </a:blip>
          <a:srcRect b="0" l="0" r="0" t="0"/>
          <a:stretch/>
        </p:blipFill>
        <p:spPr>
          <a:xfrm>
            <a:off x="6181890" y="2409506"/>
            <a:ext cx="2013790" cy="2968271"/>
          </a:xfrm>
          <a:prstGeom prst="rect">
            <a:avLst/>
          </a:prstGeom>
          <a:noFill/>
          <a:ln>
            <a:noFill/>
          </a:ln>
        </p:spPr>
      </p:pic>
      <p:pic>
        <p:nvPicPr>
          <p:cNvPr descr="Text&#10;&#10;Description automatically generated" id="114" name="Google Shape;114;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5" name="Google Shape;115;p3"/>
          <p:cNvSpPr txBox="1"/>
          <p:nvPr/>
        </p:nvSpPr>
        <p:spPr>
          <a:xfrm>
            <a:off x="128654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ZINĀT</a:t>
            </a:r>
            <a:endParaRPr/>
          </a:p>
        </p:txBody>
      </p:sp>
      <p:sp>
        <p:nvSpPr>
          <p:cNvPr id="116" name="Google Shape;116;p3"/>
          <p:cNvSpPr txBox="1"/>
          <p:nvPr/>
        </p:nvSpPr>
        <p:spPr>
          <a:xfrm>
            <a:off x="3817293"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ATZĪST</a:t>
            </a:r>
            <a:endParaRPr/>
          </a:p>
        </p:txBody>
      </p:sp>
      <p:sp>
        <p:nvSpPr>
          <p:cNvPr id="117" name="Google Shape;117;p3"/>
          <p:cNvSpPr txBox="1"/>
          <p:nvPr/>
        </p:nvSpPr>
        <p:spPr>
          <a:xfrm>
            <a:off x="6348046"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ZINĀT</a:t>
            </a:r>
            <a:endParaRPr b="1" i="0" sz="1400" u="none" cap="none" strike="noStrike">
              <a:solidFill>
                <a:srgbClr val="29BB89"/>
              </a:solidFill>
              <a:latin typeface="Quattrocento Sans"/>
              <a:ea typeface="Quattrocento Sans"/>
              <a:cs typeface="Quattrocento Sans"/>
              <a:sym typeface="Quattrocento Sans"/>
            </a:endParaRPr>
          </a:p>
        </p:txBody>
      </p:sp>
      <p:sp>
        <p:nvSpPr>
          <p:cNvPr id="118" name="Google Shape;118;p3"/>
          <p:cNvSpPr txBox="1"/>
          <p:nvPr/>
        </p:nvSpPr>
        <p:spPr>
          <a:xfrm>
            <a:off x="1311798" y="3181936"/>
            <a:ext cx="166050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Uzzināt biznesa modeļa audekla (BMC) definīciju</a:t>
            </a:r>
            <a:endParaRPr b="0" i="0" sz="1400" u="none" cap="none" strike="noStrike">
              <a:solidFill>
                <a:schemeClr val="lt1"/>
              </a:solidFill>
              <a:latin typeface="Quattrocento Sans"/>
              <a:ea typeface="Quattrocento Sans"/>
              <a:cs typeface="Quattrocento Sans"/>
              <a:sym typeface="Quattrocento Sans"/>
            </a:endParaRPr>
          </a:p>
        </p:txBody>
      </p:sp>
      <p:sp>
        <p:nvSpPr>
          <p:cNvPr id="119" name="Google Shape;119;p3"/>
          <p:cNvSpPr txBox="1"/>
          <p:nvPr/>
        </p:nvSpPr>
        <p:spPr>
          <a:xfrm>
            <a:off x="3790977" y="321309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Izpratne par biznesa modeļa Canvas deviņiem (9) pamatelementiem</a:t>
            </a:r>
            <a:endParaRPr/>
          </a:p>
        </p:txBody>
      </p:sp>
      <p:sp>
        <p:nvSpPr>
          <p:cNvPr id="120" name="Google Shape;120;p3"/>
          <p:cNvSpPr txBox="1"/>
          <p:nvPr/>
        </p:nvSpPr>
        <p:spPr>
          <a:xfrm>
            <a:off x="6348046" y="3187527"/>
            <a:ext cx="168148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Zināt, kā izstrādāt "Business Model Canvas" un "Social Business Model Canvas".</a:t>
            </a:r>
            <a:endParaRPr/>
          </a:p>
        </p:txBody>
      </p:sp>
      <p:sp>
        <p:nvSpPr>
          <p:cNvPr id="121" name="Google Shape;121;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MĒRĶI</a:t>
            </a:r>
            <a:endParaRPr/>
          </a:p>
        </p:txBody>
      </p:sp>
      <p:pic>
        <p:nvPicPr>
          <p:cNvPr id="122" name="Google Shape;122;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pic>
        <p:nvPicPr>
          <p:cNvPr id="123" name="Google Shape;123;p3"/>
          <p:cNvPicPr preferRelativeResize="0"/>
          <p:nvPr/>
        </p:nvPicPr>
        <p:blipFill rotWithShape="1">
          <a:blip r:embed="rId4">
            <a:alphaModFix/>
          </a:blip>
          <a:srcRect b="0" l="0" r="0" t="0"/>
          <a:stretch/>
        </p:blipFill>
        <p:spPr>
          <a:xfrm>
            <a:off x="8712642" y="2409506"/>
            <a:ext cx="2013790" cy="2968271"/>
          </a:xfrm>
          <a:prstGeom prst="rect">
            <a:avLst/>
          </a:prstGeom>
          <a:noFill/>
          <a:ln>
            <a:noFill/>
          </a:ln>
        </p:spPr>
      </p:pic>
      <p:sp>
        <p:nvSpPr>
          <p:cNvPr id="124" name="Google Shape;124;p3"/>
          <p:cNvSpPr txBox="1"/>
          <p:nvPr/>
        </p:nvSpPr>
        <p:spPr>
          <a:xfrm>
            <a:off x="8878798"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ZINĀT</a:t>
            </a:r>
            <a:endParaRPr b="1" i="0" sz="1400" u="none" cap="none" strike="noStrike">
              <a:solidFill>
                <a:srgbClr val="29BB89"/>
              </a:solidFill>
              <a:latin typeface="Quattrocento Sans"/>
              <a:ea typeface="Quattrocento Sans"/>
              <a:cs typeface="Quattrocento Sans"/>
              <a:sym typeface="Quattrocento Sans"/>
            </a:endParaRPr>
          </a:p>
        </p:txBody>
      </p:sp>
      <p:sp>
        <p:nvSpPr>
          <p:cNvPr id="125" name="Google Shape;125;p3"/>
          <p:cNvSpPr txBox="1"/>
          <p:nvPr/>
        </p:nvSpPr>
        <p:spPr>
          <a:xfrm>
            <a:off x="8878798" y="3187527"/>
            <a:ext cx="1681480" cy="1600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Zināšanas par sociālā biznesa modeļa kanvas pastāvēšanu un papildu blokiem salīdzinājumā ar BMC</a:t>
            </a:r>
            <a:endParaRPr b="0" i="0" sz="14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30"/>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420" name="Google Shape;420;p30"/>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21" name="Google Shape;421;p30"/>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422" name="Google Shape;422;p30"/>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30"/>
          <p:cNvSpPr txBox="1"/>
          <p:nvPr/>
        </p:nvSpPr>
        <p:spPr>
          <a:xfrm>
            <a:off x="2754443" y="843677"/>
            <a:ext cx="70142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29BB89"/>
                </a:solidFill>
                <a:latin typeface="Quattrocento Sans"/>
                <a:ea typeface="Quattrocento Sans"/>
                <a:cs typeface="Quattrocento Sans"/>
                <a:sym typeface="Quattrocento Sans"/>
              </a:rPr>
              <a:t>Kas ir sociālā biznesa modeļa audekls?</a:t>
            </a:r>
            <a:endParaRPr b="1" sz="2800">
              <a:solidFill>
                <a:srgbClr val="29BB89"/>
              </a:solidFill>
              <a:latin typeface="Quattrocento Sans"/>
              <a:ea typeface="Quattrocento Sans"/>
              <a:cs typeface="Quattrocento Sans"/>
              <a:sym typeface="Quattrocento Sans"/>
            </a:endParaRPr>
          </a:p>
        </p:txBody>
      </p:sp>
      <p:sp>
        <p:nvSpPr>
          <p:cNvPr id="424" name="Google Shape;424;p30"/>
          <p:cNvSpPr txBox="1"/>
          <p:nvPr/>
        </p:nvSpPr>
        <p:spPr>
          <a:xfrm>
            <a:off x="2754443" y="1569202"/>
            <a:ext cx="6486166" cy="373704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Sociālā biznesa modeļa audekls (SBMC) ņem vērā sociālos aspektus, kas ir nepieciešami, lai radītu sociālo ietekmi, kā tas ir bezpeļņas organizāciju gadījumā. </a:t>
            </a:r>
            <a:endParaRPr/>
          </a:p>
          <a:p>
            <a:pPr indent="0" lvl="0" marL="0" marR="0" rtl="0" algn="l">
              <a:lnSpc>
                <a:spcPct val="107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SBMC ir trīs (3) atsevišķi elementi.</a:t>
            </a:r>
            <a:endParaRPr/>
          </a:p>
          <a:p>
            <a:pPr indent="-342900" lvl="0" marL="342900" marR="0" rtl="0" algn="l">
              <a:lnSpc>
                <a:spcPct val="107000"/>
              </a:lnSpc>
              <a:spcBef>
                <a:spcPts val="1000"/>
              </a:spcBef>
              <a:spcAft>
                <a:spcPts val="0"/>
              </a:spcAft>
              <a:buClr>
                <a:schemeClr val="dk1"/>
              </a:buClr>
              <a:buSzPts val="1800"/>
              <a:buFont typeface="Calibri"/>
              <a:buAutoNum type="arabicPeriod"/>
            </a:pPr>
            <a:r>
              <a:rPr lang="en-GB" sz="1800">
                <a:solidFill>
                  <a:schemeClr val="dk1"/>
                </a:solidFill>
                <a:latin typeface="Quattrocento Sans"/>
                <a:ea typeface="Quattrocento Sans"/>
                <a:cs typeface="Quattrocento Sans"/>
                <a:sym typeface="Quattrocento Sans"/>
              </a:rPr>
              <a:t>SBMC ir gan finansiāla, gan sociāla vērtība. </a:t>
            </a:r>
            <a:endParaRPr sz="1800">
              <a:solidFill>
                <a:schemeClr val="dk1"/>
              </a:solidFill>
              <a:latin typeface="Quattrocento Sans"/>
              <a:ea typeface="Quattrocento Sans"/>
              <a:cs typeface="Quattrocento Sans"/>
              <a:sym typeface="Quattrocento Sans"/>
            </a:endParaRPr>
          </a:p>
          <a:p>
            <a:pPr indent="-342900" lvl="0" marL="342900" marR="0" rtl="0" algn="l">
              <a:lnSpc>
                <a:spcPct val="107000"/>
              </a:lnSpc>
              <a:spcBef>
                <a:spcPts val="1000"/>
              </a:spcBef>
              <a:spcAft>
                <a:spcPts val="0"/>
              </a:spcAft>
              <a:buClr>
                <a:schemeClr val="dk1"/>
              </a:buClr>
              <a:buSzPts val="1800"/>
              <a:buFont typeface="Calibri"/>
              <a:buAutoNum type="arabicPeriod"/>
            </a:pPr>
            <a:r>
              <a:rPr lang="en-GB" sz="1800">
                <a:solidFill>
                  <a:schemeClr val="dk1"/>
                </a:solidFill>
                <a:latin typeface="Quattrocento Sans"/>
                <a:ea typeface="Quattrocento Sans"/>
                <a:cs typeface="Quattrocento Sans"/>
                <a:sym typeface="Quattrocento Sans"/>
              </a:rPr>
              <a:t>SBMC tiek apzināti, analizēti un atbilstoši risināti gan saņēmēji, gan maksātāji.</a:t>
            </a:r>
            <a:endParaRPr/>
          </a:p>
          <a:p>
            <a:pPr indent="-342900" lvl="0" marL="342900" marR="0" rtl="0" algn="l">
              <a:lnSpc>
                <a:spcPct val="107000"/>
              </a:lnSpc>
              <a:spcBef>
                <a:spcPts val="1000"/>
              </a:spcBef>
              <a:spcAft>
                <a:spcPts val="0"/>
              </a:spcAft>
              <a:buClr>
                <a:schemeClr val="dk1"/>
              </a:buClr>
              <a:buSzPts val="1800"/>
              <a:buFont typeface="Calibri"/>
              <a:buAutoNum type="arabicPeriod"/>
            </a:pPr>
            <a:r>
              <a:rPr lang="en-GB" sz="1800">
                <a:solidFill>
                  <a:schemeClr val="dk1"/>
                </a:solidFill>
                <a:latin typeface="Quattrocento Sans"/>
                <a:ea typeface="Quattrocento Sans"/>
                <a:cs typeface="Quattrocento Sans"/>
                <a:sym typeface="Quattrocento Sans"/>
              </a:rPr>
              <a:t>SBMC prasa, lai tiktu uzraudzīta un novērtēta gan peļņa, gan ietekme.</a:t>
            </a:r>
            <a:endParaRPr sz="1800">
              <a:solidFill>
                <a:schemeClr val="dk1"/>
              </a:solidFill>
              <a:latin typeface="Quattrocento Sans"/>
              <a:ea typeface="Quattrocento Sans"/>
              <a:cs typeface="Quattrocento Sans"/>
              <a:sym typeface="Quattrocento Sans"/>
            </a:endParaRPr>
          </a:p>
        </p:txBody>
      </p:sp>
      <p:pic>
        <p:nvPicPr>
          <p:cNvPr id="425" name="Google Shape;425;p3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1"/>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SBMC - papildu komponenti</a:t>
            </a:r>
            <a:endParaRPr b="1" sz="3600">
              <a:solidFill>
                <a:srgbClr val="29BA86"/>
              </a:solidFill>
              <a:latin typeface="Quattrocento Sans"/>
              <a:ea typeface="Quattrocento Sans"/>
              <a:cs typeface="Quattrocento Sans"/>
              <a:sym typeface="Quattrocento Sans"/>
            </a:endParaRPr>
          </a:p>
        </p:txBody>
      </p:sp>
      <p:sp>
        <p:nvSpPr>
          <p:cNvPr id="431" name="Google Shape;431;p3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32" name="Google Shape;432;p3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33" name="Google Shape;433;p3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34" name="Google Shape;434;p3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35" name="Google Shape;435;p31"/>
          <p:cNvSpPr txBox="1"/>
          <p:nvPr/>
        </p:nvSpPr>
        <p:spPr>
          <a:xfrm>
            <a:off x="952983" y="1249601"/>
            <a:ext cx="9745497" cy="2800767"/>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Sociālās ietekmes misija</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Sociālās ietekmes misija ir iemesls, kāpēc sociālais uzņēmums vispār pastāv.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Pēc tam, kad ir apzināta sociālā problēma, kuru vēlaties risināt, nākamais solis ir noteikt taustāmos ieguvumus un pozitīvās pārmaiņas nākotnē, ko tas plāno radīt sabiedrībai.</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Šis process palīdzēs jums pareizi veidot savu sociālās ietekmes misiju.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2"/>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SBMC - papildu komponenti</a:t>
            </a:r>
            <a:endParaRPr b="1" sz="3600">
              <a:solidFill>
                <a:srgbClr val="29BA86"/>
              </a:solidFill>
              <a:latin typeface="Quattrocento Sans"/>
              <a:ea typeface="Quattrocento Sans"/>
              <a:cs typeface="Quattrocento Sans"/>
              <a:sym typeface="Quattrocento Sans"/>
            </a:endParaRPr>
          </a:p>
        </p:txBody>
      </p:sp>
      <p:sp>
        <p:nvSpPr>
          <p:cNvPr id="441" name="Google Shape;441;p3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42" name="Google Shape;442;p3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43" name="Google Shape;443;p3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44" name="Google Shape;444;p3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45" name="Google Shape;445;p32"/>
          <p:cNvSpPr txBox="1"/>
          <p:nvPr/>
        </p:nvSpPr>
        <p:spPr>
          <a:xfrm>
            <a:off x="952983" y="1313609"/>
            <a:ext cx="6159017" cy="437555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Sociālās ietekmes misija</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u="sng">
                <a:solidFill>
                  <a:schemeClr val="dk1"/>
                </a:solidFill>
                <a:latin typeface="Quattrocento Sans"/>
                <a:ea typeface="Quattrocento Sans"/>
                <a:cs typeface="Quattrocento Sans"/>
                <a:sym typeface="Quattrocento Sans"/>
              </a:rPr>
              <a:t>Piemērs: </a:t>
            </a:r>
            <a:r>
              <a:rPr lang="en-GB" sz="1800" u="sng">
                <a:solidFill>
                  <a:schemeClr val="dk1"/>
                </a:solidFill>
                <a:latin typeface="Quattrocento Sans"/>
                <a:ea typeface="Quattrocento Sans"/>
                <a:cs typeface="Quattrocento Sans"/>
                <a:sym typeface="Quattrocento Sans"/>
              </a:rPr>
              <a:t>Aravind - nevajadzīgas akluma izskaušana Indijā</a:t>
            </a:r>
            <a:endParaRPr/>
          </a:p>
          <a:p>
            <a:pPr indent="0" lvl="0" marL="0" marR="0" rtl="0" algn="l">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Dr. Govindappa Venkatasvami (tautā pazīstams kā "Dr. V.") uzdod sev vienkāršu jautājumu: "</a:t>
            </a:r>
            <a:r>
              <a:rPr i="1" lang="en-GB" sz="1800">
                <a:solidFill>
                  <a:schemeClr val="dk1"/>
                </a:solidFill>
                <a:latin typeface="Quattrocento Sans"/>
                <a:ea typeface="Quattrocento Sans"/>
                <a:cs typeface="Quattrocento Sans"/>
                <a:sym typeface="Quattrocento Sans"/>
              </a:rPr>
              <a:t>Kā Indijā izskaust nevajadzīgu aklumu, neatkarīgi no pacientu spējām samaksāt par ārstēšanu?". </a:t>
            </a:r>
            <a:endParaRPr i="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i="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Aravind vīzija ir "</a:t>
            </a:r>
            <a:r>
              <a:rPr i="1" lang="en-GB" sz="1800">
                <a:solidFill>
                  <a:schemeClr val="dk1"/>
                </a:solidFill>
                <a:latin typeface="Quattrocento Sans"/>
                <a:ea typeface="Quattrocento Sans"/>
                <a:cs typeface="Quattrocento Sans"/>
                <a:sym typeface="Quattrocento Sans"/>
              </a:rPr>
              <a:t>nodrošināt līdzjūtīgu un kvalitatīvu acu aprūpi, kas pieejama visiem</a:t>
            </a:r>
            <a:r>
              <a:rPr lang="en-GB" sz="1800">
                <a:solidFill>
                  <a:schemeClr val="dk1"/>
                </a:solidFill>
                <a:latin typeface="Quattrocento Sans"/>
                <a:ea typeface="Quattrocento Sans"/>
                <a:cs typeface="Quattrocento Sans"/>
                <a:sym typeface="Quattrocento Sans"/>
              </a:rPr>
              <a:t>".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Ietekmes mērķis ir </a:t>
            </a:r>
            <a:r>
              <a:rPr b="1" lang="en-GB" sz="1800">
                <a:solidFill>
                  <a:schemeClr val="dk1"/>
                </a:solidFill>
                <a:latin typeface="Quattrocento Sans"/>
                <a:ea typeface="Quattrocento Sans"/>
                <a:cs typeface="Quattrocento Sans"/>
                <a:sym typeface="Quattrocento Sans"/>
              </a:rPr>
              <a:t>izskaust nevajadzīgu, novēršamu aklumu</a:t>
            </a:r>
            <a:r>
              <a:rPr lang="en-GB" sz="1800">
                <a:solidFill>
                  <a:schemeClr val="dk1"/>
                </a:solidFill>
                <a:latin typeface="Quattrocento Sans"/>
                <a:ea typeface="Quattrocento Sans"/>
                <a:cs typeface="Quattrocento Sans"/>
                <a:sym typeface="Quattrocento Sans"/>
              </a:rPr>
              <a:t>. </a:t>
            </a:r>
            <a:endParaRPr sz="1800">
              <a:solidFill>
                <a:schemeClr val="dk1"/>
              </a:solidFill>
              <a:latin typeface="Quattrocento Sans"/>
              <a:ea typeface="Quattrocento Sans"/>
              <a:cs typeface="Quattrocento Sans"/>
              <a:sym typeface="Quattrocento Sans"/>
            </a:endParaRPr>
          </a:p>
          <a:p>
            <a:pPr indent="0" lvl="0" marL="0" marR="0" rtl="0" algn="l">
              <a:spcBef>
                <a:spcPts val="1000"/>
              </a:spcBef>
              <a:spcAft>
                <a:spcPts val="0"/>
              </a:spcAft>
              <a:buNone/>
            </a:pPr>
            <a:r>
              <a:rPr lang="en-GB" sz="18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https://socialbusinessdesign.org/aravind-business-model-case-study/</a:t>
            </a:r>
            <a:endParaRPr sz="1800">
              <a:solidFill>
                <a:schemeClr val="dk1"/>
              </a:solidFill>
              <a:latin typeface="Quattrocento Sans"/>
              <a:ea typeface="Quattrocento Sans"/>
              <a:cs typeface="Quattrocento Sans"/>
              <a:sym typeface="Quattrocento Sans"/>
            </a:endParaRPr>
          </a:p>
        </p:txBody>
      </p:sp>
      <p:pic>
        <p:nvPicPr>
          <p:cNvPr id="446" name="Google Shape;446;p32"/>
          <p:cNvPicPr preferRelativeResize="0"/>
          <p:nvPr/>
        </p:nvPicPr>
        <p:blipFill rotWithShape="1">
          <a:blip r:embed="rId7">
            <a:alphaModFix/>
          </a:blip>
          <a:srcRect b="0" l="0" r="0" t="0"/>
          <a:stretch/>
        </p:blipFill>
        <p:spPr>
          <a:xfrm>
            <a:off x="8047713" y="2464394"/>
            <a:ext cx="4144287" cy="2428787"/>
          </a:xfrm>
          <a:prstGeom prst="rect">
            <a:avLst/>
          </a:prstGeom>
          <a:noFill/>
          <a:ln>
            <a:noFill/>
          </a:ln>
        </p:spPr>
      </p:pic>
      <p:sp>
        <p:nvSpPr>
          <p:cNvPr id="447" name="Google Shape;447;p32"/>
          <p:cNvSpPr/>
          <p:nvPr/>
        </p:nvSpPr>
        <p:spPr>
          <a:xfrm>
            <a:off x="8047713" y="4893180"/>
            <a:ext cx="414428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chemeClr val="dk1"/>
                </a:solidFill>
                <a:latin typeface="Quattrocento Sans"/>
                <a:ea typeface="Quattrocento Sans"/>
                <a:cs typeface="Quattrocento Sans"/>
                <a:sym typeface="Quattrocento Sans"/>
              </a:rPr>
              <a:t>Avots: </a:t>
            </a:r>
            <a:r>
              <a:rPr i="1" lang="en-GB" sz="1100" u="sng">
                <a:solidFill>
                  <a:schemeClr val="dk1"/>
                </a:solidFill>
                <a:latin typeface="Quattrocento Sans"/>
                <a:ea typeface="Quattrocento Sans"/>
                <a:cs typeface="Quattrocento Sans"/>
                <a:sym typeface="Quattrocento Sans"/>
                <a:hlinkClick r:id="rId8">
                  <a:extLst>
                    <a:ext uri="{A12FA001-AC4F-418D-AE19-62706E023703}">
                      <ahyp:hlinkClr val="tx"/>
                    </a:ext>
                  </a:extLst>
                </a:hlinkClick>
              </a:rPr>
              <a:t>https://socialbusinessdesign.org/aravind-business-model-case-study/</a:t>
            </a:r>
            <a:endParaRPr i="1" sz="11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3"/>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SBMC - papildu komponenti</a:t>
            </a:r>
            <a:endParaRPr b="1" sz="3600">
              <a:solidFill>
                <a:srgbClr val="29BA86"/>
              </a:solidFill>
              <a:latin typeface="Quattrocento Sans"/>
              <a:ea typeface="Quattrocento Sans"/>
              <a:cs typeface="Quattrocento Sans"/>
              <a:sym typeface="Quattrocento Sans"/>
            </a:endParaRPr>
          </a:p>
        </p:txBody>
      </p:sp>
      <p:sp>
        <p:nvSpPr>
          <p:cNvPr id="453" name="Google Shape;453;p3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54" name="Google Shape;454;p3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55" name="Google Shape;455;p3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56" name="Google Shape;456;p3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57" name="Google Shape;457;p33"/>
          <p:cNvSpPr txBox="1"/>
          <p:nvPr/>
        </p:nvSpPr>
        <p:spPr>
          <a:xfrm>
            <a:off x="952983" y="1249601"/>
            <a:ext cx="9087129" cy="3908762"/>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startAt="2"/>
            </a:pPr>
            <a:r>
              <a:rPr b="1" lang="en-GB" sz="1800">
                <a:solidFill>
                  <a:schemeClr val="dk1"/>
                </a:solidFill>
                <a:latin typeface="Quattrocento Sans"/>
                <a:ea typeface="Quattrocento Sans"/>
                <a:cs typeface="Quattrocento Sans"/>
                <a:sym typeface="Quattrocento Sans"/>
              </a:rPr>
              <a:t>Saņēmēji</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Tie ir cilvēki, kurus problēma skar tieši, viņi ir saistīti ar sociālo misiju, un tieši viņiem būtu jāgūst vislielākais labums no uzņēmuma darbības.</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Klienti ir labuma guvēji, kuri var atļauties maksāt par sociālā uzņēmuma pārdoto produktu un/vai pakalpojumu. Tomēr ir saņēmēji, kuri nespēj samaksāt par saņemto vērtību.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Sociālajā uzņēmējdarbībā pastāv neatbilstība starp "labuma guvējiem" (cilvēki, kas ir sociālā uzņēmuma misijas pamatā) un "klientiem" (cilvēki/organizācijas, kas galu galā maksā par intervenci).</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4"/>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SBMC - papildu komponenti</a:t>
            </a:r>
            <a:endParaRPr b="1" sz="3600">
              <a:solidFill>
                <a:srgbClr val="29BA86"/>
              </a:solidFill>
              <a:latin typeface="Quattrocento Sans"/>
              <a:ea typeface="Quattrocento Sans"/>
              <a:cs typeface="Quattrocento Sans"/>
              <a:sym typeface="Quattrocento Sans"/>
            </a:endParaRPr>
          </a:p>
        </p:txBody>
      </p:sp>
      <p:sp>
        <p:nvSpPr>
          <p:cNvPr id="463" name="Google Shape;463;p3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64" name="Google Shape;464;p3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65" name="Google Shape;465;p3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66" name="Google Shape;466;p3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67" name="Google Shape;467;p34"/>
          <p:cNvSpPr txBox="1"/>
          <p:nvPr/>
        </p:nvSpPr>
        <p:spPr>
          <a:xfrm>
            <a:off x="952983" y="1458728"/>
            <a:ext cx="5978169" cy="350865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startAt="2"/>
            </a:pPr>
            <a:r>
              <a:rPr b="1" lang="en-GB" sz="1800">
                <a:solidFill>
                  <a:schemeClr val="dk1"/>
                </a:solidFill>
                <a:latin typeface="Quattrocento Sans"/>
                <a:ea typeface="Quattrocento Sans"/>
                <a:cs typeface="Quattrocento Sans"/>
                <a:sym typeface="Quattrocento Sans"/>
              </a:rPr>
              <a:t>Saņēmēji</a:t>
            </a:r>
            <a:endParaRPr/>
          </a:p>
          <a:p>
            <a:pPr indent="0" lvl="0" marL="0" marR="0" rtl="0" algn="l">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u="sng">
                <a:solidFill>
                  <a:schemeClr val="dk1"/>
                </a:solidFill>
                <a:latin typeface="Quattrocento Sans"/>
                <a:ea typeface="Quattrocento Sans"/>
                <a:cs typeface="Quattrocento Sans"/>
                <a:sym typeface="Quattrocento Sans"/>
              </a:rPr>
              <a:t>Piemērs: </a:t>
            </a:r>
            <a:r>
              <a:rPr lang="en-GB" sz="1800" u="sng">
                <a:solidFill>
                  <a:schemeClr val="dk1"/>
                </a:solidFill>
                <a:latin typeface="Quattrocento Sans"/>
                <a:ea typeface="Quattrocento Sans"/>
                <a:cs typeface="Quattrocento Sans"/>
                <a:sym typeface="Quattrocento Sans"/>
              </a:rPr>
              <a:t>Aravind - nevajadzīgas akluma izskaušana Indijā</a:t>
            </a:r>
            <a:endParaRPr/>
          </a:p>
          <a:p>
            <a:pPr indent="0" lvl="0" marL="0" marR="0" rtl="0" algn="l">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Varētu teikt, ka Aravind atbalsta visu veidu </a:t>
            </a:r>
            <a:r>
              <a:rPr b="1" lang="en-GB" sz="1800">
                <a:solidFill>
                  <a:schemeClr val="dk1"/>
                </a:solidFill>
                <a:latin typeface="Quattrocento Sans"/>
                <a:ea typeface="Quattrocento Sans"/>
                <a:cs typeface="Quattrocento Sans"/>
                <a:sym typeface="Quattrocento Sans"/>
              </a:rPr>
              <a:t>cilvēkus ar redzes traucējumiem. </a:t>
            </a:r>
            <a:r>
              <a:rPr lang="en-GB" sz="1800">
                <a:solidFill>
                  <a:schemeClr val="dk1"/>
                </a:solidFill>
                <a:latin typeface="Quattrocento Sans"/>
                <a:ea typeface="Quattrocento Sans"/>
                <a:cs typeface="Quattrocento Sans"/>
                <a:sym typeface="Quattrocento Sans"/>
              </a:rPr>
              <a:t>Tomēr </a:t>
            </a:r>
            <a:r>
              <a:rPr b="1" lang="en-GB" sz="1800">
                <a:solidFill>
                  <a:schemeClr val="dk1"/>
                </a:solidFill>
                <a:latin typeface="Quattrocento Sans"/>
                <a:ea typeface="Quattrocento Sans"/>
                <a:cs typeface="Quattrocento Sans"/>
                <a:sym typeface="Quattrocento Sans"/>
              </a:rPr>
              <a:t>patiesie galvenie labuma guvēji ir maznodrošinātie indieši</a:t>
            </a:r>
            <a:r>
              <a:rPr lang="en-GB" sz="1800">
                <a:solidFill>
                  <a:schemeClr val="dk1"/>
                </a:solidFill>
                <a:latin typeface="Quattrocento Sans"/>
                <a:ea typeface="Quattrocento Sans"/>
                <a:cs typeface="Quattrocento Sans"/>
                <a:sym typeface="Quattrocento Sans"/>
              </a:rPr>
              <a:t>, kuri nevar atļauties maksāt par ārstēšanu.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Patiesībā Aravind cenšas nodrošināt pienācīgu aprūpi ikvienam cilvēkam ar redzes traucējumiem neatkarīgi no tā, vai viņš spēj par to samaksāt. Tātad šis ir viņu faktiskais saņēmēju mērķis</a:t>
            </a:r>
            <a:r>
              <a:rPr lang="en-GB" sz="18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 </a:t>
            </a:r>
            <a:endParaRPr sz="18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endParaRPr>
          </a:p>
        </p:txBody>
      </p:sp>
      <p:pic>
        <p:nvPicPr>
          <p:cNvPr id="468" name="Google Shape;468;p34"/>
          <p:cNvPicPr preferRelativeResize="0"/>
          <p:nvPr/>
        </p:nvPicPr>
        <p:blipFill rotWithShape="1">
          <a:blip r:embed="rId8">
            <a:alphaModFix/>
          </a:blip>
          <a:srcRect b="0" l="0" r="0" t="0"/>
          <a:stretch/>
        </p:blipFill>
        <p:spPr>
          <a:xfrm>
            <a:off x="7360920" y="1465224"/>
            <a:ext cx="4837174" cy="4287495"/>
          </a:xfrm>
          <a:prstGeom prst="rect">
            <a:avLst/>
          </a:prstGeom>
          <a:noFill/>
          <a:ln>
            <a:noFill/>
          </a:ln>
        </p:spPr>
      </p:pic>
      <p:sp>
        <p:nvSpPr>
          <p:cNvPr id="469" name="Google Shape;469;p34"/>
          <p:cNvSpPr/>
          <p:nvPr/>
        </p:nvSpPr>
        <p:spPr>
          <a:xfrm>
            <a:off x="9019336" y="5752719"/>
            <a:ext cx="317266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chemeClr val="dk1"/>
                </a:solidFill>
                <a:latin typeface="Quattrocento Sans"/>
                <a:ea typeface="Quattrocento Sans"/>
                <a:cs typeface="Quattrocento Sans"/>
                <a:sym typeface="Quattrocento Sans"/>
              </a:rPr>
              <a:t>(Avots: https://bmtoolbox.net/stories/aravind/)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5"/>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SBMC - papildu komponenti</a:t>
            </a:r>
            <a:endParaRPr b="1" sz="3600">
              <a:solidFill>
                <a:srgbClr val="29BA86"/>
              </a:solidFill>
              <a:latin typeface="Quattrocento Sans"/>
              <a:ea typeface="Quattrocento Sans"/>
              <a:cs typeface="Quattrocento Sans"/>
              <a:sym typeface="Quattrocento Sans"/>
            </a:endParaRPr>
          </a:p>
        </p:txBody>
      </p:sp>
      <p:sp>
        <p:nvSpPr>
          <p:cNvPr id="475" name="Google Shape;475;p3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76" name="Google Shape;476;p3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77" name="Google Shape;477;p3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78" name="Google Shape;478;p3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79" name="Google Shape;479;p35"/>
          <p:cNvSpPr txBox="1"/>
          <p:nvPr/>
        </p:nvSpPr>
        <p:spPr>
          <a:xfrm>
            <a:off x="952983" y="1296555"/>
            <a:ext cx="4679721" cy="390876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startAt="3"/>
            </a:pPr>
            <a:r>
              <a:rPr b="1" lang="en-GB" sz="1800">
                <a:solidFill>
                  <a:schemeClr val="dk1"/>
                </a:solidFill>
                <a:latin typeface="Quattrocento Sans"/>
                <a:ea typeface="Quattrocento Sans"/>
                <a:cs typeface="Quattrocento Sans"/>
                <a:sym typeface="Quattrocento Sans"/>
              </a:rPr>
              <a:t>Pārpalikums</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Ņemot vērā to, ka SBMC ietver "saņēmēju" elementu, jums ir jādomā par to, kā reinvestēt lielāko daļu pārpalikuma, kas galu galā veicinās jūsu misijas izpildi.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Aravind </a:t>
            </a:r>
            <a:r>
              <a:rPr lang="en-GB" sz="1800">
                <a:solidFill>
                  <a:schemeClr val="dk1"/>
                </a:solidFill>
                <a:latin typeface="Quattrocento Sans"/>
                <a:ea typeface="Quattrocento Sans"/>
                <a:cs typeface="Quattrocento Sans"/>
                <a:sym typeface="Quattrocento Sans"/>
              </a:rPr>
              <a:t>ieņēmumu modelis ietver sponsorus un privātos ziedotājus, kuri sniedz papildu ienākumus, kas tiek atkārtoti ieguldīti </a:t>
            </a:r>
            <a:r>
              <a:rPr b="1" lang="en-GB" sz="1800">
                <a:solidFill>
                  <a:schemeClr val="dk1"/>
                </a:solidFill>
                <a:latin typeface="Quattrocento Sans"/>
                <a:ea typeface="Quattrocento Sans"/>
                <a:cs typeface="Quattrocento Sans"/>
                <a:sym typeface="Quattrocento Sans"/>
              </a:rPr>
              <a:t>bezmaksas operācijās </a:t>
            </a:r>
            <a:r>
              <a:rPr lang="en-GB" sz="1800">
                <a:solidFill>
                  <a:schemeClr val="dk1"/>
                </a:solidFill>
                <a:latin typeface="Quattrocento Sans"/>
                <a:ea typeface="Quattrocento Sans"/>
                <a:cs typeface="Quattrocento Sans"/>
                <a:sym typeface="Quattrocento Sans"/>
              </a:rPr>
              <a:t>maznodrošinātiem pacientiem un </a:t>
            </a:r>
            <a:r>
              <a:rPr b="1" lang="en-GB" sz="1800">
                <a:solidFill>
                  <a:schemeClr val="dk1"/>
                </a:solidFill>
                <a:latin typeface="Quattrocento Sans"/>
                <a:ea typeface="Quattrocento Sans"/>
                <a:cs typeface="Quattrocento Sans"/>
                <a:sym typeface="Quattrocento Sans"/>
              </a:rPr>
              <a:t>pētniecības un izstrādes darbībās</a:t>
            </a:r>
            <a:r>
              <a:rPr lang="en-GB" sz="1800">
                <a:solidFill>
                  <a:schemeClr val="dk1"/>
                </a:solidFill>
                <a:latin typeface="Quattrocento Sans"/>
                <a:ea typeface="Quattrocento Sans"/>
                <a:cs typeface="Quattrocento Sans"/>
                <a:sym typeface="Quattrocento Sans"/>
              </a:rPr>
              <a:t>.</a:t>
            </a:r>
            <a:endParaRPr b="1" sz="1800">
              <a:solidFill>
                <a:schemeClr val="dk1"/>
              </a:solidFill>
              <a:latin typeface="Quattrocento Sans"/>
              <a:ea typeface="Quattrocento Sans"/>
              <a:cs typeface="Quattrocento Sans"/>
              <a:sym typeface="Quattrocento Sans"/>
            </a:endParaRPr>
          </a:p>
        </p:txBody>
      </p:sp>
      <p:pic>
        <p:nvPicPr>
          <p:cNvPr id="480" name="Google Shape;480;p35"/>
          <p:cNvPicPr preferRelativeResize="0"/>
          <p:nvPr/>
        </p:nvPicPr>
        <p:blipFill rotWithShape="1">
          <a:blip r:embed="rId6">
            <a:alphaModFix/>
          </a:blip>
          <a:srcRect b="0" l="0" r="0" t="0"/>
          <a:stretch/>
        </p:blipFill>
        <p:spPr>
          <a:xfrm>
            <a:off x="5971033" y="1478703"/>
            <a:ext cx="6220968" cy="3785763"/>
          </a:xfrm>
          <a:prstGeom prst="rect">
            <a:avLst/>
          </a:prstGeom>
          <a:noFill/>
          <a:ln>
            <a:noFill/>
          </a:ln>
        </p:spPr>
      </p:pic>
      <p:sp>
        <p:nvSpPr>
          <p:cNvPr id="481" name="Google Shape;481;p35"/>
          <p:cNvSpPr/>
          <p:nvPr/>
        </p:nvSpPr>
        <p:spPr>
          <a:xfrm>
            <a:off x="6704074" y="5205317"/>
            <a:ext cx="487984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chemeClr val="dk1"/>
                </a:solidFill>
                <a:latin typeface="Quattrocento Sans"/>
                <a:ea typeface="Quattrocento Sans"/>
                <a:cs typeface="Quattrocento Sans"/>
                <a:sym typeface="Quattrocento Sans"/>
              </a:rPr>
              <a:t>Avots: </a:t>
            </a:r>
            <a:r>
              <a:rPr i="1" lang="en-GB" sz="11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https://socialbusinessdesign.org/aravind-business-model-case-study/</a:t>
            </a:r>
            <a:endParaRPr i="1" sz="11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6"/>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Papildu aktivitātes</a:t>
            </a:r>
            <a:endParaRPr b="1" sz="3600">
              <a:solidFill>
                <a:srgbClr val="29BA86"/>
              </a:solidFill>
              <a:latin typeface="Quattrocento Sans"/>
              <a:ea typeface="Quattrocento Sans"/>
              <a:cs typeface="Quattrocento Sans"/>
              <a:sym typeface="Quattrocento Sans"/>
            </a:endParaRPr>
          </a:p>
        </p:txBody>
      </p:sp>
      <p:sp>
        <p:nvSpPr>
          <p:cNvPr id="487" name="Google Shape;487;p3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88" name="Google Shape;488;p3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89" name="Google Shape;489;p3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90" name="Google Shape;490;p3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91" name="Google Shape;491;p36"/>
          <p:cNvSpPr txBox="1"/>
          <p:nvPr/>
        </p:nvSpPr>
        <p:spPr>
          <a:xfrm>
            <a:off x="952983" y="1249601"/>
            <a:ext cx="91877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Apmeklējums: </a:t>
            </a:r>
            <a:r>
              <a:rPr lang="en-GB" sz="18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https://socialbusinessdesign.org/recyclepoints-business-model-case-study/</a:t>
            </a:r>
            <a:endParaRPr sz="1800">
              <a:solidFill>
                <a:schemeClr val="dk1"/>
              </a:solidFill>
              <a:latin typeface="Quattrocento Sans"/>
              <a:ea typeface="Quattrocento Sans"/>
              <a:cs typeface="Quattrocento Sans"/>
              <a:sym typeface="Quattrocento Sans"/>
            </a:endParaRPr>
          </a:p>
        </p:txBody>
      </p:sp>
      <p:sp>
        <p:nvSpPr>
          <p:cNvPr id="492" name="Google Shape;492;p36"/>
          <p:cNvSpPr txBox="1"/>
          <p:nvPr/>
        </p:nvSpPr>
        <p:spPr>
          <a:xfrm>
            <a:off x="933171" y="1875009"/>
            <a:ext cx="8283981"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Quattrocento Sans"/>
                <a:ea typeface="Quattrocento Sans"/>
                <a:cs typeface="Quattrocento Sans"/>
                <a:sym typeface="Quattrocento Sans"/>
              </a:rPr>
              <a:t>Izlasiet stāstu par RecyclePoints</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Quattrocento Sans"/>
                <a:ea typeface="Quattrocento Sans"/>
                <a:cs typeface="Quattrocento Sans"/>
                <a:sym typeface="Quattrocento Sans"/>
              </a:rPr>
              <a:t>Izstrādājiet RecyclePoints modeļa audeklu, vienlaikus atbildot uz tālāk minētajiem jautājumiem:</a:t>
            </a:r>
            <a:endParaRPr sz="1800">
              <a:solidFill>
                <a:schemeClr val="dk1"/>
              </a:solidFill>
              <a:latin typeface="Quattrocento Sans"/>
              <a:ea typeface="Quattrocento Sans"/>
              <a:cs typeface="Quattrocento Sans"/>
              <a:sym typeface="Quattrocento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a:p>
            <a:pPr indent="-273050" lvl="0" marL="630238"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Kāds uzņēmējdarbības modelis ir pieņemts?</a:t>
            </a:r>
            <a:endParaRPr/>
          </a:p>
          <a:p>
            <a:pPr indent="-273050" lvl="0" marL="630238"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Norādiet piemērus (kas) katram uzņēmējdarbības modeļa elementam.</a:t>
            </a:r>
            <a:endParaRPr/>
          </a:p>
          <a:p>
            <a:pPr indent="-273050" lvl="0" marL="630238"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Kā šis projekts veicina vietējās ekonomikas stiprināšanu?</a:t>
            </a:r>
            <a:endParaRPr/>
          </a:p>
          <a:p>
            <a:pPr indent="-273050" lvl="0" marL="630238"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Kā šis projekts veicina aprites ekonomiku?</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7"/>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498" name="Google Shape;498;p3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99" name="Google Shape;499;p3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500" name="Google Shape;500;p3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501" name="Google Shape;501;p3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502" name="Google Shape;502;p37"/>
          <p:cNvSpPr txBox="1"/>
          <p:nvPr/>
        </p:nvSpPr>
        <p:spPr>
          <a:xfrm>
            <a:off x="952983" y="1502931"/>
            <a:ext cx="1058824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Kādi ir biznesa modeļa kanvas un sociālā biznesa modeļa kanvas galvenie punkti?</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8"/>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508" name="Google Shape;508;p3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09" name="Google Shape;509;p3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510" name="Google Shape;510;p3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511" name="Google Shape;511;p3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pic>
        <p:nvPicPr>
          <p:cNvPr descr="https://lh3.googleusercontent.com/WDRNJb_pI_oMs50V_rdMS_YnhNdMY2J44Uxwf1ygMok2VNV5jI7bddEMfz5ENwsmmIjWRxPj3l8jzHMYQkCk_3dRjcsnz36fTxnbhswRDY7BG3IZQmjpKd68O2WUwQsK0xpq6FHN" id="512" name="Google Shape;512;p38"/>
          <p:cNvPicPr preferRelativeResize="0"/>
          <p:nvPr/>
        </p:nvPicPr>
        <p:blipFill rotWithShape="1">
          <a:blip r:embed="rId6">
            <a:alphaModFix/>
          </a:blip>
          <a:srcRect b="0" l="0" r="0" t="0"/>
          <a:stretch/>
        </p:blipFill>
        <p:spPr>
          <a:xfrm>
            <a:off x="0" y="1723163"/>
            <a:ext cx="6223761" cy="3739178"/>
          </a:xfrm>
          <a:prstGeom prst="rect">
            <a:avLst/>
          </a:prstGeom>
          <a:noFill/>
          <a:ln>
            <a:noFill/>
          </a:ln>
        </p:spPr>
      </p:pic>
      <p:sp>
        <p:nvSpPr>
          <p:cNvPr id="513" name="Google Shape;513;p38"/>
          <p:cNvSpPr/>
          <p:nvPr/>
        </p:nvSpPr>
        <p:spPr>
          <a:xfrm>
            <a:off x="0" y="5484427"/>
            <a:ext cx="6096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rgbClr val="000000"/>
                </a:solidFill>
                <a:latin typeface="Quattrocento Sans"/>
                <a:ea typeface="Quattrocento Sans"/>
                <a:cs typeface="Quattrocento Sans"/>
                <a:sym typeface="Quattrocento Sans"/>
              </a:rPr>
              <a:t>(Avots: https://creately.com/blog/diagrams/business-model-canvas-explained/)</a:t>
            </a:r>
            <a:endParaRPr sz="1100">
              <a:solidFill>
                <a:schemeClr val="dk1"/>
              </a:solidFill>
              <a:latin typeface="Quattrocento Sans"/>
              <a:ea typeface="Quattrocento Sans"/>
              <a:cs typeface="Quattrocento Sans"/>
              <a:sym typeface="Quattrocento Sans"/>
            </a:endParaRPr>
          </a:p>
        </p:txBody>
      </p:sp>
      <p:pic>
        <p:nvPicPr>
          <p:cNvPr descr="https://lh6.googleusercontent.com/tOoumxv4GYXEnMXcRbq9gqFlhJtrAoCcBAg6T6aN-zeQOHsPcNY_nOCQ4oylyNJUfia2ZUNMR_3UuDdLa_o3CxGIrw-lxLnZXOz-FDp2a-DTyKnlDaNS3hbDMq-ECimHpVql0Klo" id="514" name="Google Shape;514;p38"/>
          <p:cNvPicPr preferRelativeResize="0"/>
          <p:nvPr/>
        </p:nvPicPr>
        <p:blipFill rotWithShape="1">
          <a:blip r:embed="rId7">
            <a:alphaModFix/>
          </a:blip>
          <a:srcRect b="0" l="0" r="0" t="0"/>
          <a:stretch/>
        </p:blipFill>
        <p:spPr>
          <a:xfrm>
            <a:off x="6235746" y="910557"/>
            <a:ext cx="5956254" cy="4717033"/>
          </a:xfrm>
          <a:prstGeom prst="rect">
            <a:avLst/>
          </a:prstGeom>
          <a:noFill/>
          <a:ln>
            <a:noFill/>
          </a:ln>
        </p:spPr>
      </p:pic>
      <p:sp>
        <p:nvSpPr>
          <p:cNvPr id="515" name="Google Shape;515;p38"/>
          <p:cNvSpPr/>
          <p:nvPr/>
        </p:nvSpPr>
        <p:spPr>
          <a:xfrm>
            <a:off x="6970867" y="5650120"/>
            <a:ext cx="448601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rgbClr val="000000"/>
                </a:solidFill>
                <a:latin typeface="Quattrocento Sans"/>
                <a:ea typeface="Quattrocento Sans"/>
                <a:cs typeface="Quattrocento Sans"/>
                <a:sym typeface="Quattrocento Sans"/>
              </a:rPr>
              <a:t>(Avots: https://www.thebrokeronline.eu/doing-social-business-right/)</a:t>
            </a:r>
            <a:endParaRPr sz="11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39"/>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521" name="Google Shape;521;p3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22" name="Google Shape;522;p3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523" name="Google Shape;523;p3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524" name="Google Shape;524;p3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525" name="Google Shape;525;p39"/>
          <p:cNvSpPr txBox="1"/>
          <p:nvPr/>
        </p:nvSpPr>
        <p:spPr>
          <a:xfrm>
            <a:off x="952983" y="1502931"/>
            <a:ext cx="10588248"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Pārdomājiet šī moduļa galvenos punktus 6. </a:t>
            </a:r>
            <a:endParaRPr sz="20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2000"/>
              <a:buFont typeface="Arial"/>
              <a:buChar char="•"/>
            </a:pPr>
            <a:r>
              <a:rPr lang="en-GB" sz="2000">
                <a:solidFill>
                  <a:srgbClr val="000000"/>
                </a:solidFill>
                <a:latin typeface="Quattrocento Sans"/>
                <a:ea typeface="Quattrocento Sans"/>
                <a:cs typeface="Quattrocento Sans"/>
                <a:sym typeface="Quattrocento Sans"/>
              </a:rPr>
              <a:t>Pārdomājiet šodienas nodarbībās apgūto un mēģiniet identificēt jaunus faktus, kurus pirms šodienas nezinājāt. </a:t>
            </a:r>
            <a:endParaRPr sz="20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600" u="none" cap="none" strike="noStrike">
                <a:solidFill>
                  <a:srgbClr val="29BA86"/>
                </a:solidFill>
                <a:latin typeface="Quattrocento Sans"/>
                <a:ea typeface="Quattrocento Sans"/>
                <a:cs typeface="Quattrocento Sans"/>
                <a:sym typeface="Quattrocento Sans"/>
              </a:rPr>
              <a:t>Biznesa modeļa audekls (BMC)</a:t>
            </a:r>
            <a:endParaRPr b="1" sz="3600">
              <a:solidFill>
                <a:srgbClr val="29BA86"/>
              </a:solidFill>
              <a:latin typeface="Quattrocento Sans"/>
              <a:ea typeface="Quattrocento Sans"/>
              <a:cs typeface="Quattrocento Sans"/>
              <a:sym typeface="Quattrocento Sans"/>
            </a:endParaRPr>
          </a:p>
        </p:txBody>
      </p:sp>
      <p:sp>
        <p:nvSpPr>
          <p:cNvPr id="131" name="Google Shape;131;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2" name="Google Shape;132;p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33" name="Google Shape;133;p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34" name="Google Shape;134;p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35" name="Google Shape;135;p4"/>
          <p:cNvSpPr txBox="1"/>
          <p:nvPr/>
        </p:nvSpPr>
        <p:spPr>
          <a:xfrm>
            <a:off x="952983" y="2351941"/>
            <a:ext cx="1058824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Jautājumi:</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Kas ir BMC?</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Cik daudz ir kastu?</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Vai biznesa modeļa audekla izstrāde ir aktuāla lielajām organizācijām?</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Cik bieži jums ir nepieciešams to pārskatīt?</a:t>
            </a:r>
            <a:endParaRPr/>
          </a:p>
        </p:txBody>
      </p:sp>
      <p:sp>
        <p:nvSpPr>
          <p:cNvPr id="136" name="Google Shape;136;p4"/>
          <p:cNvSpPr txBox="1"/>
          <p:nvPr/>
        </p:nvSpPr>
        <p:spPr>
          <a:xfrm>
            <a:off x="952983" y="1667798"/>
            <a:ext cx="105882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Skatiet šo videoklipu: https:</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//www.youtube.com/watch?v=N_gbN2aYAZs</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0"/>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Projekta numurs: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531" name="Google Shape;531;p4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532" name="Google Shape;532;p40"/>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533" name="Google Shape;533;p40"/>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34" name="Google Shape;534;p4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535" name="Google Shape;535;p40"/>
          <p:cNvGrpSpPr/>
          <p:nvPr/>
        </p:nvGrpSpPr>
        <p:grpSpPr>
          <a:xfrm>
            <a:off x="2569288" y="3802743"/>
            <a:ext cx="7053424" cy="1670958"/>
            <a:chOff x="2569288" y="3802743"/>
            <a:chExt cx="7053424" cy="1670958"/>
          </a:xfrm>
        </p:grpSpPr>
        <p:pic>
          <p:nvPicPr>
            <p:cNvPr descr="Qr code&#10;&#10;Description automatically generated" id="536" name="Google Shape;536;p40"/>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537" name="Google Shape;537;p40"/>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42" name="Google Shape;142;p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3" name="Google Shape;143;p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44" name="Google Shape;144;p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5"/>
          <p:cNvSpPr txBox="1"/>
          <p:nvPr/>
        </p:nvSpPr>
        <p:spPr>
          <a:xfrm>
            <a:off x="2754443" y="843677"/>
            <a:ext cx="7014257"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B89"/>
                </a:solidFill>
                <a:latin typeface="Quattrocento Sans"/>
                <a:ea typeface="Quattrocento Sans"/>
                <a:cs typeface="Quattrocento Sans"/>
                <a:sym typeface="Quattrocento Sans"/>
              </a:rPr>
              <a:t>Kas ir biznesa modeļa audekls?</a:t>
            </a:r>
            <a:endParaRPr b="1" sz="3000">
              <a:solidFill>
                <a:srgbClr val="29BB89"/>
              </a:solidFill>
              <a:latin typeface="Quattrocento Sans"/>
              <a:ea typeface="Quattrocento Sans"/>
              <a:cs typeface="Quattrocento Sans"/>
              <a:sym typeface="Quattrocento Sans"/>
            </a:endParaRPr>
          </a:p>
        </p:txBody>
      </p:sp>
      <p:sp>
        <p:nvSpPr>
          <p:cNvPr id="146" name="Google Shape;146;p5"/>
          <p:cNvSpPr txBox="1"/>
          <p:nvPr/>
        </p:nvSpPr>
        <p:spPr>
          <a:xfrm>
            <a:off x="2754443" y="1569202"/>
            <a:ext cx="6486166" cy="429681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Uzņēmējdarbības modelis ir </a:t>
            </a:r>
            <a:r>
              <a:rPr b="1" lang="en-GB" sz="1800">
                <a:solidFill>
                  <a:schemeClr val="dk1"/>
                </a:solidFill>
                <a:latin typeface="Quattrocento Sans"/>
                <a:ea typeface="Quattrocento Sans"/>
                <a:cs typeface="Quattrocento Sans"/>
                <a:sym typeface="Quattrocento Sans"/>
              </a:rPr>
              <a:t>sistēma, kas </a:t>
            </a:r>
            <a:r>
              <a:rPr lang="en-GB" sz="1800">
                <a:solidFill>
                  <a:schemeClr val="dk1"/>
                </a:solidFill>
                <a:latin typeface="Quattrocento Sans"/>
                <a:ea typeface="Quattrocento Sans"/>
                <a:cs typeface="Quattrocento Sans"/>
                <a:sym typeface="Quattrocento Sans"/>
              </a:rPr>
              <a:t>nosaka, kā organizācija </a:t>
            </a:r>
            <a:r>
              <a:rPr b="1" lang="en-GB" sz="1800">
                <a:solidFill>
                  <a:schemeClr val="dk1"/>
                </a:solidFill>
                <a:latin typeface="Quattrocento Sans"/>
                <a:ea typeface="Quattrocento Sans"/>
                <a:cs typeface="Quattrocento Sans"/>
                <a:sym typeface="Quattrocento Sans"/>
              </a:rPr>
              <a:t>radīs ilgtermiņa vērtību </a:t>
            </a:r>
            <a:r>
              <a:rPr lang="en-GB" sz="1800">
                <a:solidFill>
                  <a:schemeClr val="dk1"/>
                </a:solidFill>
                <a:latin typeface="Quattrocento Sans"/>
                <a:ea typeface="Quattrocento Sans"/>
                <a:cs typeface="Quattrocento Sans"/>
                <a:sym typeface="Quattrocento Sans"/>
              </a:rPr>
              <a:t>ieņēmumu izteiksmē, </a:t>
            </a:r>
            <a:r>
              <a:rPr b="1" lang="en-GB" sz="1800">
                <a:solidFill>
                  <a:schemeClr val="dk1"/>
                </a:solidFill>
                <a:latin typeface="Quattrocento Sans"/>
                <a:ea typeface="Quattrocento Sans"/>
                <a:cs typeface="Quattrocento Sans"/>
                <a:sym typeface="Quattrocento Sans"/>
              </a:rPr>
              <a:t>nodrošinot klientiem vērtību </a:t>
            </a:r>
            <a:r>
              <a:rPr lang="en-GB" sz="1800">
                <a:solidFill>
                  <a:schemeClr val="dk1"/>
                </a:solidFill>
                <a:latin typeface="Quattrocento Sans"/>
                <a:ea typeface="Quattrocento Sans"/>
                <a:cs typeface="Quattrocento Sans"/>
                <a:sym typeface="Quattrocento Sans"/>
              </a:rPr>
              <a:t>(produktus/pakalpojumus). </a:t>
            </a:r>
            <a:endParaRPr sz="18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Citiem vārdiem sakot, tā apraksta pamatojumu tam, kā organizācija </a:t>
            </a:r>
            <a:r>
              <a:rPr b="1" lang="en-GB" sz="1800">
                <a:solidFill>
                  <a:schemeClr val="dk1"/>
                </a:solidFill>
                <a:latin typeface="Quattrocento Sans"/>
                <a:ea typeface="Quattrocento Sans"/>
                <a:cs typeface="Quattrocento Sans"/>
                <a:sym typeface="Quattrocento Sans"/>
              </a:rPr>
              <a:t>rada, nodrošina un uztver vērtību, </a:t>
            </a:r>
            <a:r>
              <a:rPr lang="en-GB" sz="1800">
                <a:solidFill>
                  <a:schemeClr val="dk1"/>
                </a:solidFill>
                <a:latin typeface="Quattrocento Sans"/>
                <a:ea typeface="Quattrocento Sans"/>
                <a:cs typeface="Quattrocento Sans"/>
                <a:sym typeface="Quattrocento Sans"/>
              </a:rPr>
              <a:t>un palīdz organizācijām vizualizēt un novērtēt savu biznesa ideju. </a:t>
            </a:r>
            <a:endParaRPr sz="18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lnSpc>
                <a:spcPct val="112000"/>
              </a:lnSpc>
              <a:spcBef>
                <a:spcPts val="0"/>
              </a:spcBef>
              <a:spcAft>
                <a:spcPts val="0"/>
              </a:spcAft>
              <a:buNone/>
            </a:pPr>
            <a:r>
              <a:rPr lang="en-GB" sz="1800">
                <a:solidFill>
                  <a:schemeClr val="dk1"/>
                </a:solidFill>
                <a:latin typeface="Quattrocento Sans"/>
                <a:ea typeface="Quattrocento Sans"/>
                <a:cs typeface="Quattrocento Sans"/>
                <a:sym typeface="Quattrocento Sans"/>
              </a:rPr>
              <a:t>BMC mērķis ir palīdzēt organizācijām </a:t>
            </a:r>
            <a:r>
              <a:rPr b="1" lang="en-GB" sz="1800">
                <a:solidFill>
                  <a:schemeClr val="dk1"/>
                </a:solidFill>
                <a:latin typeface="Quattrocento Sans"/>
                <a:ea typeface="Quattrocento Sans"/>
                <a:cs typeface="Quattrocento Sans"/>
                <a:sym typeface="Quattrocento Sans"/>
              </a:rPr>
              <a:t>saskaņot to darbības</a:t>
            </a:r>
            <a:r>
              <a:rPr lang="en-GB" sz="1800">
                <a:solidFill>
                  <a:schemeClr val="dk1"/>
                </a:solidFill>
                <a:latin typeface="Quattrocento Sans"/>
                <a:ea typeface="Quattrocento Sans"/>
                <a:cs typeface="Quattrocento Sans"/>
                <a:sym typeface="Quattrocento Sans"/>
              </a:rPr>
              <a:t>, ilustrējot iespējamos kompromisus un</a:t>
            </a:r>
            <a:endParaRPr/>
          </a:p>
          <a:p>
            <a:pPr indent="0" lvl="0" marL="0" marR="0" rtl="0" algn="l">
              <a:lnSpc>
                <a:spcPct val="112000"/>
              </a:lnSpc>
              <a:spcBef>
                <a:spcPts val="0"/>
              </a:spcBef>
              <a:spcAft>
                <a:spcPts val="0"/>
              </a:spcAft>
              <a:buNone/>
            </a:pPr>
            <a:r>
              <a:rPr b="1" lang="en-GB" sz="1800">
                <a:solidFill>
                  <a:schemeClr val="dk1"/>
                </a:solidFill>
                <a:latin typeface="Quattrocento Sans"/>
                <a:ea typeface="Quattrocento Sans"/>
                <a:cs typeface="Quattrocento Sans"/>
                <a:sym typeface="Quattrocento Sans"/>
              </a:rPr>
              <a:t>apzināt iespējas </a:t>
            </a:r>
            <a:r>
              <a:rPr lang="en-GB" sz="1800">
                <a:solidFill>
                  <a:schemeClr val="dk1"/>
                </a:solidFill>
                <a:latin typeface="Quattrocento Sans"/>
                <a:ea typeface="Quattrocento Sans"/>
                <a:cs typeface="Quattrocento Sans"/>
                <a:sym typeface="Quattrocento Sans"/>
              </a:rPr>
              <a:t>gan iekšējā, gan ārējā vidē. </a:t>
            </a:r>
            <a:endParaRPr/>
          </a:p>
          <a:p>
            <a:pPr indent="0" lvl="0" marL="0" marR="0" rtl="0" algn="l">
              <a:lnSpc>
                <a:spcPct val="107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id="147" name="Google Shape;147;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skaidrojums</a:t>
            </a:r>
            <a:endParaRPr b="1" sz="3600">
              <a:solidFill>
                <a:srgbClr val="29BA86"/>
              </a:solidFill>
              <a:latin typeface="Quattrocento Sans"/>
              <a:ea typeface="Quattrocento Sans"/>
              <a:cs typeface="Quattrocento Sans"/>
              <a:sym typeface="Quattrocento Sans"/>
            </a:endParaRPr>
          </a:p>
        </p:txBody>
      </p:sp>
      <p:sp>
        <p:nvSpPr>
          <p:cNvPr id="153" name="Google Shape;153;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4" name="Google Shape;154;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5" name="Google Shape;155;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56" name="Google Shape;156;p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57" name="Google Shape;157;p6"/>
          <p:cNvSpPr txBox="1"/>
          <p:nvPr/>
        </p:nvSpPr>
        <p:spPr>
          <a:xfrm>
            <a:off x="952983" y="1530850"/>
            <a:ext cx="5367136" cy="3504677"/>
          </a:xfrm>
          <a:prstGeom prst="rect">
            <a:avLst/>
          </a:prstGeom>
          <a:noFill/>
          <a:ln>
            <a:noFill/>
          </a:ln>
        </p:spPr>
        <p:txBody>
          <a:bodyPr anchorCtr="0" anchor="t" bIns="45700" lIns="91425" spcFirstLastPara="1" rIns="91425" wrap="square" tIns="45700">
            <a:spAutoFit/>
          </a:bodyPr>
          <a:lstStyle/>
          <a:p>
            <a:pPr indent="0" lvl="0" marL="0" marR="0" rtl="0" algn="l">
              <a:lnSpc>
                <a:spcPct val="112000"/>
              </a:lnSpc>
              <a:spcBef>
                <a:spcPts val="0"/>
              </a:spcBef>
              <a:spcAft>
                <a:spcPts val="0"/>
              </a:spcAft>
              <a:buNone/>
            </a:pPr>
            <a:r>
              <a:rPr lang="en-GB" sz="1800">
                <a:solidFill>
                  <a:schemeClr val="dk1"/>
                </a:solidFill>
                <a:latin typeface="Quattrocento Sans"/>
                <a:ea typeface="Quattrocento Sans"/>
                <a:cs typeface="Quattrocento Sans"/>
                <a:sym typeface="Quattrocento Sans"/>
              </a:rPr>
              <a:t>Saskaņā ar Osterwalder &amp; Pigneur, </a:t>
            </a:r>
            <a:r>
              <a:rPr b="1" lang="en-GB" sz="1800">
                <a:solidFill>
                  <a:schemeClr val="dk1"/>
                </a:solidFill>
                <a:latin typeface="Quattrocento Sans"/>
                <a:ea typeface="Quattrocento Sans"/>
                <a:cs typeface="Quattrocento Sans"/>
                <a:sym typeface="Quattrocento Sans"/>
              </a:rPr>
              <a:t>labajā audekla pusē galvenā uzmanība ir pievērsta klientam vai tirgum, </a:t>
            </a:r>
            <a:r>
              <a:rPr lang="en-GB" sz="1800">
                <a:solidFill>
                  <a:schemeClr val="dk1"/>
                </a:solidFill>
                <a:latin typeface="Quattrocento Sans"/>
                <a:ea typeface="Quattrocento Sans"/>
                <a:cs typeface="Quattrocento Sans"/>
                <a:sym typeface="Quattrocento Sans"/>
              </a:rPr>
              <a:t>tātad tā atspoguļo </a:t>
            </a:r>
            <a:r>
              <a:rPr b="1" lang="en-GB" sz="1800">
                <a:solidFill>
                  <a:srgbClr val="29BA86"/>
                </a:solidFill>
                <a:latin typeface="Quattrocento Sans"/>
                <a:ea typeface="Quattrocento Sans"/>
                <a:cs typeface="Quattrocento Sans"/>
                <a:sym typeface="Quattrocento Sans"/>
              </a:rPr>
              <a:t>ārējos faktorus, </a:t>
            </a:r>
            <a:r>
              <a:rPr lang="en-GB" sz="1800">
                <a:solidFill>
                  <a:schemeClr val="dk1"/>
                </a:solidFill>
                <a:latin typeface="Quattrocento Sans"/>
                <a:ea typeface="Quattrocento Sans"/>
                <a:cs typeface="Quattrocento Sans"/>
                <a:sym typeface="Quattrocento Sans"/>
              </a:rPr>
              <a:t>kurus uzņēmums nevar kontrolēt, </a:t>
            </a:r>
            <a:endParaRPr sz="1800">
              <a:solidFill>
                <a:schemeClr val="dk1"/>
              </a:solidFill>
              <a:latin typeface="Quattrocento Sans"/>
              <a:ea typeface="Quattrocento Sans"/>
              <a:cs typeface="Quattrocento Sans"/>
              <a:sym typeface="Quattrocento Sans"/>
            </a:endParaRPr>
          </a:p>
          <a:p>
            <a:pPr indent="0" lvl="0" marL="0" marR="0" rtl="0" algn="l">
              <a:lnSpc>
                <a:spcPct val="112000"/>
              </a:lnSpc>
              <a:spcBef>
                <a:spcPts val="0"/>
              </a:spcBef>
              <a:spcAft>
                <a:spcPts val="0"/>
              </a:spcAft>
              <a:buNone/>
            </a:pPr>
            <a:r>
              <a:rPr i="1" lang="en-GB" sz="1800">
                <a:solidFill>
                  <a:schemeClr val="dk1"/>
                </a:solidFill>
                <a:latin typeface="Quattrocento Sans"/>
                <a:ea typeface="Quattrocento Sans"/>
                <a:cs typeface="Quattrocento Sans"/>
                <a:sym typeface="Quattrocento Sans"/>
              </a:rPr>
              <a:t>savukārt </a:t>
            </a:r>
            <a:r>
              <a:rPr b="1" lang="en-GB" sz="1800">
                <a:solidFill>
                  <a:schemeClr val="dk1"/>
                </a:solidFill>
                <a:latin typeface="Quattrocento Sans"/>
                <a:ea typeface="Quattrocento Sans"/>
                <a:cs typeface="Quattrocento Sans"/>
                <a:sym typeface="Quattrocento Sans"/>
              </a:rPr>
              <a:t>kreisajā audekla pusē galvenā uzmanība ir pievērsta uzņēmumam, </a:t>
            </a:r>
            <a:r>
              <a:rPr lang="en-GB" sz="1800">
                <a:solidFill>
                  <a:schemeClr val="dk1"/>
                </a:solidFill>
                <a:latin typeface="Quattrocento Sans"/>
                <a:ea typeface="Quattrocento Sans"/>
                <a:cs typeface="Quattrocento Sans"/>
                <a:sym typeface="Quattrocento Sans"/>
              </a:rPr>
              <a:t>tātad tajā ir attēloti </a:t>
            </a:r>
            <a:r>
              <a:rPr b="1" lang="en-GB" sz="1800">
                <a:solidFill>
                  <a:srgbClr val="29BA86"/>
                </a:solidFill>
                <a:latin typeface="Quattrocento Sans"/>
                <a:ea typeface="Quattrocento Sans"/>
                <a:cs typeface="Quattrocento Sans"/>
                <a:sym typeface="Quattrocento Sans"/>
              </a:rPr>
              <a:t>iekšējie faktori, </a:t>
            </a:r>
            <a:r>
              <a:rPr lang="en-GB" sz="1800">
                <a:solidFill>
                  <a:schemeClr val="dk1"/>
                </a:solidFill>
                <a:latin typeface="Quattrocento Sans"/>
                <a:ea typeface="Quattrocento Sans"/>
                <a:cs typeface="Quattrocento Sans"/>
                <a:sym typeface="Quattrocento Sans"/>
              </a:rPr>
              <a:t>kas lielākoties ir tā kontrolē. </a:t>
            </a:r>
            <a:endParaRPr sz="1800">
              <a:solidFill>
                <a:schemeClr val="dk1"/>
              </a:solidFill>
              <a:latin typeface="Quattrocento Sans"/>
              <a:ea typeface="Quattrocento Sans"/>
              <a:cs typeface="Quattrocento Sans"/>
              <a:sym typeface="Quattrocento Sans"/>
            </a:endParaRPr>
          </a:p>
          <a:p>
            <a:pPr indent="0" lvl="0" marL="0" marR="0" rtl="0" algn="l">
              <a:lnSpc>
                <a:spcPct val="112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lnSpc>
                <a:spcPct val="112000"/>
              </a:lnSpc>
              <a:spcBef>
                <a:spcPts val="0"/>
              </a:spcBef>
              <a:spcAft>
                <a:spcPts val="0"/>
              </a:spcAft>
              <a:buNone/>
            </a:pPr>
            <a:r>
              <a:rPr i="1" lang="en-GB" sz="1800">
                <a:solidFill>
                  <a:schemeClr val="dk1"/>
                </a:solidFill>
                <a:latin typeface="Quattrocento Sans"/>
                <a:ea typeface="Quattrocento Sans"/>
                <a:cs typeface="Quattrocento Sans"/>
                <a:sym typeface="Quattrocento Sans"/>
              </a:rPr>
              <a:t>Pa vidu ir </a:t>
            </a:r>
            <a:r>
              <a:rPr lang="en-GB" sz="1800">
                <a:solidFill>
                  <a:schemeClr val="dk1"/>
                </a:solidFill>
                <a:latin typeface="Quattrocento Sans"/>
                <a:ea typeface="Quattrocento Sans"/>
                <a:cs typeface="Quattrocento Sans"/>
                <a:sym typeface="Quattrocento Sans"/>
              </a:rPr>
              <a:t>vērtības piedāvājums, kas atspoguļo vērtības apmaiņu starp uzņēmumu un tā klientiem. </a:t>
            </a:r>
            <a:endParaRPr sz="1800">
              <a:solidFill>
                <a:schemeClr val="dk1"/>
              </a:solidFill>
              <a:latin typeface="Quattrocento Sans"/>
              <a:ea typeface="Quattrocento Sans"/>
              <a:cs typeface="Quattrocento Sans"/>
              <a:sym typeface="Quattrocento Sans"/>
            </a:endParaRPr>
          </a:p>
        </p:txBody>
      </p:sp>
      <p:sp>
        <p:nvSpPr>
          <p:cNvPr id="158" name="Google Shape;158;p6"/>
          <p:cNvSpPr/>
          <p:nvPr/>
        </p:nvSpPr>
        <p:spPr>
          <a:xfrm>
            <a:off x="7859776" y="5084019"/>
            <a:ext cx="375310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rgbClr val="000000"/>
                </a:solidFill>
                <a:latin typeface="Quattrocento Sans"/>
                <a:ea typeface="Quattrocento Sans"/>
                <a:cs typeface="Quattrocento Sans"/>
                <a:sym typeface="Quattrocento Sans"/>
              </a:rPr>
              <a:t>Avots: https:</a:t>
            </a:r>
            <a:r>
              <a:rPr i="1" lang="en-GB" sz="1100" u="sng">
                <a:solidFill>
                  <a:srgbClr val="1155CC"/>
                </a:solidFill>
                <a:latin typeface="Quattrocento Sans"/>
                <a:ea typeface="Quattrocento Sans"/>
                <a:cs typeface="Quattrocento Sans"/>
                <a:sym typeface="Quattrocento Sans"/>
              </a:rPr>
              <a:t>//businessmodelanalyst.com/business-model/</a:t>
            </a:r>
            <a:endParaRPr sz="1100">
              <a:solidFill>
                <a:schemeClr val="dk1"/>
              </a:solidFill>
              <a:latin typeface="Quattrocento Sans"/>
              <a:ea typeface="Quattrocento Sans"/>
              <a:cs typeface="Quattrocento Sans"/>
              <a:sym typeface="Quattrocento Sans"/>
            </a:endParaRPr>
          </a:p>
        </p:txBody>
      </p:sp>
      <p:pic>
        <p:nvPicPr>
          <p:cNvPr descr="https://lh6.googleusercontent.com/v723dvb0Raxfl7ryi1sbMFw1xHrUVSZjqRNp5aXhq45vxMPwyL2wDdn7KoghKcl0G2ikLV3UmA9QX-68IGvUWOqfcF2QB3YJ3Jq6-ruOUWTCOcnEijI8mg8CWNZa1gk-9fHyLxUj" id="159" name="Google Shape;159;p6"/>
          <p:cNvPicPr preferRelativeResize="0"/>
          <p:nvPr/>
        </p:nvPicPr>
        <p:blipFill rotWithShape="1">
          <a:blip r:embed="rId6">
            <a:alphaModFix/>
          </a:blip>
          <a:srcRect b="0" l="5102" r="7050" t="6977"/>
          <a:stretch/>
        </p:blipFill>
        <p:spPr>
          <a:xfrm>
            <a:off x="6785582" y="1782672"/>
            <a:ext cx="5406417" cy="32193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165" name="Google Shape;165;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6" name="Google Shape;166;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67" name="Google Shape;167;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68" name="Google Shape;168;p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69" name="Google Shape;169;p7"/>
          <p:cNvSpPr txBox="1"/>
          <p:nvPr/>
        </p:nvSpPr>
        <p:spPr>
          <a:xfrm>
            <a:off x="966975" y="1069740"/>
            <a:ext cx="10588248" cy="4992072"/>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Klientu segmenti</a:t>
            </a:r>
            <a:endParaRPr sz="1800">
              <a:solidFill>
                <a:schemeClr val="dk1"/>
              </a:solidFill>
              <a:latin typeface="Quattrocento Sans"/>
              <a:ea typeface="Quattrocento Sans"/>
              <a:cs typeface="Quattrocento Sans"/>
              <a:sym typeface="Quattrocento Sans"/>
            </a:endParaRPr>
          </a:p>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Vērtības piedāvājums</a:t>
            </a:r>
            <a:endParaRPr/>
          </a:p>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Kanāli</a:t>
            </a:r>
            <a:endParaRPr b="1" sz="1800">
              <a:solidFill>
                <a:schemeClr val="dk1"/>
              </a:solidFill>
              <a:latin typeface="Quattrocento Sans"/>
              <a:ea typeface="Quattrocento Sans"/>
              <a:cs typeface="Quattrocento Sans"/>
              <a:sym typeface="Quattrocento Sans"/>
            </a:endParaRPr>
          </a:p>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Attiecības ar klientiem</a:t>
            </a:r>
            <a:endParaRPr/>
          </a:p>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Ieņēmumu plūsmas</a:t>
            </a:r>
            <a:endParaRPr/>
          </a:p>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Izmaksu struktūra</a:t>
            </a:r>
            <a:endParaRPr sz="1800">
              <a:solidFill>
                <a:schemeClr val="dk1"/>
              </a:solidFill>
              <a:latin typeface="Quattrocento Sans"/>
              <a:ea typeface="Quattrocento Sans"/>
              <a:cs typeface="Quattrocento Sans"/>
              <a:sym typeface="Quattrocento Sans"/>
            </a:endParaRPr>
          </a:p>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Galvenie resursi</a:t>
            </a:r>
            <a:endParaRPr/>
          </a:p>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Galvenie pasākumi</a:t>
            </a:r>
            <a:endParaRPr/>
          </a:p>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Galvenie partneri</a:t>
            </a:r>
            <a:endParaRPr sz="1800">
              <a:solidFill>
                <a:schemeClr val="dk1"/>
              </a:solidFill>
              <a:latin typeface="Quattrocento Sans"/>
              <a:ea typeface="Quattrocento Sans"/>
              <a:cs typeface="Quattrocento Sans"/>
              <a:sym typeface="Quattrocento Sans"/>
            </a:endParaRPr>
          </a:p>
        </p:txBody>
      </p:sp>
      <p:pic>
        <p:nvPicPr>
          <p:cNvPr descr="https://lh4.googleusercontent.com/d7M0pdOCa7oCIxZ2zFtUKg3qbTpAnPJxS95k046rSTmue6L5DA_j9eRUyD1OnNL3Hk5wuoQMqsn8Nd60rjdsYwjC5l4WtcunQEuqLkVpxfU-cYTpI6P0Nr3DVWdr44PGj7LA5iNE" id="170" name="Google Shape;170;p7"/>
          <p:cNvPicPr preferRelativeResize="0"/>
          <p:nvPr/>
        </p:nvPicPr>
        <p:blipFill rotWithShape="1">
          <a:blip r:embed="rId6">
            <a:alphaModFix/>
          </a:blip>
          <a:srcRect b="0" l="0" r="0" t="0"/>
          <a:stretch/>
        </p:blipFill>
        <p:spPr>
          <a:xfrm>
            <a:off x="6896100" y="1502931"/>
            <a:ext cx="5295899" cy="3530601"/>
          </a:xfrm>
          <a:prstGeom prst="rect">
            <a:avLst/>
          </a:prstGeom>
          <a:noFill/>
          <a:ln>
            <a:noFill/>
          </a:ln>
        </p:spPr>
      </p:pic>
      <p:sp>
        <p:nvSpPr>
          <p:cNvPr id="171" name="Google Shape;171;p7"/>
          <p:cNvSpPr/>
          <p:nvPr/>
        </p:nvSpPr>
        <p:spPr>
          <a:xfrm>
            <a:off x="7366000" y="5077355"/>
            <a:ext cx="503945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200">
                <a:solidFill>
                  <a:srgbClr val="000000"/>
                </a:solidFill>
                <a:latin typeface="Quattrocento Sans"/>
                <a:ea typeface="Quattrocento Sans"/>
                <a:cs typeface="Quattrocento Sans"/>
                <a:sym typeface="Quattrocento Sans"/>
              </a:rPr>
              <a:t>Avots: https:</a:t>
            </a:r>
            <a:r>
              <a:rPr i="1" lang="en-GB" sz="1200" u="sng">
                <a:solidFill>
                  <a:srgbClr val="1155CC"/>
                </a:solidFill>
                <a:latin typeface="Quattrocento Sans"/>
                <a:ea typeface="Quattrocento Sans"/>
                <a:cs typeface="Quattrocento Sans"/>
                <a:sym typeface="Quattrocento Sans"/>
                <a:hlinkClick r:id="rId7">
                  <a:extLst>
                    <a:ext uri="{A12FA001-AC4F-418D-AE19-62706E023703}">
                      <ahyp:hlinkClr val="tx"/>
                    </a:ext>
                  </a:extLst>
                </a:hlinkClick>
              </a:rPr>
              <a:t>//www.startuphughes.com/business-model-canvas/</a:t>
            </a:r>
            <a:endParaRPr sz="12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177" name="Google Shape;177;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78" name="Google Shape;178;p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79" name="Google Shape;179;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80" name="Google Shape;180;p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81" name="Google Shape;181;p8"/>
          <p:cNvSpPr txBox="1"/>
          <p:nvPr/>
        </p:nvSpPr>
        <p:spPr>
          <a:xfrm>
            <a:off x="966975" y="1069740"/>
            <a:ext cx="8123252" cy="4678204"/>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Klientu segmenti</a:t>
            </a:r>
            <a:endParaRPr b="1" sz="1800">
              <a:solidFill>
                <a:schemeClr val="dk1"/>
              </a:solidFill>
              <a:latin typeface="Quattrocento Sans"/>
              <a:ea typeface="Quattrocento Sans"/>
              <a:cs typeface="Quattrocento Sans"/>
              <a:sym typeface="Quattrocento Sans"/>
            </a:endParaRPr>
          </a:p>
          <a:p>
            <a:pPr indent="0" lvl="0" marL="355600" marR="0" rtl="0" algn="l">
              <a:spcBef>
                <a:spcPts val="0"/>
              </a:spcBef>
              <a:spcAft>
                <a:spcPts val="0"/>
              </a:spcAft>
              <a:buNone/>
            </a:pPr>
            <a:r>
              <a:t/>
            </a:r>
            <a:endParaRPr sz="1000">
              <a:solidFill>
                <a:schemeClr val="dk1"/>
              </a:solidFill>
              <a:latin typeface="Quattrocento Sans"/>
              <a:ea typeface="Quattrocento Sans"/>
              <a:cs typeface="Quattrocento Sans"/>
              <a:sym typeface="Quattrocento Sans"/>
            </a:endParaRPr>
          </a:p>
          <a:p>
            <a:pPr indent="0" lvl="0" marL="0" marR="0" rtl="0" algn="l">
              <a:lnSpc>
                <a:spcPct val="150000"/>
              </a:lnSpc>
              <a:spcBef>
                <a:spcPts val="0"/>
              </a:spcBef>
              <a:spcAft>
                <a:spcPts val="0"/>
              </a:spcAft>
              <a:buNone/>
            </a:pPr>
            <a:r>
              <a:rPr lang="en-GB" sz="1800">
                <a:solidFill>
                  <a:schemeClr val="dk1"/>
                </a:solidFill>
                <a:latin typeface="Quattrocento Sans"/>
                <a:ea typeface="Quattrocento Sans"/>
                <a:cs typeface="Quattrocento Sans"/>
                <a:sym typeface="Quattrocento Sans"/>
              </a:rPr>
              <a:t>Klientu segmentu grupas tiek iedalītas kategorijās, pamatojoties uz šādiem aspektiem:</a:t>
            </a:r>
            <a:endParaRPr/>
          </a:p>
          <a:p>
            <a:pPr indent="-368300" lvl="0" marL="444500" marR="0" rtl="0" algn="l">
              <a:lnSpc>
                <a:spcPct val="150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īpaša vajadzība, kas pamato produkta radīšanu kā šīs vajadzības risinājumu (vērtības piedāvājums).</a:t>
            </a:r>
            <a:endParaRPr/>
          </a:p>
          <a:p>
            <a:pPr indent="-368300" lvl="0" marL="444500" marR="0" rtl="0" algn="l">
              <a:lnSpc>
                <a:spcPct val="150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sasniedzamais izplatīšanas kanāls</a:t>
            </a:r>
            <a:endParaRPr/>
          </a:p>
          <a:p>
            <a:pPr indent="-368300" lvl="0" marL="444500" marR="0" rtl="0" algn="l">
              <a:lnSpc>
                <a:spcPct val="150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dažādi attiecību veidi.</a:t>
            </a:r>
            <a:endParaRPr/>
          </a:p>
          <a:p>
            <a:pPr indent="-368300" lvl="0" marL="444500" marR="0" rtl="0" algn="l">
              <a:lnSpc>
                <a:spcPct val="150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katras grupas ieguldījuma rentabilitātes līmeņa atšķirība.</a:t>
            </a:r>
            <a:endParaRPr/>
          </a:p>
          <a:p>
            <a:pPr indent="-368300" lvl="0" marL="444500" marR="0" rtl="0" algn="l">
              <a:lnSpc>
                <a:spcPct val="150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gatavību maksāt par atšķirīgu produkta vai pakalpojuma versiju, kas pielāgota viņu vēlmēm.</a:t>
            </a:r>
            <a:endParaRPr/>
          </a:p>
          <a:p>
            <a:pPr indent="-228600" lvl="0" marL="342900" marR="0" rtl="0" algn="l">
              <a:lnSpc>
                <a:spcPct val="200000"/>
              </a:lnSpc>
              <a:spcBef>
                <a:spcPts val="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p:txBody>
      </p:sp>
      <p:pic>
        <p:nvPicPr>
          <p:cNvPr descr="https://lh4.googleusercontent.com/2wTPHZye4k-Yef5ECQDR8BnpGWst43YNHSzCMD1TaNkZl3EBPVrsXq-5k7YBcJGnxVqwMFDQ-OjK387Wz5j1BRM0WpcemAFaK3XrRAU8Kcl_QPNlqOJoeP_LghAzJsmwRNTeCP-5" id="182" name="Google Shape;182;p8"/>
          <p:cNvPicPr preferRelativeResize="0"/>
          <p:nvPr/>
        </p:nvPicPr>
        <p:blipFill rotWithShape="1">
          <a:blip r:embed="rId6">
            <a:alphaModFix/>
          </a:blip>
          <a:srcRect b="0" l="63283" r="0" t="16365"/>
          <a:stretch/>
        </p:blipFill>
        <p:spPr>
          <a:xfrm>
            <a:off x="9532049" y="1535473"/>
            <a:ext cx="2659951" cy="34048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txBox="1"/>
          <p:nvPr/>
        </p:nvSpPr>
        <p:spPr>
          <a:xfrm>
            <a:off x="952983" y="4234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Biznesa modeļa kanvas sastāvdaļas</a:t>
            </a:r>
            <a:endParaRPr b="1" sz="3600">
              <a:solidFill>
                <a:srgbClr val="29BA86"/>
              </a:solidFill>
              <a:latin typeface="Quattrocento Sans"/>
              <a:ea typeface="Quattrocento Sans"/>
              <a:cs typeface="Quattrocento Sans"/>
              <a:sym typeface="Quattrocento Sans"/>
            </a:endParaRPr>
          </a:p>
        </p:txBody>
      </p:sp>
      <p:sp>
        <p:nvSpPr>
          <p:cNvPr id="188" name="Google Shape;188;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9" name="Google Shape;189;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0" name="Google Shape;190;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91" name="Google Shape;191;p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92" name="Google Shape;192;p9"/>
          <p:cNvSpPr txBox="1"/>
          <p:nvPr/>
        </p:nvSpPr>
        <p:spPr>
          <a:xfrm>
            <a:off x="966975" y="1069740"/>
            <a:ext cx="5840225" cy="4678204"/>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Klientu segmenti</a:t>
            </a:r>
            <a:endParaRPr b="1" sz="1800">
              <a:solidFill>
                <a:schemeClr val="dk1"/>
              </a:solidFill>
              <a:latin typeface="Quattrocento Sans"/>
              <a:ea typeface="Quattrocento Sans"/>
              <a:cs typeface="Quattrocento Sans"/>
              <a:sym typeface="Quattrocento Sans"/>
            </a:endParaRPr>
          </a:p>
          <a:p>
            <a:pPr indent="0" lvl="0" marL="355600" marR="0" rtl="0" algn="l">
              <a:spcBef>
                <a:spcPts val="0"/>
              </a:spcBef>
              <a:spcAft>
                <a:spcPts val="0"/>
              </a:spcAft>
              <a:buNone/>
            </a:pPr>
            <a:r>
              <a:t/>
            </a:r>
            <a:endParaRPr sz="1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Pastāv </a:t>
            </a:r>
            <a:r>
              <a:rPr b="1" lang="en-GB" sz="1800">
                <a:solidFill>
                  <a:schemeClr val="dk1"/>
                </a:solidFill>
                <a:latin typeface="Quattrocento Sans"/>
                <a:ea typeface="Quattrocento Sans"/>
                <a:cs typeface="Quattrocento Sans"/>
                <a:sym typeface="Quattrocento Sans"/>
              </a:rPr>
              <a:t>dažādi klientu tipi, </a:t>
            </a:r>
            <a:r>
              <a:rPr lang="en-GB" sz="1800">
                <a:solidFill>
                  <a:schemeClr val="dk1"/>
                </a:solidFill>
                <a:latin typeface="Quattrocento Sans"/>
                <a:ea typeface="Quattrocento Sans"/>
                <a:cs typeface="Quattrocento Sans"/>
                <a:sym typeface="Quattrocento Sans"/>
              </a:rPr>
              <a:t>un labākais veids, kā tos identificēt, ir izveidot klientu personas katrai grupai.</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Uzdodiet šādus jautājumus:</a:t>
            </a:r>
            <a:endParaRPr/>
          </a:p>
          <a:p>
            <a:pPr indent="-285750" lvl="0" marL="285750" marR="0" rtl="0" algn="l">
              <a:spcBef>
                <a:spcPts val="0"/>
              </a:spcBef>
              <a:spcAft>
                <a:spcPts val="0"/>
              </a:spcAft>
              <a:buClr>
                <a:schemeClr val="dk1"/>
              </a:buClr>
              <a:buSzPts val="1800"/>
              <a:buFont typeface="Noto Sans Symbols"/>
              <a:buChar char="✔"/>
            </a:pPr>
            <a:r>
              <a:rPr i="1" lang="en-GB" sz="1800">
                <a:solidFill>
                  <a:schemeClr val="dk1"/>
                </a:solidFill>
                <a:latin typeface="Quattrocento Sans"/>
                <a:ea typeface="Quattrocento Sans"/>
                <a:cs typeface="Quattrocento Sans"/>
                <a:sym typeface="Quattrocento Sans"/>
              </a:rPr>
              <a:t>Kam mēs radām vērtību?</a:t>
            </a:r>
            <a:endParaRPr/>
          </a:p>
          <a:p>
            <a:pPr indent="-285750" lvl="0" marL="285750" marR="0" rtl="0" algn="l">
              <a:spcBef>
                <a:spcPts val="0"/>
              </a:spcBef>
              <a:spcAft>
                <a:spcPts val="0"/>
              </a:spcAft>
              <a:buClr>
                <a:schemeClr val="dk1"/>
              </a:buClr>
              <a:buSzPts val="1800"/>
              <a:buFont typeface="Noto Sans Symbols"/>
              <a:buChar char="✔"/>
            </a:pPr>
            <a:r>
              <a:rPr i="1" lang="en-GB" sz="1800">
                <a:solidFill>
                  <a:schemeClr val="dk1"/>
                </a:solidFill>
                <a:latin typeface="Quattrocento Sans"/>
                <a:ea typeface="Quattrocento Sans"/>
                <a:cs typeface="Quattrocento Sans"/>
                <a:sym typeface="Quattrocento Sans"/>
              </a:rPr>
              <a:t>Kas ir mūsu svarīgākie klienti, klienti vai lietotāji?</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Jaunuzņēmumiem ir ieteicams </a:t>
            </a:r>
            <a:r>
              <a:rPr b="1" lang="en-GB" sz="1800">
                <a:solidFill>
                  <a:schemeClr val="dk1"/>
                </a:solidFill>
                <a:latin typeface="Quattrocento Sans"/>
                <a:ea typeface="Quattrocento Sans"/>
                <a:cs typeface="Quattrocento Sans"/>
                <a:sym typeface="Quattrocento Sans"/>
              </a:rPr>
              <a:t>izvēlēties tikai vienu klientu segmentu, </a:t>
            </a:r>
            <a:r>
              <a:rPr lang="en-GB" sz="1800">
                <a:solidFill>
                  <a:schemeClr val="dk1"/>
                </a:solidFill>
                <a:latin typeface="Quattrocento Sans"/>
                <a:ea typeface="Quattrocento Sans"/>
                <a:cs typeface="Quattrocento Sans"/>
                <a:sym typeface="Quattrocento Sans"/>
              </a:rPr>
              <a:t>lai uzņēmums varētu pilnībā koncentrēties uz to, izprast šī segmenta vajadzības un spētu nodrošināt vislabāko iespējamo vērtību.</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descr="https://lh3.googleusercontent.com/q7_loqhav2YWsKfn9QUbFT1Q40D05JsrJN0v7J_QfAK1RwIauxINR_NbTZObOKEEiRfxWU1ifrhLcjJWnARW6cwMyGWAjF-KizcN5aY30QsQmgOp4zfPDCyVCnr5uUPB1HfPlhzs" id="193" name="Google Shape;193;p9"/>
          <p:cNvPicPr preferRelativeResize="0"/>
          <p:nvPr/>
        </p:nvPicPr>
        <p:blipFill rotWithShape="1">
          <a:blip r:embed="rId6">
            <a:alphaModFix/>
          </a:blip>
          <a:srcRect b="0" l="0" r="0" t="0"/>
          <a:stretch/>
        </p:blipFill>
        <p:spPr>
          <a:xfrm>
            <a:off x="7112000" y="1572942"/>
            <a:ext cx="5079999" cy="3504916"/>
          </a:xfrm>
          <a:prstGeom prst="rect">
            <a:avLst/>
          </a:prstGeom>
          <a:noFill/>
          <a:ln>
            <a:noFill/>
          </a:ln>
        </p:spPr>
      </p:pic>
      <p:sp>
        <p:nvSpPr>
          <p:cNvPr id="194" name="Google Shape;194;p9"/>
          <p:cNvSpPr/>
          <p:nvPr/>
        </p:nvSpPr>
        <p:spPr>
          <a:xfrm>
            <a:off x="7340601" y="5172427"/>
            <a:ext cx="48513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200">
                <a:solidFill>
                  <a:srgbClr val="000000"/>
                </a:solidFill>
                <a:latin typeface="Quattrocento Sans"/>
                <a:ea typeface="Quattrocento Sans"/>
                <a:cs typeface="Quattrocento Sans"/>
                <a:sym typeface="Quattrocento Sans"/>
              </a:rPr>
              <a:t>Avots: https:</a:t>
            </a:r>
            <a:r>
              <a:rPr i="1" lang="en-GB" sz="1200" u="sng">
                <a:solidFill>
                  <a:srgbClr val="1155CC"/>
                </a:solidFill>
                <a:latin typeface="Quattrocento Sans"/>
                <a:ea typeface="Quattrocento Sans"/>
                <a:cs typeface="Quattrocento Sans"/>
                <a:sym typeface="Quattrocento Sans"/>
                <a:hlinkClick r:id="rId7">
                  <a:extLst>
                    <a:ext uri="{A12FA001-AC4F-418D-AE19-62706E023703}">
                      <ahyp:hlinkClr val="tx"/>
                    </a:ext>
                  </a:extLst>
                </a:hlinkClick>
              </a:rPr>
              <a:t>//creately.com/blog/diagrams/business-model-canvas-explained/</a:t>
            </a:r>
            <a:endParaRPr sz="12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