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11" r:id="rId3"/>
    <p:sldId id="257" r:id="rId4"/>
    <p:sldId id="268" r:id="rId5"/>
    <p:sldId id="359" r:id="rId6"/>
    <p:sldId id="340" r:id="rId7"/>
    <p:sldId id="365" r:id="rId8"/>
    <p:sldId id="341" r:id="rId9"/>
    <p:sldId id="342" r:id="rId10"/>
    <p:sldId id="343" r:id="rId11"/>
    <p:sldId id="344" r:id="rId12"/>
    <p:sldId id="345" r:id="rId13"/>
    <p:sldId id="346" r:id="rId14"/>
    <p:sldId id="348" r:id="rId15"/>
    <p:sldId id="360" r:id="rId16"/>
    <p:sldId id="349" r:id="rId17"/>
    <p:sldId id="355" r:id="rId18"/>
    <p:sldId id="356" r:id="rId19"/>
    <p:sldId id="350" r:id="rId20"/>
    <p:sldId id="361" r:id="rId21"/>
    <p:sldId id="357" r:id="rId22"/>
    <p:sldId id="351" r:id="rId23"/>
    <p:sldId id="363" r:id="rId24"/>
    <p:sldId id="352" r:id="rId25"/>
    <p:sldId id="358" r:id="rId26"/>
    <p:sldId id="362" r:id="rId27"/>
    <p:sldId id="364" r:id="rId28"/>
    <p:sldId id="353" r:id="rId29"/>
    <p:sldId id="368" r:id="rId30"/>
    <p:sldId id="369" r:id="rId31"/>
    <p:sldId id="370" r:id="rId32"/>
    <p:sldId id="375" r:id="rId33"/>
    <p:sldId id="371" r:id="rId34"/>
    <p:sldId id="372" r:id="rId35"/>
    <p:sldId id="373" r:id="rId36"/>
    <p:sldId id="374" r:id="rId37"/>
    <p:sldId id="310" r:id="rId38"/>
    <p:sldId id="367" r:id="rId39"/>
    <p:sldId id="331" r:id="rId40"/>
    <p:sldId id="2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 Nikolaidou" initials="AN" lastIdx="3" clrIdx="0">
    <p:extLst>
      <p:ext uri="{19B8F6BF-5375-455C-9EA6-DF929625EA0E}">
        <p15:presenceInfo xmlns:p15="http://schemas.microsoft.com/office/powerpoint/2012/main" userId="Andria Nikolaido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A86"/>
    <a:srgbClr val="29BB89"/>
    <a:srgbClr val="FF0066"/>
    <a:srgbClr val="195562"/>
    <a:srgbClr val="FF9933"/>
    <a:srgbClr val="E6E6E6"/>
    <a:srgbClr val="FF66FF"/>
    <a:srgbClr val="179D96"/>
    <a:srgbClr val="04B9D9"/>
    <a:srgbClr val="A3C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5" d="100"/>
          <a:sy n="85" d="100"/>
        </p:scale>
        <p:origin x="51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29/03/2022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hier, um den Master-Titelstil zu bearbeiten</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29/03/2022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ZYfHJ6J4Qv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7.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3.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hyperlink" Target="https://socialbusinessdesign.org/aravind-business-model-case-study/"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hyperlink" Target="https://socialbusinessdesign.org/aravind-business-model-case-study/"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 Id="rId9" Type="http://schemas.openxmlformats.org/officeDocument/2006/relationships/hyperlink" Target="https://bmtoolbox.net/stories/aravind/"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socialbusinessdesign.org/aravind-business-model-case-study/" TargetMode="External"/><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socialbusinessdesign.org/recyclepoints-business-model-case-study/"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7.png"/><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8" Type="http://schemas.openxmlformats.org/officeDocument/2006/relationships/hyperlink" Target="https://creately.com/blog/diagrams/business-model-canvas-explained/" TargetMode="External"/><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7.png"/><Relationship Id="rId10" Type="http://schemas.openxmlformats.org/officeDocument/2006/relationships/hyperlink" Target="https://www.thebrokeronline.eu/doing-social-business-right/" TargetMode="External"/><Relationship Id="rId4" Type="http://schemas.openxmlformats.org/officeDocument/2006/relationships/image" Target="../media/image4.svg"/><Relationship Id="rId9"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N_gbN2aYAZ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7.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7.xml.rels><?xml version="1.0" encoding="UTF-8" standalone="yes"?>
<Relationships xmlns="http://schemas.openxmlformats.org/package/2006/relationships"><Relationship Id="rId8" Type="http://schemas.openxmlformats.org/officeDocument/2006/relationships/hyperlink" Target="https://www.startuphughes.com/business-model-canvas/" TargetMode="External"/><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_rels/slide9.xml.rels><?xml version="1.0" encoding="UTF-8" standalone="yes"?>
<Relationships xmlns="http://schemas.openxmlformats.org/package/2006/relationships"><Relationship Id="rId8" Type="http://schemas.openxmlformats.org/officeDocument/2006/relationships/hyperlink" Target="https://creately.com/blog/diagrams/business-model-canvas-explained/" TargetMode="External"/><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7.png"/><Relationship Id="rId4" Type="http://schemas.openxmlformats.org/officeDocument/2006/relationships/image" Target="../media/image40.svg"/></Relationships>
</file>

<file path=ppt/slides/slide1.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303013" y="4760111"/>
            <a:ext cx="5585974" cy="937304"/>
          </a:xfrm>
        </p:spPr>
        <p:txBody>
          <a:bodyPr>
            <a:noAutofit/>
          </a:bodyPr>
          <a:lstStyle/>
          <a:p>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Fortbildungsprogramm</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Modul </a:t>
            </a:r>
            <a:r>
              <a:rPr lang="en-IE"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6: </a:t>
            </a:r>
            <a:r>
              <a:rPr lang="en-GB"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Wie man einen Geschäftsplan erstellt</a:t>
            </a:r>
            <a:r>
              <a:rPr lang="en-GB"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r>
            <a:br>
              <a:rPr lang="en-GB"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smtClean="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PPT1</a:t>
            </a:r>
            <a:endPar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timing>
    <p:tnLst>
      <p:par>
        <p:cTn id="1" dur="indefinite" restart="never" nodeType="tmRoot"/>
      </p:par>
    </p:tnLst>
  </p:timing>
</p:sld>
</file>

<file path=ppt/slides/slide1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195690"/>
            <a:ext cx="7719825" cy="3975447"/>
          </a:xfrm>
          <a:prstGeom prst="rect">
            <a:avLst/>
          </a:prstGeom>
          <a:noFill/>
        </p:spPr>
        <p:txBody>
          <a:bodyPr wrap="square" rtlCol="0">
            <a:spAutoFit/>
          </a:bodyPr>
          <a:lstStyle/>
          <a:p>
            <a:pPr marL="342900" indent="-342900">
              <a:lnSpc>
                <a:spcPct val="200000"/>
              </a:lnSpc>
              <a:spcAft>
                <a:spcPts val="1000"/>
              </a:spcAft>
              <a:buFont typeface="+mj-lt"/>
              <a:buAutoNum type="arabicPeriod" startAt="2"/>
            </a:pPr>
            <a:r>
              <a:rPr lang="en-US" b="1" dirty="0">
                <a:latin typeface="Segoe UI" panose="020B0502040204020203" pitchFamily="34" charset="0"/>
                <a:cs typeface="Segoe UI" panose="020B0502040204020203" pitchFamily="34" charset="0"/>
              </a:rPr>
              <a:t>Wert-Angebot</a:t>
            </a:r>
          </a:p>
          <a:p>
            <a:pPr marL="355600"/>
            <a:endParaRPr lang="en-GB" sz="1000"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Ein </a:t>
            </a:r>
            <a:r>
              <a:rPr lang="en-GB" dirty="0">
                <a:latin typeface="Segoe UI" panose="020B0502040204020203" pitchFamily="34" charset="0"/>
                <a:cs typeface="Segoe UI" panose="020B0502040204020203" pitchFamily="34" charset="0"/>
              </a:rPr>
              <a:t>wirksames Wertangebot verbindet das Kundenprofil mit den Elementen des Mehrwerts.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Die Identifizierung des Wertangebots erfolgt </a:t>
            </a:r>
            <a:r>
              <a:rPr lang="en-GB" dirty="0" smtClean="0">
                <a:latin typeface="Segoe UI" panose="020B0502040204020203" pitchFamily="34" charset="0"/>
                <a:cs typeface="Segoe UI" panose="020B0502040204020203" pitchFamily="34" charset="0"/>
              </a:rPr>
              <a:t>daher</a:t>
            </a:r>
            <a:r>
              <a:rPr lang="en-GB" b="1" dirty="0">
                <a:latin typeface="Segoe UI" panose="020B0502040204020203" pitchFamily="34" charset="0"/>
                <a:cs typeface="Segoe UI" panose="020B0502040204020203" pitchFamily="34" charset="0"/>
              </a:rPr>
              <a:t>, indem man sich die Kundensegmente des Unternehmens ansieht </a:t>
            </a:r>
            <a:r>
              <a:rPr lang="en-GB" dirty="0">
                <a:latin typeface="Segoe UI" panose="020B0502040204020203" pitchFamily="34" charset="0"/>
                <a:cs typeface="Segoe UI" panose="020B0502040204020203" pitchFamily="34" charset="0"/>
              </a:rPr>
              <a:t>und herausfindet, </a:t>
            </a:r>
            <a:r>
              <a:rPr lang="en-GB" b="1" dirty="0">
                <a:latin typeface="Segoe UI" panose="020B0502040204020203" pitchFamily="34" charset="0"/>
                <a:cs typeface="Segoe UI" panose="020B0502040204020203" pitchFamily="34" charset="0"/>
              </a:rPr>
              <a:t>wo das Produkt und/oder die Dienstleistung das Problem </a:t>
            </a:r>
            <a:r>
              <a:rPr lang="en-GB" dirty="0">
                <a:latin typeface="Segoe UI" panose="020B0502040204020203" pitchFamily="34" charset="0"/>
                <a:cs typeface="Segoe UI" panose="020B0502040204020203" pitchFamily="34" charset="0"/>
              </a:rPr>
              <a:t>des </a:t>
            </a:r>
            <a:r>
              <a:rPr lang="en-GB" dirty="0" smtClean="0">
                <a:latin typeface="Segoe UI" panose="020B0502040204020203" pitchFamily="34" charset="0"/>
                <a:cs typeface="Segoe UI" panose="020B0502040204020203" pitchFamily="34" charset="0"/>
              </a:rPr>
              <a:t>Zielkunden </a:t>
            </a:r>
            <a:r>
              <a:rPr lang="en-GB" b="1" dirty="0">
                <a:latin typeface="Segoe UI" panose="020B0502040204020203" pitchFamily="34" charset="0"/>
                <a:cs typeface="Segoe UI" panose="020B0502040204020203" pitchFamily="34" charset="0"/>
              </a:rPr>
              <a:t>löst</a:t>
            </a:r>
            <a:r>
              <a:rPr lang="en-GB" dirty="0">
                <a:latin typeface="Segoe UI" panose="020B0502040204020203" pitchFamily="34" charset="0"/>
                <a:cs typeface="Segoe UI" panose="020B0502040204020203" pitchFamily="34" charset="0"/>
              </a:rPr>
              <a:t>.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Der </a:t>
            </a:r>
            <a:r>
              <a:rPr lang="en-GB" dirty="0">
                <a:latin typeface="Segoe UI" panose="020B0502040204020203" pitchFamily="34" charset="0"/>
                <a:cs typeface="Segoe UI" panose="020B0502040204020203" pitchFamily="34" charset="0"/>
              </a:rPr>
              <a:t>Wert, der den Kunden durch das Produkt und/oder die Dienstleistung geboten wird, kann sowohl </a:t>
            </a:r>
            <a:r>
              <a:rPr lang="en-GB" b="1" dirty="0">
                <a:latin typeface="Segoe UI" panose="020B0502040204020203" pitchFamily="34" charset="0"/>
                <a:cs typeface="Segoe UI" panose="020B0502040204020203" pitchFamily="34" charset="0"/>
              </a:rPr>
              <a:t>quantitativ </a:t>
            </a:r>
            <a:r>
              <a:rPr lang="en-GB" dirty="0">
                <a:latin typeface="Segoe UI" panose="020B0502040204020203" pitchFamily="34" charset="0"/>
                <a:cs typeface="Segoe UI" panose="020B0502040204020203" pitchFamily="34" charset="0"/>
              </a:rPr>
              <a:t>sein</a:t>
            </a:r>
            <a:r>
              <a:rPr lang="en-GB" dirty="0">
                <a:latin typeface="Segoe UI" panose="020B0502040204020203" pitchFamily="34" charset="0"/>
                <a:cs typeface="Segoe UI" panose="020B0502040204020203" pitchFamily="34" charset="0"/>
              </a:rPr>
              <a:t>, </a:t>
            </a:r>
            <a:r>
              <a:rPr lang="en-GB" dirty="0" smtClean="0">
                <a:latin typeface="Segoe UI" panose="020B0502040204020203" pitchFamily="34" charset="0"/>
                <a:cs typeface="Segoe UI" panose="020B0502040204020203" pitchFamily="34" charset="0"/>
              </a:rPr>
              <a:t>z. B. </a:t>
            </a:r>
            <a:r>
              <a:rPr lang="en-GB" dirty="0">
                <a:latin typeface="Segoe UI" panose="020B0502040204020203" pitchFamily="34" charset="0"/>
                <a:cs typeface="Segoe UI" panose="020B0502040204020203" pitchFamily="34" charset="0"/>
              </a:rPr>
              <a:t>der </a:t>
            </a:r>
            <a:r>
              <a:rPr lang="en-GB" dirty="0">
                <a:latin typeface="Segoe UI" panose="020B0502040204020203" pitchFamily="34" charset="0"/>
                <a:cs typeface="Segoe UI" panose="020B0502040204020203" pitchFamily="34" charset="0"/>
              </a:rPr>
              <a:t>Preis eines Produkts, als auch </a:t>
            </a:r>
            <a:r>
              <a:rPr lang="en-GB" b="1" dirty="0">
                <a:latin typeface="Segoe UI" panose="020B0502040204020203" pitchFamily="34" charset="0"/>
                <a:cs typeface="Segoe UI" panose="020B0502040204020203" pitchFamily="34" charset="0"/>
              </a:rPr>
              <a:t>qualitativ</a:t>
            </a:r>
            <a:r>
              <a:rPr lang="en-GB" dirty="0">
                <a:latin typeface="Segoe UI" panose="020B0502040204020203" pitchFamily="34" charset="0"/>
                <a:cs typeface="Segoe UI" panose="020B0502040204020203" pitchFamily="34" charset="0"/>
              </a:rPr>
              <a:t>, z. B. das innovative Design.</a:t>
            </a:r>
          </a:p>
          <a:p>
            <a:endParaRPr lang="en-GB" dirty="0">
              <a:latin typeface="Segoe UI" panose="020B0502040204020203" pitchFamily="34" charset="0"/>
              <a:cs typeface="Segoe UI" panose="020B0502040204020203" pitchFamily="34" charset="0"/>
            </a:endParaRPr>
          </a:p>
        </p:txBody>
      </p:sp>
      <p:pic>
        <p:nvPicPr>
          <p:cNvPr id="5122" name="Picture 2" descr="https://lh5.googleusercontent.com/KRL60ogNTbPmhrTxralEscX0O2vAy4DHqzkhY_O5Rl7oC_qgw-KJmKlTus_LUsvEWeNpV2r8pCbnVmbmYTydGjtYrOe48Ch8AG6p4MuZlyWMCIA1eJahSeMC9AUBX2yv2qWwPWdD"/>
          <p:cNvPicPr>
            <a:picLocks noChangeAspect="1" noChangeArrowheads="1"/>
          </p:cNvPicPr>
          <p:nvPr/>
        </p:nvPicPr>
        <p:blipFill rotWithShape="1">
          <a:blip r:embed="rId7">
            <a:extLst>
              <a:ext uri="{28A0092B-C50C-407E-A947-70E740481C1C}">
                <a14:useLocalDpi xmlns:a14="http://schemas.microsoft.com/office/drawing/2010/main" val="0"/>
              </a:ext>
            </a:extLst>
          </a:blip>
          <a:srcRect l="34290"/>
          <a:stretch/>
        </p:blipFill>
        <p:spPr bwMode="auto">
          <a:xfrm>
            <a:off x="8952085" y="1546894"/>
            <a:ext cx="3239915" cy="279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451682"/>
      </p:ext>
    </p:extLst>
  </p:cSld>
  <p:clrMapOvr>
    <a:masterClrMapping/>
  </p:clrMapOvr>
  <p:timing>
    <p:tnLst>
      <p:par>
        <p:cTn id="1" dur="indefinite" restart="never" nodeType="tmRoot"/>
      </p:par>
    </p:tnLst>
  </p:timing>
</p:sld>
</file>

<file path=ppt/slides/slide11.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66975" y="1069740"/>
            <a:ext cx="7402325" cy="4714111"/>
          </a:xfrm>
          <a:prstGeom prst="rect">
            <a:avLst/>
          </a:prstGeom>
          <a:noFill/>
        </p:spPr>
        <p:txBody>
          <a:bodyPr wrap="square" rtlCol="0">
            <a:spAutoFit/>
          </a:bodyPr>
          <a:lstStyle/>
          <a:p>
            <a:pPr marL="342900" indent="-342900">
              <a:lnSpc>
                <a:spcPct val="200000"/>
              </a:lnSpc>
              <a:spcAft>
                <a:spcPts val="1000"/>
              </a:spcAft>
              <a:buFont typeface="+mj-lt"/>
              <a:buAutoNum type="arabicPeriod" startAt="2"/>
            </a:pPr>
            <a:r>
              <a:rPr lang="en-US" b="1" dirty="0" smtClean="0">
                <a:latin typeface="Segoe UI" panose="020B0502040204020203" pitchFamily="34" charset="0"/>
                <a:cs typeface="Segoe UI" panose="020B0502040204020203" pitchFamily="34" charset="0"/>
              </a:rPr>
              <a:t>Wert-Angebot</a:t>
            </a:r>
          </a:p>
          <a:p>
            <a:r>
              <a:rPr lang="en-GB" dirty="0" smtClean="0">
                <a:latin typeface="Segoe UI" panose="020B0502040204020203" pitchFamily="34" charset="0"/>
                <a:cs typeface="Segoe UI" panose="020B0502040204020203" pitchFamily="34" charset="0"/>
              </a:rPr>
              <a:t>Um </a:t>
            </a:r>
            <a:r>
              <a:rPr lang="en-GB" dirty="0">
                <a:latin typeface="Segoe UI" panose="020B0502040204020203" pitchFamily="34" charset="0"/>
                <a:cs typeface="Segoe UI" panose="020B0502040204020203" pitchFamily="34" charset="0"/>
              </a:rPr>
              <a:t>ein einzigartiges Nutzenversprechen zu entwickeln, sollten Sie die folgenden Produkt- und/oder Dienstleistungsmerkmale berücksichtigen</a:t>
            </a:r>
            <a:r>
              <a:rPr lang="en-GB" dirty="0" smtClean="0">
                <a:latin typeface="Segoe UI" panose="020B0502040204020203" pitchFamily="34" charset="0"/>
                <a:cs typeface="Segoe UI" panose="020B0502040204020203" pitchFamily="34" charset="0"/>
              </a:rPr>
              <a:t>:</a:t>
            </a:r>
          </a:p>
          <a:p>
            <a:endParaRPr lang="en-GB"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a:solidFill>
                  <a:srgbClr val="29BA86"/>
                </a:solidFill>
                <a:latin typeface="Segoe UI" panose="020B0502040204020203" pitchFamily="34" charset="0"/>
                <a:cs typeface="Segoe UI" panose="020B0502040204020203" pitchFamily="34" charset="0"/>
              </a:rPr>
              <a:t>Neuheit: </a:t>
            </a:r>
            <a:r>
              <a:rPr lang="en-GB" dirty="0">
                <a:latin typeface="Segoe UI" panose="020B0502040204020203" pitchFamily="34" charset="0"/>
                <a:cs typeface="Segoe UI" panose="020B0502040204020203" pitchFamily="34" charset="0"/>
              </a:rPr>
              <a:t>Die Innovation oder Neuartigkeit eines Produkts und/oder einer </a:t>
            </a:r>
            <a:r>
              <a:rPr lang="en-GB" dirty="0" smtClean="0">
                <a:latin typeface="Segoe UI" panose="020B0502040204020203" pitchFamily="34" charset="0"/>
                <a:cs typeface="Segoe UI" panose="020B0502040204020203" pitchFamily="34" charset="0"/>
              </a:rPr>
              <a:t>Dienstleistung.</a:t>
            </a:r>
          </a:p>
          <a:p>
            <a:pPr marL="285750" indent="-285750" fontAlgn="base">
              <a:buFont typeface="Wingdings" panose="05000000000000000000" pitchFamily="2" charset="2"/>
              <a:buChar char="ü"/>
            </a:pPr>
            <a:endParaRPr lang="en-GB" sz="1000" b="1"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solidFill>
                  <a:srgbClr val="29BA86"/>
                </a:solidFill>
                <a:latin typeface="Segoe UI" panose="020B0502040204020203" pitchFamily="34" charset="0"/>
                <a:cs typeface="Segoe UI" panose="020B0502040204020203" pitchFamily="34" charset="0"/>
              </a:rPr>
              <a:t>Leistung</a:t>
            </a:r>
            <a:r>
              <a:rPr lang="en-GB" b="1" dirty="0">
                <a:solidFill>
                  <a:srgbClr val="29BA86"/>
                </a:solidFill>
                <a:latin typeface="Segoe UI" panose="020B0502040204020203" pitchFamily="34" charset="0"/>
                <a:cs typeface="Segoe UI" panose="020B0502040204020203" pitchFamily="34" charset="0"/>
              </a:rPr>
              <a:t>: </a:t>
            </a:r>
            <a:r>
              <a:rPr lang="en-GB" dirty="0" smtClean="0">
                <a:latin typeface="Segoe UI" panose="020B0502040204020203" pitchFamily="34" charset="0"/>
                <a:cs typeface="Segoe UI" panose="020B0502040204020203" pitchFamily="34" charset="0"/>
              </a:rPr>
              <a:t>Neuer </a:t>
            </a:r>
            <a:r>
              <a:rPr lang="en-GB" dirty="0">
                <a:latin typeface="Segoe UI" panose="020B0502040204020203" pitchFamily="34" charset="0"/>
                <a:cs typeface="Segoe UI" panose="020B0502040204020203" pitchFamily="34" charset="0"/>
              </a:rPr>
              <a:t>Wert für ein bereits traditionelles Produkt, d.h. die Aufwertung von Produkten oder Dienstleistungen. </a:t>
            </a:r>
            <a:endParaRPr lang="en-GB" dirty="0" smtClean="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endParaRPr lang="en-GB" sz="1000" b="1"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solidFill>
                  <a:srgbClr val="29BA86"/>
                </a:solidFill>
                <a:latin typeface="Segoe UI" panose="020B0502040204020203" pitchFamily="34" charset="0"/>
                <a:cs typeface="Segoe UI" panose="020B0502040204020203" pitchFamily="34" charset="0"/>
              </a:rPr>
              <a:t>Personalisierung</a:t>
            </a:r>
            <a:r>
              <a:rPr lang="en-GB" b="1" dirty="0">
                <a:solidFill>
                  <a:srgbClr val="29BA86"/>
                </a:solidFill>
                <a:latin typeface="Segoe UI" panose="020B0502040204020203" pitchFamily="34" charset="0"/>
                <a:cs typeface="Segoe UI" panose="020B0502040204020203" pitchFamily="34" charset="0"/>
              </a:rPr>
              <a:t>: </a:t>
            </a:r>
            <a:r>
              <a:rPr lang="en-GB" dirty="0" smtClean="0">
                <a:latin typeface="Segoe UI" panose="020B0502040204020203" pitchFamily="34" charset="0"/>
                <a:cs typeface="Segoe UI" panose="020B0502040204020203" pitchFamily="34" charset="0"/>
              </a:rPr>
              <a:t>Wert </a:t>
            </a:r>
            <a:r>
              <a:rPr lang="en-GB" dirty="0">
                <a:latin typeface="Segoe UI" panose="020B0502040204020203" pitchFamily="34" charset="0"/>
                <a:cs typeface="Segoe UI" panose="020B0502040204020203" pitchFamily="34" charset="0"/>
              </a:rPr>
              <a:t>durch Produkte und/oder Dienstleistungen, die den besonderen und spezifischen Bedürfnissen jedes </a:t>
            </a:r>
            <a:r>
              <a:rPr lang="en-GB" dirty="0" smtClean="0">
                <a:latin typeface="Segoe UI" panose="020B0502040204020203" pitchFamily="34" charset="0"/>
                <a:cs typeface="Segoe UI" panose="020B0502040204020203" pitchFamily="34" charset="0"/>
              </a:rPr>
              <a:t>Kundensegments</a:t>
            </a:r>
            <a:r>
              <a:rPr lang="en-GB" dirty="0">
                <a:latin typeface="Segoe UI" panose="020B0502040204020203" pitchFamily="34" charset="0"/>
                <a:cs typeface="Segoe UI" panose="020B0502040204020203" pitchFamily="34" charset="0"/>
              </a:rPr>
              <a:t> entsprechen</a:t>
            </a:r>
            <a:r>
              <a:rPr lang="en-GB" dirty="0" smtClean="0">
                <a:latin typeface="Segoe UI" panose="020B0502040204020203" pitchFamily="34" charset="0"/>
                <a:cs typeface="Segoe UI" panose="020B0502040204020203" pitchFamily="34" charset="0"/>
              </a:rPr>
              <a:t>.</a:t>
            </a:r>
          </a:p>
          <a:p>
            <a:pPr marL="285750" indent="-285750" fontAlgn="base">
              <a:buFont typeface="Wingdings" panose="05000000000000000000" pitchFamily="2" charset="2"/>
              <a:buChar char="ü"/>
            </a:pPr>
            <a:endParaRPr lang="en-GB" sz="1000" b="1"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solidFill>
                  <a:srgbClr val="29BA86"/>
                </a:solidFill>
                <a:latin typeface="Segoe UI" panose="020B0502040204020203" pitchFamily="34" charset="0"/>
                <a:cs typeface="Segoe UI" panose="020B0502040204020203" pitchFamily="34" charset="0"/>
              </a:rPr>
              <a:t>Status</a:t>
            </a:r>
            <a:r>
              <a:rPr lang="en-GB" b="1"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Demonstration der Loyalität gegenüber einer bestimmten Produktmarke aufgrund ihres Designs oder ihrer überlegenen Qualität</a:t>
            </a:r>
            <a:r>
              <a:rPr lang="en-GB" dirty="0" smtClean="0">
                <a:latin typeface="Segoe UI" panose="020B0502040204020203" pitchFamily="34" charset="0"/>
                <a:cs typeface="Segoe UI" panose="020B0502040204020203" pitchFamily="34" charset="0"/>
              </a:rPr>
              <a:t>.</a:t>
            </a:r>
          </a:p>
          <a:p>
            <a:endParaRPr lang="en-GB" sz="1000"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a:solidFill>
                  <a:srgbClr val="29BA86"/>
                </a:solidFill>
                <a:latin typeface="Segoe UI" panose="020B0502040204020203" pitchFamily="34" charset="0"/>
                <a:cs typeface="Segoe UI" panose="020B0502040204020203" pitchFamily="34" charset="0"/>
              </a:rPr>
              <a:t>Preis: </a:t>
            </a:r>
            <a:r>
              <a:rPr lang="en-GB" dirty="0">
                <a:latin typeface="Segoe UI" panose="020B0502040204020203" pitchFamily="34" charset="0"/>
                <a:cs typeface="Segoe UI" panose="020B0502040204020203" pitchFamily="34" charset="0"/>
              </a:rPr>
              <a:t>Im Falle neuer Marktteilnehmer, die ein billigeres Produkt oder eine billigere Dienstleistung anbieten</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pic>
        <p:nvPicPr>
          <p:cNvPr id="5122" name="Picture 2" descr="https://lh5.googleusercontent.com/KRL60ogNTbPmhrTxralEscX0O2vAy4DHqzkhY_O5Rl7oC_qgw-KJmKlTus_LUsvEWeNpV2r8pCbnVmbmYTydGjtYrOe48Ch8AG6p4MuZlyWMCIA1eJahSeMC9AUBX2yv2qWwPWdD"/>
          <p:cNvPicPr>
            <a:picLocks noChangeAspect="1" noChangeArrowheads="1"/>
          </p:cNvPicPr>
          <p:nvPr/>
        </p:nvPicPr>
        <p:blipFill rotWithShape="1">
          <a:blip r:embed="rId7">
            <a:extLst>
              <a:ext uri="{28A0092B-C50C-407E-A947-70E740481C1C}">
                <a14:useLocalDpi xmlns:a14="http://schemas.microsoft.com/office/drawing/2010/main" val="0"/>
              </a:ext>
            </a:extLst>
          </a:blip>
          <a:srcRect l="34290"/>
          <a:stretch/>
        </p:blipFill>
        <p:spPr bwMode="auto">
          <a:xfrm>
            <a:off x="8952085" y="1546894"/>
            <a:ext cx="3239915" cy="279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881987"/>
      </p:ext>
    </p:extLst>
  </p:cSld>
  <p:clrMapOvr>
    <a:masterClrMapping/>
  </p:clrMapOvr>
  <p:timing>
    <p:tnLst>
      <p:par>
        <p:cTn id="1" dur="indefinite" restart="never" nodeType="tmRoot"/>
      </p:par>
    </p:tnLst>
  </p:timing>
</p:sld>
</file>

<file path=ppt/slides/slide1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7543288" cy="4160113"/>
          </a:xfrm>
          <a:prstGeom prst="rect">
            <a:avLst/>
          </a:prstGeom>
          <a:noFill/>
        </p:spPr>
        <p:txBody>
          <a:bodyPr wrap="square" rtlCol="0">
            <a:spAutoFit/>
          </a:bodyPr>
          <a:lstStyle/>
          <a:p>
            <a:pPr marL="342900" indent="-342900">
              <a:lnSpc>
                <a:spcPct val="200000"/>
              </a:lnSpc>
              <a:spcAft>
                <a:spcPts val="1000"/>
              </a:spcAft>
              <a:buFont typeface="+mj-lt"/>
              <a:buAutoNum type="arabicPeriod" startAt="2"/>
            </a:pPr>
            <a:r>
              <a:rPr lang="en-US" b="1" dirty="0" smtClean="0">
                <a:latin typeface="Segoe UI" panose="020B0502040204020203" pitchFamily="34" charset="0"/>
                <a:cs typeface="Segoe UI" panose="020B0502040204020203" pitchFamily="34" charset="0"/>
              </a:rPr>
              <a:t>Wert-Angebot</a:t>
            </a:r>
          </a:p>
          <a:p>
            <a:r>
              <a:rPr lang="en-GB" dirty="0">
                <a:latin typeface="Segoe UI" panose="020B0502040204020203" pitchFamily="34" charset="0"/>
                <a:cs typeface="Segoe UI" panose="020B0502040204020203" pitchFamily="34" charset="0"/>
              </a:rPr>
              <a:t>Produkt- und/oder </a:t>
            </a:r>
            <a:r>
              <a:rPr lang="en-GB" dirty="0" smtClean="0">
                <a:latin typeface="Segoe UI" panose="020B0502040204020203" pitchFamily="34" charset="0"/>
                <a:cs typeface="Segoe UI" panose="020B0502040204020203" pitchFamily="34" charset="0"/>
              </a:rPr>
              <a:t>Dienstleistungsmerkmale (Fortsetzung):</a:t>
            </a:r>
          </a:p>
          <a:p>
            <a:pPr marL="285750" indent="-285750" fontAlgn="base">
              <a:buFont typeface="Wingdings" panose="05000000000000000000" pitchFamily="2" charset="2"/>
              <a:buChar char="ü"/>
            </a:pPr>
            <a:endParaRPr lang="en-GB" sz="1000" b="1"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a:solidFill>
                  <a:srgbClr val="29BA86"/>
                </a:solidFill>
                <a:latin typeface="Segoe UI" panose="020B0502040204020203" pitchFamily="34" charset="0"/>
                <a:cs typeface="Segoe UI" panose="020B0502040204020203" pitchFamily="34" charset="0"/>
              </a:rPr>
              <a:t>Kostensenkung: </a:t>
            </a:r>
            <a:r>
              <a:rPr lang="en-GB" dirty="0" smtClean="0">
                <a:latin typeface="Segoe UI" panose="020B0502040204020203" pitchFamily="34" charset="0"/>
                <a:cs typeface="Segoe UI" panose="020B0502040204020203" pitchFamily="34" charset="0"/>
              </a:rPr>
              <a:t>Mehrwert </a:t>
            </a:r>
            <a:r>
              <a:rPr lang="en-GB" dirty="0">
                <a:latin typeface="Segoe UI" panose="020B0502040204020203" pitchFamily="34" charset="0"/>
                <a:cs typeface="Segoe UI" panose="020B0502040204020203" pitchFamily="34" charset="0"/>
              </a:rPr>
              <a:t>durch ein verbessertes Kundenerlebnis bei gleichzeitiger Senkung der Kosten für das Produkt und/oder die </a:t>
            </a:r>
            <a:r>
              <a:rPr lang="en-GB" dirty="0" smtClean="0">
                <a:latin typeface="Segoe UI" panose="020B0502040204020203" pitchFamily="34" charset="0"/>
                <a:cs typeface="Segoe UI" panose="020B0502040204020203" pitchFamily="34" charset="0"/>
              </a:rPr>
              <a:t>Dienstleistung.</a:t>
            </a:r>
          </a:p>
          <a:p>
            <a:pPr marL="285750" indent="-285750" fontAlgn="base">
              <a:buFont typeface="Wingdings" panose="05000000000000000000" pitchFamily="2" charset="2"/>
              <a:buChar char="ü"/>
            </a:pPr>
            <a:endParaRPr lang="en-GB" sz="1000" b="1"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a:solidFill>
                  <a:srgbClr val="29BA86"/>
                </a:solidFill>
                <a:latin typeface="Segoe UI" panose="020B0502040204020203" pitchFamily="34" charset="0"/>
                <a:cs typeface="Segoe UI" panose="020B0502040204020203" pitchFamily="34" charset="0"/>
              </a:rPr>
              <a:t>Risikominderung: </a:t>
            </a:r>
            <a:r>
              <a:rPr lang="en-GB" dirty="0">
                <a:latin typeface="Segoe UI" panose="020B0502040204020203" pitchFamily="34" charset="0"/>
                <a:cs typeface="Segoe UI" panose="020B0502040204020203" pitchFamily="34" charset="0"/>
              </a:rPr>
              <a:t>Die Kunden fühlen sich mit dem Produkt und/oder der Dienstleistung sicher, weil es ein Element der Risikominderung im Verkaufsprozess gibt, z. B. eine erweiterte Garantie. </a:t>
            </a:r>
            <a:endParaRPr lang="en-GB" dirty="0" smtClean="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endParaRPr lang="en-GB" sz="1000" b="1" dirty="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solidFill>
                  <a:srgbClr val="29BA86"/>
                </a:solidFill>
                <a:latin typeface="Segoe UI" panose="020B0502040204020203" pitchFamily="34" charset="0"/>
                <a:cs typeface="Segoe UI" panose="020B0502040204020203" pitchFamily="34" charset="0"/>
              </a:rPr>
              <a:t>Zugänglichkeit</a:t>
            </a:r>
            <a:r>
              <a:rPr lang="en-GB" b="1"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Die </a:t>
            </a:r>
            <a:r>
              <a:rPr lang="en-GB" dirty="0" smtClean="0">
                <a:latin typeface="Segoe UI" panose="020B0502040204020203" pitchFamily="34" charset="0"/>
                <a:cs typeface="Segoe UI" panose="020B0502040204020203" pitchFamily="34" charset="0"/>
              </a:rPr>
              <a:t>Produkte </a:t>
            </a:r>
            <a:r>
              <a:rPr lang="en-GB" dirty="0">
                <a:latin typeface="Segoe UI" panose="020B0502040204020203" pitchFamily="34" charset="0"/>
                <a:cs typeface="Segoe UI" panose="020B0502040204020203" pitchFamily="34" charset="0"/>
              </a:rPr>
              <a:t>und/oder Dienstleistungen sind für neue Kundensegmente zugänglich. </a:t>
            </a:r>
          </a:p>
          <a:p>
            <a:pPr marL="285750" indent="-285750" fontAlgn="base">
              <a:buFont typeface="Wingdings" panose="05000000000000000000" pitchFamily="2" charset="2"/>
              <a:buChar char="ü"/>
            </a:pPr>
            <a:endParaRPr lang="en-GB" sz="1000" b="1" dirty="0" smtClean="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solidFill>
                  <a:srgbClr val="29BA86"/>
                </a:solidFill>
                <a:latin typeface="Segoe UI" panose="020B0502040204020203" pitchFamily="34" charset="0"/>
                <a:cs typeface="Segoe UI" panose="020B0502040204020203" pitchFamily="34" charset="0"/>
              </a:rPr>
              <a:t>Bequemlichkeit/Nutzbarkeit</a:t>
            </a:r>
            <a:r>
              <a:rPr lang="en-GB" b="1"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Die Wertschöpfung durch die einfache und bequeme Nutzung eines Produkts und/oder einer Dienstleistung.</a:t>
            </a:r>
          </a:p>
        </p:txBody>
      </p:sp>
      <p:pic>
        <p:nvPicPr>
          <p:cNvPr id="5122" name="Picture 2" descr="https://lh5.googleusercontent.com/KRL60ogNTbPmhrTxralEscX0O2vAy4DHqzkhY_O5Rl7oC_qgw-KJmKlTus_LUsvEWeNpV2r8pCbnVmbmYTydGjtYrOe48Ch8AG6p4MuZlyWMCIA1eJahSeMC9AUBX2yv2qWwPWdD"/>
          <p:cNvPicPr>
            <a:picLocks noChangeAspect="1" noChangeArrowheads="1"/>
          </p:cNvPicPr>
          <p:nvPr/>
        </p:nvPicPr>
        <p:blipFill rotWithShape="1">
          <a:blip r:embed="rId7">
            <a:extLst>
              <a:ext uri="{28A0092B-C50C-407E-A947-70E740481C1C}">
                <a14:useLocalDpi xmlns:a14="http://schemas.microsoft.com/office/drawing/2010/main" val="0"/>
              </a:ext>
            </a:extLst>
          </a:blip>
          <a:srcRect l="34290"/>
          <a:stretch/>
        </p:blipFill>
        <p:spPr bwMode="auto">
          <a:xfrm>
            <a:off x="8952085" y="1546894"/>
            <a:ext cx="3239915" cy="279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662037"/>
      </p:ext>
    </p:extLst>
  </p:cSld>
  <p:clrMapOvr>
    <a:masterClrMapping/>
  </p:clrMapOvr>
  <p:timing>
    <p:tnLst>
      <p:par>
        <p:cTn id="1" dur="indefinite" restart="never" nodeType="tmRoot"/>
      </p:par>
    </p:tnLst>
  </p:timing>
</p:sld>
</file>

<file path=ppt/slides/slide13.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2" y="1249601"/>
            <a:ext cx="7733817" cy="4431983"/>
          </a:xfrm>
          <a:prstGeom prst="rect">
            <a:avLst/>
          </a:prstGeom>
          <a:noFill/>
        </p:spPr>
        <p:txBody>
          <a:bodyPr wrap="square" rtlCol="0">
            <a:spAutoFit/>
          </a:bodyPr>
          <a:lstStyle/>
          <a:p>
            <a:pPr marL="342900" indent="-342900">
              <a:lnSpc>
                <a:spcPct val="200000"/>
              </a:lnSpc>
              <a:buFont typeface="+mj-lt"/>
              <a:buAutoNum type="arabicPeriod" startAt="3"/>
            </a:pPr>
            <a:r>
              <a:rPr lang="en-US" b="1" dirty="0" smtClean="0">
                <a:latin typeface="Segoe UI" panose="020B0502040204020203" pitchFamily="34" charset="0"/>
                <a:cs typeface="Segoe UI" panose="020B0502040204020203" pitchFamily="34" charset="0"/>
              </a:rPr>
              <a:t>Kanäle</a:t>
            </a:r>
          </a:p>
          <a:p>
            <a:endParaRPr lang="en-GB" sz="1200"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Die Kanäle </a:t>
            </a:r>
            <a:r>
              <a:rPr lang="en-GB" dirty="0">
                <a:latin typeface="Segoe UI" panose="020B0502040204020203" pitchFamily="34" charset="0"/>
                <a:cs typeface="Segoe UI" panose="020B0502040204020203" pitchFamily="34" charset="0"/>
              </a:rPr>
              <a:t>beschreiben, wie </a:t>
            </a:r>
            <a:r>
              <a:rPr lang="en-GB" dirty="0" smtClean="0">
                <a:latin typeface="Segoe UI" panose="020B0502040204020203" pitchFamily="34" charset="0"/>
                <a:cs typeface="Segoe UI" panose="020B0502040204020203" pitchFamily="34" charset="0"/>
              </a:rPr>
              <a:t>Sie </a:t>
            </a:r>
            <a:r>
              <a:rPr lang="en-GB" b="1" dirty="0">
                <a:latin typeface="Segoe UI" panose="020B0502040204020203" pitchFamily="34" charset="0"/>
                <a:cs typeface="Segoe UI" panose="020B0502040204020203" pitchFamily="34" charset="0"/>
              </a:rPr>
              <a:t>mit </a:t>
            </a:r>
            <a:r>
              <a:rPr lang="en-GB" dirty="0" smtClean="0">
                <a:latin typeface="Segoe UI" panose="020B0502040204020203" pitchFamily="34" charset="0"/>
                <a:cs typeface="Segoe UI" panose="020B0502040204020203" pitchFamily="34" charset="0"/>
              </a:rPr>
              <a:t>Ihren </a:t>
            </a:r>
            <a:r>
              <a:rPr lang="en-GB" dirty="0" smtClean="0">
                <a:latin typeface="Segoe UI" panose="020B0502040204020203" pitchFamily="34" charset="0"/>
                <a:cs typeface="Segoe UI" panose="020B0502040204020203" pitchFamily="34" charset="0"/>
              </a:rPr>
              <a:t>Kundensegmenten </a:t>
            </a:r>
            <a:r>
              <a:rPr lang="en-GB" b="1" dirty="0" smtClean="0">
                <a:latin typeface="Segoe UI" panose="020B0502040204020203" pitchFamily="34" charset="0"/>
                <a:cs typeface="Segoe UI" panose="020B0502040204020203" pitchFamily="34" charset="0"/>
              </a:rPr>
              <a:t>kommunizieren </a:t>
            </a:r>
            <a:r>
              <a:rPr lang="en-GB" dirty="0">
                <a:latin typeface="Segoe UI" panose="020B0502040204020203" pitchFamily="34" charset="0"/>
                <a:cs typeface="Segoe UI" panose="020B0502040204020203" pitchFamily="34" charset="0"/>
              </a:rPr>
              <a:t>und </a:t>
            </a:r>
            <a:r>
              <a:rPr lang="en-GB" b="1" dirty="0" smtClean="0">
                <a:latin typeface="Segoe UI" panose="020B0502040204020203" pitchFamily="34" charset="0"/>
                <a:cs typeface="Segoe UI" panose="020B0502040204020203" pitchFamily="34" charset="0"/>
              </a:rPr>
              <a:t>sie erreichen </a:t>
            </a:r>
            <a:r>
              <a:rPr lang="en-GB" dirty="0" smtClean="0">
                <a:latin typeface="Segoe UI" panose="020B0502040204020203" pitchFamily="34" charset="0"/>
                <a:cs typeface="Segoe UI" panose="020B0502040204020203" pitchFamily="34" charset="0"/>
              </a:rPr>
              <a:t>werden</a:t>
            </a:r>
            <a:r>
              <a:rPr lang="en-GB" dirty="0" smtClean="0">
                <a:latin typeface="Segoe UI" panose="020B0502040204020203" pitchFamily="34" charset="0"/>
                <a:cs typeface="Segoe UI" panose="020B0502040204020203" pitchFamily="34" charset="0"/>
              </a:rPr>
              <a:t>.</a:t>
            </a: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Sie spielen </a:t>
            </a:r>
            <a:r>
              <a:rPr lang="en-GB" dirty="0">
                <a:latin typeface="Segoe UI" panose="020B0502040204020203" pitchFamily="34" charset="0"/>
                <a:cs typeface="Segoe UI" panose="020B0502040204020203" pitchFamily="34" charset="0"/>
              </a:rPr>
              <a:t>eine Schlüsselrolle, wenn es darum geht, das </a:t>
            </a:r>
            <a:r>
              <a:rPr lang="en-GB" b="1" dirty="0">
                <a:latin typeface="Segoe UI" panose="020B0502040204020203" pitchFamily="34" charset="0"/>
                <a:cs typeface="Segoe UI" panose="020B0502040204020203" pitchFamily="34" charset="0"/>
              </a:rPr>
              <a:t>Bewusstsein </a:t>
            </a:r>
            <a:r>
              <a:rPr lang="en-GB" dirty="0">
                <a:latin typeface="Segoe UI" panose="020B0502040204020203" pitchFamily="34" charset="0"/>
                <a:cs typeface="Segoe UI" panose="020B0502040204020203" pitchFamily="34" charset="0"/>
              </a:rPr>
              <a:t>für das Produkt und/oder die Dienstleistung zu schärfen und den Kunden </a:t>
            </a:r>
            <a:r>
              <a:rPr lang="en-GB" dirty="0">
                <a:latin typeface="Segoe UI" panose="020B0502040204020203" pitchFamily="34" charset="0"/>
                <a:cs typeface="Segoe UI" panose="020B0502040204020203" pitchFamily="34" charset="0"/>
              </a:rPr>
              <a:t>das Wertangebot zu </a:t>
            </a:r>
            <a:r>
              <a:rPr lang="en-GB" b="1" dirty="0">
                <a:latin typeface="Segoe UI" panose="020B0502040204020203" pitchFamily="34" charset="0"/>
                <a:cs typeface="Segoe UI" panose="020B0502040204020203" pitchFamily="34" charset="0"/>
              </a:rPr>
              <a:t>vermitteln</a:t>
            </a:r>
            <a:r>
              <a:rPr lang="en-GB" dirty="0" smtClean="0">
                <a:latin typeface="Segoe UI" panose="020B0502040204020203" pitchFamily="34" charset="0"/>
                <a:cs typeface="Segoe UI" panose="020B0502040204020203" pitchFamily="34" charset="0"/>
              </a:rPr>
              <a:t>, einschließlich der </a:t>
            </a:r>
            <a:r>
              <a:rPr lang="en-GB" dirty="0">
                <a:latin typeface="Segoe UI" panose="020B0502040204020203" pitchFamily="34" charset="0"/>
                <a:cs typeface="Segoe UI" panose="020B0502040204020203" pitchFamily="34" charset="0"/>
              </a:rPr>
              <a:t>Unterstützung </a:t>
            </a:r>
            <a:r>
              <a:rPr lang="en-GB" b="1" dirty="0" smtClean="0">
                <a:latin typeface="Segoe UI" panose="020B0502040204020203" pitchFamily="34" charset="0"/>
                <a:cs typeface="Segoe UI" panose="020B0502040204020203" pitchFamily="34" charset="0"/>
              </a:rPr>
              <a:t>nach dem Kauf</a:t>
            </a:r>
            <a:r>
              <a:rPr lang="en-GB" dirty="0">
                <a:latin typeface="Segoe UI" panose="020B0502040204020203" pitchFamily="34" charset="0"/>
                <a:cs typeface="Segoe UI" panose="020B0502040204020203" pitchFamily="34" charset="0"/>
              </a:rPr>
              <a:t>.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Es gibt eine </a:t>
            </a:r>
            <a:r>
              <a:rPr lang="en-GB" dirty="0">
                <a:latin typeface="Segoe UI" panose="020B0502040204020203" pitchFamily="34" charset="0"/>
                <a:cs typeface="Segoe UI" panose="020B0502040204020203" pitchFamily="34" charset="0"/>
              </a:rPr>
              <a:t>Mischung von Kanälen, sowohl direkte, d.h. eigene Kanäle, als auch indirekte, d.h. Partnerkanäle, wie unten dargestellt: </a:t>
            </a:r>
          </a:p>
          <a:p>
            <a:pPr marL="285750" indent="-285750" fontAlgn="base">
              <a:buFont typeface="Wingdings" panose="05000000000000000000" pitchFamily="2" charset="2"/>
              <a:buChar char="ü"/>
            </a:pPr>
            <a:r>
              <a:rPr lang="en-GB" b="1" dirty="0">
                <a:solidFill>
                  <a:srgbClr val="29BA86"/>
                </a:solidFill>
                <a:latin typeface="Segoe UI" panose="020B0502040204020203" pitchFamily="34" charset="0"/>
                <a:cs typeface="Segoe UI" panose="020B0502040204020203" pitchFamily="34" charset="0"/>
              </a:rPr>
              <a:t>Direkte Kanäle: </a:t>
            </a:r>
            <a:r>
              <a:rPr lang="en-GB" dirty="0">
                <a:latin typeface="Segoe UI" panose="020B0502040204020203" pitchFamily="34" charset="0"/>
                <a:cs typeface="Segoe UI" panose="020B0502040204020203" pitchFamily="34" charset="0"/>
              </a:rPr>
              <a:t>Unternehmenswebsite, soziale Medien, interner Vertrieb </a:t>
            </a:r>
            <a:r>
              <a:rPr lang="en-GB" dirty="0" smtClean="0">
                <a:latin typeface="Segoe UI" panose="020B0502040204020203" pitchFamily="34" charset="0"/>
                <a:cs typeface="Segoe UI" panose="020B0502040204020203" pitchFamily="34" charset="0"/>
              </a:rPr>
              <a:t>usw.</a:t>
            </a:r>
          </a:p>
          <a:p>
            <a:pPr marL="285750" indent="-285750" fontAlgn="base">
              <a:buFont typeface="Wingdings" panose="05000000000000000000" pitchFamily="2" charset="2"/>
              <a:buChar char="ü"/>
            </a:pPr>
            <a:r>
              <a:rPr lang="en-GB" b="1" dirty="0" smtClean="0">
                <a:solidFill>
                  <a:srgbClr val="29BA86"/>
                </a:solidFill>
                <a:latin typeface="Segoe UI" panose="020B0502040204020203" pitchFamily="34" charset="0"/>
                <a:cs typeface="Segoe UI" panose="020B0502040204020203" pitchFamily="34" charset="0"/>
              </a:rPr>
              <a:t>Indirekte </a:t>
            </a:r>
            <a:r>
              <a:rPr lang="en-GB" b="1" dirty="0">
                <a:solidFill>
                  <a:srgbClr val="29BA86"/>
                </a:solidFill>
                <a:latin typeface="Segoe UI" panose="020B0502040204020203" pitchFamily="34" charset="0"/>
                <a:cs typeface="Segoe UI" panose="020B0502040204020203" pitchFamily="34" charset="0"/>
              </a:rPr>
              <a:t>Kanäle: </a:t>
            </a:r>
            <a:r>
              <a:rPr lang="en-GB" dirty="0">
                <a:latin typeface="Segoe UI" panose="020B0502040204020203" pitchFamily="34" charset="0"/>
                <a:cs typeface="Segoe UI" panose="020B0502040204020203" pitchFamily="34" charset="0"/>
              </a:rPr>
              <a:t>Partner-Websites, Großhandelsvertrieb, Einzelhandel usw</a:t>
            </a:r>
            <a:r>
              <a:rPr lang="en-GB" dirty="0" smtClean="0">
                <a:latin typeface="Segoe UI" panose="020B0502040204020203" pitchFamily="34" charset="0"/>
                <a:cs typeface="Segoe UI" panose="020B0502040204020203" pitchFamily="34" charset="0"/>
              </a:rPr>
              <a:t>.</a:t>
            </a:r>
            <a:endParaRPr lang="en-US" b="1" dirty="0">
              <a:latin typeface="Segoe UI" panose="020B0502040204020203" pitchFamily="34" charset="0"/>
              <a:cs typeface="Segoe UI" panose="020B0502040204020203" pitchFamily="34" charset="0"/>
            </a:endParaRPr>
          </a:p>
        </p:txBody>
      </p:sp>
      <p:pic>
        <p:nvPicPr>
          <p:cNvPr id="6146" name="Picture 2" descr="https://lh4.googleusercontent.com/6L4dVAXyRRc4jyhGMjy_6kLqKyx1Kgey50VZHgEQXTswGZIgXn2iVs6hFG5dF2D4f8Narww9sjXwwrwC11gbMcTAkR1k1MyFcbK0wByLiojCaCGbSXoh0O5mRrjCjHoQy-xifsxB"/>
          <p:cNvPicPr>
            <a:picLocks noChangeAspect="1" noChangeArrowheads="1"/>
          </p:cNvPicPr>
          <p:nvPr/>
        </p:nvPicPr>
        <p:blipFill rotWithShape="1">
          <a:blip r:embed="rId7">
            <a:extLst>
              <a:ext uri="{28A0092B-C50C-407E-A947-70E740481C1C}">
                <a14:useLocalDpi xmlns:a14="http://schemas.microsoft.com/office/drawing/2010/main" val="0"/>
              </a:ext>
            </a:extLst>
          </a:blip>
          <a:srcRect l="31149"/>
          <a:stretch/>
        </p:blipFill>
        <p:spPr bwMode="auto">
          <a:xfrm>
            <a:off x="8815778" y="1523954"/>
            <a:ext cx="3376221" cy="277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0740"/>
      </p:ext>
    </p:extLst>
  </p:cSld>
  <p:clrMapOvr>
    <a:masterClrMapping/>
  </p:clrMapOvr>
  <p:timing>
    <p:tnLst>
      <p:par>
        <p:cTn id="1" dur="indefinite" restart="never" nodeType="tmRoot"/>
      </p:par>
    </p:tnLst>
  </p:timing>
</p:sld>
</file>

<file path=ppt/slides/slide1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7543288" cy="4339650"/>
          </a:xfrm>
          <a:prstGeom prst="rect">
            <a:avLst/>
          </a:prstGeom>
          <a:noFill/>
        </p:spPr>
        <p:txBody>
          <a:bodyPr wrap="square" rtlCol="0">
            <a:spAutoFit/>
          </a:bodyPr>
          <a:lstStyle/>
          <a:p>
            <a:pPr marL="342900" indent="-342900">
              <a:lnSpc>
                <a:spcPct val="200000"/>
              </a:lnSpc>
              <a:buFont typeface="+mj-lt"/>
              <a:buAutoNum type="arabicPeriod" startAt="4"/>
            </a:pPr>
            <a:r>
              <a:rPr lang="en-US" b="1" dirty="0" smtClean="0">
                <a:latin typeface="Segoe UI" panose="020B0502040204020203" pitchFamily="34" charset="0"/>
                <a:cs typeface="Segoe UI" panose="020B0502040204020203" pitchFamily="34" charset="0"/>
              </a:rPr>
              <a:t>Kundenbeziehungen</a:t>
            </a:r>
          </a:p>
          <a:p>
            <a:endParaRPr lang="en-GB" sz="1200" b="1"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Jetzt ist es an der Zeit, die </a:t>
            </a:r>
            <a:r>
              <a:rPr lang="en-GB" b="1" dirty="0">
                <a:latin typeface="Segoe UI" panose="020B0502040204020203" pitchFamily="34" charset="0"/>
                <a:cs typeface="Segoe UI" panose="020B0502040204020203" pitchFamily="34" charset="0"/>
              </a:rPr>
              <a:t>Art der Beziehung </a:t>
            </a:r>
            <a:r>
              <a:rPr lang="en-GB" dirty="0">
                <a:latin typeface="Segoe UI" panose="020B0502040204020203" pitchFamily="34" charset="0"/>
                <a:cs typeface="Segoe UI" panose="020B0502040204020203" pitchFamily="34" charset="0"/>
              </a:rPr>
              <a:t>zu </a:t>
            </a:r>
            <a:r>
              <a:rPr lang="en-GB" dirty="0">
                <a:latin typeface="Segoe UI" panose="020B0502040204020203" pitchFamily="34" charset="0"/>
                <a:cs typeface="Segoe UI" panose="020B0502040204020203" pitchFamily="34" charset="0"/>
              </a:rPr>
              <a:t>klären, die </a:t>
            </a:r>
            <a:r>
              <a:rPr lang="en-GB" dirty="0" smtClean="0">
                <a:latin typeface="Segoe UI" panose="020B0502040204020203" pitchFamily="34" charset="0"/>
                <a:cs typeface="Segoe UI" panose="020B0502040204020203" pitchFamily="34" charset="0"/>
              </a:rPr>
              <a:t>Sie </a:t>
            </a:r>
            <a:r>
              <a:rPr lang="en-GB" dirty="0">
                <a:latin typeface="Segoe UI" panose="020B0502040204020203" pitchFamily="34" charset="0"/>
                <a:cs typeface="Segoe UI" panose="020B0502040204020203" pitchFamily="34" charset="0"/>
              </a:rPr>
              <a:t>mit jedem Kundensegment haben möchten, und wie </a:t>
            </a:r>
            <a:r>
              <a:rPr lang="en-GB" dirty="0" smtClean="0">
                <a:latin typeface="Segoe UI" panose="020B0502040204020203" pitchFamily="34" charset="0"/>
                <a:cs typeface="Segoe UI" panose="020B0502040204020203" pitchFamily="34" charset="0"/>
              </a:rPr>
              <a:t>Sie </a:t>
            </a:r>
            <a:r>
              <a:rPr lang="en-GB" dirty="0">
                <a:latin typeface="Segoe UI" panose="020B0502040204020203" pitchFamily="34" charset="0"/>
                <a:cs typeface="Segoe UI" panose="020B0502040204020203" pitchFamily="34" charset="0"/>
              </a:rPr>
              <a:t>mit ihnen während ihrer Reise mit Ihnen interagieren werden</a:t>
            </a:r>
            <a:r>
              <a:rPr lang="en-GB" dirty="0" smtClean="0">
                <a:latin typeface="Segoe UI" panose="020B0502040204020203" pitchFamily="34" charset="0"/>
                <a:cs typeface="Segoe UI" panose="020B0502040204020203" pitchFamily="34" charset="0"/>
              </a:rPr>
              <a:t>.</a:t>
            </a:r>
          </a:p>
          <a:p>
            <a:endParaRPr lang="en-GB" dirty="0" smtClean="0"/>
          </a:p>
          <a:p>
            <a:r>
              <a:rPr lang="en-GB" dirty="0">
                <a:latin typeface="Segoe UI" panose="020B0502040204020203" pitchFamily="34" charset="0"/>
                <a:cs typeface="Segoe UI" panose="020B0502040204020203" pitchFamily="34" charset="0"/>
              </a:rPr>
              <a:t>Im Folgenden werden die sechs (6) Haupttypen aufgeführt</a:t>
            </a:r>
            <a:r>
              <a:rPr lang="en-GB" dirty="0" smtClean="0">
                <a:latin typeface="Segoe UI" panose="020B0502040204020203" pitchFamily="34" charset="0"/>
                <a:cs typeface="Segoe UI" panose="020B0502040204020203" pitchFamily="34" charset="0"/>
              </a:rPr>
              <a:t>:</a:t>
            </a:r>
          </a:p>
          <a:p>
            <a:endParaRPr lang="en-GB" sz="1200" dirty="0">
              <a:latin typeface="Segoe UI" panose="020B0502040204020203" pitchFamily="34" charset="0"/>
              <a:cs typeface="Segoe UI" panose="020B0502040204020203" pitchFamily="34" charset="0"/>
            </a:endParaRPr>
          </a:p>
          <a:p>
            <a:pPr marL="342900" indent="-342900" fontAlgn="base">
              <a:buFont typeface="+mj-lt"/>
              <a:buAutoNum type="arabicPeriod"/>
            </a:pPr>
            <a:r>
              <a:rPr lang="en-GB" b="1" dirty="0">
                <a:solidFill>
                  <a:srgbClr val="29BA86"/>
                </a:solidFill>
                <a:latin typeface="Segoe UI" panose="020B0502040204020203" pitchFamily="34" charset="0"/>
                <a:cs typeface="Segoe UI" panose="020B0502040204020203" pitchFamily="34" charset="0"/>
              </a:rPr>
              <a:t>Persönliche Betreuung: </a:t>
            </a:r>
            <a:r>
              <a:rPr lang="en-GB" dirty="0">
                <a:latin typeface="Segoe UI" panose="020B0502040204020203" pitchFamily="34" charset="0"/>
                <a:cs typeface="Segoe UI" panose="020B0502040204020203" pitchFamily="34" charset="0"/>
              </a:rPr>
              <a:t>Die Interaktion mit dem Kunden erfolgt persönlich oder per E-Mail, per Telefon oder auf andere </a:t>
            </a:r>
            <a:r>
              <a:rPr lang="en-GB" dirty="0" smtClean="0">
                <a:latin typeface="Segoe UI" panose="020B0502040204020203" pitchFamily="34" charset="0"/>
                <a:cs typeface="Segoe UI" panose="020B0502040204020203" pitchFamily="34" charset="0"/>
              </a:rPr>
              <a:t>Weise.</a:t>
            </a:r>
          </a:p>
          <a:p>
            <a:pPr marL="342900" indent="-342900" fontAlgn="base">
              <a:buFont typeface="+mj-lt"/>
              <a:buAutoNum type="arabicPeriod"/>
            </a:pPr>
            <a:r>
              <a:rPr lang="en-GB" b="1" dirty="0" smtClean="0">
                <a:solidFill>
                  <a:srgbClr val="29BA86"/>
                </a:solidFill>
                <a:latin typeface="Segoe UI" panose="020B0502040204020203" pitchFamily="34" charset="0"/>
                <a:cs typeface="Segoe UI" panose="020B0502040204020203" pitchFamily="34" charset="0"/>
              </a:rPr>
              <a:t>Persönliche </a:t>
            </a:r>
            <a:r>
              <a:rPr lang="en-GB" b="1" dirty="0">
                <a:solidFill>
                  <a:srgbClr val="29BA86"/>
                </a:solidFill>
                <a:latin typeface="Segoe UI" panose="020B0502040204020203" pitchFamily="34" charset="0"/>
                <a:cs typeface="Segoe UI" panose="020B0502040204020203" pitchFamily="34" charset="0"/>
              </a:rPr>
              <a:t>Betreuung: </a:t>
            </a:r>
            <a:r>
              <a:rPr lang="en-GB" dirty="0" smtClean="0">
                <a:latin typeface="Segoe UI" panose="020B0502040204020203" pitchFamily="34" charset="0"/>
                <a:cs typeface="Segoe UI" panose="020B0502040204020203" pitchFamily="34" charset="0"/>
              </a:rPr>
              <a:t>Einem </a:t>
            </a:r>
            <a:r>
              <a:rPr lang="en-GB" dirty="0">
                <a:latin typeface="Segoe UI" panose="020B0502040204020203" pitchFamily="34" charset="0"/>
                <a:cs typeface="Segoe UI" panose="020B0502040204020203" pitchFamily="34" charset="0"/>
              </a:rPr>
              <a:t>einzelnen Kunden wird </a:t>
            </a:r>
            <a:r>
              <a:rPr lang="en-GB" dirty="0" smtClean="0">
                <a:latin typeface="Segoe UI" panose="020B0502040204020203" pitchFamily="34" charset="0"/>
                <a:cs typeface="Segoe UI" panose="020B0502040204020203" pitchFamily="34" charset="0"/>
              </a:rPr>
              <a:t>ein </a:t>
            </a:r>
            <a:r>
              <a:rPr lang="en-GB" dirty="0">
                <a:latin typeface="Segoe UI" panose="020B0502040204020203" pitchFamily="34" charset="0"/>
                <a:cs typeface="Segoe UI" panose="020B0502040204020203" pitchFamily="34" charset="0"/>
              </a:rPr>
              <a:t>eigener Kundenbetreuer zugewiesen. </a:t>
            </a:r>
            <a:endParaRPr lang="en-GB" dirty="0" smtClean="0">
              <a:latin typeface="Segoe UI" panose="020B0502040204020203" pitchFamily="34" charset="0"/>
              <a:cs typeface="Segoe UI" panose="020B0502040204020203" pitchFamily="34" charset="0"/>
            </a:endParaRPr>
          </a:p>
          <a:p>
            <a:pPr marL="342900" indent="-342900" fontAlgn="base">
              <a:buFont typeface="+mj-lt"/>
              <a:buAutoNum type="arabicPeriod"/>
            </a:pPr>
            <a:r>
              <a:rPr lang="en-GB" b="1" dirty="0" smtClean="0">
                <a:solidFill>
                  <a:srgbClr val="29BA86"/>
                </a:solidFill>
                <a:latin typeface="Segoe UI" panose="020B0502040204020203" pitchFamily="34" charset="0"/>
                <a:cs typeface="Segoe UI" panose="020B0502040204020203" pitchFamily="34" charset="0"/>
              </a:rPr>
              <a:t>Selbstbedienung</a:t>
            </a:r>
            <a:r>
              <a:rPr lang="en-GB" b="1"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Hier besteht keine Beziehung zum Kunden, aber es sind die notwendigen Instrumente vorhanden, die es den Kunden ermöglichen, sich selbst zu helfen</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pic>
        <p:nvPicPr>
          <p:cNvPr id="9218" name="Picture 2" descr="https://lh6.googleusercontent.com/UAVdyghoum_iLuBvynG9C_OEVOa9rDCo86uP_GCWBUTjY-2LHsqxJ819eghTNVIOv3BaVVAOp-FwSXUPZDUEIqAh8NzVv6x5vxvp7KFHKyiKzUzQrJv2DOBA5FNmcNPO7WBSxgzh"/>
          <p:cNvPicPr>
            <a:picLocks noChangeAspect="1" noChangeArrowheads="1"/>
          </p:cNvPicPr>
          <p:nvPr/>
        </p:nvPicPr>
        <p:blipFill rotWithShape="1">
          <a:blip r:embed="rId7">
            <a:extLst>
              <a:ext uri="{28A0092B-C50C-407E-A947-70E740481C1C}">
                <a14:useLocalDpi xmlns:a14="http://schemas.microsoft.com/office/drawing/2010/main" val="0"/>
              </a:ext>
            </a:extLst>
          </a:blip>
          <a:srcRect l="33969"/>
          <a:stretch/>
        </p:blipFill>
        <p:spPr bwMode="auto">
          <a:xfrm>
            <a:off x="9017000" y="1715270"/>
            <a:ext cx="3175000" cy="271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651864"/>
      </p:ext>
    </p:extLst>
  </p:cSld>
  <p:clrMapOvr>
    <a:masterClrMapping/>
  </p:clrMapOvr>
  <p:timing>
    <p:tnLst>
      <p:par>
        <p:cTn id="1" dur="indefinite" restart="never" nodeType="tmRoot"/>
      </p:par>
    </p:tnLst>
  </p:timing>
</p:sld>
</file>

<file path=ppt/slides/slide1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7543288" cy="3416320"/>
          </a:xfrm>
          <a:prstGeom prst="rect">
            <a:avLst/>
          </a:prstGeom>
          <a:noFill/>
        </p:spPr>
        <p:txBody>
          <a:bodyPr wrap="square" rtlCol="0">
            <a:spAutoFit/>
          </a:bodyPr>
          <a:lstStyle/>
          <a:p>
            <a:pPr marL="342900" indent="-342900">
              <a:lnSpc>
                <a:spcPct val="200000"/>
              </a:lnSpc>
              <a:buFont typeface="+mj-lt"/>
              <a:buAutoNum type="arabicPeriod" startAt="4"/>
            </a:pPr>
            <a:r>
              <a:rPr lang="en-US" b="1" dirty="0" smtClean="0">
                <a:latin typeface="Segoe UI" panose="020B0502040204020203" pitchFamily="34" charset="0"/>
                <a:cs typeface="Segoe UI" panose="020B0502040204020203" pitchFamily="34" charset="0"/>
              </a:rPr>
              <a:t>Kundenbeziehungen</a:t>
            </a:r>
          </a:p>
          <a:p>
            <a:endParaRPr lang="en-GB" b="1"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Im Folgenden werden </a:t>
            </a:r>
            <a:r>
              <a:rPr lang="en-GB" dirty="0">
                <a:latin typeface="Segoe UI" panose="020B0502040204020203" pitchFamily="34" charset="0"/>
                <a:cs typeface="Segoe UI" panose="020B0502040204020203" pitchFamily="34" charset="0"/>
              </a:rPr>
              <a:t>die sechs (6) Haupttypen aufgeführt </a:t>
            </a:r>
            <a:r>
              <a:rPr lang="en-GB" dirty="0" smtClean="0">
                <a:latin typeface="Segoe UI" panose="020B0502040204020203" pitchFamily="34" charset="0"/>
                <a:cs typeface="Segoe UI" panose="020B0502040204020203" pitchFamily="34" charset="0"/>
              </a:rPr>
              <a:t>(Fortsetzung):</a:t>
            </a:r>
          </a:p>
          <a:p>
            <a:endParaRPr lang="en-GB" sz="1200" dirty="0">
              <a:latin typeface="Segoe UI" panose="020B0502040204020203" pitchFamily="34" charset="0"/>
              <a:cs typeface="Segoe UI" panose="020B0502040204020203" pitchFamily="34" charset="0"/>
            </a:endParaRPr>
          </a:p>
          <a:p>
            <a:pPr marL="342900" indent="-342900" fontAlgn="base">
              <a:buFont typeface="+mj-lt"/>
              <a:buAutoNum type="arabicPeriod" startAt="4"/>
            </a:pPr>
            <a:r>
              <a:rPr lang="en-GB" b="1" dirty="0">
                <a:solidFill>
                  <a:srgbClr val="29BA86"/>
                </a:solidFill>
                <a:latin typeface="Segoe UI" panose="020B0502040204020203" pitchFamily="34" charset="0"/>
                <a:cs typeface="Segoe UI" panose="020B0502040204020203" pitchFamily="34" charset="0"/>
              </a:rPr>
              <a:t>Automatisierte Dienstleistungen: </a:t>
            </a:r>
            <a:r>
              <a:rPr lang="en-GB" dirty="0">
                <a:latin typeface="Segoe UI" panose="020B0502040204020203" pitchFamily="34" charset="0"/>
                <a:cs typeface="Segoe UI" panose="020B0502040204020203" pitchFamily="34" charset="0"/>
              </a:rPr>
              <a:t>Es sind automatisierte Verfahren oder Maschinen vorhanden, die es den Kunden ermöglichen, die Dienstleistungen </a:t>
            </a:r>
            <a:r>
              <a:rPr lang="en-GB" dirty="0" smtClean="0">
                <a:latin typeface="Segoe UI" panose="020B0502040204020203" pitchFamily="34" charset="0"/>
                <a:cs typeface="Segoe UI" panose="020B0502040204020203" pitchFamily="34" charset="0"/>
              </a:rPr>
              <a:t>selbst </a:t>
            </a:r>
            <a:r>
              <a:rPr lang="en-GB" dirty="0">
                <a:latin typeface="Segoe UI" panose="020B0502040204020203" pitchFamily="34" charset="0"/>
                <a:cs typeface="Segoe UI" panose="020B0502040204020203" pitchFamily="34" charset="0"/>
              </a:rPr>
              <a:t>zu erbringen</a:t>
            </a:r>
            <a:r>
              <a:rPr lang="en-GB" dirty="0" smtClean="0">
                <a:latin typeface="Segoe UI" panose="020B0502040204020203" pitchFamily="34" charset="0"/>
                <a:cs typeface="Segoe UI" panose="020B0502040204020203" pitchFamily="34" charset="0"/>
              </a:rPr>
              <a:t>.</a:t>
            </a:r>
          </a:p>
          <a:p>
            <a:pPr marL="342900" indent="-342900" fontAlgn="base">
              <a:buFont typeface="+mj-lt"/>
              <a:buAutoNum type="arabicPeriod" startAt="4"/>
            </a:pPr>
            <a:r>
              <a:rPr lang="en-GB" b="1" dirty="0" smtClean="0">
                <a:solidFill>
                  <a:srgbClr val="29BA86"/>
                </a:solidFill>
                <a:latin typeface="Segoe UI" panose="020B0502040204020203" pitchFamily="34" charset="0"/>
                <a:cs typeface="Segoe UI" panose="020B0502040204020203" pitchFamily="34" charset="0"/>
              </a:rPr>
              <a:t>Gemeinschaften</a:t>
            </a:r>
            <a:r>
              <a:rPr lang="en-GB" b="1"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Es werden Online-Gemeinschaften geschaffen, in denen die Kunden jedes Produkt- und/oder Dienstleistungsproblem mit gegenseitiger Unterstützung selbständig lösen</a:t>
            </a:r>
            <a:r>
              <a:rPr lang="en-GB" dirty="0" smtClean="0">
                <a:latin typeface="Segoe UI" panose="020B0502040204020203" pitchFamily="34" charset="0"/>
                <a:cs typeface="Segoe UI" panose="020B0502040204020203" pitchFamily="34" charset="0"/>
              </a:rPr>
              <a:t>.</a:t>
            </a:r>
          </a:p>
          <a:p>
            <a:pPr marL="342900" indent="-342900" fontAlgn="base">
              <a:buFont typeface="+mj-lt"/>
              <a:buAutoNum type="arabicPeriod" startAt="4"/>
            </a:pPr>
            <a:r>
              <a:rPr lang="en-GB" b="1" dirty="0" smtClean="0">
                <a:solidFill>
                  <a:srgbClr val="29BA86"/>
                </a:solidFill>
                <a:latin typeface="Segoe UI" panose="020B0502040204020203" pitchFamily="34" charset="0"/>
                <a:cs typeface="Segoe UI" panose="020B0502040204020203" pitchFamily="34" charset="0"/>
              </a:rPr>
              <a:t>Co-Creation</a:t>
            </a:r>
            <a:r>
              <a:rPr lang="en-GB" b="1"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Unternehmen ermöglichen ihren Kunden, sich aktiv an der Gestaltung oder Entwicklung des Produkts zu beteiligen.</a:t>
            </a:r>
          </a:p>
        </p:txBody>
      </p:sp>
      <p:pic>
        <p:nvPicPr>
          <p:cNvPr id="9218" name="Picture 2" descr="https://lh6.googleusercontent.com/UAVdyghoum_iLuBvynG9C_OEVOa9rDCo86uP_GCWBUTjY-2LHsqxJ819eghTNVIOv3BaVVAOp-FwSXUPZDUEIqAh8NzVv6x5vxvp7KFHKyiKzUzQrJv2DOBA5FNmcNPO7WBSxgzh"/>
          <p:cNvPicPr>
            <a:picLocks noChangeAspect="1" noChangeArrowheads="1"/>
          </p:cNvPicPr>
          <p:nvPr/>
        </p:nvPicPr>
        <p:blipFill rotWithShape="1">
          <a:blip r:embed="rId7">
            <a:extLst>
              <a:ext uri="{28A0092B-C50C-407E-A947-70E740481C1C}">
                <a14:useLocalDpi xmlns:a14="http://schemas.microsoft.com/office/drawing/2010/main" val="0"/>
              </a:ext>
            </a:extLst>
          </a:blip>
          <a:srcRect l="33969"/>
          <a:stretch/>
        </p:blipFill>
        <p:spPr bwMode="auto">
          <a:xfrm>
            <a:off x="9017000" y="1715270"/>
            <a:ext cx="3175000" cy="271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23979"/>
      </p:ext>
    </p:extLst>
  </p:cSld>
  <p:clrMapOvr>
    <a:masterClrMapping/>
  </p:clrMapOvr>
  <p:timing>
    <p:tnLst>
      <p:par>
        <p:cTn id="1" dur="indefinite" restart="never" nodeType="tmRoot"/>
      </p:par>
    </p:tnLst>
  </p:timing>
</p:sld>
</file>

<file path=ppt/slides/slide1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7543288" cy="3139321"/>
          </a:xfrm>
          <a:prstGeom prst="rect">
            <a:avLst/>
          </a:prstGeom>
          <a:noFill/>
        </p:spPr>
        <p:txBody>
          <a:bodyPr wrap="square" rtlCol="0">
            <a:spAutoFit/>
          </a:bodyPr>
          <a:lstStyle/>
          <a:p>
            <a:pPr marL="342900" indent="-342900">
              <a:lnSpc>
                <a:spcPct val="200000"/>
              </a:lnSpc>
              <a:buFont typeface="+mj-lt"/>
              <a:buAutoNum type="arabicPeriod" startAt="5"/>
            </a:pPr>
            <a:r>
              <a:rPr lang="en-US" b="1" dirty="0" smtClean="0">
                <a:latin typeface="Segoe UI" panose="020B0502040204020203" pitchFamily="34" charset="0"/>
                <a:cs typeface="Segoe UI" panose="020B0502040204020203" pitchFamily="34" charset="0"/>
              </a:rPr>
              <a:t>Einkommensströme</a:t>
            </a:r>
          </a:p>
          <a:p>
            <a:endParaRPr lang="en-GB"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Der </a:t>
            </a:r>
            <a:r>
              <a:rPr lang="en-GB" dirty="0">
                <a:latin typeface="Segoe UI" panose="020B0502040204020203" pitchFamily="34" charset="0"/>
                <a:cs typeface="Segoe UI" panose="020B0502040204020203" pitchFamily="34" charset="0"/>
              </a:rPr>
              <a:t>nächste Schritt besteht darin, herauszufinden, wie viel die Kunden bereit sind, für das Produkt und/oder die Dienstleistung zu zahlen, um die </a:t>
            </a:r>
            <a:r>
              <a:rPr lang="en-GB" dirty="0">
                <a:latin typeface="Segoe UI" panose="020B0502040204020203" pitchFamily="34" charset="0"/>
                <a:cs typeface="Segoe UI" panose="020B0502040204020203" pitchFamily="34" charset="0"/>
              </a:rPr>
              <a:t>Einnahmeströme </a:t>
            </a:r>
            <a:r>
              <a:rPr lang="en-GB" dirty="0" smtClean="0">
                <a:latin typeface="Segoe UI" panose="020B0502040204020203" pitchFamily="34" charset="0"/>
                <a:cs typeface="Segoe UI" panose="020B0502040204020203" pitchFamily="34" charset="0"/>
              </a:rPr>
              <a:t>des Unternehmens zu </a:t>
            </a:r>
            <a:r>
              <a:rPr lang="en-GB" dirty="0">
                <a:latin typeface="Segoe UI" panose="020B0502040204020203" pitchFamily="34" charset="0"/>
                <a:cs typeface="Segoe UI" panose="020B0502040204020203" pitchFamily="34" charset="0"/>
              </a:rPr>
              <a:t>definieren</a:t>
            </a:r>
            <a:r>
              <a:rPr lang="en-GB" dirty="0">
                <a:latin typeface="Segoe UI" panose="020B0502040204020203" pitchFamily="34" charset="0"/>
                <a:cs typeface="Segoe UI" panose="020B0502040204020203" pitchFamily="34" charset="0"/>
              </a:rPr>
              <a:t>. </a:t>
            </a:r>
            <a:endParaRPr lang="en-GB" dirty="0" smtClean="0">
              <a:latin typeface="Segoe UI" panose="020B0502040204020203" pitchFamily="34" charset="0"/>
              <a:cs typeface="Segoe UI" panose="020B0502040204020203" pitchFamily="34" charset="0"/>
            </a:endParaRPr>
          </a:p>
          <a:p>
            <a:endParaRPr lang="en-GB" b="1"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Es gibt zwei verschiedene Arten von Einkommensströmen:</a:t>
            </a:r>
          </a:p>
          <a:p>
            <a:pPr marL="285750" indent="-285750" fontAlgn="base">
              <a:buFont typeface="Wingdings" panose="05000000000000000000" pitchFamily="2" charset="2"/>
              <a:buChar char="ü"/>
            </a:pPr>
            <a:r>
              <a:rPr lang="en-GB" b="1" dirty="0">
                <a:latin typeface="Segoe UI" panose="020B0502040204020203" pitchFamily="34" charset="0"/>
                <a:cs typeface="Segoe UI" panose="020B0502040204020203" pitchFamily="34" charset="0"/>
              </a:rPr>
              <a:t>Transaktionsbezogene Einnahmen: </a:t>
            </a:r>
            <a:r>
              <a:rPr lang="en-GB" dirty="0">
                <a:latin typeface="Segoe UI" panose="020B0502040204020203" pitchFamily="34" charset="0"/>
                <a:cs typeface="Segoe UI" panose="020B0502040204020203" pitchFamily="34" charset="0"/>
              </a:rPr>
              <a:t>beziehen sich auf Kunden, die eine einmalige </a:t>
            </a:r>
            <a:r>
              <a:rPr lang="en-GB" dirty="0" smtClean="0">
                <a:latin typeface="Segoe UI" panose="020B0502040204020203" pitchFamily="34" charset="0"/>
                <a:cs typeface="Segoe UI" panose="020B0502040204020203" pitchFamily="34" charset="0"/>
              </a:rPr>
              <a:t>Zahlung </a:t>
            </a:r>
            <a:r>
              <a:rPr lang="en-GB" dirty="0">
                <a:latin typeface="Segoe UI" panose="020B0502040204020203" pitchFamily="34" charset="0"/>
                <a:cs typeface="Segoe UI" panose="020B0502040204020203" pitchFamily="34" charset="0"/>
              </a:rPr>
              <a:t>leisten</a:t>
            </a:r>
            <a:r>
              <a:rPr lang="en-GB" dirty="0">
                <a:latin typeface="Segoe UI" panose="020B0502040204020203" pitchFamily="34" charset="0"/>
                <a:cs typeface="Segoe UI" panose="020B0502040204020203" pitchFamily="34" charset="0"/>
              </a:rPr>
              <a:t>. </a:t>
            </a:r>
            <a:endParaRPr lang="en-GB" dirty="0" smtClean="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Wiederkehrende </a:t>
            </a:r>
            <a:r>
              <a:rPr lang="en-GB" b="1" dirty="0">
                <a:latin typeface="Segoe UI" panose="020B0502040204020203" pitchFamily="34" charset="0"/>
                <a:cs typeface="Segoe UI" panose="020B0502040204020203" pitchFamily="34" charset="0"/>
              </a:rPr>
              <a:t>Einnahmen: </a:t>
            </a:r>
            <a:r>
              <a:rPr lang="en-GB" dirty="0">
                <a:latin typeface="Segoe UI" panose="020B0502040204020203" pitchFamily="34" charset="0"/>
                <a:cs typeface="Segoe UI" panose="020B0502040204020203" pitchFamily="34" charset="0"/>
              </a:rPr>
              <a:t>beziehen sich auf Kunden, die laufende Zahlungen für fortlaufende Dienstleistungen oder </a:t>
            </a:r>
            <a:r>
              <a:rPr lang="en-GB" dirty="0" smtClean="0">
                <a:latin typeface="Segoe UI" panose="020B0502040204020203" pitchFamily="34" charset="0"/>
                <a:cs typeface="Segoe UI" panose="020B0502040204020203" pitchFamily="34" charset="0"/>
              </a:rPr>
              <a:t>Dienstleistungen </a:t>
            </a:r>
            <a:r>
              <a:rPr lang="en-GB" dirty="0">
                <a:latin typeface="Segoe UI" panose="020B0502040204020203" pitchFamily="34" charset="0"/>
                <a:cs typeface="Segoe UI" panose="020B0502040204020203" pitchFamily="34" charset="0"/>
              </a:rPr>
              <a:t>nach dem Verkauf leisten</a:t>
            </a:r>
            <a:r>
              <a:rPr lang="en-GB" dirty="0" smtClean="0">
                <a:latin typeface="Segoe UI" panose="020B0502040204020203" pitchFamily="34" charset="0"/>
                <a:cs typeface="Segoe UI" panose="020B0502040204020203" pitchFamily="34" charset="0"/>
              </a:rPr>
              <a:t>.</a:t>
            </a:r>
            <a:endParaRPr lang="en-US" b="1" dirty="0" smtClean="0">
              <a:latin typeface="Segoe UI" panose="020B0502040204020203" pitchFamily="34" charset="0"/>
              <a:cs typeface="Segoe UI" panose="020B0502040204020203" pitchFamily="34" charset="0"/>
            </a:endParaRPr>
          </a:p>
        </p:txBody>
      </p:sp>
      <p:pic>
        <p:nvPicPr>
          <p:cNvPr id="11266" name="Picture 2" descr="https://lh5.googleusercontent.com/g-ax0a1crBsib2tJ565ybUbnJSIIvZNivkEMEI9NGjdOm66y8wRVJMlOeQ-frl63UYacNBIDaIrwVRv5_FNVPT3GCoP7kDrs_9Gk-P4ldMqjBdE53FTMrJi93r2ClPfpkTibM4Bk"/>
          <p:cNvPicPr>
            <a:picLocks noChangeAspect="1" noChangeArrowheads="1"/>
          </p:cNvPicPr>
          <p:nvPr/>
        </p:nvPicPr>
        <p:blipFill rotWithShape="1">
          <a:blip r:embed="rId7">
            <a:extLst>
              <a:ext uri="{28A0092B-C50C-407E-A947-70E740481C1C}">
                <a14:useLocalDpi xmlns:a14="http://schemas.microsoft.com/office/drawing/2010/main" val="0"/>
              </a:ext>
            </a:extLst>
          </a:blip>
          <a:srcRect l="27803" t="28780" r="34101" b="15482"/>
          <a:stretch/>
        </p:blipFill>
        <p:spPr bwMode="auto">
          <a:xfrm>
            <a:off x="8978900" y="2007371"/>
            <a:ext cx="3213100" cy="264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43020"/>
      </p:ext>
    </p:extLst>
  </p:cSld>
  <p:clrMapOvr>
    <a:masterClrMapping/>
  </p:clrMapOvr>
  <p:timing>
    <p:tnLst>
      <p:par>
        <p:cTn id="1" dur="indefinite" restart="never" nodeType="tmRoot"/>
      </p:par>
    </p:tnLst>
  </p:timing>
</p:sld>
</file>

<file path=ppt/slides/slide1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8025916" cy="4708981"/>
          </a:xfrm>
          <a:prstGeom prst="rect">
            <a:avLst/>
          </a:prstGeom>
          <a:noFill/>
        </p:spPr>
        <p:txBody>
          <a:bodyPr wrap="square" rtlCol="0">
            <a:spAutoFit/>
          </a:bodyPr>
          <a:lstStyle/>
          <a:p>
            <a:pPr marL="342900" indent="-342900">
              <a:lnSpc>
                <a:spcPct val="200000"/>
              </a:lnSpc>
              <a:buFont typeface="+mj-lt"/>
              <a:buAutoNum type="arabicPeriod" startAt="5"/>
            </a:pPr>
            <a:r>
              <a:rPr lang="en-US" b="1" dirty="0" smtClean="0">
                <a:latin typeface="Segoe UI" panose="020B0502040204020203" pitchFamily="34" charset="0"/>
                <a:cs typeface="Segoe UI" panose="020B0502040204020203" pitchFamily="34" charset="0"/>
              </a:rPr>
              <a:t>Einnahmeströme</a:t>
            </a:r>
          </a:p>
          <a:p>
            <a:endParaRPr lang="en-US" sz="1200" b="1" dirty="0" smtClean="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Einkommensströme können auf folgende Weise generiert werden</a:t>
            </a:r>
          </a:p>
          <a:p>
            <a:pPr marL="342900" indent="-342900" fontAlgn="base">
              <a:buFont typeface="+mj-lt"/>
              <a:buAutoNum type="arabicPeriod"/>
            </a:pPr>
            <a:r>
              <a:rPr lang="en-GB" b="1" dirty="0">
                <a:solidFill>
                  <a:srgbClr val="29BA86"/>
                </a:solidFill>
                <a:latin typeface="Segoe UI" panose="020B0502040204020203" pitchFamily="34" charset="0"/>
                <a:cs typeface="Segoe UI" panose="020B0502040204020203" pitchFamily="34" charset="0"/>
              </a:rPr>
              <a:t>Verkauf von Vermögenswerten: </a:t>
            </a:r>
            <a:r>
              <a:rPr lang="en-GB" dirty="0">
                <a:latin typeface="Segoe UI" panose="020B0502040204020203" pitchFamily="34" charset="0"/>
                <a:cs typeface="Segoe UI" panose="020B0502040204020203" pitchFamily="34" charset="0"/>
              </a:rPr>
              <a:t>Verkauf eines physischen Produkts (Übertragung der Eigentumsrechte an den </a:t>
            </a:r>
            <a:r>
              <a:rPr lang="en-GB" dirty="0" smtClean="0">
                <a:latin typeface="Segoe UI" panose="020B0502040204020203" pitchFamily="34" charset="0"/>
                <a:cs typeface="Segoe UI" panose="020B0502040204020203" pitchFamily="34" charset="0"/>
              </a:rPr>
              <a:t>Käufer).</a:t>
            </a:r>
          </a:p>
          <a:p>
            <a:pPr marL="342900" indent="-342900" fontAlgn="base">
              <a:buFont typeface="+mj-lt"/>
              <a:buAutoNum type="arabicPeriod"/>
            </a:pPr>
            <a:r>
              <a:rPr lang="en-GB" b="1" dirty="0">
                <a:solidFill>
                  <a:srgbClr val="29BA86"/>
                </a:solidFill>
                <a:latin typeface="Segoe UI" panose="020B0502040204020203" pitchFamily="34" charset="0"/>
                <a:cs typeface="Segoe UI" panose="020B0502040204020203" pitchFamily="34" charset="0"/>
              </a:rPr>
              <a:t>Nutzungsgebühr: </a:t>
            </a:r>
            <a:r>
              <a:rPr lang="en-GB" dirty="0">
                <a:latin typeface="Segoe UI" panose="020B0502040204020203" pitchFamily="34" charset="0"/>
                <a:cs typeface="Segoe UI" panose="020B0502040204020203" pitchFamily="34" charset="0"/>
              </a:rPr>
              <a:t>dem Kunden für die Nutzung seines Produkts oder seiner </a:t>
            </a:r>
            <a:r>
              <a:rPr lang="en-GB" dirty="0" smtClean="0">
                <a:latin typeface="Segoe UI" panose="020B0502040204020203" pitchFamily="34" charset="0"/>
                <a:cs typeface="Segoe UI" panose="020B0502040204020203" pitchFamily="34" charset="0"/>
              </a:rPr>
              <a:t>Dienstleistung </a:t>
            </a:r>
            <a:r>
              <a:rPr lang="en-GB" dirty="0">
                <a:latin typeface="Segoe UI" panose="020B0502040204020203" pitchFamily="34" charset="0"/>
                <a:cs typeface="Segoe UI" panose="020B0502040204020203" pitchFamily="34" charset="0"/>
              </a:rPr>
              <a:t>in Rechnung stellen</a:t>
            </a:r>
            <a:r>
              <a:rPr lang="en-GB" dirty="0" smtClean="0">
                <a:latin typeface="Segoe UI" panose="020B0502040204020203" pitchFamily="34" charset="0"/>
                <a:cs typeface="Segoe UI" panose="020B0502040204020203" pitchFamily="34" charset="0"/>
              </a:rPr>
              <a:t>.</a:t>
            </a:r>
          </a:p>
          <a:p>
            <a:pPr marL="342900" indent="-342900" fontAlgn="base">
              <a:buFont typeface="+mj-lt"/>
              <a:buAutoNum type="arabicPeriod"/>
            </a:pPr>
            <a:r>
              <a:rPr lang="en-GB" b="1" dirty="0">
                <a:solidFill>
                  <a:srgbClr val="29BA86"/>
                </a:solidFill>
                <a:latin typeface="Segoe UI" panose="020B0502040204020203" pitchFamily="34" charset="0"/>
                <a:cs typeface="Segoe UI" panose="020B0502040204020203" pitchFamily="34" charset="0"/>
              </a:rPr>
              <a:t>Abonnementgebühr: Der </a:t>
            </a:r>
            <a:r>
              <a:rPr lang="en-GB" dirty="0">
                <a:latin typeface="Segoe UI" panose="020B0502040204020203" pitchFamily="34" charset="0"/>
                <a:cs typeface="Segoe UI" panose="020B0502040204020203" pitchFamily="34" charset="0"/>
              </a:rPr>
              <a:t>Kunde wird für die regelmäßige und kontinuierliche Nutzung seines </a:t>
            </a:r>
            <a:r>
              <a:rPr lang="en-GB" dirty="0" smtClean="0">
                <a:latin typeface="Segoe UI" panose="020B0502040204020203" pitchFamily="34" charset="0"/>
                <a:cs typeface="Segoe UI" panose="020B0502040204020203" pitchFamily="34" charset="0"/>
              </a:rPr>
              <a:t>Produkts </a:t>
            </a:r>
            <a:r>
              <a:rPr lang="en-GB" dirty="0">
                <a:latin typeface="Segoe UI" panose="020B0502040204020203" pitchFamily="34" charset="0"/>
                <a:cs typeface="Segoe UI" panose="020B0502040204020203" pitchFamily="34" charset="0"/>
              </a:rPr>
              <a:t>zur Kasse gebeten</a:t>
            </a:r>
            <a:r>
              <a:rPr lang="en-GB" dirty="0" smtClean="0">
                <a:latin typeface="Segoe UI" panose="020B0502040204020203" pitchFamily="34" charset="0"/>
                <a:cs typeface="Segoe UI" panose="020B0502040204020203" pitchFamily="34" charset="0"/>
              </a:rPr>
              <a:t>.</a:t>
            </a:r>
          </a:p>
          <a:p>
            <a:pPr marL="342900" indent="-342900" fontAlgn="base">
              <a:buFont typeface="+mj-lt"/>
              <a:buAutoNum type="arabicPeriod"/>
            </a:pPr>
            <a:r>
              <a:rPr lang="en-GB" b="1" dirty="0">
                <a:solidFill>
                  <a:srgbClr val="29BA86"/>
                </a:solidFill>
                <a:latin typeface="Segoe UI" panose="020B0502040204020203" pitchFamily="34" charset="0"/>
                <a:cs typeface="Segoe UI" panose="020B0502040204020203" pitchFamily="34" charset="0"/>
              </a:rPr>
              <a:t>Verleih/Leasing/Miete: </a:t>
            </a:r>
            <a:r>
              <a:rPr lang="en-GB" dirty="0">
                <a:latin typeface="Segoe UI" panose="020B0502040204020203" pitchFamily="34" charset="0"/>
                <a:cs typeface="Segoe UI" panose="020B0502040204020203" pitchFamily="34" charset="0"/>
              </a:rPr>
              <a:t>dem Kunden das ausschließliche Recht zur Nutzung eines Vermögenswerts für einen bestimmten Zeitraum in Rechnung stellen</a:t>
            </a:r>
            <a:r>
              <a:rPr lang="en-GB" dirty="0" smtClean="0">
                <a:latin typeface="Segoe UI" panose="020B0502040204020203" pitchFamily="34" charset="0"/>
                <a:cs typeface="Segoe UI" panose="020B0502040204020203" pitchFamily="34" charset="0"/>
              </a:rPr>
              <a:t>.</a:t>
            </a:r>
          </a:p>
          <a:p>
            <a:pPr marL="342900" indent="-342900" fontAlgn="base">
              <a:buFont typeface="+mj-lt"/>
              <a:buAutoNum type="arabicPeriod"/>
            </a:pPr>
            <a:r>
              <a:rPr lang="en-GB" b="1" dirty="0" smtClean="0">
                <a:solidFill>
                  <a:srgbClr val="29BA86"/>
                </a:solidFill>
                <a:latin typeface="Segoe UI" panose="020B0502040204020203" pitchFamily="34" charset="0"/>
                <a:cs typeface="Segoe UI" panose="020B0502040204020203" pitchFamily="34" charset="0"/>
              </a:rPr>
              <a:t>Lizenzierung</a:t>
            </a:r>
            <a:r>
              <a:rPr lang="en-GB" b="1"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Erhebung von Gebühren beim Kunden für die Erlaubnis, das geistige </a:t>
            </a:r>
            <a:r>
              <a:rPr lang="en-GB" dirty="0" smtClean="0">
                <a:latin typeface="Segoe UI" panose="020B0502040204020203" pitchFamily="34" charset="0"/>
                <a:cs typeface="Segoe UI" panose="020B0502040204020203" pitchFamily="34" charset="0"/>
              </a:rPr>
              <a:t>Eigentum </a:t>
            </a:r>
            <a:r>
              <a:rPr lang="en-GB" dirty="0">
                <a:latin typeface="Segoe UI" panose="020B0502040204020203" pitchFamily="34" charset="0"/>
                <a:cs typeface="Segoe UI" panose="020B0502040204020203" pitchFamily="34" charset="0"/>
              </a:rPr>
              <a:t>des Unternehmens zu nutzen</a:t>
            </a:r>
            <a:r>
              <a:rPr lang="en-GB" dirty="0" smtClean="0">
                <a:latin typeface="Segoe UI" panose="020B0502040204020203" pitchFamily="34" charset="0"/>
                <a:cs typeface="Segoe UI" panose="020B0502040204020203" pitchFamily="34" charset="0"/>
              </a:rPr>
              <a:t>.</a:t>
            </a:r>
          </a:p>
          <a:p>
            <a:pPr marL="342900" indent="-342900" fontAlgn="base">
              <a:buFont typeface="+mj-lt"/>
              <a:buAutoNum type="arabicPeriod"/>
            </a:pPr>
            <a:r>
              <a:rPr lang="en-GB" b="1" dirty="0">
                <a:solidFill>
                  <a:srgbClr val="29BA86"/>
                </a:solidFill>
                <a:latin typeface="Segoe UI" panose="020B0502040204020203" pitchFamily="34" charset="0"/>
                <a:cs typeface="Segoe UI" panose="020B0502040204020203" pitchFamily="34" charset="0"/>
              </a:rPr>
              <a:t>Maklergebühren: </a:t>
            </a:r>
            <a:r>
              <a:rPr lang="en-GB" dirty="0">
                <a:latin typeface="Segoe UI" panose="020B0502040204020203" pitchFamily="34" charset="0"/>
                <a:cs typeface="Segoe UI" panose="020B0502040204020203" pitchFamily="34" charset="0"/>
              </a:rPr>
              <a:t>Einnahmen, die durch die Vermittlung zwischen zwei oder mehreren </a:t>
            </a:r>
            <a:r>
              <a:rPr lang="en-GB" dirty="0" smtClean="0">
                <a:latin typeface="Segoe UI" panose="020B0502040204020203" pitchFamily="34" charset="0"/>
                <a:cs typeface="Segoe UI" panose="020B0502040204020203" pitchFamily="34" charset="0"/>
              </a:rPr>
              <a:t>Parteien </a:t>
            </a:r>
            <a:r>
              <a:rPr lang="en-GB" dirty="0">
                <a:latin typeface="Segoe UI" panose="020B0502040204020203" pitchFamily="34" charset="0"/>
                <a:cs typeface="Segoe UI" panose="020B0502040204020203" pitchFamily="34" charset="0"/>
              </a:rPr>
              <a:t>erzielt werden</a:t>
            </a:r>
            <a:r>
              <a:rPr lang="en-GB" dirty="0" smtClean="0">
                <a:latin typeface="Segoe UI" panose="020B0502040204020203" pitchFamily="34" charset="0"/>
                <a:cs typeface="Segoe UI" panose="020B0502040204020203" pitchFamily="34" charset="0"/>
              </a:rPr>
              <a:t>.</a:t>
            </a:r>
          </a:p>
          <a:p>
            <a:pPr marL="342900" indent="-342900" fontAlgn="base">
              <a:buFont typeface="+mj-lt"/>
              <a:buAutoNum type="arabicPeriod"/>
            </a:pPr>
            <a:r>
              <a:rPr lang="en-GB" b="1" dirty="0" smtClean="0">
                <a:solidFill>
                  <a:srgbClr val="29BA86"/>
                </a:solidFill>
                <a:latin typeface="Segoe UI" panose="020B0502040204020203" pitchFamily="34" charset="0"/>
                <a:cs typeface="Segoe UI" panose="020B0502040204020203" pitchFamily="34" charset="0"/>
              </a:rPr>
              <a:t>Werbung</a:t>
            </a:r>
            <a:r>
              <a:rPr lang="en-GB" b="1"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Erhebung von Gebühren vom Kunden für die Werbung für ein Produkt, eine Dienstleistung oder eine Marke auf Unternehmensplattformen</a:t>
            </a:r>
            <a:endParaRPr lang="en-US" b="1" dirty="0" smtClean="0">
              <a:latin typeface="Segoe UI" panose="020B0502040204020203" pitchFamily="34" charset="0"/>
              <a:cs typeface="Segoe UI" panose="020B0502040204020203" pitchFamily="34" charset="0"/>
            </a:endParaRPr>
          </a:p>
        </p:txBody>
      </p:sp>
      <p:pic>
        <p:nvPicPr>
          <p:cNvPr id="11266" name="Picture 2" descr="https://lh5.googleusercontent.com/g-ax0a1crBsib2tJ565ybUbnJSIIvZNivkEMEI9NGjdOm66y8wRVJMlOeQ-frl63UYacNBIDaIrwVRv5_FNVPT3GCoP7kDrs_9Gk-P4ldMqjBdE53FTMrJi93r2ClPfpkTibM4Bk"/>
          <p:cNvPicPr>
            <a:picLocks noChangeAspect="1" noChangeArrowheads="1"/>
          </p:cNvPicPr>
          <p:nvPr/>
        </p:nvPicPr>
        <p:blipFill rotWithShape="1">
          <a:blip r:embed="rId7">
            <a:extLst>
              <a:ext uri="{28A0092B-C50C-407E-A947-70E740481C1C}">
                <a14:useLocalDpi xmlns:a14="http://schemas.microsoft.com/office/drawing/2010/main" val="0"/>
              </a:ext>
            </a:extLst>
          </a:blip>
          <a:srcRect l="27803" t="28780" r="34101" b="15482"/>
          <a:stretch/>
        </p:blipFill>
        <p:spPr bwMode="auto">
          <a:xfrm>
            <a:off x="8978900" y="2007371"/>
            <a:ext cx="3213100" cy="264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732363"/>
      </p:ext>
    </p:extLst>
  </p:cSld>
  <p:clrMapOvr>
    <a:masterClrMapping/>
  </p:clrMapOvr>
  <p:timing>
    <p:tnLst>
      <p:par>
        <p:cTn id="1" dur="indefinite" restart="never" nodeType="tmRoot"/>
      </p:par>
    </p:tnLst>
  </p:timing>
</p:sld>
</file>

<file path=ppt/slides/slide1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2" y="1249601"/>
            <a:ext cx="7733817" cy="3970318"/>
          </a:xfrm>
          <a:prstGeom prst="rect">
            <a:avLst/>
          </a:prstGeom>
          <a:noFill/>
        </p:spPr>
        <p:txBody>
          <a:bodyPr wrap="square" rtlCol="0">
            <a:spAutoFit/>
          </a:bodyPr>
          <a:lstStyle/>
          <a:p>
            <a:pPr marL="342900" indent="-342900">
              <a:lnSpc>
                <a:spcPct val="200000"/>
              </a:lnSpc>
              <a:buFont typeface="+mj-lt"/>
              <a:buAutoNum type="arabicPeriod" startAt="5"/>
            </a:pPr>
            <a:r>
              <a:rPr lang="en-US" b="1" dirty="0" smtClean="0">
                <a:latin typeface="Segoe UI" panose="020B0502040204020203" pitchFamily="34" charset="0"/>
                <a:cs typeface="Segoe UI" panose="020B0502040204020203" pitchFamily="34" charset="0"/>
              </a:rPr>
              <a:t>Einnahmeströme</a:t>
            </a:r>
          </a:p>
          <a:p>
            <a:endParaRPr lang="en-US" b="1"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Die Prüfung dieses Blocks wird zu der Schlussfolgerung führen, </a:t>
            </a:r>
            <a:r>
              <a:rPr lang="en-GB" dirty="0">
                <a:latin typeface="Segoe UI" panose="020B0502040204020203" pitchFamily="34" charset="0"/>
                <a:cs typeface="Segoe UI" panose="020B0502040204020203" pitchFamily="34" charset="0"/>
              </a:rPr>
              <a:t>ob die identifizierten Ströme rentabel sind oder </a:t>
            </a:r>
            <a:r>
              <a:rPr lang="en-GB" dirty="0" smtClean="0">
                <a:latin typeface="Segoe UI" panose="020B0502040204020203" pitchFamily="34" charset="0"/>
                <a:cs typeface="Segoe UI" panose="020B0502040204020203" pitchFamily="34" charset="0"/>
              </a:rPr>
              <a:t>nicht.</a:t>
            </a: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Darüber hinaus wird </a:t>
            </a:r>
            <a:r>
              <a:rPr lang="en-GB" dirty="0">
                <a:latin typeface="Segoe UI" panose="020B0502040204020203" pitchFamily="34" charset="0"/>
                <a:cs typeface="Segoe UI" panose="020B0502040204020203" pitchFamily="34" charset="0"/>
              </a:rPr>
              <a:t>sichergestellt, dass die Kunden bereit sind, mehr zu zahlen, als die Kosten für Design und Produktion betragen.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Um </a:t>
            </a:r>
            <a:r>
              <a:rPr lang="en-GB" dirty="0">
                <a:latin typeface="Segoe UI" panose="020B0502040204020203" pitchFamily="34" charset="0"/>
                <a:cs typeface="Segoe UI" panose="020B0502040204020203" pitchFamily="34" charset="0"/>
              </a:rPr>
              <a:t>dies zu überprüfen, </a:t>
            </a:r>
            <a:r>
              <a:rPr lang="en-GB" dirty="0" smtClean="0">
                <a:latin typeface="Segoe UI" panose="020B0502040204020203" pitchFamily="34" charset="0"/>
                <a:cs typeface="Segoe UI" panose="020B0502040204020203" pitchFamily="34" charset="0"/>
              </a:rPr>
              <a:t>sollten Sie </a:t>
            </a:r>
            <a:r>
              <a:rPr lang="en-GB" dirty="0">
                <a:latin typeface="Segoe UI" panose="020B0502040204020203" pitchFamily="34" charset="0"/>
                <a:cs typeface="Segoe UI" panose="020B0502040204020203" pitchFamily="34" charset="0"/>
              </a:rPr>
              <a:t>die folgenden Fragen stellen:</a:t>
            </a:r>
          </a:p>
          <a:p>
            <a:pPr marL="285750" indent="-285750" fontAlgn="base">
              <a:buFont typeface="Wingdings" panose="05000000000000000000" pitchFamily="2" charset="2"/>
              <a:buChar char="ü"/>
            </a:pPr>
            <a:r>
              <a:rPr lang="en-GB" dirty="0">
                <a:latin typeface="Segoe UI" panose="020B0502040204020203" pitchFamily="34" charset="0"/>
                <a:cs typeface="Segoe UI" panose="020B0502040204020203" pitchFamily="34" charset="0"/>
              </a:rPr>
              <a:t>Welche Vorteile bringen die Kunden dazu, </a:t>
            </a:r>
            <a:r>
              <a:rPr lang="en-GB" dirty="0" smtClean="0">
                <a:latin typeface="Segoe UI" panose="020B0502040204020203" pitchFamily="34" charset="0"/>
                <a:cs typeface="Segoe UI" panose="020B0502040204020203" pitchFamily="34" charset="0"/>
              </a:rPr>
              <a:t>mehr </a:t>
            </a:r>
            <a:r>
              <a:rPr lang="en-GB" dirty="0">
                <a:latin typeface="Segoe UI" panose="020B0502040204020203" pitchFamily="34" charset="0"/>
                <a:cs typeface="Segoe UI" panose="020B0502040204020203" pitchFamily="34" charset="0"/>
              </a:rPr>
              <a:t>zu bezahlen</a:t>
            </a:r>
            <a:r>
              <a:rPr lang="en-GB" dirty="0" smtClean="0">
                <a:latin typeface="Segoe UI" panose="020B0502040204020203" pitchFamily="34" charset="0"/>
                <a:cs typeface="Segoe UI" panose="020B0502040204020203" pitchFamily="34" charset="0"/>
              </a:rPr>
              <a:t>?</a:t>
            </a:r>
          </a:p>
          <a:p>
            <a:pPr marL="285750" indent="-285750" fontAlgn="base">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Zu </a:t>
            </a:r>
            <a:r>
              <a:rPr lang="en-GB" dirty="0">
                <a:latin typeface="Segoe UI" panose="020B0502040204020203" pitchFamily="34" charset="0"/>
                <a:cs typeface="Segoe UI" panose="020B0502040204020203" pitchFamily="34" charset="0"/>
              </a:rPr>
              <a:t>welchen Preisen erhalten die Kunden ähnliche </a:t>
            </a:r>
            <a:r>
              <a:rPr lang="en-GB" dirty="0" smtClean="0">
                <a:latin typeface="Segoe UI" panose="020B0502040204020203" pitchFamily="34" charset="0"/>
                <a:cs typeface="Segoe UI" panose="020B0502040204020203" pitchFamily="34" charset="0"/>
              </a:rPr>
              <a:t>Vorteile?</a:t>
            </a:r>
          </a:p>
          <a:p>
            <a:pPr marL="285750" indent="-285750" fontAlgn="base">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Welche </a:t>
            </a:r>
            <a:r>
              <a:rPr lang="en-GB" dirty="0">
                <a:latin typeface="Segoe UI" panose="020B0502040204020203" pitchFamily="34" charset="0"/>
                <a:cs typeface="Segoe UI" panose="020B0502040204020203" pitchFamily="34" charset="0"/>
              </a:rPr>
              <a:t>Zahlungsart </a:t>
            </a:r>
            <a:r>
              <a:rPr lang="en-GB" dirty="0" smtClean="0">
                <a:latin typeface="Segoe UI" panose="020B0502040204020203" pitchFamily="34" charset="0"/>
                <a:cs typeface="Segoe UI" panose="020B0502040204020203" pitchFamily="34" charset="0"/>
              </a:rPr>
              <a:t>bevorzugen </a:t>
            </a:r>
            <a:r>
              <a:rPr lang="en-GB" dirty="0">
                <a:latin typeface="Segoe UI" panose="020B0502040204020203" pitchFamily="34" charset="0"/>
                <a:cs typeface="Segoe UI" panose="020B0502040204020203" pitchFamily="34" charset="0"/>
              </a:rPr>
              <a:t>die Kunden</a:t>
            </a:r>
            <a:r>
              <a:rPr lang="en-GB" dirty="0" smtClean="0">
                <a:latin typeface="Segoe UI" panose="020B0502040204020203" pitchFamily="34" charset="0"/>
                <a:cs typeface="Segoe UI" panose="020B0502040204020203" pitchFamily="34" charset="0"/>
              </a:rPr>
              <a:t>?</a:t>
            </a:r>
          </a:p>
          <a:p>
            <a:pPr marL="285750" indent="-285750" fontAlgn="base">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Welchen </a:t>
            </a:r>
            <a:r>
              <a:rPr lang="en-GB" dirty="0">
                <a:latin typeface="Segoe UI" panose="020B0502040204020203" pitchFamily="34" charset="0"/>
                <a:cs typeface="Segoe UI" panose="020B0502040204020203" pitchFamily="34" charset="0"/>
              </a:rPr>
              <a:t>Anteil an den Gesamteinnahmen der Organisation macht jeder Strom aus?</a:t>
            </a:r>
          </a:p>
        </p:txBody>
      </p:sp>
      <p:pic>
        <p:nvPicPr>
          <p:cNvPr id="11266" name="Picture 2" descr="https://lh5.googleusercontent.com/g-ax0a1crBsib2tJ565ybUbnJSIIvZNivkEMEI9NGjdOm66y8wRVJMlOeQ-frl63UYacNBIDaIrwVRv5_FNVPT3GCoP7kDrs_9Gk-P4ldMqjBdE53FTMrJi93r2ClPfpkTibM4Bk"/>
          <p:cNvPicPr>
            <a:picLocks noChangeAspect="1" noChangeArrowheads="1"/>
          </p:cNvPicPr>
          <p:nvPr/>
        </p:nvPicPr>
        <p:blipFill rotWithShape="1">
          <a:blip r:embed="rId7">
            <a:extLst>
              <a:ext uri="{28A0092B-C50C-407E-A947-70E740481C1C}">
                <a14:useLocalDpi xmlns:a14="http://schemas.microsoft.com/office/drawing/2010/main" val="0"/>
              </a:ext>
            </a:extLst>
          </a:blip>
          <a:srcRect l="27803" t="28780" r="34101" b="15482"/>
          <a:stretch/>
        </p:blipFill>
        <p:spPr bwMode="auto">
          <a:xfrm>
            <a:off x="8978900" y="2007371"/>
            <a:ext cx="3213100" cy="264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31898"/>
      </p:ext>
    </p:extLst>
  </p:cSld>
  <p:clrMapOvr>
    <a:masterClrMapping/>
  </p:clrMapOvr>
  <p:timing>
    <p:tnLst>
      <p:par>
        <p:cTn id="1" dur="indefinite" restart="never" nodeType="tmRoot"/>
      </p:par>
    </p:tnLst>
  </p:timing>
</p:sld>
</file>

<file path=ppt/slides/slide19.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6641616" cy="4801314"/>
          </a:xfrm>
          <a:prstGeom prst="rect">
            <a:avLst/>
          </a:prstGeom>
          <a:noFill/>
        </p:spPr>
        <p:txBody>
          <a:bodyPr wrap="square" rtlCol="0">
            <a:spAutoFit/>
          </a:bodyPr>
          <a:lstStyle/>
          <a:p>
            <a:pPr marL="342900" indent="-342900">
              <a:lnSpc>
                <a:spcPct val="200000"/>
              </a:lnSpc>
              <a:buFont typeface="+mj-lt"/>
              <a:buAutoNum type="arabicPeriod" startAt="6"/>
            </a:pPr>
            <a:r>
              <a:rPr lang="en-US" b="1" dirty="0" smtClean="0">
                <a:latin typeface="Segoe UI" panose="020B0502040204020203" pitchFamily="34" charset="0"/>
                <a:cs typeface="Segoe UI" panose="020B0502040204020203" pitchFamily="34" charset="0"/>
              </a:rPr>
              <a:t>Kostenstruktur</a:t>
            </a:r>
          </a:p>
          <a:p>
            <a:endParaRPr lang="en-GB"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Es ist an der Zeit, die Kosten zu bewerten, </a:t>
            </a:r>
            <a:r>
              <a:rPr lang="en-GB" dirty="0" smtClean="0">
                <a:latin typeface="Segoe UI" panose="020B0502040204020203" pitchFamily="34" charset="0"/>
                <a:cs typeface="Segoe UI" panose="020B0502040204020203" pitchFamily="34" charset="0"/>
              </a:rPr>
              <a:t>die in jedem Element des Geschäftsmodells anfallen, </a:t>
            </a:r>
            <a:r>
              <a:rPr lang="en-GB" dirty="0">
                <a:latin typeface="Segoe UI" panose="020B0502040204020203" pitchFamily="34" charset="0"/>
                <a:cs typeface="Segoe UI" panose="020B0502040204020203" pitchFamily="34" charset="0"/>
              </a:rPr>
              <a:t>von der Erstellung und Bereitstellung des Wertangebots über die Entwicklung von Einnahmequellen bis hin zur Pflege von Kundenbeziehungen.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Es gibt zwei Arten von Kostenstrukturen, die </a:t>
            </a:r>
            <a:r>
              <a:rPr lang="en-GB" dirty="0" smtClean="0">
                <a:latin typeface="Segoe UI" panose="020B0502040204020203" pitchFamily="34" charset="0"/>
                <a:cs typeface="Segoe UI" panose="020B0502040204020203" pitchFamily="34" charset="0"/>
              </a:rPr>
              <a:t>Sie </a:t>
            </a:r>
            <a:r>
              <a:rPr lang="en-GB" dirty="0">
                <a:latin typeface="Segoe UI" panose="020B0502040204020203" pitchFamily="34" charset="0"/>
                <a:cs typeface="Segoe UI" panose="020B0502040204020203" pitchFamily="34" charset="0"/>
              </a:rPr>
              <a:t>verfolgen </a:t>
            </a:r>
            <a:r>
              <a:rPr lang="en-GB" dirty="0" smtClean="0">
                <a:latin typeface="Segoe UI" panose="020B0502040204020203" pitchFamily="34" charset="0"/>
                <a:cs typeface="Segoe UI" panose="020B0502040204020203" pitchFamily="34" charset="0"/>
              </a:rPr>
              <a:t>können</a:t>
            </a:r>
            <a:r>
              <a:rPr lang="en-GB" dirty="0">
                <a:latin typeface="Segoe UI" panose="020B0502040204020203" pitchFamily="34" charset="0"/>
                <a:cs typeface="Segoe UI" panose="020B0502040204020203" pitchFamily="34" charset="0"/>
              </a:rPr>
              <a:t>:</a:t>
            </a:r>
          </a:p>
          <a:p>
            <a:pPr marL="285750" indent="-285750" fontAlgn="base">
              <a:buFont typeface="Wingdings" panose="05000000000000000000" pitchFamily="2" charset="2"/>
              <a:buChar char="ü"/>
            </a:pPr>
            <a:r>
              <a:rPr lang="en-GB" b="1" dirty="0">
                <a:latin typeface="Segoe UI" panose="020B0502040204020203" pitchFamily="34" charset="0"/>
                <a:cs typeface="Segoe UI" panose="020B0502040204020203" pitchFamily="34" charset="0"/>
              </a:rPr>
              <a:t>Kostenorientiert: </a:t>
            </a:r>
            <a:r>
              <a:rPr lang="en-GB" dirty="0">
                <a:latin typeface="Segoe UI" panose="020B0502040204020203" pitchFamily="34" charset="0"/>
                <a:cs typeface="Segoe UI" panose="020B0502040204020203" pitchFamily="34" charset="0"/>
              </a:rPr>
              <a:t>der Schwerpunkt liegt auf der </a:t>
            </a:r>
            <a:r>
              <a:rPr lang="en-GB" dirty="0" smtClean="0">
                <a:latin typeface="Segoe UI" panose="020B0502040204020203" pitchFamily="34" charset="0"/>
                <a:cs typeface="Segoe UI" panose="020B0502040204020203" pitchFamily="34" charset="0"/>
              </a:rPr>
              <a:t>Kostenminimierung/-reduzierung</a:t>
            </a:r>
          </a:p>
          <a:p>
            <a:pPr marL="285750" indent="-285750" fontAlgn="base">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Wertorientiert</a:t>
            </a:r>
            <a:r>
              <a:rPr lang="en-GB" dirty="0">
                <a:latin typeface="Segoe UI" panose="020B0502040204020203" pitchFamily="34" charset="0"/>
                <a:cs typeface="Segoe UI" panose="020B0502040204020203" pitchFamily="34" charset="0"/>
              </a:rPr>
              <a:t>: Der Schwerpunkt liegt auf der Maximierung des Wertes für den Kunden/der Wertschöpfung</a:t>
            </a:r>
            <a:endParaRPr lang="en-US" b="1" dirty="0">
              <a:latin typeface="Segoe UI" panose="020B0502040204020203" pitchFamily="34" charset="0"/>
              <a:cs typeface="Segoe UI" panose="020B0502040204020203" pitchFamily="34" charset="0"/>
            </a:endParaRPr>
          </a:p>
          <a:p>
            <a:endParaRPr lang="en-GB" dirty="0" smtClean="0">
              <a:latin typeface="Segoe UI" panose="020B0502040204020203" pitchFamily="34" charset="0"/>
              <a:cs typeface="Segoe UI" panose="020B0502040204020203" pitchFamily="34" charset="0"/>
            </a:endParaRPr>
          </a:p>
          <a:p>
            <a:r>
              <a:rPr lang="en-GB" b="1" dirty="0" smtClean="0">
                <a:solidFill>
                  <a:srgbClr val="FF0000"/>
                </a:solidFill>
                <a:latin typeface="Segoe UI" panose="020B0502040204020203" pitchFamily="34" charset="0"/>
                <a:cs typeface="Segoe UI" panose="020B0502040204020203" pitchFamily="34" charset="0"/>
              </a:rPr>
              <a:t>Tipp: </a:t>
            </a:r>
            <a:r>
              <a:rPr lang="en-GB" dirty="0" smtClean="0">
                <a:latin typeface="Segoe UI" panose="020B0502040204020203" pitchFamily="34" charset="0"/>
                <a:cs typeface="Segoe UI" panose="020B0502040204020203" pitchFamily="34" charset="0"/>
              </a:rPr>
              <a:t>Dieser </a:t>
            </a:r>
            <a:r>
              <a:rPr lang="en-GB" dirty="0">
                <a:latin typeface="Segoe UI" panose="020B0502040204020203" pitchFamily="34" charset="0"/>
                <a:cs typeface="Segoe UI" panose="020B0502040204020203" pitchFamily="34" charset="0"/>
              </a:rPr>
              <a:t>Prozess wird einfacher, wenn zuerst die Schlüsselressourcen, Schlüsselaktivitäten und Schlüsselpartner der Organisation definiert werden.</a:t>
            </a:r>
          </a:p>
          <a:p>
            <a:pPr marL="342900" indent="-342900">
              <a:lnSpc>
                <a:spcPct val="200000"/>
              </a:lnSpc>
              <a:buFont typeface="+mj-lt"/>
              <a:buAutoNum type="arabicPeriod" startAt="6"/>
            </a:pPr>
            <a:endParaRPr lang="en-GB" b="1" dirty="0">
              <a:latin typeface="Segoe UI" panose="020B0502040204020203" pitchFamily="34" charset="0"/>
              <a:cs typeface="Segoe UI" panose="020B0502040204020203" pitchFamily="34" charset="0"/>
            </a:endParaRPr>
          </a:p>
        </p:txBody>
      </p:sp>
      <p:pic>
        <p:nvPicPr>
          <p:cNvPr id="12290" name="Picture 2" descr="https://lh4.googleusercontent.com/cuQy8Ao1Wigr4zJCjVWUUqSPxnM2Elkmby4O4dQMMSyUVRp_itiscJvZaG3gY1ttU_DQooDVVHJIxCUMLiIvxs7jg5DGAeHF_SmLFc-WLdzlFlCc6HFQgIRu9qd9LyL9o1DjknB8"/>
          <p:cNvPicPr>
            <a:picLocks noChangeAspect="1" noChangeArrowheads="1"/>
          </p:cNvPicPr>
          <p:nvPr/>
        </p:nvPicPr>
        <p:blipFill rotWithShape="1">
          <a:blip r:embed="rId7">
            <a:extLst>
              <a:ext uri="{28A0092B-C50C-407E-A947-70E740481C1C}">
                <a14:useLocalDpi xmlns:a14="http://schemas.microsoft.com/office/drawing/2010/main" val="0"/>
              </a:ext>
            </a:extLst>
          </a:blip>
          <a:srcRect l="7465" t="23300" r="34048" b="17918"/>
          <a:stretch/>
        </p:blipFill>
        <p:spPr bwMode="auto">
          <a:xfrm>
            <a:off x="7594599" y="1943627"/>
            <a:ext cx="4597400" cy="263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15484"/>
      </p:ext>
    </p:extLst>
  </p:cSld>
  <p:clrMapOvr>
    <a:masterClrMapping/>
  </p:clrMapOvr>
  <p:timing>
    <p:tnLst>
      <p:par>
        <p:cTn id="1" dur="indefinite" restart="never" nodeType="tmRoot"/>
      </p:par>
    </p:tnLst>
  </p:timing>
</p:sld>
</file>

<file path=ppt/slides/slide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Modul </a:t>
            </a:r>
            <a:r>
              <a:rPr lang="en-IE" sz="36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6: </a:t>
            </a: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Inhalt</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b="40296"/>
          <a:stretch/>
        </p:blipFill>
        <p:spPr>
          <a:xfrm>
            <a:off x="1045611" y="0"/>
            <a:ext cx="897978" cy="3428999"/>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18" name="Title 1">
            <a:extLst>
              <a:ext uri="{FF2B5EF4-FFF2-40B4-BE49-F238E27FC236}">
                <a16:creationId xmlns:a16="http://schemas.microsoft.com/office/drawing/2014/main" id="{B613844C-D20E-4B6B-9B38-0014A6A395E0}"/>
              </a:ext>
            </a:extLst>
          </p:cNvPr>
          <p:cNvSpPr txBox="1">
            <a:spLocks/>
          </p:cNvSpPr>
          <p:nvPr/>
        </p:nvSpPr>
        <p:spPr>
          <a:xfrm>
            <a:off x="2832921" y="1234208"/>
            <a:ext cx="7261149" cy="1000992"/>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lvl="0">
              <a:spcAft>
                <a:spcPts val="1200"/>
              </a:spcAft>
              <a:defRPr/>
            </a:pPr>
            <a:r>
              <a:rPr lang="en-IE" sz="2400" b="1" dirty="0">
                <a:solidFill>
                  <a:srgbClr val="195562"/>
                </a:solidFill>
              </a:rPr>
              <a:t>Business Model Canvas und Social Business Model Canvas</a:t>
            </a:r>
          </a:p>
        </p:txBody>
      </p:sp>
      <p:sp>
        <p:nvSpPr>
          <p:cNvPr id="11" name="Title 1">
            <a:extLst>
              <a:ext uri="{FF2B5EF4-FFF2-40B4-BE49-F238E27FC236}">
                <a16:creationId xmlns:a16="http://schemas.microsoft.com/office/drawing/2014/main" id="{0E21429E-2746-46D2-AA7C-D3EBF3087088}"/>
              </a:ext>
            </a:extLst>
          </p:cNvPr>
          <p:cNvSpPr txBox="1">
            <a:spLocks/>
          </p:cNvSpPr>
          <p:nvPr/>
        </p:nvSpPr>
        <p:spPr>
          <a:xfrm>
            <a:off x="2293620" y="2735471"/>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i="0" u="none" strike="noStrike" kern="1200" cap="none" spc="0" normalizeH="0" baseline="0" noProof="0" dirty="0" smtClean="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endParaRPr kumimoji="0" lang="en-IE" sz="2400"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12" name="Title 1">
            <a:extLst>
              <a:ext uri="{FF2B5EF4-FFF2-40B4-BE49-F238E27FC236}">
                <a16:creationId xmlns:a16="http://schemas.microsoft.com/office/drawing/2014/main" id="{B613844C-D20E-4B6B-9B38-0014A6A395E0}"/>
              </a:ext>
            </a:extLst>
          </p:cNvPr>
          <p:cNvSpPr txBox="1">
            <a:spLocks/>
          </p:cNvSpPr>
          <p:nvPr/>
        </p:nvSpPr>
        <p:spPr>
          <a:xfrm>
            <a:off x="2875230" y="2498547"/>
            <a:ext cx="7261149" cy="1000992"/>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a:spcAft>
                <a:spcPts val="1200"/>
              </a:spcAft>
              <a:defRPr/>
            </a:pPr>
            <a:r>
              <a:rPr lang="en-IE" sz="2400" dirty="0">
                <a:solidFill>
                  <a:srgbClr val="195562"/>
                </a:solidFill>
              </a:rPr>
              <a:t>Businessplan, </a:t>
            </a:r>
            <a:r>
              <a:rPr lang="en-IE" sz="2400" dirty="0" smtClean="0">
                <a:solidFill>
                  <a:srgbClr val="195562"/>
                </a:solidFill>
              </a:rPr>
              <a:t>Bedeutung </a:t>
            </a:r>
            <a:r>
              <a:rPr lang="en-IE" sz="2400" dirty="0">
                <a:solidFill>
                  <a:srgbClr val="195562"/>
                </a:solidFill>
              </a:rPr>
              <a:t>und </a:t>
            </a:r>
            <a:r>
              <a:rPr lang="en-IE" sz="2400" dirty="0" smtClean="0">
                <a:solidFill>
                  <a:srgbClr val="195562"/>
                </a:solidFill>
              </a:rPr>
              <a:t>Ausarbeitung</a:t>
            </a:r>
            <a:endParaRPr lang="en-IE" sz="2400" dirty="0">
              <a:solidFill>
                <a:srgbClr val="195562"/>
              </a:solidFill>
            </a:endParaRPr>
          </a:p>
        </p:txBody>
      </p:sp>
    </p:spTree>
    <p:extLst>
      <p:ext uri="{BB962C8B-B14F-4D97-AF65-F5344CB8AC3E}">
        <p14:creationId xmlns:p14="http://schemas.microsoft.com/office/powerpoint/2010/main" val="2749090831"/>
      </p:ext>
    </p:extLst>
  </p:cSld>
  <p:clrMapOvr>
    <a:masterClrMapping/>
  </p:clrMapOvr>
  <p:timing>
    <p:tnLst>
      <p:par>
        <p:cTn id="1" dur="indefinite" restart="never" nodeType="tmRoot"/>
      </p:par>
    </p:tnLst>
  </p:timing>
</p:sld>
</file>

<file path=ppt/slides/slide2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6641616" cy="4124206"/>
          </a:xfrm>
          <a:prstGeom prst="rect">
            <a:avLst/>
          </a:prstGeom>
          <a:noFill/>
        </p:spPr>
        <p:txBody>
          <a:bodyPr wrap="square" rtlCol="0">
            <a:spAutoFit/>
          </a:bodyPr>
          <a:lstStyle/>
          <a:p>
            <a:pPr marL="342900" indent="-342900">
              <a:lnSpc>
                <a:spcPct val="200000"/>
              </a:lnSpc>
              <a:buFont typeface="+mj-lt"/>
              <a:buAutoNum type="arabicPeriod" startAt="6"/>
            </a:pPr>
            <a:r>
              <a:rPr lang="en-US" b="1" dirty="0" smtClean="0">
                <a:latin typeface="Segoe UI" panose="020B0502040204020203" pitchFamily="34" charset="0"/>
                <a:cs typeface="Segoe UI" panose="020B0502040204020203" pitchFamily="34" charset="0"/>
              </a:rPr>
              <a:t>Kostenstruktur</a:t>
            </a:r>
          </a:p>
          <a:p>
            <a:endParaRPr lang="en-US" sz="1400" b="1" dirty="0" smtClean="0">
              <a:latin typeface="Segoe UI" panose="020B0502040204020203" pitchFamily="34" charset="0"/>
              <a:cs typeface="Segoe UI" panose="020B0502040204020203" pitchFamily="34" charset="0"/>
            </a:endParaRPr>
          </a:p>
          <a:p>
            <a:pPr>
              <a:spcAft>
                <a:spcPts val="1200"/>
              </a:spcAft>
            </a:pPr>
            <a:r>
              <a:rPr lang="en-GB" dirty="0">
                <a:latin typeface="Segoe UI" panose="020B0502040204020203" pitchFamily="34" charset="0"/>
                <a:cs typeface="Segoe UI" panose="020B0502040204020203" pitchFamily="34" charset="0"/>
              </a:rPr>
              <a:t>Die Kostenstrukturen können die folgenden Merkmale aufweisen:</a:t>
            </a:r>
          </a:p>
          <a:p>
            <a:pPr marL="285750" indent="-285750">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Fixe </a:t>
            </a:r>
            <a:r>
              <a:rPr lang="en-GB" b="1" dirty="0">
                <a:latin typeface="Segoe UI" panose="020B0502040204020203" pitchFamily="34" charset="0"/>
                <a:cs typeface="Segoe UI" panose="020B0502040204020203" pitchFamily="34" charset="0"/>
              </a:rPr>
              <a:t>Kosten:</a:t>
            </a:r>
            <a:r>
              <a:rPr lang="en-GB" dirty="0">
                <a:latin typeface="Segoe UI" panose="020B0502040204020203" pitchFamily="34" charset="0"/>
                <a:cs typeface="Segoe UI" panose="020B0502040204020203" pitchFamily="34" charset="0"/>
              </a:rPr>
              <a:t> Kosten, die unabhängig vom Umfang der Produktion gleich bleiben und zeitlich begrenzt sind, wie z. B. Gehälter und Mieten. Bei dieser Kostenstruktur konzentriert sich das Wertversprechen auf einen niedrigen Preis, maximale Automatisierung und umfassendes </a:t>
            </a:r>
            <a:r>
              <a:rPr lang="en-GB" dirty="0" smtClean="0">
                <a:latin typeface="Segoe UI" panose="020B0502040204020203" pitchFamily="34" charset="0"/>
                <a:cs typeface="Segoe UI" panose="020B0502040204020203" pitchFamily="34" charset="0"/>
              </a:rPr>
              <a:t>Outsourcing.</a:t>
            </a:r>
          </a:p>
          <a:p>
            <a:pPr marL="285750" indent="-285750">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Variable </a:t>
            </a:r>
            <a:r>
              <a:rPr lang="en-GB" b="1" dirty="0">
                <a:latin typeface="Segoe UI" panose="020B0502040204020203" pitchFamily="34" charset="0"/>
                <a:cs typeface="Segoe UI" panose="020B0502040204020203" pitchFamily="34" charset="0"/>
              </a:rPr>
              <a:t>Kosten</a:t>
            </a:r>
            <a:r>
              <a:rPr lang="en-GB" dirty="0">
                <a:latin typeface="Segoe UI" panose="020B0502040204020203" pitchFamily="34" charset="0"/>
                <a:cs typeface="Segoe UI" panose="020B0502040204020203" pitchFamily="34" charset="0"/>
              </a:rPr>
              <a:t>: Kosten, die mit dem Umfang der Produktion korrelieren, wie z. B. die Kosten für den Einkauf von Rohstoffen, und die daher schwer vorhersehbar sind. Sie reagieren empfindlich auf die Nachfrage nach dem Produkt und steigen proportional zum Anstieg von </a:t>
            </a:r>
            <a:r>
              <a:rPr lang="en-GB" dirty="0" smtClean="0">
                <a:latin typeface="Segoe UI" panose="020B0502040204020203" pitchFamily="34" charset="0"/>
                <a:cs typeface="Segoe UI" panose="020B0502040204020203" pitchFamily="34" charset="0"/>
              </a:rPr>
              <a:t>Arbeit </a:t>
            </a:r>
            <a:r>
              <a:rPr lang="en-GB" dirty="0">
                <a:latin typeface="Segoe UI" panose="020B0502040204020203" pitchFamily="34" charset="0"/>
                <a:cs typeface="Segoe UI" panose="020B0502040204020203" pitchFamily="34" charset="0"/>
              </a:rPr>
              <a:t>und Kapital</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pic>
        <p:nvPicPr>
          <p:cNvPr id="12290" name="Picture 2" descr="https://lh4.googleusercontent.com/cuQy8Ao1Wigr4zJCjVWUUqSPxnM2Elkmby4O4dQMMSyUVRp_itiscJvZaG3gY1ttU_DQooDVVHJIxCUMLiIvxs7jg5DGAeHF_SmLFc-WLdzlFlCc6HFQgIRu9qd9LyL9o1DjknB8"/>
          <p:cNvPicPr>
            <a:picLocks noChangeAspect="1" noChangeArrowheads="1"/>
          </p:cNvPicPr>
          <p:nvPr/>
        </p:nvPicPr>
        <p:blipFill rotWithShape="1">
          <a:blip r:embed="rId7">
            <a:extLst>
              <a:ext uri="{28A0092B-C50C-407E-A947-70E740481C1C}">
                <a14:useLocalDpi xmlns:a14="http://schemas.microsoft.com/office/drawing/2010/main" val="0"/>
              </a:ext>
            </a:extLst>
          </a:blip>
          <a:srcRect l="7465" t="23300" r="34048" b="17918"/>
          <a:stretch/>
        </p:blipFill>
        <p:spPr bwMode="auto">
          <a:xfrm>
            <a:off x="7594599" y="1943627"/>
            <a:ext cx="4597400" cy="263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92823"/>
      </p:ext>
    </p:extLst>
  </p:cSld>
  <p:clrMapOvr>
    <a:masterClrMapping/>
  </p:clrMapOvr>
  <p:timing>
    <p:tnLst>
      <p:par>
        <p:cTn id="1" dur="indefinite" restart="never" nodeType="tmRoot"/>
      </p:par>
    </p:tnLst>
  </p:timing>
</p:sld>
</file>

<file path=ppt/slides/slide21.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2" y="1249601"/>
            <a:ext cx="6641617" cy="3760004"/>
          </a:xfrm>
          <a:prstGeom prst="rect">
            <a:avLst/>
          </a:prstGeom>
          <a:noFill/>
        </p:spPr>
        <p:txBody>
          <a:bodyPr wrap="square" rtlCol="0">
            <a:spAutoFit/>
          </a:bodyPr>
          <a:lstStyle/>
          <a:p>
            <a:pPr marL="342900" indent="-342900">
              <a:lnSpc>
                <a:spcPct val="200000"/>
              </a:lnSpc>
              <a:buFont typeface="+mj-lt"/>
              <a:buAutoNum type="arabicPeriod" startAt="6"/>
            </a:pPr>
            <a:r>
              <a:rPr lang="en-US" b="1" dirty="0" smtClean="0">
                <a:latin typeface="Segoe UI" panose="020B0502040204020203" pitchFamily="34" charset="0"/>
                <a:cs typeface="Segoe UI" panose="020B0502040204020203" pitchFamily="34" charset="0"/>
              </a:rPr>
              <a:t>Kostenstruktur</a:t>
            </a:r>
          </a:p>
          <a:p>
            <a:endParaRPr lang="en-US" sz="1400" b="1" dirty="0" smtClean="0">
              <a:latin typeface="Segoe UI" panose="020B0502040204020203" pitchFamily="34" charset="0"/>
              <a:cs typeface="Segoe UI" panose="020B0502040204020203" pitchFamily="34" charset="0"/>
            </a:endParaRPr>
          </a:p>
          <a:p>
            <a:pPr>
              <a:spcAft>
                <a:spcPts val="1000"/>
              </a:spcAft>
            </a:pPr>
            <a:r>
              <a:rPr lang="en-GB" dirty="0">
                <a:latin typeface="Segoe UI" panose="020B0502040204020203" pitchFamily="34" charset="0"/>
                <a:cs typeface="Segoe UI" panose="020B0502040204020203" pitchFamily="34" charset="0"/>
              </a:rPr>
              <a:t>Die Kostenstrukturen können die folgenden Merkmale aufweisen</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a:p>
            <a:pPr marL="342900" indent="-342900" fontAlgn="base">
              <a:buFont typeface="Wingdings" panose="05000000000000000000" pitchFamily="2" charset="2"/>
              <a:buChar char="ü"/>
            </a:pPr>
            <a:r>
              <a:rPr lang="en-GB" b="1" dirty="0">
                <a:latin typeface="Segoe UI" panose="020B0502040204020203" pitchFamily="34" charset="0"/>
                <a:cs typeface="Segoe UI" panose="020B0502040204020203" pitchFamily="34" charset="0"/>
              </a:rPr>
              <a:t>Skaleneffekte: Das </a:t>
            </a:r>
            <a:r>
              <a:rPr lang="en-GB" dirty="0" smtClean="0">
                <a:latin typeface="Segoe UI" panose="020B0502040204020203" pitchFamily="34" charset="0"/>
                <a:cs typeface="Segoe UI" panose="020B0502040204020203" pitchFamily="34" charset="0"/>
              </a:rPr>
              <a:t>Produkt wird zu einem </a:t>
            </a:r>
            <a:r>
              <a:rPr lang="en-GB" dirty="0">
                <a:latin typeface="Segoe UI" panose="020B0502040204020203" pitchFamily="34" charset="0"/>
                <a:cs typeface="Segoe UI" panose="020B0502040204020203" pitchFamily="34" charset="0"/>
              </a:rPr>
              <a:t>niedrigeren </a:t>
            </a:r>
            <a:r>
              <a:rPr lang="en-GB" dirty="0" smtClean="0">
                <a:latin typeface="Segoe UI" panose="020B0502040204020203" pitchFamily="34" charset="0"/>
                <a:cs typeface="Segoe UI" panose="020B0502040204020203" pitchFamily="34" charset="0"/>
              </a:rPr>
              <a:t>Preis </a:t>
            </a:r>
            <a:r>
              <a:rPr lang="en-GB" dirty="0" smtClean="0">
                <a:latin typeface="Segoe UI" panose="020B0502040204020203" pitchFamily="34" charset="0"/>
                <a:cs typeface="Segoe UI" panose="020B0502040204020203" pitchFamily="34" charset="0"/>
              </a:rPr>
              <a:t>angeboten</a:t>
            </a:r>
            <a:r>
              <a:rPr lang="en-GB" dirty="0" smtClean="0">
                <a:latin typeface="Segoe UI" panose="020B0502040204020203" pitchFamily="34" charset="0"/>
                <a:cs typeface="Segoe UI" panose="020B0502040204020203" pitchFamily="34" charset="0"/>
              </a:rPr>
              <a:t>, da die </a:t>
            </a:r>
            <a:r>
              <a:rPr lang="en-GB" dirty="0">
                <a:latin typeface="Segoe UI" panose="020B0502040204020203" pitchFamily="34" charset="0"/>
                <a:cs typeface="Segoe UI" panose="020B0502040204020203" pitchFamily="34" charset="0"/>
              </a:rPr>
              <a:t>durchschnittlichen Kosten pro </a:t>
            </a:r>
            <a:r>
              <a:rPr lang="en-GB" dirty="0" smtClean="0">
                <a:latin typeface="Segoe UI" panose="020B0502040204020203" pitchFamily="34" charset="0"/>
                <a:cs typeface="Segoe UI" panose="020B0502040204020203" pitchFamily="34" charset="0"/>
              </a:rPr>
              <a:t>Einheit </a:t>
            </a:r>
            <a:r>
              <a:rPr lang="en-GB" dirty="0">
                <a:latin typeface="Segoe UI" panose="020B0502040204020203" pitchFamily="34" charset="0"/>
                <a:cs typeface="Segoe UI" panose="020B0502040204020203" pitchFamily="34" charset="0"/>
              </a:rPr>
              <a:t>sinken </a:t>
            </a:r>
            <a:r>
              <a:rPr lang="en-GB" dirty="0" smtClean="0">
                <a:latin typeface="Segoe UI" panose="020B0502040204020203" pitchFamily="34" charset="0"/>
                <a:cs typeface="Segoe UI" panose="020B0502040204020203" pitchFamily="34" charset="0"/>
              </a:rPr>
              <a:t>(</a:t>
            </a:r>
            <a:r>
              <a:rPr lang="en-GB" dirty="0">
                <a:latin typeface="Segoe UI" panose="020B0502040204020203" pitchFamily="34" charset="0"/>
                <a:cs typeface="Segoe UI" panose="020B0502040204020203" pitchFamily="34" charset="0"/>
              </a:rPr>
              <a:t>die Gesamtkosten pro Einheit sinken mit zunehmender Größe der Produktion</a:t>
            </a:r>
            <a:r>
              <a:rPr lang="en-GB" dirty="0" smtClean="0">
                <a:latin typeface="Segoe UI" panose="020B0502040204020203" pitchFamily="34" charset="0"/>
                <a:cs typeface="Segoe UI" panose="020B0502040204020203" pitchFamily="34" charset="0"/>
              </a:rPr>
              <a:t>).</a:t>
            </a:r>
          </a:p>
          <a:p>
            <a:pPr marL="342900" indent="-342900" fontAlgn="base">
              <a:buFont typeface="Wingdings" panose="05000000000000000000" pitchFamily="2" charset="2"/>
              <a:buChar char="ü"/>
            </a:pPr>
            <a:r>
              <a:rPr lang="en-GB" b="1" dirty="0">
                <a:latin typeface="Segoe UI" panose="020B0502040204020203" pitchFamily="34" charset="0"/>
                <a:cs typeface="Segoe UI" panose="020B0502040204020203" pitchFamily="34" charset="0"/>
              </a:rPr>
              <a:t>Verbundvorteile</a:t>
            </a:r>
            <a:r>
              <a:rPr lang="en-GB" b="1" dirty="0" smtClean="0">
                <a:latin typeface="Segoe UI" panose="020B0502040204020203" pitchFamily="34" charset="0"/>
                <a:cs typeface="Segoe UI" panose="020B0502040204020203" pitchFamily="34" charset="0"/>
              </a:rPr>
              <a:t> (Economies </a:t>
            </a:r>
            <a:r>
              <a:rPr lang="en-GB" b="1" dirty="0">
                <a:latin typeface="Segoe UI" panose="020B0502040204020203" pitchFamily="34" charset="0"/>
                <a:cs typeface="Segoe UI" panose="020B0502040204020203" pitchFamily="34" charset="0"/>
              </a:rPr>
              <a:t>of Scope</a:t>
            </a:r>
            <a:r>
              <a:rPr lang="en-GB" b="1" dirty="0" smtClean="0">
                <a:latin typeface="Segoe UI" panose="020B0502040204020203" pitchFamily="34" charset="0"/>
                <a:cs typeface="Segoe UI" panose="020B0502040204020203" pitchFamily="34" charset="0"/>
              </a:rPr>
              <a:t>)</a:t>
            </a:r>
            <a:r>
              <a:rPr lang="en-GB" b="1" dirty="0">
                <a:latin typeface="Segoe UI" panose="020B0502040204020203" pitchFamily="34" charset="0"/>
                <a:cs typeface="Segoe UI" panose="020B0502040204020203" pitchFamily="34" charset="0"/>
              </a:rPr>
              <a:t>: </a:t>
            </a:r>
            <a:r>
              <a:rPr lang="en-GB" dirty="0" smtClean="0">
                <a:latin typeface="Segoe UI" panose="020B0502040204020203" pitchFamily="34" charset="0"/>
                <a:cs typeface="Segoe UI" panose="020B0502040204020203" pitchFamily="34" charset="0"/>
              </a:rPr>
              <a:t>Sie beziehen sich auf einen </a:t>
            </a:r>
            <a:r>
              <a:rPr lang="en-GB" dirty="0">
                <a:latin typeface="Segoe UI" panose="020B0502040204020203" pitchFamily="34" charset="0"/>
                <a:cs typeface="Segoe UI" panose="020B0502040204020203" pitchFamily="34" charset="0"/>
              </a:rPr>
              <a:t>größeren Tätigkeitsbereich</a:t>
            </a:r>
            <a:r>
              <a:rPr lang="en-GB" dirty="0" smtClean="0">
                <a:latin typeface="Segoe UI" panose="020B0502040204020203" pitchFamily="34" charset="0"/>
                <a:cs typeface="Segoe UI" panose="020B0502040204020203" pitchFamily="34" charset="0"/>
              </a:rPr>
              <a:t>, in dem </a:t>
            </a:r>
            <a:r>
              <a:rPr lang="en-GB" dirty="0">
                <a:latin typeface="Segoe UI" panose="020B0502040204020203" pitchFamily="34" charset="0"/>
                <a:cs typeface="Segoe UI" panose="020B0502040204020203" pitchFamily="34" charset="0"/>
              </a:rPr>
              <a:t>vorhandene Ressourcen und </a:t>
            </a:r>
            <a:r>
              <a:rPr lang="en-GB" dirty="0" smtClean="0">
                <a:latin typeface="Segoe UI" panose="020B0502040204020203" pitchFamily="34" charset="0"/>
                <a:cs typeface="Segoe UI" panose="020B0502040204020203" pitchFamily="34" charset="0"/>
              </a:rPr>
              <a:t>Prozesse gemeinsam genutzt werden können und die </a:t>
            </a:r>
            <a:r>
              <a:rPr lang="en-GB" dirty="0">
                <a:latin typeface="Segoe UI" panose="020B0502040204020203" pitchFamily="34" charset="0"/>
                <a:cs typeface="Segoe UI" panose="020B0502040204020203" pitchFamily="34" charset="0"/>
              </a:rPr>
              <a:t>Gesamtkosten gesenkt werden. </a:t>
            </a:r>
            <a:endParaRPr lang="en-GB" dirty="0" smtClean="0">
              <a:latin typeface="Segoe UI" panose="020B0502040204020203" pitchFamily="34" charset="0"/>
              <a:cs typeface="Segoe UI" panose="020B0502040204020203" pitchFamily="34" charset="0"/>
            </a:endParaRPr>
          </a:p>
          <a:p>
            <a:pPr marL="355600" fontAlgn="base"/>
            <a:r>
              <a:rPr lang="en-GB" dirty="0" smtClean="0">
                <a:latin typeface="Segoe UI" panose="020B0502040204020203" pitchFamily="34" charset="0"/>
                <a:cs typeface="Segoe UI" panose="020B0502040204020203" pitchFamily="34" charset="0"/>
              </a:rPr>
              <a:t>So kann </a:t>
            </a:r>
            <a:r>
              <a:rPr lang="en-GB" dirty="0" smtClean="0">
                <a:latin typeface="Segoe UI" panose="020B0502040204020203" pitchFamily="34" charset="0"/>
                <a:cs typeface="Segoe UI" panose="020B0502040204020203" pitchFamily="34" charset="0"/>
              </a:rPr>
              <a:t>beispielsweise </a:t>
            </a:r>
            <a:r>
              <a:rPr lang="en-GB" dirty="0">
                <a:latin typeface="Segoe UI" panose="020B0502040204020203" pitchFamily="34" charset="0"/>
                <a:cs typeface="Segoe UI" panose="020B0502040204020203" pitchFamily="34" charset="0"/>
              </a:rPr>
              <a:t>ein </a:t>
            </a:r>
            <a:r>
              <a:rPr lang="en-GB" dirty="0" smtClean="0">
                <a:latin typeface="Segoe UI" panose="020B0502040204020203" pitchFamily="34" charset="0"/>
                <a:cs typeface="Segoe UI" panose="020B0502040204020203" pitchFamily="34" charset="0"/>
              </a:rPr>
              <a:t>Unternehmen mit einer </a:t>
            </a:r>
            <a:r>
              <a:rPr lang="en-GB" dirty="0">
                <a:latin typeface="Segoe UI" panose="020B0502040204020203" pitchFamily="34" charset="0"/>
                <a:cs typeface="Segoe UI" panose="020B0502040204020203" pitchFamily="34" charset="0"/>
              </a:rPr>
              <a:t>bestehenden Infrastruktur </a:t>
            </a:r>
            <a:r>
              <a:rPr lang="en-GB" dirty="0">
                <a:latin typeface="Segoe UI" panose="020B0502040204020203" pitchFamily="34" charset="0"/>
                <a:cs typeface="Segoe UI" panose="020B0502040204020203" pitchFamily="34" charset="0"/>
              </a:rPr>
              <a:t>von der Verwendung derselben Software und Hardware profitieren. </a:t>
            </a:r>
            <a:endParaRPr lang="en-US" b="1" dirty="0" smtClean="0">
              <a:latin typeface="Segoe UI" panose="020B0502040204020203" pitchFamily="34" charset="0"/>
              <a:cs typeface="Segoe UI" panose="020B0502040204020203" pitchFamily="34" charset="0"/>
            </a:endParaRPr>
          </a:p>
        </p:txBody>
      </p:sp>
      <p:pic>
        <p:nvPicPr>
          <p:cNvPr id="12290" name="Picture 2" descr="https://lh4.googleusercontent.com/cuQy8Ao1Wigr4zJCjVWUUqSPxnM2Elkmby4O4dQMMSyUVRp_itiscJvZaG3gY1ttU_DQooDVVHJIxCUMLiIvxs7jg5DGAeHF_SmLFc-WLdzlFlCc6HFQgIRu9qd9LyL9o1DjknB8"/>
          <p:cNvPicPr>
            <a:picLocks noChangeAspect="1" noChangeArrowheads="1"/>
          </p:cNvPicPr>
          <p:nvPr/>
        </p:nvPicPr>
        <p:blipFill rotWithShape="1">
          <a:blip r:embed="rId7">
            <a:extLst>
              <a:ext uri="{28A0092B-C50C-407E-A947-70E740481C1C}">
                <a14:useLocalDpi xmlns:a14="http://schemas.microsoft.com/office/drawing/2010/main" val="0"/>
              </a:ext>
            </a:extLst>
          </a:blip>
          <a:srcRect l="7465" t="23300" r="34048" b="17918"/>
          <a:stretch/>
        </p:blipFill>
        <p:spPr bwMode="auto">
          <a:xfrm>
            <a:off x="7594599" y="1943627"/>
            <a:ext cx="4597400" cy="263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728656"/>
      </p:ext>
    </p:extLst>
  </p:cSld>
  <p:clrMapOvr>
    <a:masterClrMapping/>
  </p:clrMapOvr>
  <p:timing>
    <p:tnLst>
      <p:par>
        <p:cTn id="1" dur="indefinite" restart="never" nodeType="tmRoot"/>
      </p:par>
    </p:tnLst>
  </p:timing>
</p:sld>
</file>

<file path=ppt/slides/slide2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6806717" cy="4375557"/>
          </a:xfrm>
          <a:prstGeom prst="rect">
            <a:avLst/>
          </a:prstGeom>
          <a:noFill/>
        </p:spPr>
        <p:txBody>
          <a:bodyPr wrap="square" rtlCol="0">
            <a:spAutoFit/>
          </a:bodyPr>
          <a:lstStyle/>
          <a:p>
            <a:pPr marL="342900" indent="-342900">
              <a:lnSpc>
                <a:spcPct val="200000"/>
              </a:lnSpc>
              <a:buFont typeface="+mj-lt"/>
              <a:buAutoNum type="arabicPeriod" startAt="7"/>
            </a:pPr>
            <a:r>
              <a:rPr lang="en-US" b="1" dirty="0">
                <a:latin typeface="Segoe UI" panose="020B0502040204020203" pitchFamily="34" charset="0"/>
                <a:cs typeface="Segoe UI" panose="020B0502040204020203" pitchFamily="34" charset="0"/>
              </a:rPr>
              <a:t>Wichtige </a:t>
            </a:r>
            <a:r>
              <a:rPr lang="en-US" b="1" dirty="0" smtClean="0">
                <a:latin typeface="Segoe UI" panose="020B0502040204020203" pitchFamily="34" charset="0"/>
                <a:cs typeface="Segoe UI" panose="020B0502040204020203" pitchFamily="34" charset="0"/>
              </a:rPr>
              <a:t>Ressourcen</a:t>
            </a:r>
          </a:p>
          <a:p>
            <a:endParaRPr lang="en-US" b="1"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Sie </a:t>
            </a:r>
            <a:r>
              <a:rPr lang="en-GB" dirty="0">
                <a:latin typeface="Segoe UI" panose="020B0502040204020203" pitchFamily="34" charset="0"/>
                <a:cs typeface="Segoe UI" panose="020B0502040204020203" pitchFamily="34" charset="0"/>
              </a:rPr>
              <a:t>legen fest, welche Art von Material, Ausrüstung und Personal für die Schaffung des Wertangebots benötigt wird</a:t>
            </a:r>
            <a:r>
              <a:rPr lang="en-GB" dirty="0" smtClean="0">
                <a:latin typeface="Segoe UI" panose="020B0502040204020203" pitchFamily="34" charset="0"/>
                <a:cs typeface="Segoe UI" panose="020B0502040204020203" pitchFamily="34" charset="0"/>
              </a:rPr>
              <a:t>.</a:t>
            </a:r>
          </a:p>
          <a:p>
            <a:endParaRPr lang="en-GB" dirty="0">
              <a:latin typeface="Segoe UI" panose="020B0502040204020203" pitchFamily="34" charset="0"/>
              <a:cs typeface="Segoe UI" panose="020B0502040204020203" pitchFamily="34" charset="0"/>
            </a:endParaRPr>
          </a:p>
          <a:p>
            <a:pPr>
              <a:spcAft>
                <a:spcPts val="1000"/>
              </a:spcAft>
            </a:pPr>
            <a:r>
              <a:rPr lang="en-GB" dirty="0" smtClean="0">
                <a:latin typeface="Segoe UI" panose="020B0502040204020203" pitchFamily="34" charset="0"/>
                <a:cs typeface="Segoe UI" panose="020B0502040204020203" pitchFamily="34" charset="0"/>
              </a:rPr>
              <a:t>Es gibt </a:t>
            </a:r>
            <a:r>
              <a:rPr lang="en-GB" dirty="0">
                <a:latin typeface="Segoe UI" panose="020B0502040204020203" pitchFamily="34" charset="0"/>
                <a:cs typeface="Segoe UI" panose="020B0502040204020203" pitchFamily="34" charset="0"/>
              </a:rPr>
              <a:t>mehrere Arten von Schlüsselressourcen, die im Folgenden vorgestellt werden:</a:t>
            </a:r>
          </a:p>
          <a:p>
            <a:pPr marL="342900" indent="-342900" fontAlgn="base">
              <a:buFont typeface="+mj-lt"/>
              <a:buAutoNum type="arabicPeriod"/>
            </a:pPr>
            <a:r>
              <a:rPr lang="en-GB" b="1" dirty="0" smtClean="0">
                <a:solidFill>
                  <a:srgbClr val="29BA86"/>
                </a:solidFill>
                <a:latin typeface="Segoe UI" panose="020B0502040204020203" pitchFamily="34" charset="0"/>
                <a:cs typeface="Segoe UI" panose="020B0502040204020203" pitchFamily="34" charset="0"/>
              </a:rPr>
              <a:t>Physisch</a:t>
            </a:r>
            <a:r>
              <a:rPr lang="en-GB"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Es handelt sich um die greifbaren Inputs und Strukturen, die zur Schaffung des Wertangebots verwendet werden, wie z. B. Gebäude, Fahrzeuge, Maschinen, Ausrüstungen, Verkaufsstellen, Vertriebsnetze und </a:t>
            </a:r>
            <a:r>
              <a:rPr lang="en-GB" dirty="0" smtClean="0">
                <a:latin typeface="Segoe UI" panose="020B0502040204020203" pitchFamily="34" charset="0"/>
                <a:cs typeface="Segoe UI" panose="020B0502040204020203" pitchFamily="34" charset="0"/>
              </a:rPr>
              <a:t>andere.</a:t>
            </a:r>
          </a:p>
          <a:p>
            <a:pPr marL="342900" indent="-342900" fontAlgn="base">
              <a:buFont typeface="+mj-lt"/>
              <a:buAutoNum type="arabicPeriod"/>
            </a:pPr>
            <a:r>
              <a:rPr lang="en-GB" b="1" dirty="0" smtClean="0">
                <a:solidFill>
                  <a:srgbClr val="29BA86"/>
                </a:solidFill>
                <a:latin typeface="Segoe UI" panose="020B0502040204020203" pitchFamily="34" charset="0"/>
                <a:cs typeface="Segoe UI" panose="020B0502040204020203" pitchFamily="34" charset="0"/>
              </a:rPr>
              <a:t>Intellektuell</a:t>
            </a:r>
            <a:r>
              <a:rPr lang="en-GB"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immaterielle Vermögenswerte wie Marken, Patente, Urheberrechte, geschütztes Wissen, Datenbanken usw. Obwohl die Entwicklung dieser Ressourcen Zeit und Mühe erfordert, bieten diese Ressourcen der Organisation einen erheblichen Wert</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pic>
        <p:nvPicPr>
          <p:cNvPr id="13314" name="Picture 2" descr="https://lh3.googleusercontent.com/B9mMPfQkqynya5_y9KRN2FA1weStJQdDT9_sIlRppPPc6lGZ6V9K3QXE_ItItKR_G4f8j24nKSe-bNZEmiMzqo-iGYBLmUv-sCYTKgr-bVpQNlLj7NjasTXbPe-7eRsImi5hp3Wm"/>
          <p:cNvPicPr>
            <a:picLocks noChangeAspect="1" noChangeArrowheads="1"/>
          </p:cNvPicPr>
          <p:nvPr/>
        </p:nvPicPr>
        <p:blipFill rotWithShape="1">
          <a:blip r:embed="rId7">
            <a:extLst>
              <a:ext uri="{28A0092B-C50C-407E-A947-70E740481C1C}">
                <a14:useLocalDpi xmlns:a14="http://schemas.microsoft.com/office/drawing/2010/main" val="0"/>
              </a:ext>
            </a:extLst>
          </a:blip>
          <a:srcRect l="19407" t="26642" r="34600" b="17177"/>
          <a:stretch/>
        </p:blipFill>
        <p:spPr bwMode="auto">
          <a:xfrm>
            <a:off x="8360688" y="2007371"/>
            <a:ext cx="3831311" cy="263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195073"/>
      </p:ext>
    </p:extLst>
  </p:cSld>
  <p:clrMapOvr>
    <a:masterClrMapping/>
  </p:clrMapOvr>
  <p:timing>
    <p:tnLst>
      <p:par>
        <p:cTn id="1" dur="indefinite" restart="never" nodeType="tmRoot"/>
      </p:par>
    </p:tnLst>
  </p:timing>
</p:sld>
</file>

<file path=ppt/slides/slide23.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6679717" cy="3821559"/>
          </a:xfrm>
          <a:prstGeom prst="rect">
            <a:avLst/>
          </a:prstGeom>
          <a:noFill/>
        </p:spPr>
        <p:txBody>
          <a:bodyPr wrap="square" rtlCol="0">
            <a:spAutoFit/>
          </a:bodyPr>
          <a:lstStyle/>
          <a:p>
            <a:pPr marL="342900" indent="-342900">
              <a:lnSpc>
                <a:spcPct val="200000"/>
              </a:lnSpc>
              <a:buFont typeface="+mj-lt"/>
              <a:buAutoNum type="arabicPeriod" startAt="7"/>
            </a:pPr>
            <a:r>
              <a:rPr lang="en-US" b="1" dirty="0">
                <a:latin typeface="Segoe UI" panose="020B0502040204020203" pitchFamily="34" charset="0"/>
                <a:cs typeface="Segoe UI" panose="020B0502040204020203" pitchFamily="34" charset="0"/>
              </a:rPr>
              <a:t>Wichtige </a:t>
            </a:r>
            <a:r>
              <a:rPr lang="en-US" b="1" dirty="0" smtClean="0">
                <a:latin typeface="Segoe UI" panose="020B0502040204020203" pitchFamily="34" charset="0"/>
                <a:cs typeface="Segoe UI" panose="020B0502040204020203" pitchFamily="34" charset="0"/>
              </a:rPr>
              <a:t>Ressourcen</a:t>
            </a:r>
          </a:p>
          <a:p>
            <a:endParaRPr lang="en-US" b="1" dirty="0" smtClean="0">
              <a:latin typeface="Segoe UI" panose="020B0502040204020203" pitchFamily="34" charset="0"/>
              <a:cs typeface="Segoe UI" panose="020B0502040204020203" pitchFamily="34" charset="0"/>
            </a:endParaRPr>
          </a:p>
          <a:p>
            <a:pPr>
              <a:spcAft>
                <a:spcPts val="1000"/>
              </a:spcAft>
            </a:pPr>
            <a:r>
              <a:rPr lang="en-GB" dirty="0" smtClean="0">
                <a:latin typeface="Segoe UI" panose="020B0502040204020203" pitchFamily="34" charset="0"/>
                <a:cs typeface="Segoe UI" panose="020B0502040204020203" pitchFamily="34" charset="0"/>
              </a:rPr>
              <a:t>Es gibt </a:t>
            </a:r>
            <a:r>
              <a:rPr lang="en-GB" dirty="0">
                <a:latin typeface="Segoe UI" panose="020B0502040204020203" pitchFamily="34" charset="0"/>
                <a:cs typeface="Segoe UI" panose="020B0502040204020203" pitchFamily="34" charset="0"/>
              </a:rPr>
              <a:t>mehrere Arten von Schlüsselressourcen, die im Folgenden vorgestellt werden:</a:t>
            </a:r>
          </a:p>
          <a:p>
            <a:pPr marL="342900" indent="-342900" fontAlgn="base">
              <a:buFont typeface="+mj-lt"/>
              <a:buAutoNum type="arabicPeriod" startAt="3"/>
            </a:pPr>
            <a:r>
              <a:rPr lang="en-GB" b="1" dirty="0" smtClean="0">
                <a:solidFill>
                  <a:srgbClr val="29BA86"/>
                </a:solidFill>
                <a:latin typeface="Segoe UI" panose="020B0502040204020203" pitchFamily="34" charset="0"/>
                <a:cs typeface="Segoe UI" panose="020B0502040204020203" pitchFamily="34" charset="0"/>
              </a:rPr>
              <a:t>Menschen</a:t>
            </a:r>
            <a:r>
              <a:rPr lang="en-GB" dirty="0">
                <a:solidFill>
                  <a:srgbClr val="29BA8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Menschen sind oft die wichtigsten Ressourcen einer Organisation. Diese Ressource ist vor allem in Branchen von entscheidender Bedeutung, die menschlichen Kontakt, umfassendes Wissen und/oder Kreativität erfordern, wie z. B. Verkauf, Werbung und </a:t>
            </a:r>
            <a:r>
              <a:rPr lang="en-GB" dirty="0" smtClean="0">
                <a:latin typeface="Segoe UI" panose="020B0502040204020203" pitchFamily="34" charset="0"/>
                <a:cs typeface="Segoe UI" panose="020B0502040204020203" pitchFamily="34" charset="0"/>
              </a:rPr>
              <a:t>andere.</a:t>
            </a:r>
          </a:p>
          <a:p>
            <a:pPr marL="342900" indent="-342900" fontAlgn="base">
              <a:buFont typeface="+mj-lt"/>
              <a:buAutoNum type="arabicPeriod" startAt="3"/>
            </a:pPr>
            <a:r>
              <a:rPr lang="en-GB" b="1" dirty="0" smtClean="0">
                <a:solidFill>
                  <a:srgbClr val="29BA86"/>
                </a:solidFill>
                <a:latin typeface="Segoe UI" panose="020B0502040204020203" pitchFamily="34" charset="0"/>
                <a:cs typeface="Segoe UI" panose="020B0502040204020203" pitchFamily="34" charset="0"/>
              </a:rPr>
              <a:t>Finanzielle </a:t>
            </a:r>
            <a:r>
              <a:rPr lang="en-GB" dirty="0">
                <a:latin typeface="Segoe UI" panose="020B0502040204020203" pitchFamily="34" charset="0"/>
                <a:cs typeface="Segoe UI" panose="020B0502040204020203" pitchFamily="34" charset="0"/>
              </a:rPr>
              <a:t>Ressourcen</a:t>
            </a:r>
            <a:r>
              <a:rPr lang="en-GB" dirty="0">
                <a:solidFill>
                  <a:srgbClr val="29BA86"/>
                </a:solidFill>
                <a:latin typeface="Segoe UI" panose="020B0502040204020203" pitchFamily="34" charset="0"/>
                <a:cs typeface="Segoe UI" panose="020B0502040204020203" pitchFamily="34" charset="0"/>
              </a:rPr>
              <a:t>: Zu den </a:t>
            </a:r>
            <a:r>
              <a:rPr lang="en-GB" dirty="0">
                <a:latin typeface="Segoe UI" panose="020B0502040204020203" pitchFamily="34" charset="0"/>
                <a:cs typeface="Segoe UI" panose="020B0502040204020203" pitchFamily="34" charset="0"/>
              </a:rPr>
              <a:t>finanziellen Ressourcen oder Garantien gehören Barmittel, Kreditlinien und Aktienpläne für Mitarbeiter. Bei einigen Organisationen, wie z. B. Banken, ist dies die stärkste Ressource, da sie stark davon abhängig sind.</a:t>
            </a:r>
            <a:endParaRPr lang="en-US" b="1" dirty="0" smtClean="0">
              <a:latin typeface="Segoe UI" panose="020B0502040204020203" pitchFamily="34" charset="0"/>
              <a:cs typeface="Segoe UI" panose="020B0502040204020203" pitchFamily="34" charset="0"/>
            </a:endParaRPr>
          </a:p>
        </p:txBody>
      </p:sp>
      <p:pic>
        <p:nvPicPr>
          <p:cNvPr id="13314" name="Picture 2" descr="https://lh3.googleusercontent.com/B9mMPfQkqynya5_y9KRN2FA1weStJQdDT9_sIlRppPPc6lGZ6V9K3QXE_ItItKR_G4f8j24nKSe-bNZEmiMzqo-iGYBLmUv-sCYTKgr-bVpQNlLj7NjasTXbPe-7eRsImi5hp3Wm"/>
          <p:cNvPicPr>
            <a:picLocks noChangeAspect="1" noChangeArrowheads="1"/>
          </p:cNvPicPr>
          <p:nvPr/>
        </p:nvPicPr>
        <p:blipFill rotWithShape="1">
          <a:blip r:embed="rId7">
            <a:extLst>
              <a:ext uri="{28A0092B-C50C-407E-A947-70E740481C1C}">
                <a14:useLocalDpi xmlns:a14="http://schemas.microsoft.com/office/drawing/2010/main" val="0"/>
              </a:ext>
            </a:extLst>
          </a:blip>
          <a:srcRect l="19407" t="26642" r="34600" b="17177"/>
          <a:stretch/>
        </p:blipFill>
        <p:spPr bwMode="auto">
          <a:xfrm>
            <a:off x="8360688" y="2007371"/>
            <a:ext cx="3831311" cy="263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234915"/>
      </p:ext>
    </p:extLst>
  </p:cSld>
  <p:clrMapOvr>
    <a:masterClrMapping/>
  </p:clrMapOvr>
  <p:timing>
    <p:tnLst>
      <p:par>
        <p:cTn id="1" dur="indefinite" restart="never" nodeType="tmRoot"/>
      </p:par>
    </p:tnLst>
  </p:timing>
</p:sld>
</file>

<file path=ppt/slides/slide2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6667017" cy="4165243"/>
          </a:xfrm>
          <a:prstGeom prst="rect">
            <a:avLst/>
          </a:prstGeom>
          <a:noFill/>
        </p:spPr>
        <p:txBody>
          <a:bodyPr wrap="square" rtlCol="0">
            <a:spAutoFit/>
          </a:bodyPr>
          <a:lstStyle/>
          <a:p>
            <a:pPr marL="342900" indent="-342900">
              <a:lnSpc>
                <a:spcPct val="200000"/>
              </a:lnSpc>
              <a:buFont typeface="+mj-lt"/>
              <a:buAutoNum type="arabicPeriod" startAt="8"/>
            </a:pPr>
            <a:r>
              <a:rPr lang="en-US" b="1" dirty="0">
                <a:latin typeface="Segoe UI" panose="020B0502040204020203" pitchFamily="34" charset="0"/>
                <a:cs typeface="Segoe UI" panose="020B0502040204020203" pitchFamily="34" charset="0"/>
              </a:rPr>
              <a:t>Wichtigste </a:t>
            </a:r>
            <a:r>
              <a:rPr lang="en-US" b="1" dirty="0" smtClean="0">
                <a:latin typeface="Segoe UI" panose="020B0502040204020203" pitchFamily="34" charset="0"/>
                <a:cs typeface="Segoe UI" panose="020B0502040204020203" pitchFamily="34" charset="0"/>
              </a:rPr>
              <a:t>Aktivitäten</a:t>
            </a:r>
          </a:p>
          <a:p>
            <a:endParaRPr lang="en-US" sz="1400" b="1" dirty="0" smtClean="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Es gibt drei (3) Kategorien von Schlüsselaktivitäten, die im Folgenden vorgestellt werden:</a:t>
            </a:r>
          </a:p>
          <a:p>
            <a:pPr marL="285750" indent="-285750" fontAlgn="base">
              <a:spcAft>
                <a:spcPts val="1000"/>
              </a:spcAft>
              <a:buFont typeface="Wingdings" panose="05000000000000000000" pitchFamily="2" charset="2"/>
              <a:buChar char="ü"/>
            </a:pPr>
            <a:r>
              <a:rPr lang="en-GB" b="1" dirty="0">
                <a:latin typeface="Segoe UI" panose="020B0502040204020203" pitchFamily="34" charset="0"/>
                <a:cs typeface="Segoe UI" panose="020B0502040204020203" pitchFamily="34" charset="0"/>
              </a:rPr>
              <a:t>Produktion: </a:t>
            </a:r>
            <a:r>
              <a:rPr lang="en-GB" dirty="0">
                <a:latin typeface="Segoe UI" panose="020B0502040204020203" pitchFamily="34" charset="0"/>
                <a:cs typeface="Segoe UI" panose="020B0502040204020203" pitchFamily="34" charset="0"/>
              </a:rPr>
              <a:t>Hierunter fallen alle Maßnahmen im Zusammenhang mit der Produktentwicklung, d. h. der Entwurf, die Herstellung und die Lieferung eines Produkts in großen Mengen und/oder von hoher </a:t>
            </a:r>
            <a:r>
              <a:rPr lang="en-GB" dirty="0" smtClean="0">
                <a:latin typeface="Segoe UI" panose="020B0502040204020203" pitchFamily="34" charset="0"/>
                <a:cs typeface="Segoe UI" panose="020B0502040204020203" pitchFamily="34" charset="0"/>
              </a:rPr>
              <a:t>Qualität.</a:t>
            </a:r>
          </a:p>
          <a:p>
            <a:pPr marL="285750" indent="-285750" fontAlgn="base">
              <a:spcAft>
                <a:spcPts val="1000"/>
              </a:spcAft>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Problemlösung</a:t>
            </a:r>
            <a:r>
              <a:rPr lang="en-GB" b="1" dirty="0">
                <a:latin typeface="Segoe UI" panose="020B0502040204020203" pitchFamily="34" charset="0"/>
                <a:cs typeface="Segoe UI" panose="020B0502040204020203" pitchFamily="34" charset="0"/>
              </a:rPr>
              <a:t>: </a:t>
            </a:r>
            <a:r>
              <a:rPr lang="en-GB" dirty="0" smtClean="0">
                <a:latin typeface="Segoe UI" panose="020B0502040204020203" pitchFamily="34" charset="0"/>
                <a:cs typeface="Segoe UI" panose="020B0502040204020203" pitchFamily="34" charset="0"/>
              </a:rPr>
              <a:t>Suche nach </a:t>
            </a:r>
            <a:r>
              <a:rPr lang="en-GB" dirty="0">
                <a:latin typeface="Segoe UI" panose="020B0502040204020203" pitchFamily="34" charset="0"/>
                <a:cs typeface="Segoe UI" panose="020B0502040204020203" pitchFamily="34" charset="0"/>
              </a:rPr>
              <a:t>einzigartigen Lösungen für spezifische Probleme, z. B. Krankenhäuser, Beratungsunternehmen und Dienstleistungsanbieter. Dies erfordert kontinuierliches Lernen und </a:t>
            </a:r>
            <a:r>
              <a:rPr lang="en-GB" dirty="0" smtClean="0">
                <a:latin typeface="Segoe UI" panose="020B0502040204020203" pitchFamily="34" charset="0"/>
                <a:cs typeface="Segoe UI" panose="020B0502040204020203" pitchFamily="34" charset="0"/>
              </a:rPr>
              <a:t>Weiterbildung.</a:t>
            </a:r>
          </a:p>
          <a:p>
            <a:pPr marL="285750" indent="-285750" fontAlgn="base">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Plattform/Netzwerk</a:t>
            </a:r>
            <a:r>
              <a:rPr lang="en-GB" b="1" dirty="0">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umfasst die Entwicklung und Wartung von Plattformen, z. B. stellt Microsoft ein zuverlässiges Betriebssystem zur Unterstützung von Softwareprodukten Dritter bereit. </a:t>
            </a:r>
          </a:p>
        </p:txBody>
      </p:sp>
      <p:pic>
        <p:nvPicPr>
          <p:cNvPr id="14338" name="Picture 2" descr="https://lh6.googleusercontent.com/QQDuhs6o9KZQajIcr0AYq9gI-4953_dVDZMPrvmce8WuK4c-J3n9P9Lu2kj2nhpcAcOnaUyEh7MrMMNCR4rS0Y7KRQCufc9UFjo-De7SskT9Gcdy9oM3ZIrex2v7q-yueHXs7zqZ"/>
          <p:cNvPicPr>
            <a:picLocks noChangeAspect="1" noChangeArrowheads="1"/>
          </p:cNvPicPr>
          <p:nvPr/>
        </p:nvPicPr>
        <p:blipFill rotWithShape="1">
          <a:blip r:embed="rId7">
            <a:extLst>
              <a:ext uri="{28A0092B-C50C-407E-A947-70E740481C1C}">
                <a14:useLocalDpi xmlns:a14="http://schemas.microsoft.com/office/drawing/2010/main" val="0"/>
              </a:ext>
            </a:extLst>
          </a:blip>
          <a:srcRect l="25000"/>
          <a:stretch/>
        </p:blipFill>
        <p:spPr bwMode="auto">
          <a:xfrm>
            <a:off x="8289926" y="2007371"/>
            <a:ext cx="3902074" cy="272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22934"/>
      </p:ext>
    </p:extLst>
  </p:cSld>
  <p:clrMapOvr>
    <a:masterClrMapping/>
  </p:clrMapOvr>
  <p:timing>
    <p:tnLst>
      <p:par>
        <p:cTn id="1" dur="indefinite" restart="never" nodeType="tmRoot"/>
      </p:par>
    </p:tnLst>
  </p:timing>
</p:sld>
</file>

<file path=ppt/slides/slide2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6616217" cy="4719241"/>
          </a:xfrm>
          <a:prstGeom prst="rect">
            <a:avLst/>
          </a:prstGeom>
          <a:noFill/>
        </p:spPr>
        <p:txBody>
          <a:bodyPr wrap="square" rtlCol="0">
            <a:spAutoFit/>
          </a:bodyPr>
          <a:lstStyle/>
          <a:p>
            <a:pPr marL="342900" indent="-342900">
              <a:lnSpc>
                <a:spcPct val="200000"/>
              </a:lnSpc>
              <a:buFont typeface="+mj-lt"/>
              <a:buAutoNum type="arabicPeriod" startAt="8"/>
            </a:pPr>
            <a:r>
              <a:rPr lang="en-US" b="1" dirty="0">
                <a:latin typeface="Segoe UI" panose="020B0502040204020203" pitchFamily="34" charset="0"/>
                <a:cs typeface="Segoe UI" panose="020B0502040204020203" pitchFamily="34" charset="0"/>
              </a:rPr>
              <a:t>Wichtigste </a:t>
            </a:r>
            <a:r>
              <a:rPr lang="en-US" b="1" dirty="0" smtClean="0">
                <a:latin typeface="Segoe UI" panose="020B0502040204020203" pitchFamily="34" charset="0"/>
                <a:cs typeface="Segoe UI" panose="020B0502040204020203" pitchFamily="34" charset="0"/>
              </a:rPr>
              <a:t>Aktivitäten</a:t>
            </a:r>
          </a:p>
          <a:p>
            <a:endParaRPr lang="en-US" sz="1400" b="1" dirty="0" smtClean="0">
              <a:latin typeface="Segoe UI" panose="020B0502040204020203" pitchFamily="34" charset="0"/>
              <a:cs typeface="Segoe UI" panose="020B0502040204020203" pitchFamily="34" charset="0"/>
            </a:endParaRPr>
          </a:p>
          <a:p>
            <a:pPr>
              <a:spcAft>
                <a:spcPts val="1000"/>
              </a:spcAft>
            </a:pPr>
            <a:r>
              <a:rPr lang="en-GB" dirty="0">
                <a:latin typeface="Segoe UI" panose="020B0502040204020203" pitchFamily="34" charset="0"/>
                <a:cs typeface="Segoe UI" panose="020B0502040204020203" pitchFamily="34" charset="0"/>
              </a:rPr>
              <a:t>Die häufigsten Beispiele für Schlüsselaktivitäten sind die folgenden:</a:t>
            </a:r>
          </a:p>
          <a:p>
            <a:pPr marL="285750" indent="-285750" fontAlgn="base">
              <a:spcAft>
                <a:spcPts val="1000"/>
              </a:spcAft>
              <a:buFont typeface="Wingdings" panose="05000000000000000000" pitchFamily="2" charset="2"/>
              <a:buChar char="ü"/>
            </a:pPr>
            <a:r>
              <a:rPr lang="en-GB" b="1" dirty="0">
                <a:latin typeface="Segoe UI" panose="020B0502040204020203" pitchFamily="34" charset="0"/>
                <a:cs typeface="Segoe UI" panose="020B0502040204020203" pitchFamily="34" charset="0"/>
              </a:rPr>
              <a:t>Forschung und Entwicklung (F&amp;E): </a:t>
            </a:r>
            <a:r>
              <a:rPr lang="en-GB" dirty="0">
                <a:latin typeface="Segoe UI" panose="020B0502040204020203" pitchFamily="34" charset="0"/>
                <a:cs typeface="Segoe UI" panose="020B0502040204020203" pitchFamily="34" charset="0"/>
              </a:rPr>
              <a:t>Dieser Bereich arbeitet mit anderen Bereichen innerhalb des Unternehmens zusammen, von der Produktion über den Vertrieb bis hin zum Marketing. Er umfasst F&amp;E für die Erforschung neuer Produkte, die Entwicklung neuer Produkte, die Aktualisierung bestehender Produkte, die Qualitätskontrolle oder die Innovation. </a:t>
            </a:r>
            <a:endParaRPr lang="en-GB" dirty="0" smtClean="0">
              <a:latin typeface="Segoe UI" panose="020B0502040204020203" pitchFamily="34" charset="0"/>
              <a:cs typeface="Segoe UI" panose="020B0502040204020203" pitchFamily="34" charset="0"/>
            </a:endParaRPr>
          </a:p>
          <a:p>
            <a:pPr marL="285750" indent="-285750" fontAlgn="base">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Produktion</a:t>
            </a:r>
            <a:r>
              <a:rPr lang="en-GB" b="1" dirty="0">
                <a:latin typeface="Segoe UI" panose="020B0502040204020203" pitchFamily="34" charset="0"/>
                <a:cs typeface="Segoe UI" panose="020B0502040204020203" pitchFamily="34" charset="0"/>
              </a:rPr>
              <a:t>: </a:t>
            </a:r>
            <a:r>
              <a:rPr lang="en-GB" dirty="0" smtClean="0">
                <a:latin typeface="Segoe UI" panose="020B0502040204020203" pitchFamily="34" charset="0"/>
                <a:cs typeface="Segoe UI" panose="020B0502040204020203" pitchFamily="34" charset="0"/>
              </a:rPr>
              <a:t>umfasst </a:t>
            </a:r>
            <a:r>
              <a:rPr lang="en-GB" dirty="0">
                <a:latin typeface="Segoe UI" panose="020B0502040204020203" pitchFamily="34" charset="0"/>
                <a:cs typeface="Segoe UI" panose="020B0502040204020203" pitchFamily="34" charset="0"/>
              </a:rPr>
              <a:t>eine Reihe von Aktivitäten, die zu Schlüsselaktivitäten werden können, z. B. Produktauswahl und -design, Auswahl des Produktionsprozesses, korrekte Schätzung der Produktionskapazität und Produktionsplanung, Produktionskontrolle, Qualitäts- und Kostenkontrolle, Bestandskontrolle sowie Wartung und Austausch von Maschinen</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pic>
        <p:nvPicPr>
          <p:cNvPr id="14338" name="Picture 2" descr="https://lh6.googleusercontent.com/QQDuhs6o9KZQajIcr0AYq9gI-4953_dVDZMPrvmce8WuK4c-J3n9P9Lu2kj2nhpcAcOnaUyEh7MrMMNCR4rS0Y7KRQCufc9UFjo-De7SskT9Gcdy9oM3ZIrex2v7q-yueHXs7zqZ"/>
          <p:cNvPicPr>
            <a:picLocks noChangeAspect="1" noChangeArrowheads="1"/>
          </p:cNvPicPr>
          <p:nvPr/>
        </p:nvPicPr>
        <p:blipFill rotWithShape="1">
          <a:blip r:embed="rId7">
            <a:extLst>
              <a:ext uri="{28A0092B-C50C-407E-A947-70E740481C1C}">
                <a14:useLocalDpi xmlns:a14="http://schemas.microsoft.com/office/drawing/2010/main" val="0"/>
              </a:ext>
            </a:extLst>
          </a:blip>
          <a:srcRect l="25000"/>
          <a:stretch/>
        </p:blipFill>
        <p:spPr bwMode="auto">
          <a:xfrm>
            <a:off x="8289926" y="2007371"/>
            <a:ext cx="3902074" cy="272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15965"/>
      </p:ext>
    </p:extLst>
  </p:cSld>
  <p:clrMapOvr>
    <a:masterClrMapping/>
  </p:clrMapOvr>
  <p:timing>
    <p:tnLst>
      <p:par>
        <p:cTn id="1" dur="indefinite" restart="never" nodeType="tmRoot"/>
      </p:par>
    </p:tnLst>
  </p:timing>
</p:sld>
</file>

<file path=ppt/slides/slide2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7086117" cy="4780796"/>
          </a:xfrm>
          <a:prstGeom prst="rect">
            <a:avLst/>
          </a:prstGeom>
          <a:noFill/>
        </p:spPr>
        <p:txBody>
          <a:bodyPr wrap="square" rtlCol="0">
            <a:spAutoFit/>
          </a:bodyPr>
          <a:lstStyle/>
          <a:p>
            <a:pPr marL="342900" indent="-342900">
              <a:lnSpc>
                <a:spcPct val="200000"/>
              </a:lnSpc>
              <a:buFont typeface="+mj-lt"/>
              <a:buAutoNum type="arabicPeriod" startAt="8"/>
            </a:pPr>
            <a:r>
              <a:rPr lang="en-US" b="1" dirty="0">
                <a:latin typeface="Segoe UI" panose="020B0502040204020203" pitchFamily="34" charset="0"/>
                <a:cs typeface="Segoe UI" panose="020B0502040204020203" pitchFamily="34" charset="0"/>
              </a:rPr>
              <a:t>Wichtigste </a:t>
            </a:r>
            <a:r>
              <a:rPr lang="en-US" b="1" dirty="0" smtClean="0">
                <a:latin typeface="Segoe UI" panose="020B0502040204020203" pitchFamily="34" charset="0"/>
                <a:cs typeface="Segoe UI" panose="020B0502040204020203" pitchFamily="34" charset="0"/>
              </a:rPr>
              <a:t>Aktivitäten</a:t>
            </a:r>
          </a:p>
          <a:p>
            <a:endParaRPr lang="en-US" sz="1400" b="1" dirty="0" smtClean="0">
              <a:latin typeface="Segoe UI" panose="020B0502040204020203" pitchFamily="34" charset="0"/>
              <a:cs typeface="Segoe UI" panose="020B0502040204020203" pitchFamily="34" charset="0"/>
            </a:endParaRPr>
          </a:p>
          <a:p>
            <a:pPr>
              <a:spcAft>
                <a:spcPts val="1000"/>
              </a:spcAft>
            </a:pPr>
            <a:r>
              <a:rPr lang="en-GB" dirty="0">
                <a:latin typeface="Segoe UI" panose="020B0502040204020203" pitchFamily="34" charset="0"/>
                <a:cs typeface="Segoe UI" panose="020B0502040204020203" pitchFamily="34" charset="0"/>
              </a:rPr>
              <a:t>Die häufigsten Beispiele für Schlüsselaktivitäten sind die folgenden:</a:t>
            </a:r>
          </a:p>
          <a:p>
            <a:pPr marL="285750" indent="-285750" fontAlgn="base">
              <a:spcAft>
                <a:spcPts val="1000"/>
              </a:spcAft>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Marketing</a:t>
            </a:r>
            <a:r>
              <a:rPr lang="en-GB" b="1" dirty="0">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Dieser Bereich konzentriert sich auf das Wachstum und das Wertangebot der Organisation und umfasst verschiedene Funktionen, die zu Schlüsselaktivitäten werden können, wie z. B. die Konzeption und Umsetzung der Marketingstrategie, die Durchführung von Marktforschung, die Ermittlung von Produktentwicklungsmöglichkeiten, die Kommunikationsstrategie (z. B. Pressemitteilungen, Anzeigen, E-Mails), die Verkaufsunterstützung (z. B. Kundenkontakte und Werbematerial) und die Organisation und Durchführung von Veranstaltungen (z. B. Seminare, Produkteinführungen, Ausstellungen usw</a:t>
            </a:r>
            <a:r>
              <a:rPr lang="en-GB" dirty="0" smtClean="0">
                <a:latin typeface="Segoe UI" panose="020B0502040204020203" pitchFamily="34" charset="0"/>
                <a:cs typeface="Segoe UI" panose="020B0502040204020203" pitchFamily="34" charset="0"/>
              </a:rPr>
              <a:t>.)</a:t>
            </a:r>
          </a:p>
          <a:p>
            <a:pPr marL="285750" indent="-285750" fontAlgn="base">
              <a:buFont typeface="Wingdings" panose="05000000000000000000" pitchFamily="2" charset="2"/>
              <a:buChar char="ü"/>
            </a:pPr>
            <a:r>
              <a:rPr lang="en-GB" b="1" dirty="0" smtClean="0">
                <a:latin typeface="Segoe UI" panose="020B0502040204020203" pitchFamily="34" charset="0"/>
                <a:cs typeface="Segoe UI" panose="020B0502040204020203" pitchFamily="34" charset="0"/>
              </a:rPr>
              <a:t>Vertrieb </a:t>
            </a:r>
            <a:r>
              <a:rPr lang="en-GB" b="1" dirty="0">
                <a:latin typeface="Segoe UI" panose="020B0502040204020203" pitchFamily="34" charset="0"/>
                <a:cs typeface="Segoe UI" panose="020B0502040204020203" pitchFamily="34" charset="0"/>
              </a:rPr>
              <a:t>und Kundendienst: </a:t>
            </a:r>
            <a:r>
              <a:rPr lang="en-GB" dirty="0">
                <a:latin typeface="Segoe UI" panose="020B0502040204020203" pitchFamily="34" charset="0"/>
                <a:cs typeface="Segoe UI" panose="020B0502040204020203" pitchFamily="34" charset="0"/>
              </a:rPr>
              <a:t>Dieser Bereich ist für das gesamte Kundenerlebnis verantwortlich, einschließlich der Aufgaben, die zum Aufbau und zur Erhaltung der Kundenloyalität beitragen. </a:t>
            </a:r>
          </a:p>
        </p:txBody>
      </p:sp>
      <p:pic>
        <p:nvPicPr>
          <p:cNvPr id="14338" name="Picture 2" descr="https://lh6.googleusercontent.com/QQDuhs6o9KZQajIcr0AYq9gI-4953_dVDZMPrvmce8WuK4c-J3n9P9Lu2kj2nhpcAcOnaUyEh7MrMMNCR4rS0Y7KRQCufc9UFjo-De7SskT9Gcdy9oM3ZIrex2v7q-yueHXs7zqZ"/>
          <p:cNvPicPr>
            <a:picLocks noChangeAspect="1" noChangeArrowheads="1"/>
          </p:cNvPicPr>
          <p:nvPr/>
        </p:nvPicPr>
        <p:blipFill rotWithShape="1">
          <a:blip r:embed="rId7">
            <a:extLst>
              <a:ext uri="{28A0092B-C50C-407E-A947-70E740481C1C}">
                <a14:useLocalDpi xmlns:a14="http://schemas.microsoft.com/office/drawing/2010/main" val="0"/>
              </a:ext>
            </a:extLst>
          </a:blip>
          <a:srcRect l="25000"/>
          <a:stretch/>
        </p:blipFill>
        <p:spPr bwMode="auto">
          <a:xfrm>
            <a:off x="8289926" y="2007371"/>
            <a:ext cx="3902074" cy="272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51028"/>
      </p:ext>
    </p:extLst>
  </p:cSld>
  <p:clrMapOvr>
    <a:masterClrMapping/>
  </p:clrMapOvr>
  <p:timing>
    <p:tnLst>
      <p:par>
        <p:cTn id="1" dur="indefinite" restart="never" nodeType="tmRoot"/>
      </p:par>
    </p:tnLst>
  </p:timing>
</p:sld>
</file>

<file path=ppt/slides/slide2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6247917" cy="4442242"/>
          </a:xfrm>
          <a:prstGeom prst="rect">
            <a:avLst/>
          </a:prstGeom>
          <a:noFill/>
        </p:spPr>
        <p:txBody>
          <a:bodyPr wrap="square" rtlCol="0">
            <a:spAutoFit/>
          </a:bodyPr>
          <a:lstStyle/>
          <a:p>
            <a:pPr marL="342900" indent="-342900">
              <a:lnSpc>
                <a:spcPct val="200000"/>
              </a:lnSpc>
              <a:buFont typeface="+mj-lt"/>
              <a:buAutoNum type="arabicPeriod" startAt="9"/>
            </a:pPr>
            <a:r>
              <a:rPr lang="en-US" b="1" dirty="0">
                <a:latin typeface="Segoe UI" panose="020B0502040204020203" pitchFamily="34" charset="0"/>
                <a:cs typeface="Segoe UI" panose="020B0502040204020203" pitchFamily="34" charset="0"/>
              </a:rPr>
              <a:t>Wichtige </a:t>
            </a:r>
            <a:r>
              <a:rPr lang="en-US" b="1" dirty="0" smtClean="0">
                <a:latin typeface="Segoe UI" panose="020B0502040204020203" pitchFamily="34" charset="0"/>
                <a:cs typeface="Segoe UI" panose="020B0502040204020203" pitchFamily="34" charset="0"/>
              </a:rPr>
              <a:t>Partner</a:t>
            </a:r>
          </a:p>
          <a:p>
            <a:endParaRPr lang="en-US" sz="1400" b="1" dirty="0" smtClean="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Schlüsselpartner beschreiben das Netzwerk von externen Lieferanten und Partnern, die die Organisationen bei der Durchführung ihrer Hauptaktivitäten unterstützen, sowohl im Hinblick auf die Rentabilität als auch auf die </a:t>
            </a:r>
            <a:r>
              <a:rPr lang="en-GB" dirty="0" smtClean="0">
                <a:latin typeface="Segoe UI" panose="020B0502040204020203" pitchFamily="34" charset="0"/>
                <a:cs typeface="Segoe UI" panose="020B0502040204020203" pitchFamily="34" charset="0"/>
              </a:rPr>
              <a:t>Effizienz.</a:t>
            </a:r>
          </a:p>
          <a:p>
            <a:endParaRPr lang="en-GB" b="1" dirty="0">
              <a:latin typeface="Segoe UI" panose="020B0502040204020203" pitchFamily="34" charset="0"/>
              <a:cs typeface="Segoe UI" panose="020B0502040204020203" pitchFamily="34" charset="0"/>
            </a:endParaRPr>
          </a:p>
          <a:p>
            <a:pPr>
              <a:spcAft>
                <a:spcPts val="1000"/>
              </a:spcAft>
            </a:pPr>
            <a:r>
              <a:rPr lang="en-GB" dirty="0">
                <a:latin typeface="Segoe UI" panose="020B0502040204020203" pitchFamily="34" charset="0"/>
                <a:cs typeface="Segoe UI" panose="020B0502040204020203" pitchFamily="34" charset="0"/>
              </a:rPr>
              <a:t>Partnerschaften können vier (4) Hauptformen annehmen, die im Folgenden vorgestellt werden:</a:t>
            </a:r>
          </a:p>
          <a:p>
            <a:pPr marL="342900" indent="-342900" fontAlgn="base">
              <a:spcAft>
                <a:spcPts val="1000"/>
              </a:spcAft>
              <a:buFont typeface="+mj-lt"/>
              <a:buAutoNum type="arabicPeriod"/>
            </a:pPr>
            <a:r>
              <a:rPr lang="en-GB" b="1" dirty="0">
                <a:latin typeface="Segoe UI" panose="020B0502040204020203" pitchFamily="34" charset="0"/>
                <a:cs typeface="Segoe UI" panose="020B0502040204020203" pitchFamily="34" charset="0"/>
              </a:rPr>
              <a:t>Strategische Allianzen: </a:t>
            </a:r>
            <a:r>
              <a:rPr lang="en-GB" dirty="0">
                <a:latin typeface="Segoe UI" panose="020B0502040204020203" pitchFamily="34" charset="0"/>
                <a:cs typeface="Segoe UI" panose="020B0502040204020203" pitchFamily="34" charset="0"/>
              </a:rPr>
              <a:t>Partnerschaften zwischen Organisationen, die </a:t>
            </a:r>
            <a:r>
              <a:rPr lang="en-GB" b="1" dirty="0">
                <a:solidFill>
                  <a:srgbClr val="29BA86"/>
                </a:solidFill>
                <a:latin typeface="Segoe UI" panose="020B0502040204020203" pitchFamily="34" charset="0"/>
                <a:cs typeface="Segoe UI" panose="020B0502040204020203" pitchFamily="34" charset="0"/>
              </a:rPr>
              <a:t>keine Konkurrenten </a:t>
            </a:r>
            <a:r>
              <a:rPr lang="en-GB" dirty="0">
                <a:latin typeface="Segoe UI" panose="020B0502040204020203" pitchFamily="34" charset="0"/>
                <a:cs typeface="Segoe UI" panose="020B0502040204020203" pitchFamily="34" charset="0"/>
              </a:rPr>
              <a:t>sind</a:t>
            </a:r>
            <a:r>
              <a:rPr lang="en-GB" dirty="0">
                <a:latin typeface="Segoe UI" panose="020B0502040204020203" pitchFamily="34" charset="0"/>
                <a:cs typeface="Segoe UI" panose="020B0502040204020203" pitchFamily="34" charset="0"/>
              </a:rPr>
              <a:t>, in einer Vereinbarung, die beiden </a:t>
            </a:r>
            <a:r>
              <a:rPr lang="en-GB" dirty="0" smtClean="0">
                <a:latin typeface="Segoe UI" panose="020B0502040204020203" pitchFamily="34" charset="0"/>
                <a:cs typeface="Segoe UI" panose="020B0502040204020203" pitchFamily="34" charset="0"/>
              </a:rPr>
              <a:t>Seiten </a:t>
            </a:r>
            <a:r>
              <a:rPr lang="en-GB" dirty="0">
                <a:latin typeface="Segoe UI" panose="020B0502040204020203" pitchFamily="34" charset="0"/>
                <a:cs typeface="Segoe UI" panose="020B0502040204020203" pitchFamily="34" charset="0"/>
              </a:rPr>
              <a:t>Vorteile bringt</a:t>
            </a:r>
            <a:r>
              <a:rPr lang="en-GB" dirty="0" smtClean="0">
                <a:latin typeface="Segoe UI" panose="020B0502040204020203" pitchFamily="34" charset="0"/>
                <a:cs typeface="Segoe UI" panose="020B0502040204020203" pitchFamily="34" charset="0"/>
              </a:rPr>
              <a:t>.</a:t>
            </a:r>
          </a:p>
          <a:p>
            <a:pPr marL="342900" indent="-342900" fontAlgn="base">
              <a:buFont typeface="+mj-lt"/>
              <a:buAutoNum type="arabicPeriod"/>
            </a:pPr>
            <a:r>
              <a:rPr lang="en-GB" b="1" dirty="0" smtClean="0">
                <a:latin typeface="Segoe UI" panose="020B0502040204020203" pitchFamily="34" charset="0"/>
                <a:cs typeface="Segoe UI" panose="020B0502040204020203" pitchFamily="34" charset="0"/>
              </a:rPr>
              <a:t>Co-opetition</a:t>
            </a:r>
            <a:r>
              <a:rPr lang="en-GB" b="1" dirty="0">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strategische Partnerschaften zwischen </a:t>
            </a:r>
            <a:r>
              <a:rPr lang="en-GB" b="1" dirty="0">
                <a:solidFill>
                  <a:srgbClr val="29BA86"/>
                </a:solidFill>
                <a:latin typeface="Segoe UI" panose="020B0502040204020203" pitchFamily="34" charset="0"/>
                <a:cs typeface="Segoe UI" panose="020B0502040204020203" pitchFamily="34" charset="0"/>
              </a:rPr>
              <a:t>konkurrierenden Organisationen</a:t>
            </a:r>
            <a:r>
              <a:rPr lang="en-GB" dirty="0">
                <a:latin typeface="Segoe UI" panose="020B0502040204020203" pitchFamily="34" charset="0"/>
                <a:cs typeface="Segoe UI" panose="020B0502040204020203" pitchFamily="34" charset="0"/>
              </a:rPr>
              <a:t>, um ihr </a:t>
            </a:r>
            <a:r>
              <a:rPr lang="en-GB" dirty="0" smtClean="0">
                <a:latin typeface="Segoe UI" panose="020B0502040204020203" pitchFamily="34" charset="0"/>
                <a:cs typeface="Segoe UI" panose="020B0502040204020203" pitchFamily="34" charset="0"/>
              </a:rPr>
              <a:t>Marktrisiko</a:t>
            </a:r>
            <a:r>
              <a:rPr lang="en-GB" dirty="0">
                <a:latin typeface="Segoe UI" panose="020B0502040204020203" pitchFamily="34" charset="0"/>
                <a:cs typeface="Segoe UI" panose="020B0502040204020203" pitchFamily="34" charset="0"/>
              </a:rPr>
              <a:t> aufzuteilen</a:t>
            </a:r>
            <a:r>
              <a:rPr lang="en-GB" dirty="0" smtClean="0">
                <a:latin typeface="Segoe UI" panose="020B0502040204020203" pitchFamily="34" charset="0"/>
                <a:cs typeface="Segoe UI" panose="020B0502040204020203" pitchFamily="34" charset="0"/>
              </a:rPr>
              <a:t>.</a:t>
            </a:r>
          </a:p>
        </p:txBody>
      </p:sp>
      <p:pic>
        <p:nvPicPr>
          <p:cNvPr id="15362" name="Picture 2" descr="https://lh3.googleusercontent.com/OuPMY3SNsdxV4N5lhFR9Wr5xzvtjk8D1-G85ZbHjdsfLNunRAblp15oRK67xenKF2HkRWFyx12GV6UU6CnR-NjmGpziofEoSD5lKmPaZg78loR2KzxmRrRq3B8xKemEGFlRBc9Xz"/>
          <p:cNvPicPr>
            <a:picLocks noChangeAspect="1" noChangeArrowheads="1"/>
          </p:cNvPicPr>
          <p:nvPr/>
        </p:nvPicPr>
        <p:blipFill rotWithShape="1">
          <a:blip r:embed="rId7">
            <a:extLst>
              <a:ext uri="{28A0092B-C50C-407E-A947-70E740481C1C}">
                <a14:useLocalDpi xmlns:a14="http://schemas.microsoft.com/office/drawing/2010/main" val="0"/>
              </a:ext>
            </a:extLst>
          </a:blip>
          <a:srcRect l="8877" t="37021" r="34964" b="8813"/>
          <a:stretch/>
        </p:blipFill>
        <p:spPr bwMode="auto">
          <a:xfrm>
            <a:off x="7490042" y="2007371"/>
            <a:ext cx="4701958" cy="256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52281"/>
      </p:ext>
    </p:extLst>
  </p:cSld>
  <p:clrMapOvr>
    <a:masterClrMapping/>
  </p:clrMapOvr>
  <p:timing>
    <p:tnLst>
      <p:par>
        <p:cTn id="1" dur="indefinite" restart="never" nodeType="tmRoot"/>
      </p:par>
    </p:tnLst>
  </p:timing>
</p:sld>
</file>

<file path=ppt/slides/slide2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6159017" cy="3334246"/>
          </a:xfrm>
          <a:prstGeom prst="rect">
            <a:avLst/>
          </a:prstGeom>
          <a:noFill/>
        </p:spPr>
        <p:txBody>
          <a:bodyPr wrap="square" rtlCol="0">
            <a:spAutoFit/>
          </a:bodyPr>
          <a:lstStyle/>
          <a:p>
            <a:pPr marL="342900" indent="-342900">
              <a:lnSpc>
                <a:spcPct val="200000"/>
              </a:lnSpc>
              <a:buFont typeface="+mj-lt"/>
              <a:buAutoNum type="arabicPeriod" startAt="9"/>
            </a:pPr>
            <a:r>
              <a:rPr lang="en-US" b="1" dirty="0">
                <a:latin typeface="Segoe UI" panose="020B0502040204020203" pitchFamily="34" charset="0"/>
                <a:cs typeface="Segoe UI" panose="020B0502040204020203" pitchFamily="34" charset="0"/>
              </a:rPr>
              <a:t>Wichtige </a:t>
            </a:r>
            <a:r>
              <a:rPr lang="en-US" b="1" dirty="0" smtClean="0">
                <a:latin typeface="Segoe UI" panose="020B0502040204020203" pitchFamily="34" charset="0"/>
                <a:cs typeface="Segoe UI" panose="020B0502040204020203" pitchFamily="34" charset="0"/>
              </a:rPr>
              <a:t>Partner</a:t>
            </a:r>
          </a:p>
          <a:p>
            <a:endParaRPr lang="en-US" sz="1400" b="1" dirty="0" smtClean="0">
              <a:latin typeface="Segoe UI" panose="020B0502040204020203" pitchFamily="34" charset="0"/>
              <a:cs typeface="Segoe UI" panose="020B0502040204020203" pitchFamily="34" charset="0"/>
            </a:endParaRPr>
          </a:p>
          <a:p>
            <a:pPr>
              <a:spcAft>
                <a:spcPts val="1000"/>
              </a:spcAft>
            </a:pPr>
            <a:r>
              <a:rPr lang="en-GB" dirty="0" smtClean="0">
                <a:latin typeface="Segoe UI" panose="020B0502040204020203" pitchFamily="34" charset="0"/>
                <a:cs typeface="Segoe UI" panose="020B0502040204020203" pitchFamily="34" charset="0"/>
              </a:rPr>
              <a:t>Partnerschaften </a:t>
            </a:r>
            <a:r>
              <a:rPr lang="en-GB" dirty="0">
                <a:latin typeface="Segoe UI" panose="020B0502040204020203" pitchFamily="34" charset="0"/>
                <a:cs typeface="Segoe UI" panose="020B0502040204020203" pitchFamily="34" charset="0"/>
              </a:rPr>
              <a:t>können vier (4) Hauptformen annehmen, die im Folgenden vorgestellt werden:</a:t>
            </a:r>
          </a:p>
          <a:p>
            <a:pPr marL="342900" indent="-342900" fontAlgn="base">
              <a:spcAft>
                <a:spcPts val="1000"/>
              </a:spcAft>
              <a:buFont typeface="+mj-lt"/>
              <a:buAutoNum type="arabicPeriod" startAt="3"/>
            </a:pPr>
            <a:r>
              <a:rPr lang="en-GB" b="1" dirty="0" smtClean="0">
                <a:latin typeface="Segoe UI" panose="020B0502040204020203" pitchFamily="34" charset="0"/>
                <a:cs typeface="Segoe UI" panose="020B0502040204020203" pitchFamily="34" charset="0"/>
              </a:rPr>
              <a:t>Joint-Ventures</a:t>
            </a:r>
            <a:r>
              <a:rPr lang="en-GB" b="1" dirty="0">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Partnerschaften, die sich auf die </a:t>
            </a:r>
            <a:r>
              <a:rPr lang="en-GB" b="1" dirty="0">
                <a:solidFill>
                  <a:srgbClr val="29BA86"/>
                </a:solidFill>
                <a:latin typeface="Segoe UI" panose="020B0502040204020203" pitchFamily="34" charset="0"/>
                <a:cs typeface="Segoe UI" panose="020B0502040204020203" pitchFamily="34" charset="0"/>
              </a:rPr>
              <a:t>Entwicklung eines neuen Unternehmens </a:t>
            </a:r>
            <a:r>
              <a:rPr lang="en-GB" dirty="0">
                <a:latin typeface="Segoe UI" panose="020B0502040204020203" pitchFamily="34" charset="0"/>
                <a:cs typeface="Segoe UI" panose="020B0502040204020203" pitchFamily="34" charset="0"/>
              </a:rPr>
              <a:t>aufgrund neuer </a:t>
            </a:r>
            <a:r>
              <a:rPr lang="en-GB" dirty="0" smtClean="0">
                <a:latin typeface="Segoe UI" panose="020B0502040204020203" pitchFamily="34" charset="0"/>
                <a:cs typeface="Segoe UI" panose="020B0502040204020203" pitchFamily="34" charset="0"/>
              </a:rPr>
              <a:t>Marktchancen </a:t>
            </a:r>
            <a:r>
              <a:rPr lang="en-GB" dirty="0">
                <a:latin typeface="Segoe UI" panose="020B0502040204020203" pitchFamily="34" charset="0"/>
                <a:cs typeface="Segoe UI" panose="020B0502040204020203" pitchFamily="34" charset="0"/>
              </a:rPr>
              <a:t>konzentrieren</a:t>
            </a:r>
            <a:r>
              <a:rPr lang="en-GB" dirty="0" smtClean="0">
                <a:latin typeface="Segoe UI" panose="020B0502040204020203" pitchFamily="34" charset="0"/>
                <a:cs typeface="Segoe UI" panose="020B0502040204020203" pitchFamily="34" charset="0"/>
              </a:rPr>
              <a:t>.</a:t>
            </a:r>
          </a:p>
          <a:p>
            <a:pPr marL="342900" indent="-342900" fontAlgn="base">
              <a:buFont typeface="+mj-lt"/>
              <a:buAutoNum type="arabicPeriod" startAt="3"/>
            </a:pPr>
            <a:r>
              <a:rPr lang="en-GB" b="1" dirty="0">
                <a:latin typeface="Segoe UI" panose="020B0502040204020203" pitchFamily="34" charset="0"/>
                <a:cs typeface="Segoe UI" panose="020B0502040204020203" pitchFamily="34" charset="0"/>
              </a:rPr>
              <a:t>Käufer-Lieferanten-Beziehung: </a:t>
            </a:r>
            <a:r>
              <a:rPr lang="en-GB" dirty="0">
                <a:latin typeface="Segoe UI" panose="020B0502040204020203" pitchFamily="34" charset="0"/>
                <a:cs typeface="Segoe UI" panose="020B0502040204020203" pitchFamily="34" charset="0"/>
              </a:rPr>
              <a:t>Dies ist die gängigste Form der Partnerschaft, die darauf abzielt, </a:t>
            </a:r>
            <a:r>
              <a:rPr lang="en-GB" b="1" dirty="0">
                <a:solidFill>
                  <a:srgbClr val="29BA86"/>
                </a:solidFill>
                <a:latin typeface="Segoe UI" panose="020B0502040204020203" pitchFamily="34" charset="0"/>
                <a:cs typeface="Segoe UI" panose="020B0502040204020203" pitchFamily="34" charset="0"/>
              </a:rPr>
              <a:t>zuverlässige Lieferungen zu gewährleisten</a:t>
            </a:r>
            <a:r>
              <a:rPr lang="en-GB" dirty="0">
                <a:latin typeface="Segoe UI" panose="020B0502040204020203" pitchFamily="34" charset="0"/>
                <a:cs typeface="Segoe UI" panose="020B0502040204020203" pitchFamily="34" charset="0"/>
              </a:rPr>
              <a:t>, indem eine Seite einen Qualitätslieferanten und die andere einen festen und wiederkehrenden Kunden erhält</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pic>
        <p:nvPicPr>
          <p:cNvPr id="15362" name="Picture 2" descr="https://lh3.googleusercontent.com/OuPMY3SNsdxV4N5lhFR9Wr5xzvtjk8D1-G85ZbHjdsfLNunRAblp15oRK67xenKF2HkRWFyx12GV6UU6CnR-NjmGpziofEoSD5lKmPaZg78loR2KzxmRrRq3B8xKemEGFlRBc9Xz"/>
          <p:cNvPicPr>
            <a:picLocks noChangeAspect="1" noChangeArrowheads="1"/>
          </p:cNvPicPr>
          <p:nvPr/>
        </p:nvPicPr>
        <p:blipFill rotWithShape="1">
          <a:blip r:embed="rId7">
            <a:extLst>
              <a:ext uri="{28A0092B-C50C-407E-A947-70E740481C1C}">
                <a14:useLocalDpi xmlns:a14="http://schemas.microsoft.com/office/drawing/2010/main" val="0"/>
              </a:ext>
            </a:extLst>
          </a:blip>
          <a:srcRect l="8877" t="37021" r="34964" b="8813"/>
          <a:stretch/>
        </p:blipFill>
        <p:spPr bwMode="auto">
          <a:xfrm>
            <a:off x="7490042" y="2007371"/>
            <a:ext cx="4701958" cy="256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534569"/>
      </p:ext>
    </p:extLst>
  </p:cSld>
  <p:clrMapOvr>
    <a:masterClrMapping/>
  </p:clrMapOvr>
  <p:timing>
    <p:tnLst>
      <p:par>
        <p:cTn id="1" dur="indefinite" restart="never" nodeType="tmRoot"/>
      </p:par>
    </p:tnLst>
  </p:timing>
</p:sld>
</file>

<file path=ppt/slides/slide29.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Social Business Model Canvas (SBMC)</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2351941"/>
            <a:ext cx="10588248" cy="1015663"/>
          </a:xfrm>
          <a:prstGeom prst="rect">
            <a:avLst/>
          </a:prstGeom>
          <a:noFill/>
        </p:spPr>
        <p:txBody>
          <a:bodyPr wrap="square" rtlCol="0">
            <a:spAutoFit/>
          </a:bodyPr>
          <a:lstStyle/>
          <a:p>
            <a:r>
              <a:rPr lang="en-IE" sz="2000" dirty="0" smtClean="0">
                <a:latin typeface="Segoe UI" panose="020B0502040204020203" pitchFamily="34" charset="0"/>
                <a:ea typeface="Source Sans Pro" panose="020B0503030403020204" pitchFamily="34" charset="0"/>
                <a:cs typeface="Segoe UI" panose="020B0502040204020203" pitchFamily="34" charset="0"/>
              </a:rPr>
              <a:t>Fragen:</a:t>
            </a:r>
            <a:endParaRPr lang="en-IE" sz="2000" dirty="0">
              <a:latin typeface="Segoe UI" panose="020B0502040204020203" pitchFamily="34" charset="0"/>
              <a:ea typeface="Source Sans Pro" panose="020B0503030403020204" pitchFamily="34" charset="0"/>
              <a:cs typeface="Segoe UI" panose="020B0502040204020203" pitchFamily="34" charset="0"/>
            </a:endParaRP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Worin unterscheidet sich der SBMC vom BMC? </a:t>
            </a: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Was </a:t>
            </a:r>
            <a:r>
              <a:rPr lang="en-IE" sz="2000" dirty="0" smtClean="0">
                <a:latin typeface="Segoe UI" panose="020B0502040204020203" pitchFamily="34" charset="0"/>
                <a:ea typeface="Source Sans Pro" panose="020B0503030403020204" pitchFamily="34" charset="0"/>
                <a:cs typeface="Segoe UI" panose="020B0502040204020203" pitchFamily="34" charset="0"/>
              </a:rPr>
              <a:t>sind die zusätzlichen Bausteine in einem SBMC?</a:t>
            </a:r>
          </a:p>
        </p:txBody>
      </p:sp>
      <p:sp>
        <p:nvSpPr>
          <p:cNvPr id="11" name="TextBox 9">
            <a:extLst>
              <a:ext uri="{FF2B5EF4-FFF2-40B4-BE49-F238E27FC236}">
                <a16:creationId xmlns:a16="http://schemas.microsoft.com/office/drawing/2014/main" id="{A5599F18-CD9C-4250-815F-9EFEBA5551AF}"/>
              </a:ext>
            </a:extLst>
          </p:cNvPr>
          <p:cNvSpPr txBox="1"/>
          <p:nvPr/>
        </p:nvSpPr>
        <p:spPr>
          <a:xfrm>
            <a:off x="952983" y="1667798"/>
            <a:ext cx="10588248" cy="400110"/>
          </a:xfrm>
          <a:prstGeom prst="rect">
            <a:avLst/>
          </a:prstGeom>
          <a:noFill/>
        </p:spPr>
        <p:txBody>
          <a:bodyPr wrap="square" rtlCol="0">
            <a:spAutoFit/>
          </a:bodyPr>
          <a:lstStyle/>
          <a:p>
            <a:r>
              <a:rPr lang="en-IE" sz="2000" dirty="0">
                <a:latin typeface="Segoe UI" panose="020B0502040204020203" pitchFamily="34" charset="0"/>
                <a:ea typeface="Source Sans Pro" panose="020B0503030403020204" pitchFamily="34" charset="0"/>
                <a:cs typeface="Segoe UI" panose="020B0502040204020203" pitchFamily="34" charset="0"/>
              </a:rPr>
              <a:t>Sehen Sie sich dieses Video an: </a:t>
            </a:r>
            <a:r>
              <a:rPr lang="en-IE" sz="2000" dirty="0">
                <a:latin typeface="Segoe UI" panose="020B0502040204020203" pitchFamily="34" charset="0"/>
                <a:ea typeface="Source Sans Pro" panose="020B0503030403020204" pitchFamily="34" charset="0"/>
                <a:cs typeface="Segoe UI" panose="020B0502040204020203" pitchFamily="34" charset="0"/>
                <a:hlinkClick r:id="rId7"/>
              </a:rPr>
              <a:t>https:</a:t>
            </a:r>
            <a:r>
              <a:rPr lang="en-IE" sz="2000" dirty="0" smtClean="0">
                <a:latin typeface="Segoe UI" panose="020B0502040204020203" pitchFamily="34" charset="0"/>
                <a:ea typeface="Source Sans Pro" panose="020B0503030403020204" pitchFamily="34" charset="0"/>
                <a:cs typeface="Segoe UI" panose="020B0502040204020203" pitchFamily="34" charset="0"/>
                <a:hlinkClick r:id="rId7"/>
              </a:rPr>
              <a:t>//www.youtube.com/watch?v=ZYfHJ6J4Qvk</a:t>
            </a:r>
            <a:endParaRPr lang="en-IE" sz="2000" dirty="0" smtClean="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46990968"/>
      </p:ext>
    </p:extLst>
  </p:cSld>
  <p:clrMapOvr>
    <a:masterClrMapping/>
  </p:clrMapOvr>
  <p:timing>
    <p:tnLst>
      <p:par>
        <p:cTn id="1" dur="indefinite" restart="never" nodeType="tmRoot"/>
      </p:par>
    </p:tnLst>
  </p:timing>
</p:sld>
</file>

<file path=ppt/slides/slide3.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3FEFAED-3DDE-4A89-872E-E646C67DA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386" y="2409507"/>
            <a:ext cx="2013790" cy="2968271"/>
          </a:xfrm>
          <a:prstGeom prst="rect">
            <a:avLst/>
          </a:prstGeom>
        </p:spPr>
      </p:pic>
      <p:pic>
        <p:nvPicPr>
          <p:cNvPr id="24" name="Graphic 23">
            <a:extLst>
              <a:ext uri="{FF2B5EF4-FFF2-40B4-BE49-F238E27FC236}">
                <a16:creationId xmlns:a16="http://schemas.microsoft.com/office/drawing/2014/main" id="{425891DB-D6E7-4CDE-8A56-5813AC00D5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51138" y="2409507"/>
            <a:ext cx="2013790" cy="2968271"/>
          </a:xfrm>
          <a:prstGeom prst="rect">
            <a:avLst/>
          </a:prstGeom>
        </p:spPr>
      </p:pic>
      <p:pic>
        <p:nvPicPr>
          <p:cNvPr id="26" name="Graphic 25">
            <a:extLst>
              <a:ext uri="{FF2B5EF4-FFF2-40B4-BE49-F238E27FC236}">
                <a16:creationId xmlns:a16="http://schemas.microsoft.com/office/drawing/2014/main" id="{006D52E4-F8A8-431F-85F7-02C1630A24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1890" y="2409506"/>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id="{F58D6A29-ABF4-4C62-AB18-E3342113E243}"/>
              </a:ext>
            </a:extLst>
          </p:cNvPr>
          <p:cNvSpPr txBox="1"/>
          <p:nvPr/>
        </p:nvSpPr>
        <p:spPr>
          <a:xfrm>
            <a:off x="1286542"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WISSEN</a:t>
            </a:r>
          </a:p>
        </p:txBody>
      </p:sp>
      <p:sp>
        <p:nvSpPr>
          <p:cNvPr id="29" name="TextBox 28">
            <a:extLst>
              <a:ext uri="{FF2B5EF4-FFF2-40B4-BE49-F238E27FC236}">
                <a16:creationId xmlns:a16="http://schemas.microsoft.com/office/drawing/2014/main" id="{295B5783-3E87-49EA-90BD-4302731872E4}"/>
              </a:ext>
            </a:extLst>
          </p:cNvPr>
          <p:cNvSpPr txBox="1"/>
          <p:nvPr/>
        </p:nvSpPr>
        <p:spPr>
          <a:xfrm>
            <a:off x="3817293"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VERSTEHEN</a:t>
            </a:r>
          </a:p>
        </p:txBody>
      </p:sp>
      <p:sp>
        <p:nvSpPr>
          <p:cNvPr id="30" name="TextBox 29">
            <a:extLst>
              <a:ext uri="{FF2B5EF4-FFF2-40B4-BE49-F238E27FC236}">
                <a16:creationId xmlns:a16="http://schemas.microsoft.com/office/drawing/2014/main" id="{C48D579B-7518-430E-9AA0-655A44BD4FE1}"/>
              </a:ext>
            </a:extLst>
          </p:cNvPr>
          <p:cNvSpPr txBox="1"/>
          <p:nvPr/>
        </p:nvSpPr>
        <p:spPr>
          <a:xfrm>
            <a:off x="6348046" y="2644628"/>
            <a:ext cx="1681480" cy="307777"/>
          </a:xfrm>
          <a:prstGeom prst="rect">
            <a:avLst/>
          </a:prstGeom>
          <a:noFill/>
        </p:spPr>
        <p:txBody>
          <a:bodyPr wrap="square" rtlCol="0">
            <a:spAutoFit/>
          </a:bodyPr>
          <a:lstStyle/>
          <a:p>
            <a:pPr algn="ctr"/>
            <a:r>
              <a:rPr lang="en-IE" sz="14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WISSEN</a:t>
            </a:r>
            <a:endPar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32" name="TextBox 31">
            <a:extLst>
              <a:ext uri="{FF2B5EF4-FFF2-40B4-BE49-F238E27FC236}">
                <a16:creationId xmlns:a16="http://schemas.microsoft.com/office/drawing/2014/main" id="{0CE7BC70-096B-4E70-9609-5C487768B159}"/>
              </a:ext>
            </a:extLst>
          </p:cNvPr>
          <p:cNvSpPr txBox="1"/>
          <p:nvPr/>
        </p:nvSpPr>
        <p:spPr>
          <a:xfrm>
            <a:off x="1311798" y="3181936"/>
            <a:ext cx="1660506" cy="954107"/>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die </a:t>
            </a:r>
            <a:r>
              <a:rPr lang="en-GB"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Definition eines Business Model Canvas (BMC) </a:t>
            </a:r>
            <a:r>
              <a:rPr lang="en-GB"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kennen</a:t>
            </a:r>
            <a:endPar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D1D2DFB1-1C8D-4863-A0C1-EFFC3352A2D2}"/>
              </a:ext>
            </a:extLst>
          </p:cNvPr>
          <p:cNvSpPr txBox="1"/>
          <p:nvPr/>
        </p:nvSpPr>
        <p:spPr>
          <a:xfrm>
            <a:off x="3790977" y="3213098"/>
            <a:ext cx="1681480" cy="954107"/>
          </a:xfrm>
          <a:prstGeom prst="rect">
            <a:avLst/>
          </a:prstGeom>
          <a:noFill/>
        </p:spPr>
        <p:txBody>
          <a:bodyPr wrap="square" rtlCol="0">
            <a:spAutoFit/>
          </a:bodyPr>
          <a:lstStyle/>
          <a:p>
            <a:pPr algn="ctr"/>
            <a:r>
              <a:rPr lang="en-GB" sz="1400" dirty="0" smtClean="0">
                <a:solidFill>
                  <a:schemeClr val="bg1"/>
                </a:solidFill>
                <a:latin typeface="Segoe UI" panose="020B0502040204020203" pitchFamily="34" charset="0"/>
                <a:ea typeface="Source Sans Pro" panose="020B0503030403020204" pitchFamily="34" charset="0"/>
                <a:cs typeface="Segoe UI" panose="020B0502040204020203" pitchFamily="34" charset="0"/>
              </a:rPr>
              <a:t>Verstehen der </a:t>
            </a: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neun (9) Bausteine des Business Model Canvas</a:t>
            </a:r>
          </a:p>
        </p:txBody>
      </p:sp>
      <p:sp>
        <p:nvSpPr>
          <p:cNvPr id="35" name="TextBox 34">
            <a:extLst>
              <a:ext uri="{FF2B5EF4-FFF2-40B4-BE49-F238E27FC236}">
                <a16:creationId xmlns:a16="http://schemas.microsoft.com/office/drawing/2014/main" id="{7A720F05-E5A1-4216-A5A2-E0BF5D000479}"/>
              </a:ext>
            </a:extLst>
          </p:cNvPr>
          <p:cNvSpPr txBox="1"/>
          <p:nvPr/>
        </p:nvSpPr>
        <p:spPr>
          <a:xfrm>
            <a:off x="6348046" y="3187527"/>
            <a:ext cx="1681480" cy="1384995"/>
          </a:xfrm>
          <a:prstGeom prst="rect">
            <a:avLst/>
          </a:prstGeom>
          <a:noFill/>
        </p:spPr>
        <p:txBody>
          <a:bodyPr wrap="square" rtlCol="0">
            <a:spAutoFit/>
          </a:bodyPr>
          <a:lstStyle>
            <a:defPPr>
              <a:defRPr lang="en-US"/>
            </a:defPPr>
            <a:lvl1pPr algn="ctr">
              <a:defRPr sz="1400">
                <a:solidFill>
                  <a:schemeClr val="bg1"/>
                </a:solidFill>
                <a:latin typeface="Segoe UI" panose="020B0502040204020203" pitchFamily="34" charset="0"/>
                <a:ea typeface="Source Sans Pro" panose="020B0503030403020204" pitchFamily="34" charset="0"/>
                <a:cs typeface="Segoe UI" panose="020B0502040204020203" pitchFamily="34" charset="0"/>
              </a:defRPr>
            </a:lvl1pPr>
          </a:lstStyle>
          <a:p>
            <a:r>
              <a:rPr lang="en-GB" dirty="0"/>
              <a:t>Wissen, wie man ein "Business Model Canvas" und ein "Social Business Model Canvas" entwickelt</a:t>
            </a: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2692861" y="934784"/>
            <a:ext cx="6192371"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ZIELE</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pic>
        <p:nvPicPr>
          <p:cNvPr id="17" name="Graphic 25">
            <a:extLst>
              <a:ext uri="{FF2B5EF4-FFF2-40B4-BE49-F238E27FC236}">
                <a16:creationId xmlns:a16="http://schemas.microsoft.com/office/drawing/2014/main" id="{006D52E4-F8A8-431F-85F7-02C1630A24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12642" y="2409506"/>
            <a:ext cx="2013790" cy="2968271"/>
          </a:xfrm>
          <a:prstGeom prst="rect">
            <a:avLst/>
          </a:prstGeom>
        </p:spPr>
      </p:pic>
      <p:sp>
        <p:nvSpPr>
          <p:cNvPr id="23" name="TextBox 22">
            <a:extLst>
              <a:ext uri="{FF2B5EF4-FFF2-40B4-BE49-F238E27FC236}">
                <a16:creationId xmlns:a16="http://schemas.microsoft.com/office/drawing/2014/main" id="{C48D579B-7518-430E-9AA0-655A44BD4FE1}"/>
              </a:ext>
            </a:extLst>
          </p:cNvPr>
          <p:cNvSpPr txBox="1"/>
          <p:nvPr/>
        </p:nvSpPr>
        <p:spPr>
          <a:xfrm>
            <a:off x="8878798" y="2644628"/>
            <a:ext cx="1681480" cy="307777"/>
          </a:xfrm>
          <a:prstGeom prst="rect">
            <a:avLst/>
          </a:prstGeom>
          <a:noFill/>
        </p:spPr>
        <p:txBody>
          <a:bodyPr wrap="square" rtlCol="0">
            <a:spAutoFit/>
          </a:bodyPr>
          <a:lstStyle/>
          <a:p>
            <a:pPr algn="ctr"/>
            <a:r>
              <a:rPr lang="en-IE" sz="14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WISSEN</a:t>
            </a:r>
            <a:endPar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25" name="TextBox 24">
            <a:extLst>
              <a:ext uri="{FF2B5EF4-FFF2-40B4-BE49-F238E27FC236}">
                <a16:creationId xmlns:a16="http://schemas.microsoft.com/office/drawing/2014/main" id="{7A720F05-E5A1-4216-A5A2-E0BF5D000479}"/>
              </a:ext>
            </a:extLst>
          </p:cNvPr>
          <p:cNvSpPr txBox="1"/>
          <p:nvPr/>
        </p:nvSpPr>
        <p:spPr>
          <a:xfrm>
            <a:off x="8878798" y="3187527"/>
            <a:ext cx="1681480" cy="1600438"/>
          </a:xfrm>
          <a:prstGeom prst="rect">
            <a:avLst/>
          </a:prstGeom>
          <a:noFill/>
        </p:spPr>
        <p:txBody>
          <a:bodyPr wrap="square" rtlCol="0">
            <a:spAutoFit/>
          </a:bodyPr>
          <a:lstStyle>
            <a:defPPr>
              <a:defRPr lang="en-US"/>
            </a:defPPr>
            <a:lvl1pPr algn="ctr">
              <a:defRPr sz="1400">
                <a:solidFill>
                  <a:schemeClr val="bg1"/>
                </a:solidFill>
                <a:latin typeface="Segoe UI" panose="020B0502040204020203" pitchFamily="34" charset="0"/>
                <a:ea typeface="Source Sans Pro" panose="020B0503030403020204" pitchFamily="34" charset="0"/>
                <a:cs typeface="Segoe UI" panose="020B0502040204020203" pitchFamily="34" charset="0"/>
              </a:defRPr>
            </a:lvl1pPr>
          </a:lstStyle>
          <a:p>
            <a:r>
              <a:rPr lang="en-GB" dirty="0"/>
              <a:t>Kenntnis der </a:t>
            </a:r>
            <a:r>
              <a:rPr lang="en-GB" dirty="0" smtClean="0"/>
              <a:t>Existenz eines Social </a:t>
            </a:r>
            <a:r>
              <a:rPr lang="en-GB" dirty="0"/>
              <a:t>Business Model </a:t>
            </a:r>
            <a:r>
              <a:rPr lang="en-GB" dirty="0" smtClean="0"/>
              <a:t>Canvas und der zusätzlichen Blöcke im Vergleich zu einem BMC</a:t>
            </a:r>
            <a:endParaRPr lang="en-GB" dirty="0"/>
          </a:p>
        </p:txBody>
      </p:sp>
    </p:spTree>
    <p:extLst>
      <p:ext uri="{BB962C8B-B14F-4D97-AF65-F5344CB8AC3E}">
        <p14:creationId xmlns:p14="http://schemas.microsoft.com/office/powerpoint/2010/main" val="1420086940"/>
      </p:ext>
    </p:extLst>
  </p:cSld>
  <p:clrMapOvr>
    <a:masterClrMapping/>
  </p:clrMapOvr>
  <p:timing>
    <p:tnLst>
      <p:par>
        <p:cTn id="1" dur="indefinite" restart="never" nodeType="tmRoot"/>
      </p:par>
    </p:tnLst>
  </p:timing>
</p:sld>
</file>

<file path=ppt/slides/slide30.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523220"/>
          </a:xfrm>
          <a:prstGeom prst="rect">
            <a:avLst/>
          </a:prstGeom>
          <a:noFill/>
        </p:spPr>
        <p:txBody>
          <a:bodyPr wrap="square">
            <a:spAutoFit/>
          </a:bodyPr>
          <a:lstStyle/>
          <a:p>
            <a:r>
              <a:rPr lang="en-GB" sz="2800" b="1" dirty="0">
                <a:solidFill>
                  <a:srgbClr val="29BB89"/>
                </a:solidFill>
                <a:latin typeface="Segoe UI" panose="020B0502040204020203" pitchFamily="34" charset="0"/>
                <a:cs typeface="Segoe UI" panose="020B0502040204020203" pitchFamily="34" charset="0"/>
              </a:rPr>
              <a:t>Was ist ein </a:t>
            </a:r>
            <a:r>
              <a:rPr lang="en-GB" sz="2800" b="1" dirty="0" smtClean="0">
                <a:solidFill>
                  <a:srgbClr val="29BB89"/>
                </a:solidFill>
                <a:latin typeface="Segoe UI" panose="020B0502040204020203" pitchFamily="34" charset="0"/>
                <a:cs typeface="Segoe UI" panose="020B0502040204020203" pitchFamily="34" charset="0"/>
              </a:rPr>
              <a:t>Social Business Model Canvas?</a:t>
            </a:r>
            <a:endParaRPr lang="en-GB" sz="28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CCBE002-9590-4D67-9ED4-3A8F6ABCBCC8}"/>
              </a:ext>
            </a:extLst>
          </p:cNvPr>
          <p:cNvSpPr txBox="1"/>
          <p:nvPr/>
        </p:nvSpPr>
        <p:spPr>
          <a:xfrm>
            <a:off x="2754443" y="1569202"/>
            <a:ext cx="6486166" cy="3737049"/>
          </a:xfrm>
          <a:prstGeom prst="rect">
            <a:avLst/>
          </a:prstGeom>
          <a:noFill/>
        </p:spPr>
        <p:txBody>
          <a:bodyPr wrap="square" rtlCol="0">
            <a:spAutoFit/>
          </a:bodyPr>
          <a:lstStyle/>
          <a:p>
            <a:pPr>
              <a:lnSpc>
                <a:spcPct val="107000"/>
              </a:lnSpc>
            </a:pPr>
            <a:r>
              <a:rPr lang="en-GB" dirty="0" smtClean="0">
                <a:latin typeface="Segoe UI" panose="020B0502040204020203" pitchFamily="34" charset="0"/>
                <a:ea typeface="Calibri" panose="020F0502020204030204" pitchFamily="34" charset="0"/>
              </a:rPr>
              <a:t>Der Social </a:t>
            </a:r>
            <a:r>
              <a:rPr lang="en-GB" dirty="0">
                <a:latin typeface="Segoe UI" panose="020B0502040204020203" pitchFamily="34" charset="0"/>
                <a:ea typeface="Calibri" panose="020F0502020204030204" pitchFamily="34" charset="0"/>
              </a:rPr>
              <a:t>Business Model </a:t>
            </a:r>
            <a:r>
              <a:rPr lang="en-GB" dirty="0" smtClean="0">
                <a:latin typeface="Segoe UI" panose="020B0502040204020203" pitchFamily="34" charset="0"/>
                <a:ea typeface="Calibri" panose="020F0502020204030204" pitchFamily="34" charset="0"/>
              </a:rPr>
              <a:t>Canvas (SBMC) berücksichtigt die sozialen </a:t>
            </a:r>
            <a:r>
              <a:rPr lang="en-GB" dirty="0">
                <a:latin typeface="Segoe UI" panose="020B0502040204020203" pitchFamily="34" charset="0"/>
                <a:ea typeface="Calibri" panose="020F0502020204030204" pitchFamily="34" charset="0"/>
              </a:rPr>
              <a:t>Aspekte, die notwendig sind, um eine soziale Wirkung zu erzielen, wie im Fall von gemeinnützigen Organisationen. </a:t>
            </a:r>
          </a:p>
          <a:p>
            <a:pPr>
              <a:lnSpc>
                <a:spcPct val="107000"/>
              </a:lnSpc>
            </a:pPr>
            <a:endParaRPr lang="en-GB" dirty="0" smtClean="0">
              <a:latin typeface="Segoe UI" panose="020B0502040204020203" pitchFamily="34" charset="0"/>
              <a:ea typeface="Calibri" panose="020F0502020204030204" pitchFamily="34" charset="0"/>
            </a:endParaRPr>
          </a:p>
          <a:p>
            <a:pPr>
              <a:lnSpc>
                <a:spcPct val="107000"/>
              </a:lnSpc>
              <a:spcAft>
                <a:spcPts val="1000"/>
              </a:spcAft>
            </a:pPr>
            <a:r>
              <a:rPr lang="en-GB" dirty="0" smtClean="0">
                <a:latin typeface="Segoe UI" panose="020B0502040204020203" pitchFamily="34" charset="0"/>
                <a:ea typeface="Calibri" panose="020F0502020204030204" pitchFamily="34" charset="0"/>
              </a:rPr>
              <a:t>Es gibt drei (3) </a:t>
            </a:r>
            <a:r>
              <a:rPr lang="en-GB" dirty="0">
                <a:latin typeface="Segoe UI" panose="020B0502040204020203" pitchFamily="34" charset="0"/>
                <a:ea typeface="Calibri" panose="020F0502020204030204" pitchFamily="34" charset="0"/>
              </a:rPr>
              <a:t>verschiedene Elemente, die im SBMC beobachtet werden können.</a:t>
            </a:r>
          </a:p>
          <a:p>
            <a:pPr marL="342900" indent="-342900">
              <a:lnSpc>
                <a:spcPct val="107000"/>
              </a:lnSpc>
              <a:spcAft>
                <a:spcPts val="1000"/>
              </a:spcAft>
              <a:buFont typeface="+mj-lt"/>
              <a:buAutoNum type="arabicPeriod"/>
            </a:pPr>
            <a:r>
              <a:rPr lang="en-GB" dirty="0" smtClean="0">
                <a:latin typeface="Segoe UI" panose="020B0502040204020203" pitchFamily="34" charset="0"/>
                <a:ea typeface="Calibri" panose="020F0502020204030204" pitchFamily="34" charset="0"/>
              </a:rPr>
              <a:t>SBMC </a:t>
            </a:r>
            <a:r>
              <a:rPr lang="en-GB" dirty="0">
                <a:latin typeface="Segoe UI" panose="020B0502040204020203" pitchFamily="34" charset="0"/>
                <a:ea typeface="Calibri" panose="020F0502020204030204" pitchFamily="34" charset="0"/>
              </a:rPr>
              <a:t>bietet sowohl einen finanziellen als auch einen sozialen Mehrwert. </a:t>
            </a:r>
            <a:endParaRPr lang="en-GB" dirty="0" smtClean="0">
              <a:latin typeface="Segoe UI" panose="020B0502040204020203" pitchFamily="34" charset="0"/>
              <a:ea typeface="Calibri" panose="020F0502020204030204" pitchFamily="34" charset="0"/>
            </a:endParaRPr>
          </a:p>
          <a:p>
            <a:pPr marL="342900" indent="-342900">
              <a:lnSpc>
                <a:spcPct val="107000"/>
              </a:lnSpc>
              <a:spcAft>
                <a:spcPts val="1000"/>
              </a:spcAft>
              <a:buFont typeface="+mj-lt"/>
              <a:buAutoNum type="arabicPeriod"/>
            </a:pPr>
            <a:r>
              <a:rPr lang="en-GB" dirty="0" smtClean="0">
                <a:latin typeface="Segoe UI" panose="020B0502040204020203" pitchFamily="34" charset="0"/>
                <a:ea typeface="Calibri" panose="020F0502020204030204" pitchFamily="34" charset="0"/>
              </a:rPr>
              <a:t>Bei </a:t>
            </a:r>
            <a:r>
              <a:rPr lang="en-GB" dirty="0">
                <a:latin typeface="Segoe UI" panose="020B0502040204020203" pitchFamily="34" charset="0"/>
                <a:ea typeface="Calibri" panose="020F0502020204030204" pitchFamily="34" charset="0"/>
              </a:rPr>
              <a:t>SBMC </a:t>
            </a:r>
            <a:r>
              <a:rPr lang="en-GB" dirty="0" smtClean="0">
                <a:latin typeface="Segoe UI" panose="020B0502040204020203" pitchFamily="34" charset="0"/>
                <a:ea typeface="Calibri" panose="020F0502020204030204" pitchFamily="34" charset="0"/>
              </a:rPr>
              <a:t>werden </a:t>
            </a:r>
            <a:r>
              <a:rPr lang="en-GB" dirty="0">
                <a:latin typeface="Segoe UI" panose="020B0502040204020203" pitchFamily="34" charset="0"/>
                <a:ea typeface="Calibri" panose="020F0502020204030204" pitchFamily="34" charset="0"/>
              </a:rPr>
              <a:t>sowohl die Nutznießer als auch die Zahler </a:t>
            </a:r>
            <a:r>
              <a:rPr lang="en-GB" dirty="0">
                <a:latin typeface="Segoe UI" panose="020B0502040204020203" pitchFamily="34" charset="0"/>
                <a:ea typeface="Calibri" panose="020F0502020204030204" pitchFamily="34" charset="0"/>
              </a:rPr>
              <a:t>identifiziert, analysiert und angemessen </a:t>
            </a:r>
            <a:r>
              <a:rPr lang="en-GB" dirty="0" smtClean="0">
                <a:latin typeface="Segoe UI" panose="020B0502040204020203" pitchFamily="34" charset="0"/>
                <a:ea typeface="Calibri" panose="020F0502020204030204" pitchFamily="34" charset="0"/>
              </a:rPr>
              <a:t>angesprochen.</a:t>
            </a:r>
          </a:p>
          <a:p>
            <a:pPr marL="342900" indent="-342900">
              <a:lnSpc>
                <a:spcPct val="107000"/>
              </a:lnSpc>
              <a:buFont typeface="+mj-lt"/>
              <a:buAutoNum type="arabicPeriod"/>
            </a:pPr>
            <a:r>
              <a:rPr lang="en-GB" dirty="0" smtClean="0">
                <a:latin typeface="Segoe UI" panose="020B0502040204020203" pitchFamily="34" charset="0"/>
                <a:ea typeface="Calibri" panose="020F0502020204030204" pitchFamily="34" charset="0"/>
              </a:rPr>
              <a:t>SBMC </a:t>
            </a:r>
            <a:r>
              <a:rPr lang="en-GB" dirty="0">
                <a:latin typeface="Segoe UI" panose="020B0502040204020203" pitchFamily="34" charset="0"/>
                <a:ea typeface="Calibri" panose="020F0502020204030204" pitchFamily="34" charset="0"/>
              </a:rPr>
              <a:t>erfordert, dass sowohl der Gewinn als auch die Auswirkungen überwacht und bewertet werden</a:t>
            </a:r>
            <a:r>
              <a:rPr lang="en-GB" dirty="0" smtClean="0">
                <a:latin typeface="Segoe UI" panose="020B0502040204020203" pitchFamily="34" charset="0"/>
                <a:ea typeface="Calibri" panose="020F0502020204030204" pitchFamily="34" charset="0"/>
              </a:rPr>
              <a:t>.</a:t>
            </a:r>
            <a:endParaRPr lang="en-GB" dirty="0">
              <a:latin typeface="Segoe UI" panose="020B0502040204020203" pitchFamily="34" charset="0"/>
              <a:ea typeface="Calibri" panose="020F0502020204030204" pitchFamily="34" charset="0"/>
            </a:endParaRP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1937766"/>
      </p:ext>
    </p:extLst>
  </p:cSld>
  <p:clrMapOvr>
    <a:masterClrMapping/>
  </p:clrMapOvr>
  <p:timing>
    <p:tnLst>
      <p:par>
        <p:cTn id="1" dur="indefinite" restart="never" nodeType="tmRoot"/>
      </p:par>
    </p:tnLst>
  </p:timing>
</p:sld>
</file>

<file path=ppt/slides/slide31.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SBMC - Zusätzliche Komponenten</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9745497" cy="2800767"/>
          </a:xfrm>
          <a:prstGeom prst="rect">
            <a:avLst/>
          </a:prstGeom>
          <a:noFill/>
        </p:spPr>
        <p:txBody>
          <a:bodyPr wrap="square" rtlCol="0">
            <a:spAutoFit/>
          </a:bodyPr>
          <a:lstStyle/>
          <a:p>
            <a:pPr marL="342900" indent="-342900">
              <a:lnSpc>
                <a:spcPct val="200000"/>
              </a:lnSpc>
              <a:buFont typeface="+mj-lt"/>
              <a:buAutoNum type="arabicPeriod"/>
            </a:pPr>
            <a:r>
              <a:rPr lang="en-US" b="1" dirty="0">
                <a:latin typeface="Segoe UI" panose="020B0502040204020203" pitchFamily="34" charset="0"/>
                <a:cs typeface="Segoe UI" panose="020B0502040204020203" pitchFamily="34" charset="0"/>
              </a:rPr>
              <a:t>Soziale Auswirkungen </a:t>
            </a:r>
            <a:r>
              <a:rPr lang="en-US" b="1" dirty="0" smtClean="0">
                <a:latin typeface="Segoe UI" panose="020B0502040204020203" pitchFamily="34" charset="0"/>
                <a:cs typeface="Segoe UI" panose="020B0502040204020203" pitchFamily="34" charset="0"/>
              </a:rPr>
              <a:t>Mission</a:t>
            </a:r>
          </a:p>
          <a:p>
            <a:endParaRPr lang="en-US" sz="1400" b="1"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Ein </a:t>
            </a:r>
            <a:r>
              <a:rPr lang="en-GB" dirty="0">
                <a:latin typeface="Segoe UI" panose="020B0502040204020203" pitchFamily="34" charset="0"/>
                <a:cs typeface="Segoe UI" panose="020B0502040204020203" pitchFamily="34" charset="0"/>
              </a:rPr>
              <a:t>sozialer Auftrag ist der Grund, warum das soziale Unternehmen überhaupt existiert. </a:t>
            </a:r>
            <a:endParaRPr lang="en-GB" dirty="0" smtClean="0">
              <a:latin typeface="Segoe UI" panose="020B0502040204020203" pitchFamily="34" charset="0"/>
              <a:cs typeface="Segoe UI" panose="020B0502040204020203" pitchFamily="34" charset="0"/>
            </a:endParaRPr>
          </a:p>
          <a:p>
            <a:endParaRPr lang="en-GB"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Nach der </a:t>
            </a:r>
            <a:r>
              <a:rPr lang="en-GB" dirty="0">
                <a:latin typeface="Segoe UI" panose="020B0502040204020203" pitchFamily="34" charset="0"/>
                <a:cs typeface="Segoe UI" panose="020B0502040204020203" pitchFamily="34" charset="0"/>
              </a:rPr>
              <a:t>Identifizierung des sozialen </a:t>
            </a:r>
            <a:r>
              <a:rPr lang="en-GB" dirty="0" smtClean="0">
                <a:latin typeface="Segoe UI" panose="020B0502040204020203" pitchFamily="34" charset="0"/>
                <a:cs typeface="Segoe UI" panose="020B0502040204020203" pitchFamily="34" charset="0"/>
              </a:rPr>
              <a:t>Problems, das Sie </a:t>
            </a:r>
            <a:r>
              <a:rPr lang="en-GB" dirty="0">
                <a:latin typeface="Segoe UI" panose="020B0502040204020203" pitchFamily="34" charset="0"/>
                <a:cs typeface="Segoe UI" panose="020B0502040204020203" pitchFamily="34" charset="0"/>
              </a:rPr>
              <a:t>angehen </a:t>
            </a:r>
            <a:r>
              <a:rPr lang="en-GB" dirty="0" smtClean="0">
                <a:latin typeface="Segoe UI" panose="020B0502040204020203" pitchFamily="34" charset="0"/>
                <a:cs typeface="Segoe UI" panose="020B0502040204020203" pitchFamily="34" charset="0"/>
              </a:rPr>
              <a:t>wollen</a:t>
            </a:r>
            <a:r>
              <a:rPr lang="en-GB" dirty="0">
                <a:latin typeface="Segoe UI" panose="020B0502040204020203" pitchFamily="34" charset="0"/>
                <a:cs typeface="Segoe UI" panose="020B0502040204020203" pitchFamily="34" charset="0"/>
              </a:rPr>
              <a:t>, besteht der nächste Schritt darin, den konkreten Nutzen und die positiven künftigen Veränderungen zu bestimmen, die das Projekt der </a:t>
            </a:r>
            <a:r>
              <a:rPr lang="en-GB" dirty="0" smtClean="0">
                <a:latin typeface="Segoe UI" panose="020B0502040204020203" pitchFamily="34" charset="0"/>
                <a:cs typeface="Segoe UI" panose="020B0502040204020203" pitchFamily="34" charset="0"/>
              </a:rPr>
              <a:t>Gemeinschaft </a:t>
            </a:r>
            <a:r>
              <a:rPr lang="en-GB" dirty="0">
                <a:latin typeface="Segoe UI" panose="020B0502040204020203" pitchFamily="34" charset="0"/>
                <a:cs typeface="Segoe UI" panose="020B0502040204020203" pitchFamily="34" charset="0"/>
              </a:rPr>
              <a:t>bringen soll</a:t>
            </a:r>
            <a:r>
              <a:rPr lang="en-GB" dirty="0" smtClean="0">
                <a:latin typeface="Segoe UI" panose="020B0502040204020203" pitchFamily="34" charset="0"/>
                <a:cs typeface="Segoe UI" panose="020B0502040204020203" pitchFamily="34" charset="0"/>
              </a:rPr>
              <a:t>.</a:t>
            </a:r>
          </a:p>
          <a:p>
            <a:endParaRPr lang="en-GB" dirty="0">
              <a:latin typeface="Segoe UI" panose="020B0502040204020203" pitchFamily="34" charset="0"/>
              <a:cs typeface="Segoe UI" panose="020B0502040204020203" pitchFamily="34" charset="0"/>
            </a:endParaRPr>
          </a:p>
          <a:p>
            <a:pPr>
              <a:spcAft>
                <a:spcPts val="1000"/>
              </a:spcAft>
            </a:pPr>
            <a:r>
              <a:rPr lang="en-GB" dirty="0" smtClean="0">
                <a:latin typeface="Segoe UI" panose="020B0502040204020203" pitchFamily="34" charset="0"/>
                <a:cs typeface="Segoe UI" panose="020B0502040204020203" pitchFamily="34" charset="0"/>
              </a:rPr>
              <a:t>Dieser </a:t>
            </a:r>
            <a:r>
              <a:rPr lang="en-GB" dirty="0">
                <a:latin typeface="Segoe UI" panose="020B0502040204020203" pitchFamily="34" charset="0"/>
                <a:cs typeface="Segoe UI" panose="020B0502040204020203" pitchFamily="34" charset="0"/>
              </a:rPr>
              <a:t>Prozess wird </a:t>
            </a:r>
            <a:r>
              <a:rPr lang="en-GB" dirty="0" smtClean="0">
                <a:latin typeface="Segoe UI" panose="020B0502040204020203" pitchFamily="34" charset="0"/>
                <a:cs typeface="Segoe UI" panose="020B0502040204020203" pitchFamily="34" charset="0"/>
              </a:rPr>
              <a:t>Ihnen </a:t>
            </a:r>
            <a:r>
              <a:rPr lang="en-GB" dirty="0">
                <a:latin typeface="Segoe UI" panose="020B0502040204020203" pitchFamily="34" charset="0"/>
                <a:cs typeface="Segoe UI" panose="020B0502040204020203" pitchFamily="34" charset="0"/>
              </a:rPr>
              <a:t>dabei helfen</a:t>
            </a:r>
            <a:r>
              <a:rPr lang="en-GB" dirty="0" smtClean="0">
                <a:latin typeface="Segoe UI" panose="020B0502040204020203" pitchFamily="34" charset="0"/>
                <a:cs typeface="Segoe UI" panose="020B0502040204020203" pitchFamily="34" charset="0"/>
              </a:rPr>
              <a:t>, Ihr </a:t>
            </a:r>
            <a:r>
              <a:rPr lang="en-GB" dirty="0">
                <a:latin typeface="Segoe UI" panose="020B0502040204020203" pitchFamily="34" charset="0"/>
                <a:cs typeface="Segoe UI" panose="020B0502040204020203" pitchFamily="34" charset="0"/>
              </a:rPr>
              <a:t>soziales Wirkungsziel </a:t>
            </a:r>
            <a:r>
              <a:rPr lang="en-GB" dirty="0" smtClean="0">
                <a:latin typeface="Segoe UI" panose="020B0502040204020203" pitchFamily="34" charset="0"/>
                <a:cs typeface="Segoe UI" panose="020B0502040204020203" pitchFamily="34" charset="0"/>
              </a:rPr>
              <a:t>richtig zu formulieren</a:t>
            </a:r>
            <a:r>
              <a:rPr lang="en-GB" dirty="0" smtClean="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7548199"/>
      </p:ext>
    </p:extLst>
  </p:cSld>
  <p:clrMapOvr>
    <a:masterClrMapping/>
  </p:clrMapOvr>
  <p:timing>
    <p:tnLst>
      <p:par>
        <p:cTn id="1" dur="indefinite" restart="never" nodeType="tmRoot"/>
      </p:par>
    </p:tnLst>
  </p:timing>
</p:sld>
</file>

<file path=ppt/slides/slide3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SBMC - Zusätzliche Komponenten</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313609"/>
            <a:ext cx="6159017" cy="4375557"/>
          </a:xfrm>
          <a:prstGeom prst="rect">
            <a:avLst/>
          </a:prstGeom>
          <a:noFill/>
        </p:spPr>
        <p:txBody>
          <a:bodyPr wrap="square" rtlCol="0">
            <a:spAutoFit/>
          </a:bodyPr>
          <a:lstStyle/>
          <a:p>
            <a:pPr marL="342900" indent="-342900">
              <a:buFont typeface="+mj-lt"/>
              <a:buAutoNum type="arabicPeriod"/>
            </a:pPr>
            <a:r>
              <a:rPr lang="en-US" b="1" dirty="0">
                <a:latin typeface="Segoe UI" panose="020B0502040204020203" pitchFamily="34" charset="0"/>
                <a:cs typeface="Segoe UI" panose="020B0502040204020203" pitchFamily="34" charset="0"/>
              </a:rPr>
              <a:t>Soziale Auswirkungen </a:t>
            </a:r>
            <a:r>
              <a:rPr lang="en-US" b="1" dirty="0" smtClean="0">
                <a:latin typeface="Segoe UI" panose="020B0502040204020203" pitchFamily="34" charset="0"/>
                <a:cs typeface="Segoe UI" panose="020B0502040204020203" pitchFamily="34" charset="0"/>
              </a:rPr>
              <a:t>Mission</a:t>
            </a:r>
          </a:p>
          <a:p>
            <a:endParaRPr lang="en-US" sz="1400" b="1" dirty="0" smtClean="0">
              <a:latin typeface="Segoe UI" panose="020B0502040204020203" pitchFamily="34" charset="0"/>
              <a:cs typeface="Segoe UI" panose="020B0502040204020203" pitchFamily="34" charset="0"/>
            </a:endParaRPr>
          </a:p>
          <a:p>
            <a:r>
              <a:rPr lang="en-GB" b="1" u="sng" dirty="0" smtClean="0">
                <a:latin typeface="Segoe UI" panose="020B0502040204020203" pitchFamily="34" charset="0"/>
                <a:cs typeface="Segoe UI" panose="020B0502040204020203" pitchFamily="34" charset="0"/>
              </a:rPr>
              <a:t>Beispiel</a:t>
            </a:r>
            <a:r>
              <a:rPr lang="en-GB" b="1" u="sng" dirty="0">
                <a:latin typeface="Segoe UI" panose="020B0502040204020203" pitchFamily="34" charset="0"/>
                <a:cs typeface="Segoe UI" panose="020B0502040204020203" pitchFamily="34" charset="0"/>
              </a:rPr>
              <a:t>: </a:t>
            </a:r>
            <a:r>
              <a:rPr lang="en-US" u="sng" dirty="0" err="1">
                <a:latin typeface="Segoe UI" panose="020B0502040204020203" pitchFamily="34" charset="0"/>
                <a:cs typeface="Segoe UI" panose="020B0502040204020203" pitchFamily="34" charset="0"/>
              </a:rPr>
              <a:t>Aravind </a:t>
            </a:r>
            <a:r>
              <a:rPr lang="en-CY" u="sng" dirty="0">
                <a:latin typeface="Segoe UI" panose="020B0502040204020203" pitchFamily="34" charset="0"/>
                <a:cs typeface="Segoe UI" panose="020B0502040204020203" pitchFamily="34" charset="0"/>
              </a:rPr>
              <a:t>- </a:t>
            </a:r>
            <a:r>
              <a:rPr lang="en-GB" u="sng" dirty="0">
                <a:latin typeface="Segoe UI" panose="020B0502040204020203" pitchFamily="34" charset="0"/>
                <a:cs typeface="Segoe UI" panose="020B0502040204020203" pitchFamily="34" charset="0"/>
              </a:rPr>
              <a:t>Beseitigung von unnötiger Blindheit in Indien</a:t>
            </a:r>
          </a:p>
          <a:p>
            <a:endParaRPr lang="en-GB" sz="1200" b="1" dirty="0">
              <a:latin typeface="Segoe UI" panose="020B0502040204020203" pitchFamily="34" charset="0"/>
              <a:cs typeface="Segoe UI" panose="020B0502040204020203" pitchFamily="34" charset="0"/>
            </a:endParaRPr>
          </a:p>
          <a:p>
            <a:r>
              <a:rPr lang="en-GB" dirty="0" err="1">
                <a:latin typeface="Segoe UI" panose="020B0502040204020203" pitchFamily="34" charset="0"/>
                <a:cs typeface="Segoe UI" panose="020B0502040204020203" pitchFamily="34" charset="0"/>
              </a:rPr>
              <a:t>Dr. </a:t>
            </a:r>
            <a:r>
              <a:rPr lang="en-GB" dirty="0" err="1">
                <a:latin typeface="Segoe UI" panose="020B0502040204020203" pitchFamily="34" charset="0"/>
                <a:cs typeface="Segoe UI" panose="020B0502040204020203" pitchFamily="34" charset="0"/>
              </a:rPr>
              <a:t>Govindappa </a:t>
            </a:r>
            <a:r>
              <a:rPr lang="en-GB" dirty="0" err="1">
                <a:latin typeface="Segoe UI" panose="020B0502040204020203" pitchFamily="34" charset="0"/>
                <a:cs typeface="Segoe UI" panose="020B0502040204020203" pitchFamily="34" charset="0"/>
              </a:rPr>
              <a:t>Venkataswamy </a:t>
            </a:r>
            <a:r>
              <a:rPr lang="en-GB" dirty="0">
                <a:latin typeface="Segoe UI" panose="020B0502040204020203" pitchFamily="34" charset="0"/>
                <a:cs typeface="Segoe UI" panose="020B0502040204020203" pitchFamily="34" charset="0"/>
              </a:rPr>
              <a:t>(allgemein bekannt als "</a:t>
            </a:r>
            <a:r>
              <a:rPr lang="en-GB" dirty="0" err="1">
                <a:latin typeface="Segoe UI" panose="020B0502040204020203" pitchFamily="34" charset="0"/>
                <a:cs typeface="Segoe UI" panose="020B0502040204020203" pitchFamily="34" charset="0"/>
              </a:rPr>
              <a:t>Dr. </a:t>
            </a:r>
            <a:r>
              <a:rPr lang="en-GB" dirty="0">
                <a:latin typeface="Segoe UI" panose="020B0502040204020203" pitchFamily="34" charset="0"/>
                <a:cs typeface="Segoe UI" panose="020B0502040204020203" pitchFamily="34" charset="0"/>
              </a:rPr>
              <a:t>V.") stellt sich eine einfache Frage: "</a:t>
            </a:r>
            <a:r>
              <a:rPr lang="en-GB" i="1" dirty="0">
                <a:latin typeface="Segoe UI" panose="020B0502040204020203" pitchFamily="34" charset="0"/>
                <a:cs typeface="Segoe UI" panose="020B0502040204020203" pitchFamily="34" charset="0"/>
              </a:rPr>
              <a:t>Wie kann man unnötige Blindheit in Indien beseitigen, unabhängig davon, ob die Patienten in der Lage sind, die Behandlung zu bezahlen?". </a:t>
            </a:r>
            <a:endParaRPr lang="en-GB" i="1" dirty="0" smtClean="0">
              <a:latin typeface="Segoe UI" panose="020B0502040204020203" pitchFamily="34" charset="0"/>
              <a:cs typeface="Segoe UI" panose="020B0502040204020203" pitchFamily="34" charset="0"/>
            </a:endParaRPr>
          </a:p>
          <a:p>
            <a:endParaRPr lang="en-GB" sz="1400" i="1" dirty="0">
              <a:latin typeface="Segoe UI" panose="020B0502040204020203" pitchFamily="34" charset="0"/>
              <a:cs typeface="Segoe UI" panose="020B0502040204020203" pitchFamily="34" charset="0"/>
            </a:endParaRPr>
          </a:p>
          <a:p>
            <a:r>
              <a:rPr lang="en-GB" dirty="0" err="1">
                <a:latin typeface="Segoe UI" panose="020B0502040204020203" pitchFamily="34" charset="0"/>
                <a:cs typeface="Segoe UI" panose="020B0502040204020203" pitchFamily="34" charset="0"/>
              </a:rPr>
              <a:t>Aravinds </a:t>
            </a:r>
            <a:r>
              <a:rPr lang="en-GB" dirty="0">
                <a:latin typeface="Segoe UI" panose="020B0502040204020203" pitchFamily="34" charset="0"/>
                <a:cs typeface="Segoe UI" panose="020B0502040204020203" pitchFamily="34" charset="0"/>
              </a:rPr>
              <a:t>Vision ist es, </a:t>
            </a:r>
            <a:r>
              <a:rPr lang="en-GB" i="1" dirty="0">
                <a:latin typeface="Segoe UI" panose="020B0502040204020203" pitchFamily="34" charset="0"/>
                <a:cs typeface="Segoe UI" panose="020B0502040204020203" pitchFamily="34" charset="0"/>
              </a:rPr>
              <a:t>eine mitfühlende und qualitativ hochwertige augenmedizinische Versorgung anzubieten, die für alle erschwinglich ist</a:t>
            </a:r>
            <a:r>
              <a:rPr lang="en-GB" dirty="0">
                <a:latin typeface="Segoe UI" panose="020B0502040204020203" pitchFamily="34" charset="0"/>
                <a:cs typeface="Segoe UI" panose="020B0502040204020203" pitchFamily="34" charset="0"/>
              </a:rPr>
              <a:t>". </a:t>
            </a:r>
            <a:endParaRPr lang="en-GB" dirty="0" smtClean="0">
              <a:latin typeface="Segoe UI" panose="020B0502040204020203" pitchFamily="34" charset="0"/>
              <a:cs typeface="Segoe UI" panose="020B0502040204020203" pitchFamily="34" charset="0"/>
            </a:endParaRPr>
          </a:p>
          <a:p>
            <a:endParaRPr lang="en-GB" sz="1400" dirty="0" smtClean="0">
              <a:latin typeface="Segoe UI" panose="020B0502040204020203" pitchFamily="34" charset="0"/>
              <a:cs typeface="Segoe UI" panose="020B0502040204020203" pitchFamily="34" charset="0"/>
            </a:endParaRPr>
          </a:p>
          <a:p>
            <a:pPr>
              <a:spcAft>
                <a:spcPts val="1000"/>
              </a:spcAft>
            </a:pPr>
            <a:r>
              <a:rPr lang="en-GB" dirty="0" smtClean="0">
                <a:latin typeface="Segoe UI" panose="020B0502040204020203" pitchFamily="34" charset="0"/>
                <a:cs typeface="Segoe UI" panose="020B0502040204020203" pitchFamily="34" charset="0"/>
              </a:rPr>
              <a:t>Das </a:t>
            </a:r>
            <a:r>
              <a:rPr lang="en-GB" dirty="0">
                <a:latin typeface="Segoe UI" panose="020B0502040204020203" pitchFamily="34" charset="0"/>
                <a:cs typeface="Segoe UI" panose="020B0502040204020203" pitchFamily="34" charset="0"/>
              </a:rPr>
              <a:t>Ziel ist es, </a:t>
            </a:r>
            <a:r>
              <a:rPr lang="en-GB" b="1" dirty="0">
                <a:latin typeface="Segoe UI" panose="020B0502040204020203" pitchFamily="34" charset="0"/>
                <a:cs typeface="Segoe UI" panose="020B0502040204020203" pitchFamily="34" charset="0"/>
              </a:rPr>
              <a:t>unnötige, vermeidbare Erblindung zu beseitigen</a:t>
            </a:r>
            <a:r>
              <a:rPr lang="en-GB" dirty="0">
                <a:latin typeface="Segoe UI" panose="020B0502040204020203" pitchFamily="34" charset="0"/>
                <a:cs typeface="Segoe UI" panose="020B0502040204020203" pitchFamily="34" charset="0"/>
              </a:rPr>
              <a:t>. </a:t>
            </a:r>
            <a:endParaRPr lang="en-GB" dirty="0" smtClean="0">
              <a:latin typeface="Segoe UI" panose="020B0502040204020203" pitchFamily="34" charset="0"/>
              <a:cs typeface="Segoe UI" panose="020B0502040204020203" pitchFamily="34" charset="0"/>
            </a:endParaRPr>
          </a:p>
          <a:p>
            <a:pPr>
              <a:spcAft>
                <a:spcPts val="1000"/>
              </a:spcAft>
            </a:pPr>
            <a:r>
              <a:rPr lang="en-GB" dirty="0">
                <a:latin typeface="Segoe UI" panose="020B0502040204020203" pitchFamily="34" charset="0"/>
                <a:cs typeface="Segoe UI" panose="020B0502040204020203" pitchFamily="34" charset="0"/>
                <a:hlinkClick r:id="rId7"/>
              </a:rPr>
              <a:t>https://socialbusinessdesign.org/aravind-business-model-case-study/</a:t>
            </a:r>
            <a:endParaRPr lang="en-GB"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8"/>
          <a:stretch>
            <a:fillRect/>
          </a:stretch>
        </p:blipFill>
        <p:spPr>
          <a:xfrm>
            <a:off x="8047713" y="2464394"/>
            <a:ext cx="4144287" cy="2428787"/>
          </a:xfrm>
          <a:prstGeom prst="rect">
            <a:avLst/>
          </a:prstGeom>
        </p:spPr>
      </p:pic>
      <p:sp>
        <p:nvSpPr>
          <p:cNvPr id="11" name="Rectangle 10"/>
          <p:cNvSpPr/>
          <p:nvPr/>
        </p:nvSpPr>
        <p:spPr>
          <a:xfrm>
            <a:off x="8047713" y="4893180"/>
            <a:ext cx="4144286" cy="430887"/>
          </a:xfrm>
          <a:prstGeom prst="rect">
            <a:avLst/>
          </a:prstGeom>
        </p:spPr>
        <p:txBody>
          <a:bodyPr wrap="square">
            <a:spAutoFit/>
          </a:bodyPr>
          <a:lstStyle/>
          <a:p>
            <a:r>
              <a:rPr lang="en-US" sz="1100" i="1" dirty="0" smtClean="0">
                <a:latin typeface="Segoe UI" panose="020B0502040204020203" pitchFamily="34" charset="0"/>
                <a:cs typeface="Segoe UI" panose="020B0502040204020203" pitchFamily="34" charset="0"/>
              </a:rPr>
              <a:t>Quelle: </a:t>
            </a:r>
            <a:r>
              <a:rPr lang="en-US" sz="1100" i="1" dirty="0">
                <a:latin typeface="Segoe UI" panose="020B0502040204020203" pitchFamily="34" charset="0"/>
                <a:cs typeface="Segoe UI" panose="020B0502040204020203" pitchFamily="34" charset="0"/>
                <a:hlinkClick r:id="rId7"/>
              </a:rPr>
              <a:t>https:</a:t>
            </a:r>
            <a:r>
              <a:rPr lang="en-US" sz="1100" i="1" dirty="0" smtClean="0">
                <a:latin typeface="Segoe UI" panose="020B0502040204020203" pitchFamily="34" charset="0"/>
                <a:cs typeface="Segoe UI" panose="020B0502040204020203" pitchFamily="34" charset="0"/>
                <a:hlinkClick r:id="rId7"/>
              </a:rPr>
              <a:t>//socialbusinessdesign.org/aravind-business-model-case-study/</a:t>
            </a:r>
            <a:endParaRPr lang="en-US" sz="1100" i="1"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87712527"/>
      </p:ext>
    </p:extLst>
  </p:cSld>
  <p:clrMapOvr>
    <a:masterClrMapping/>
  </p:clrMapOvr>
  <p:timing>
    <p:tnLst>
      <p:par>
        <p:cTn id="1" dur="indefinite" restart="never" nodeType="tmRoot"/>
      </p:par>
    </p:tnLst>
  </p:timing>
</p:sld>
</file>

<file path=ppt/slides/slide33.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SBMC - Zusätzliche Komponenten</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9087129" cy="3908762"/>
          </a:xfrm>
          <a:prstGeom prst="rect">
            <a:avLst/>
          </a:prstGeom>
          <a:noFill/>
        </p:spPr>
        <p:txBody>
          <a:bodyPr wrap="square" rtlCol="0">
            <a:spAutoFit/>
          </a:bodyPr>
          <a:lstStyle/>
          <a:p>
            <a:pPr marL="342900" indent="-342900">
              <a:lnSpc>
                <a:spcPct val="200000"/>
              </a:lnSpc>
              <a:buFont typeface="+mj-lt"/>
              <a:buAutoNum type="arabicPeriod" startAt="2"/>
            </a:pPr>
            <a:r>
              <a:rPr lang="en-US" b="1" dirty="0" smtClean="0">
                <a:latin typeface="Segoe UI" panose="020B0502040204020203" pitchFamily="34" charset="0"/>
                <a:cs typeface="Segoe UI" panose="020B0502040204020203" pitchFamily="34" charset="0"/>
              </a:rPr>
              <a:t>Begünstigte</a:t>
            </a:r>
          </a:p>
          <a:p>
            <a:endParaRPr lang="en-US" sz="1400" b="1"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Sie sind die </a:t>
            </a:r>
            <a:r>
              <a:rPr lang="en-GB" dirty="0">
                <a:latin typeface="Segoe UI" panose="020B0502040204020203" pitchFamily="34" charset="0"/>
                <a:cs typeface="Segoe UI" panose="020B0502040204020203" pitchFamily="34" charset="0"/>
              </a:rPr>
              <a:t>Menschen, die direkt von dem Problem betroffen sind, sie sind mit dem sozialen Auftrag verbunden und sie sind diejenigen, die am meisten von den Aktivitäten des Unternehmens profitieren sollten</a:t>
            </a:r>
            <a:r>
              <a:rPr lang="en-GB" dirty="0" smtClean="0">
                <a:latin typeface="Segoe UI" panose="020B0502040204020203" pitchFamily="34" charset="0"/>
                <a:cs typeface="Segoe UI" panose="020B0502040204020203" pitchFamily="34" charset="0"/>
              </a:rPr>
              <a:t>.</a:t>
            </a:r>
          </a:p>
          <a:p>
            <a:endParaRPr lang="en-GB" b="1"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Kunden sind </a:t>
            </a:r>
            <a:r>
              <a:rPr lang="en-GB" dirty="0">
                <a:latin typeface="Segoe UI" panose="020B0502040204020203" pitchFamily="34" charset="0"/>
                <a:cs typeface="Segoe UI" panose="020B0502040204020203" pitchFamily="34" charset="0"/>
              </a:rPr>
              <a:t>Nutznießer, die es sich leisten können, für das vom Sozialunternehmen verkaufte Produkt und/oder die Dienstleistung zu bezahlen</a:t>
            </a:r>
            <a:r>
              <a:rPr lang="en-GB" dirty="0" smtClean="0">
                <a:latin typeface="Segoe UI" panose="020B0502040204020203" pitchFamily="34" charset="0"/>
                <a:cs typeface="Segoe UI" panose="020B0502040204020203" pitchFamily="34" charset="0"/>
              </a:rPr>
              <a:t>. Es gibt </a:t>
            </a:r>
            <a:r>
              <a:rPr lang="en-GB" dirty="0" smtClean="0">
                <a:latin typeface="Segoe UI" panose="020B0502040204020203" pitchFamily="34" charset="0"/>
                <a:cs typeface="Segoe UI" panose="020B0502040204020203" pitchFamily="34" charset="0"/>
              </a:rPr>
              <a:t>jedoch einige </a:t>
            </a:r>
            <a:r>
              <a:rPr lang="en-GB" dirty="0">
                <a:latin typeface="Segoe UI" panose="020B0502040204020203" pitchFamily="34" charset="0"/>
                <a:cs typeface="Segoe UI" panose="020B0502040204020203" pitchFamily="34" charset="0"/>
              </a:rPr>
              <a:t>Begünstigte</a:t>
            </a:r>
            <a:r>
              <a:rPr lang="en-GB" dirty="0" smtClean="0">
                <a:latin typeface="Segoe UI" panose="020B0502040204020203" pitchFamily="34" charset="0"/>
                <a:cs typeface="Segoe UI" panose="020B0502040204020203" pitchFamily="34" charset="0"/>
              </a:rPr>
              <a:t>, die </a:t>
            </a:r>
            <a:r>
              <a:rPr lang="en-GB" dirty="0">
                <a:latin typeface="Segoe UI" panose="020B0502040204020203" pitchFamily="34" charset="0"/>
                <a:cs typeface="Segoe UI" panose="020B0502040204020203" pitchFamily="34" charset="0"/>
              </a:rPr>
              <a:t>nicht </a:t>
            </a:r>
            <a:r>
              <a:rPr lang="en-GB" dirty="0" smtClean="0">
                <a:latin typeface="Segoe UI" panose="020B0502040204020203" pitchFamily="34" charset="0"/>
                <a:cs typeface="Segoe UI" panose="020B0502040204020203" pitchFamily="34" charset="0"/>
              </a:rPr>
              <a:t>in der Lage sind, </a:t>
            </a:r>
            <a:r>
              <a:rPr lang="en-GB" dirty="0">
                <a:latin typeface="Segoe UI" panose="020B0502040204020203" pitchFamily="34" charset="0"/>
                <a:cs typeface="Segoe UI" panose="020B0502040204020203" pitchFamily="34" charset="0"/>
              </a:rPr>
              <a:t>für den erhaltenen Wert zu bezahlen.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Beim </a:t>
            </a:r>
            <a:r>
              <a:rPr lang="en-GB" dirty="0">
                <a:latin typeface="Segoe UI" panose="020B0502040204020203" pitchFamily="34" charset="0"/>
                <a:cs typeface="Segoe UI" panose="020B0502040204020203" pitchFamily="34" charset="0"/>
              </a:rPr>
              <a:t>sozialen </a:t>
            </a:r>
            <a:r>
              <a:rPr lang="en-GB" dirty="0" smtClean="0">
                <a:latin typeface="Segoe UI" panose="020B0502040204020203" pitchFamily="34" charset="0"/>
                <a:cs typeface="Segoe UI" panose="020B0502040204020203" pitchFamily="34" charset="0"/>
              </a:rPr>
              <a:t>Unternehmertum besteht eine </a:t>
            </a:r>
            <a:r>
              <a:rPr lang="en-GB" dirty="0">
                <a:latin typeface="Segoe UI" panose="020B0502040204020203" pitchFamily="34" charset="0"/>
                <a:cs typeface="Segoe UI" panose="020B0502040204020203" pitchFamily="34" charset="0"/>
              </a:rPr>
              <a:t>Diskrepanz zwischen den "Nutznießern" (Menschen, die im Mittelpunkt des Auftrags eines Sozialunternehmens stehen) und den "Kunden" (Menschen/Organisationen, die letztendlich für die Maßnahme bezahlen</a:t>
            </a:r>
            <a:r>
              <a:rPr lang="en-GB" dirty="0" smtClean="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515977002"/>
      </p:ext>
    </p:extLst>
  </p:cSld>
  <p:clrMapOvr>
    <a:masterClrMapping/>
  </p:clrMapOvr>
  <p:timing>
    <p:tnLst>
      <p:par>
        <p:cTn id="1" dur="indefinite" restart="never" nodeType="tmRoot"/>
      </p:par>
    </p:tnLst>
  </p:timing>
</p:sld>
</file>

<file path=ppt/slides/slide3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SBMC - Zusätzliche Komponenten</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458728"/>
            <a:ext cx="5978169" cy="3508653"/>
          </a:xfrm>
          <a:prstGeom prst="rect">
            <a:avLst/>
          </a:prstGeom>
          <a:noFill/>
        </p:spPr>
        <p:txBody>
          <a:bodyPr wrap="square" rtlCol="0">
            <a:spAutoFit/>
          </a:bodyPr>
          <a:lstStyle/>
          <a:p>
            <a:pPr marL="342900" indent="-342900">
              <a:buFont typeface="+mj-lt"/>
              <a:buAutoNum type="arabicPeriod" startAt="2"/>
            </a:pPr>
            <a:r>
              <a:rPr lang="en-US" b="1" dirty="0" smtClean="0">
                <a:latin typeface="Segoe UI" panose="020B0502040204020203" pitchFamily="34" charset="0"/>
                <a:cs typeface="Segoe UI" panose="020B0502040204020203" pitchFamily="34" charset="0"/>
              </a:rPr>
              <a:t>Begünstigte</a:t>
            </a:r>
          </a:p>
          <a:p>
            <a:endParaRPr lang="en-US" sz="1200" b="1" dirty="0" smtClean="0">
              <a:latin typeface="Segoe UI" panose="020B0502040204020203" pitchFamily="34" charset="0"/>
              <a:cs typeface="Segoe UI" panose="020B0502040204020203" pitchFamily="34" charset="0"/>
            </a:endParaRPr>
          </a:p>
          <a:p>
            <a:r>
              <a:rPr lang="en-GB" b="1" u="sng" dirty="0" smtClean="0">
                <a:latin typeface="Segoe UI" panose="020B0502040204020203" pitchFamily="34" charset="0"/>
                <a:cs typeface="Segoe UI" panose="020B0502040204020203" pitchFamily="34" charset="0"/>
              </a:rPr>
              <a:t>Beispiel: </a:t>
            </a:r>
            <a:r>
              <a:rPr lang="en-US" u="sng" dirty="0" err="1" smtClean="0">
                <a:latin typeface="Segoe UI" panose="020B0502040204020203" pitchFamily="34" charset="0"/>
                <a:cs typeface="Segoe UI" panose="020B0502040204020203" pitchFamily="34" charset="0"/>
              </a:rPr>
              <a:t>Aravind </a:t>
            </a:r>
            <a:r>
              <a:rPr lang="en-CY" u="sng" dirty="0" smtClean="0">
                <a:latin typeface="Segoe UI" panose="020B0502040204020203" pitchFamily="34" charset="0"/>
                <a:cs typeface="Segoe UI" panose="020B0502040204020203" pitchFamily="34" charset="0"/>
              </a:rPr>
              <a:t>- </a:t>
            </a:r>
            <a:r>
              <a:rPr lang="en-GB" u="sng" dirty="0" smtClean="0">
                <a:latin typeface="Segoe UI" panose="020B0502040204020203" pitchFamily="34" charset="0"/>
                <a:cs typeface="Segoe UI" panose="020B0502040204020203" pitchFamily="34" charset="0"/>
              </a:rPr>
              <a:t>Beseitigung von </a:t>
            </a:r>
            <a:r>
              <a:rPr lang="en-GB" u="sng" dirty="0">
                <a:latin typeface="Segoe UI" panose="020B0502040204020203" pitchFamily="34" charset="0"/>
                <a:cs typeface="Segoe UI" panose="020B0502040204020203" pitchFamily="34" charset="0"/>
              </a:rPr>
              <a:t>unnötiger Blindheit in Indien</a:t>
            </a:r>
          </a:p>
          <a:p>
            <a:endParaRPr lang="en-GB" sz="1200" b="1"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Man </a:t>
            </a:r>
            <a:r>
              <a:rPr lang="en-GB" dirty="0">
                <a:latin typeface="Segoe UI" panose="020B0502040204020203" pitchFamily="34" charset="0"/>
                <a:cs typeface="Segoe UI" panose="020B0502040204020203" pitchFamily="34" charset="0"/>
              </a:rPr>
              <a:t>könnte sagen, dass </a:t>
            </a:r>
            <a:r>
              <a:rPr lang="en-GB" dirty="0" err="1">
                <a:latin typeface="Segoe UI" panose="020B0502040204020203" pitchFamily="34" charset="0"/>
                <a:cs typeface="Segoe UI" panose="020B0502040204020203" pitchFamily="34" charset="0"/>
              </a:rPr>
              <a:t>Aravind </a:t>
            </a:r>
            <a:r>
              <a:rPr lang="en-GB" b="1" dirty="0">
                <a:latin typeface="Segoe UI" panose="020B0502040204020203" pitchFamily="34" charset="0"/>
                <a:cs typeface="Segoe UI" panose="020B0502040204020203" pitchFamily="34" charset="0"/>
              </a:rPr>
              <a:t>sehbehinderte Menschen </a:t>
            </a:r>
            <a:r>
              <a:rPr lang="en-GB" dirty="0">
                <a:latin typeface="Segoe UI" panose="020B0502040204020203" pitchFamily="34" charset="0"/>
                <a:cs typeface="Segoe UI" panose="020B0502040204020203" pitchFamily="34" charset="0"/>
              </a:rPr>
              <a:t>aller Art </a:t>
            </a:r>
            <a:r>
              <a:rPr lang="en-GB" dirty="0">
                <a:latin typeface="Segoe UI" panose="020B0502040204020203" pitchFamily="34" charset="0"/>
                <a:cs typeface="Segoe UI" panose="020B0502040204020203" pitchFamily="34" charset="0"/>
              </a:rPr>
              <a:t>unterstützt</a:t>
            </a:r>
            <a:r>
              <a:rPr lang="en-GB" dirty="0">
                <a:latin typeface="Segoe UI" panose="020B0502040204020203" pitchFamily="34" charset="0"/>
                <a:cs typeface="Segoe UI" panose="020B0502040204020203" pitchFamily="34" charset="0"/>
              </a:rPr>
              <a:t>. Die </a:t>
            </a:r>
            <a:r>
              <a:rPr lang="en-GB" b="1" dirty="0">
                <a:latin typeface="Segoe UI" panose="020B0502040204020203" pitchFamily="34" charset="0"/>
                <a:cs typeface="Segoe UI" panose="020B0502040204020203" pitchFamily="34" charset="0"/>
              </a:rPr>
              <a:t>wahren Hauptnutznießer sind </a:t>
            </a:r>
            <a:r>
              <a:rPr lang="en-GB" dirty="0">
                <a:latin typeface="Segoe UI" panose="020B0502040204020203" pitchFamily="34" charset="0"/>
                <a:cs typeface="Segoe UI" panose="020B0502040204020203" pitchFamily="34" charset="0"/>
              </a:rPr>
              <a:t>jedoch </a:t>
            </a:r>
            <a:r>
              <a:rPr lang="en-GB" b="1" dirty="0">
                <a:latin typeface="Segoe UI" panose="020B0502040204020203" pitchFamily="34" charset="0"/>
                <a:cs typeface="Segoe UI" panose="020B0502040204020203" pitchFamily="34" charset="0"/>
              </a:rPr>
              <a:t>unterprivilegierte </a:t>
            </a:r>
            <a:r>
              <a:rPr lang="en-GB" b="1" dirty="0" smtClean="0">
                <a:latin typeface="Segoe UI" panose="020B0502040204020203" pitchFamily="34" charset="0"/>
                <a:cs typeface="Segoe UI" panose="020B0502040204020203" pitchFamily="34" charset="0"/>
              </a:rPr>
              <a:t>Inder</a:t>
            </a:r>
            <a:r>
              <a:rPr lang="en-GB" dirty="0" smtClean="0">
                <a:latin typeface="Segoe UI" panose="020B0502040204020203" pitchFamily="34" charset="0"/>
                <a:cs typeface="Segoe UI" panose="020B0502040204020203" pitchFamily="34" charset="0"/>
              </a:rPr>
              <a:t>, die </a:t>
            </a:r>
            <a:r>
              <a:rPr lang="en-GB" dirty="0">
                <a:latin typeface="Segoe UI" panose="020B0502040204020203" pitchFamily="34" charset="0"/>
                <a:cs typeface="Segoe UI" panose="020B0502040204020203" pitchFamily="34" charset="0"/>
              </a:rPr>
              <a:t>sich die Behandlungen nicht leisten können. </a:t>
            </a:r>
            <a:endParaRPr lang="en-GB" dirty="0" smtClean="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err="1">
                <a:latin typeface="Segoe UI" panose="020B0502040204020203" pitchFamily="34" charset="0"/>
                <a:cs typeface="Segoe UI" panose="020B0502040204020203" pitchFamily="34" charset="0"/>
              </a:rPr>
              <a:t>Aravind </a:t>
            </a:r>
            <a:r>
              <a:rPr lang="en-GB" dirty="0" smtClean="0">
                <a:latin typeface="Segoe UI" panose="020B0502040204020203" pitchFamily="34" charset="0"/>
                <a:cs typeface="Segoe UI" panose="020B0502040204020203" pitchFamily="34" charset="0"/>
              </a:rPr>
              <a:t>ist bestrebt, </a:t>
            </a:r>
            <a:r>
              <a:rPr lang="en-GB" dirty="0" smtClean="0">
                <a:latin typeface="Segoe UI" panose="020B0502040204020203" pitchFamily="34" charset="0"/>
                <a:cs typeface="Segoe UI" panose="020B0502040204020203" pitchFamily="34" charset="0"/>
              </a:rPr>
              <a:t>allen </a:t>
            </a:r>
            <a:r>
              <a:rPr lang="en-GB" dirty="0">
                <a:latin typeface="Segoe UI" panose="020B0502040204020203" pitchFamily="34" charset="0"/>
                <a:cs typeface="Segoe UI" panose="020B0502040204020203" pitchFamily="34" charset="0"/>
              </a:rPr>
              <a:t>sehbehinderten Menschen </a:t>
            </a:r>
            <a:r>
              <a:rPr lang="en-GB" dirty="0" smtClean="0">
                <a:latin typeface="Segoe UI" panose="020B0502040204020203" pitchFamily="34" charset="0"/>
                <a:cs typeface="Segoe UI" panose="020B0502040204020203" pitchFamily="34" charset="0"/>
              </a:rPr>
              <a:t>Zugang zu einer </a:t>
            </a:r>
            <a:r>
              <a:rPr lang="en-GB" dirty="0">
                <a:latin typeface="Segoe UI" panose="020B0502040204020203" pitchFamily="34" charset="0"/>
                <a:cs typeface="Segoe UI" panose="020B0502040204020203" pitchFamily="34" charset="0"/>
              </a:rPr>
              <a:t>angemessenen </a:t>
            </a:r>
            <a:r>
              <a:rPr lang="en-GB" dirty="0" smtClean="0">
                <a:latin typeface="Segoe UI" panose="020B0502040204020203" pitchFamily="34" charset="0"/>
                <a:cs typeface="Segoe UI" panose="020B0502040204020203" pitchFamily="34" charset="0"/>
              </a:rPr>
              <a:t>Versorgung zu </a:t>
            </a:r>
            <a:r>
              <a:rPr lang="en-GB" dirty="0" smtClean="0">
                <a:latin typeface="Segoe UI" panose="020B0502040204020203" pitchFamily="34" charset="0"/>
                <a:cs typeface="Segoe UI" panose="020B0502040204020203" pitchFamily="34" charset="0"/>
              </a:rPr>
              <a:t>verschaffen</a:t>
            </a:r>
            <a:r>
              <a:rPr lang="en-GB" dirty="0" smtClean="0">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unabhängig davon, ob sie in der Lage sind, dafür zu bezahlen. Das ist also das eigentliche Ziel der Begünstigten</a:t>
            </a:r>
            <a:r>
              <a:rPr lang="en-GB" dirty="0">
                <a:latin typeface="Segoe UI" panose="020B0502040204020203" pitchFamily="34" charset="0"/>
                <a:cs typeface="Segoe UI" panose="020B0502040204020203" pitchFamily="34" charset="0"/>
                <a:hlinkClick r:id="rId7"/>
              </a:rPr>
              <a:t>. </a:t>
            </a:r>
            <a:endParaRPr lang="en-GB" dirty="0" smtClean="0">
              <a:latin typeface="Segoe UI" panose="020B0502040204020203" pitchFamily="34" charset="0"/>
              <a:cs typeface="Segoe UI" panose="020B0502040204020203" pitchFamily="34" charset="0"/>
              <a:hlinkClick r:id="rId7"/>
            </a:endParaRPr>
          </a:p>
        </p:txBody>
      </p:sp>
      <p:pic>
        <p:nvPicPr>
          <p:cNvPr id="2" name="Picture 1"/>
          <p:cNvPicPr>
            <a:picLocks noChangeAspect="1"/>
          </p:cNvPicPr>
          <p:nvPr/>
        </p:nvPicPr>
        <p:blipFill>
          <a:blip r:embed="rId8"/>
          <a:stretch>
            <a:fillRect/>
          </a:stretch>
        </p:blipFill>
        <p:spPr>
          <a:xfrm>
            <a:off x="7360920" y="1465224"/>
            <a:ext cx="4837174" cy="4287495"/>
          </a:xfrm>
          <a:prstGeom prst="rect">
            <a:avLst/>
          </a:prstGeom>
        </p:spPr>
      </p:pic>
      <p:sp>
        <p:nvSpPr>
          <p:cNvPr id="4" name="Rectangle 3"/>
          <p:cNvSpPr/>
          <p:nvPr/>
        </p:nvSpPr>
        <p:spPr>
          <a:xfrm>
            <a:off x="9019336" y="5752719"/>
            <a:ext cx="3172663" cy="261610"/>
          </a:xfrm>
          <a:prstGeom prst="rect">
            <a:avLst/>
          </a:prstGeom>
        </p:spPr>
        <p:txBody>
          <a:bodyPr wrap="none">
            <a:spAutoFit/>
          </a:bodyPr>
          <a:lstStyle/>
          <a:p>
            <a:r>
              <a:rPr lang="en-US" sz="1100" i="1" dirty="0">
                <a:latin typeface="Segoe UI" panose="020B0502040204020203" pitchFamily="34" charset="0"/>
                <a:cs typeface="Segoe UI" panose="020B0502040204020203" pitchFamily="34" charset="0"/>
              </a:rPr>
              <a:t>(</a:t>
            </a:r>
            <a:r>
              <a:rPr lang="en-US" sz="1100" i="1" dirty="0" smtClean="0">
                <a:latin typeface="Segoe UI" panose="020B0502040204020203" pitchFamily="34" charset="0"/>
                <a:cs typeface="Segoe UI" panose="020B0502040204020203" pitchFamily="34" charset="0"/>
              </a:rPr>
              <a:t>Quelle: </a:t>
            </a:r>
            <a:r>
              <a:rPr lang="en-US" sz="1100" i="1" dirty="0">
                <a:latin typeface="Segoe UI" panose="020B0502040204020203" pitchFamily="34" charset="0"/>
                <a:cs typeface="Segoe UI" panose="020B0502040204020203" pitchFamily="34" charset="0"/>
                <a:hlinkClick r:id="rId9"/>
              </a:rPr>
              <a:t>https:</a:t>
            </a:r>
            <a:r>
              <a:rPr lang="en-US" sz="1100" i="1" dirty="0" smtClean="0">
                <a:latin typeface="Segoe UI" panose="020B0502040204020203" pitchFamily="34" charset="0"/>
                <a:cs typeface="Segoe UI" panose="020B0502040204020203" pitchFamily="34" charset="0"/>
              </a:rPr>
              <a:t>//bmtoolbox.net/stories/aravind/)</a:t>
            </a:r>
          </a:p>
        </p:txBody>
      </p:sp>
    </p:spTree>
    <p:extLst>
      <p:ext uri="{BB962C8B-B14F-4D97-AF65-F5344CB8AC3E}">
        <p14:creationId xmlns:p14="http://schemas.microsoft.com/office/powerpoint/2010/main" val="12508088"/>
      </p:ext>
    </p:extLst>
  </p:cSld>
  <p:clrMapOvr>
    <a:masterClrMapping/>
  </p:clrMapOvr>
  <p:timing>
    <p:tnLst>
      <p:par>
        <p:cTn id="1" dur="indefinite" restart="never" nodeType="tmRoot"/>
      </p:par>
    </p:tnLst>
  </p:timing>
</p:sld>
</file>

<file path=ppt/slides/slide3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SBMC - Zusätzliche Komponenten</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96555"/>
            <a:ext cx="4679721" cy="3908762"/>
          </a:xfrm>
          <a:prstGeom prst="rect">
            <a:avLst/>
          </a:prstGeom>
          <a:noFill/>
        </p:spPr>
        <p:txBody>
          <a:bodyPr wrap="square" rtlCol="0">
            <a:spAutoFit/>
          </a:bodyPr>
          <a:lstStyle/>
          <a:p>
            <a:pPr marL="342900" indent="-342900">
              <a:buFont typeface="+mj-lt"/>
              <a:buAutoNum type="arabicPeriod" startAt="3"/>
            </a:pPr>
            <a:r>
              <a:rPr lang="en-US" b="1" dirty="0" smtClean="0">
                <a:latin typeface="Segoe UI" panose="020B0502040204020203" pitchFamily="34" charset="0"/>
                <a:cs typeface="Segoe UI" panose="020B0502040204020203" pitchFamily="34" charset="0"/>
              </a:rPr>
              <a:t>Überschuss</a:t>
            </a:r>
          </a:p>
          <a:p>
            <a:endParaRPr lang="en-GB" sz="1400" dirty="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Da </a:t>
            </a:r>
            <a:r>
              <a:rPr lang="en-GB" dirty="0" smtClean="0">
                <a:latin typeface="Segoe UI" panose="020B0502040204020203" pitchFamily="34" charset="0"/>
                <a:cs typeface="Segoe UI" panose="020B0502040204020203" pitchFamily="34" charset="0"/>
              </a:rPr>
              <a:t>SBMC das </a:t>
            </a:r>
            <a:r>
              <a:rPr lang="en-GB" dirty="0" smtClean="0">
                <a:latin typeface="Segoe UI" panose="020B0502040204020203" pitchFamily="34" charset="0"/>
                <a:cs typeface="Segoe UI" panose="020B0502040204020203" pitchFamily="34" charset="0"/>
              </a:rPr>
              <a:t>Element </a:t>
            </a:r>
            <a:r>
              <a:rPr lang="en-GB" dirty="0">
                <a:latin typeface="Segoe UI" panose="020B0502040204020203" pitchFamily="34" charset="0"/>
                <a:cs typeface="Segoe UI" panose="020B0502040204020203" pitchFamily="34" charset="0"/>
              </a:rPr>
              <a:t>der </a:t>
            </a:r>
            <a:r>
              <a:rPr lang="en-GB" dirty="0" smtClean="0">
                <a:latin typeface="Segoe UI" panose="020B0502040204020203" pitchFamily="34" charset="0"/>
                <a:cs typeface="Segoe UI" panose="020B0502040204020203" pitchFamily="34" charset="0"/>
              </a:rPr>
              <a:t>"Nutznießer" </a:t>
            </a:r>
            <a:r>
              <a:rPr lang="en-GB" dirty="0">
                <a:latin typeface="Segoe UI" panose="020B0502040204020203" pitchFamily="34" charset="0"/>
                <a:cs typeface="Segoe UI" panose="020B0502040204020203" pitchFamily="34" charset="0"/>
              </a:rPr>
              <a:t>beinhaltet</a:t>
            </a:r>
            <a:r>
              <a:rPr lang="en-GB" dirty="0" smtClean="0">
                <a:latin typeface="Segoe UI" panose="020B0502040204020203" pitchFamily="34" charset="0"/>
                <a:cs typeface="Segoe UI" panose="020B0502040204020203" pitchFamily="34" charset="0"/>
              </a:rPr>
              <a:t>, müssen Sie </a:t>
            </a:r>
            <a:r>
              <a:rPr lang="en-GB" dirty="0">
                <a:latin typeface="Segoe UI" panose="020B0502040204020203" pitchFamily="34" charset="0"/>
                <a:cs typeface="Segoe UI" panose="020B0502040204020203" pitchFamily="34" charset="0"/>
              </a:rPr>
              <a:t>daran denken, den Großteil Ihrer </a:t>
            </a:r>
            <a:r>
              <a:rPr lang="en-GB" dirty="0" smtClean="0">
                <a:latin typeface="Segoe UI" panose="020B0502040204020203" pitchFamily="34" charset="0"/>
                <a:cs typeface="Segoe UI" panose="020B0502040204020203" pitchFamily="34" charset="0"/>
              </a:rPr>
              <a:t>Überschüsse </a:t>
            </a:r>
            <a:r>
              <a:rPr lang="en-GB" dirty="0">
                <a:latin typeface="Segoe UI" panose="020B0502040204020203" pitchFamily="34" charset="0"/>
                <a:cs typeface="Segoe UI" panose="020B0502040204020203" pitchFamily="34" charset="0"/>
              </a:rPr>
              <a:t>zu reinvestieren</a:t>
            </a:r>
            <a:r>
              <a:rPr lang="en-GB" dirty="0" smtClean="0">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was letztendlich zur Erfüllung </a:t>
            </a:r>
            <a:r>
              <a:rPr lang="en-GB" dirty="0" smtClean="0">
                <a:latin typeface="Segoe UI" panose="020B0502040204020203" pitchFamily="34" charset="0"/>
                <a:cs typeface="Segoe UI" panose="020B0502040204020203" pitchFamily="34" charset="0"/>
              </a:rPr>
              <a:t>Ihres </a:t>
            </a:r>
            <a:r>
              <a:rPr lang="en-GB" dirty="0">
                <a:latin typeface="Segoe UI" panose="020B0502040204020203" pitchFamily="34" charset="0"/>
                <a:cs typeface="Segoe UI" panose="020B0502040204020203" pitchFamily="34" charset="0"/>
              </a:rPr>
              <a:t>Auftrags </a:t>
            </a:r>
            <a:r>
              <a:rPr lang="en-GB" dirty="0">
                <a:latin typeface="Segoe UI" panose="020B0502040204020203" pitchFamily="34" charset="0"/>
                <a:cs typeface="Segoe UI" panose="020B0502040204020203" pitchFamily="34" charset="0"/>
              </a:rPr>
              <a:t>beitragen wird</a:t>
            </a:r>
            <a:r>
              <a:rPr lang="en-GB" dirty="0">
                <a:latin typeface="Segoe UI" panose="020B0502040204020203" pitchFamily="34" charset="0"/>
                <a:cs typeface="Segoe UI" panose="020B0502040204020203" pitchFamily="34" charset="0"/>
              </a:rPr>
              <a:t>. </a:t>
            </a:r>
          </a:p>
          <a:p>
            <a:endParaRPr lang="en-GB" dirty="0" smtClean="0">
              <a:latin typeface="Segoe UI" panose="020B0502040204020203" pitchFamily="34" charset="0"/>
              <a:cs typeface="Segoe UI" panose="020B0502040204020203" pitchFamily="34" charset="0"/>
            </a:endParaRPr>
          </a:p>
          <a:p>
            <a:r>
              <a:rPr lang="en-GB" dirty="0" err="1" smtClean="0">
                <a:latin typeface="Segoe UI" panose="020B0502040204020203" pitchFamily="34" charset="0"/>
                <a:cs typeface="Segoe UI" panose="020B0502040204020203" pitchFamily="34" charset="0"/>
              </a:rPr>
              <a:t>Das </a:t>
            </a:r>
            <a:r>
              <a:rPr lang="en-GB" dirty="0" smtClean="0">
                <a:latin typeface="Segoe UI" panose="020B0502040204020203" pitchFamily="34" charset="0"/>
                <a:cs typeface="Segoe UI" panose="020B0502040204020203" pitchFamily="34" charset="0"/>
              </a:rPr>
              <a:t>Einnahmemodell </a:t>
            </a:r>
            <a:r>
              <a:rPr lang="en-GB" dirty="0" err="1" smtClean="0">
                <a:latin typeface="Segoe UI" panose="020B0502040204020203" pitchFamily="34" charset="0"/>
                <a:cs typeface="Segoe UI" panose="020B0502040204020203" pitchFamily="34" charset="0"/>
              </a:rPr>
              <a:t>von </a:t>
            </a:r>
            <a:r>
              <a:rPr lang="en-GB" b="1" dirty="0" err="1" smtClean="0">
                <a:latin typeface="Segoe UI" panose="020B0502040204020203" pitchFamily="34" charset="0"/>
                <a:cs typeface="Segoe UI" panose="020B0502040204020203" pitchFamily="34" charset="0"/>
              </a:rPr>
              <a:t>Aravind </a:t>
            </a:r>
            <a:r>
              <a:rPr lang="en-GB" dirty="0" smtClean="0">
                <a:latin typeface="Segoe UI" panose="020B0502040204020203" pitchFamily="34" charset="0"/>
                <a:cs typeface="Segoe UI" panose="020B0502040204020203" pitchFamily="34" charset="0"/>
              </a:rPr>
              <a:t>sieht vor, dass Sponsoren </a:t>
            </a:r>
            <a:r>
              <a:rPr lang="en-GB" dirty="0">
                <a:latin typeface="Segoe UI" panose="020B0502040204020203" pitchFamily="34" charset="0"/>
                <a:cs typeface="Segoe UI" panose="020B0502040204020203" pitchFamily="34" charset="0"/>
              </a:rPr>
              <a:t>und private Spender </a:t>
            </a:r>
            <a:r>
              <a:rPr lang="en-GB" dirty="0">
                <a:latin typeface="Segoe UI" panose="020B0502040204020203" pitchFamily="34" charset="0"/>
                <a:cs typeface="Segoe UI" panose="020B0502040204020203" pitchFamily="34" charset="0"/>
              </a:rPr>
              <a:t>zusätzliche Einnahmen generieren, die dann in </a:t>
            </a:r>
            <a:r>
              <a:rPr lang="en-GB" b="1" dirty="0">
                <a:latin typeface="Segoe UI" panose="020B0502040204020203" pitchFamily="34" charset="0"/>
                <a:cs typeface="Segoe UI" panose="020B0502040204020203" pitchFamily="34" charset="0"/>
              </a:rPr>
              <a:t>kostenlose Operationen </a:t>
            </a:r>
            <a:r>
              <a:rPr lang="en-GB" dirty="0">
                <a:latin typeface="Segoe UI" panose="020B0502040204020203" pitchFamily="34" charset="0"/>
                <a:cs typeface="Segoe UI" panose="020B0502040204020203" pitchFamily="34" charset="0"/>
              </a:rPr>
              <a:t>für unterprivilegierte Patienten und in </a:t>
            </a:r>
            <a:r>
              <a:rPr lang="en-GB" b="1" dirty="0">
                <a:latin typeface="Segoe UI" panose="020B0502040204020203" pitchFamily="34" charset="0"/>
                <a:cs typeface="Segoe UI" panose="020B0502040204020203" pitchFamily="34" charset="0"/>
              </a:rPr>
              <a:t>F&amp;E-Aktivitäten </a:t>
            </a:r>
            <a:r>
              <a:rPr lang="en-GB" dirty="0">
                <a:latin typeface="Segoe UI" panose="020B0502040204020203" pitchFamily="34" charset="0"/>
                <a:cs typeface="Segoe UI" panose="020B0502040204020203" pitchFamily="34" charset="0"/>
              </a:rPr>
              <a:t>reinvestiert werden</a:t>
            </a:r>
            <a:r>
              <a:rPr lang="en-GB" dirty="0" smtClean="0">
                <a:latin typeface="Segoe UI" panose="020B0502040204020203" pitchFamily="34" charset="0"/>
                <a:cs typeface="Segoe UI" panose="020B0502040204020203" pitchFamily="34" charset="0"/>
              </a:rPr>
              <a:t>.</a:t>
            </a:r>
            <a:endParaRPr lang="en-US" b="1"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7"/>
          <a:stretch>
            <a:fillRect/>
          </a:stretch>
        </p:blipFill>
        <p:spPr>
          <a:xfrm>
            <a:off x="5971033" y="1478703"/>
            <a:ext cx="6220968" cy="3785763"/>
          </a:xfrm>
          <a:prstGeom prst="rect">
            <a:avLst/>
          </a:prstGeom>
        </p:spPr>
      </p:pic>
      <p:sp>
        <p:nvSpPr>
          <p:cNvPr id="4" name="Rectangle 3"/>
          <p:cNvSpPr/>
          <p:nvPr/>
        </p:nvSpPr>
        <p:spPr>
          <a:xfrm>
            <a:off x="6704074" y="5205317"/>
            <a:ext cx="4879848" cy="261610"/>
          </a:xfrm>
          <a:prstGeom prst="rect">
            <a:avLst/>
          </a:prstGeom>
        </p:spPr>
        <p:txBody>
          <a:bodyPr wrap="square">
            <a:spAutoFit/>
          </a:bodyPr>
          <a:lstStyle/>
          <a:p>
            <a:r>
              <a:rPr lang="en-US" sz="1100" i="1" dirty="0" smtClean="0">
                <a:latin typeface="Segoe UI" panose="020B0502040204020203" pitchFamily="34" charset="0"/>
                <a:cs typeface="Segoe UI" panose="020B0502040204020203" pitchFamily="34" charset="0"/>
              </a:rPr>
              <a:t>Quelle: </a:t>
            </a:r>
            <a:r>
              <a:rPr lang="en-US" sz="1100" i="1" dirty="0">
                <a:latin typeface="Segoe UI" panose="020B0502040204020203" pitchFamily="34" charset="0"/>
                <a:cs typeface="Segoe UI" panose="020B0502040204020203" pitchFamily="34" charset="0"/>
                <a:hlinkClick r:id="rId8"/>
              </a:rPr>
              <a:t>https:</a:t>
            </a:r>
            <a:r>
              <a:rPr lang="en-US" sz="1100" i="1" dirty="0" smtClean="0">
                <a:latin typeface="Segoe UI" panose="020B0502040204020203" pitchFamily="34" charset="0"/>
                <a:cs typeface="Segoe UI" panose="020B0502040204020203" pitchFamily="34" charset="0"/>
                <a:hlinkClick r:id="rId8"/>
              </a:rPr>
              <a:t>//socialbusinessdesign.org/aravind-business-model-case-study/</a:t>
            </a:r>
            <a:endParaRPr lang="en-US" sz="1100" i="1"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99780150"/>
      </p:ext>
    </p:extLst>
  </p:cSld>
  <p:clrMapOvr>
    <a:masterClrMapping/>
  </p:clrMapOvr>
  <p:timing>
    <p:tnLst>
      <p:par>
        <p:cTn id="1" dur="indefinite" restart="never" nodeType="tmRoot"/>
      </p:par>
    </p:tnLst>
  </p:timing>
</p:sld>
</file>

<file path=ppt/slides/slide3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smtClean="0">
                <a:solidFill>
                  <a:srgbClr val="29BA86"/>
                </a:solidFill>
                <a:latin typeface="Segoe UI" panose="020B0502040204020203" pitchFamily="34" charset="0"/>
                <a:cs typeface="Segoe UI" panose="020B0502040204020203" pitchFamily="34" charset="0"/>
              </a:rPr>
              <a:t>Zusätzliche Aktivität</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249601"/>
            <a:ext cx="9187713" cy="369332"/>
          </a:xfrm>
          <a:prstGeom prst="rect">
            <a:avLst/>
          </a:prstGeom>
          <a:noFill/>
        </p:spPr>
        <p:txBody>
          <a:bodyPr wrap="square" rtlCol="0">
            <a:spAutoFit/>
          </a:bodyPr>
          <a:lstStyle/>
          <a:p>
            <a:r>
              <a:rPr lang="en-GB" dirty="0" smtClean="0">
                <a:latin typeface="Segoe UI" panose="020B0502040204020203" pitchFamily="34" charset="0"/>
                <a:cs typeface="Segoe UI" panose="020B0502040204020203" pitchFamily="34" charset="0"/>
              </a:rPr>
              <a:t>Besuch: </a:t>
            </a:r>
            <a:r>
              <a:rPr lang="en-US" dirty="0">
                <a:latin typeface="Segoe UI" panose="020B0502040204020203" pitchFamily="34" charset="0"/>
                <a:cs typeface="Segoe UI" panose="020B0502040204020203" pitchFamily="34" charset="0"/>
                <a:hlinkClick r:id="rId7"/>
              </a:rPr>
              <a:t>https:</a:t>
            </a:r>
            <a:r>
              <a:rPr lang="en-US" dirty="0" smtClean="0">
                <a:latin typeface="Segoe UI" panose="020B0502040204020203" pitchFamily="34" charset="0"/>
                <a:cs typeface="Segoe UI" panose="020B0502040204020203" pitchFamily="34" charset="0"/>
                <a:hlinkClick r:id="rId7"/>
              </a:rPr>
              <a:t>//socialbusinessdesign.org/recyclepoints-business-model-case-study/</a:t>
            </a:r>
            <a:endParaRPr lang="en-US"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DA9E6157-5214-4D01-AE76-7510E28CE1F5}"/>
              </a:ext>
            </a:extLst>
          </p:cNvPr>
          <p:cNvSpPr txBox="1"/>
          <p:nvPr/>
        </p:nvSpPr>
        <p:spPr>
          <a:xfrm>
            <a:off x="933171" y="1875009"/>
            <a:ext cx="8283981" cy="2308324"/>
          </a:xfrm>
          <a:prstGeom prst="rect">
            <a:avLst/>
          </a:prstGeom>
          <a:noFill/>
        </p:spPr>
        <p:txBody>
          <a:bodyPr wrap="square" rtlCol="0">
            <a:spAutoFit/>
          </a:bodyPr>
          <a:lstStyle/>
          <a:p>
            <a:pPr marL="342900" indent="-342900">
              <a:buFont typeface="+mj-lt"/>
              <a:buAutoNum type="arabicPeriod"/>
            </a:pPr>
            <a:r>
              <a:rPr lang="en-GB" dirty="0" smtClean="0">
                <a:latin typeface="Segoe UI" panose="020B0502040204020203" pitchFamily="34" charset="0"/>
                <a:cs typeface="Segoe UI" panose="020B0502040204020203" pitchFamily="34" charset="0"/>
              </a:rPr>
              <a:t>Lesen Sie die Geschichte von </a:t>
            </a:r>
            <a:r>
              <a:rPr lang="en-US" dirty="0" smtClean="0">
                <a:latin typeface="Segoe UI" panose="020B0502040204020203" pitchFamily="34" charset="0"/>
                <a:cs typeface="Segoe UI" panose="020B0502040204020203" pitchFamily="34" charset="0"/>
              </a:rPr>
              <a:t>RecyclePoints</a:t>
            </a:r>
          </a:p>
          <a:p>
            <a:pPr marL="342900" indent="-342900">
              <a:buFont typeface="+mj-lt"/>
              <a:buAutoNum type="arabicPeriod"/>
            </a:pPr>
            <a:endParaRPr lang="en-GB" dirty="0">
              <a:latin typeface="Segoe UI" panose="020B0502040204020203" pitchFamily="34" charset="0"/>
              <a:cs typeface="Segoe UI" panose="020B0502040204020203" pitchFamily="34" charset="0"/>
            </a:endParaRPr>
          </a:p>
          <a:p>
            <a:pPr marL="342900" indent="-342900">
              <a:buFont typeface="+mj-lt"/>
              <a:buAutoNum type="arabicPeriod"/>
            </a:pPr>
            <a:r>
              <a:rPr lang="en-GB" dirty="0" smtClean="0">
                <a:latin typeface="Segoe UI" panose="020B0502040204020203" pitchFamily="34" charset="0"/>
                <a:cs typeface="Segoe UI" panose="020B0502040204020203" pitchFamily="34" charset="0"/>
              </a:rPr>
              <a:t>Entwickeln Sie </a:t>
            </a:r>
            <a:r>
              <a:rPr lang="en-US" dirty="0" smtClean="0">
                <a:latin typeface="Segoe UI" panose="020B0502040204020203" pitchFamily="34" charset="0"/>
                <a:cs typeface="Segoe UI" panose="020B0502040204020203" pitchFamily="34" charset="0"/>
              </a:rPr>
              <a:t>das RecyclePoints Modell und beantworten Sie dabei die folgenden Fragen:</a:t>
            </a:r>
            <a:endParaRPr lang="en-US" dirty="0">
              <a:latin typeface="Segoe UI" panose="020B0502040204020203" pitchFamily="34" charset="0"/>
              <a:cs typeface="Segoe UI" panose="020B0502040204020203" pitchFamily="34" charset="0"/>
            </a:endParaRPr>
          </a:p>
          <a:p>
            <a:pPr marL="342900" indent="-342900">
              <a:buFont typeface="+mj-lt"/>
              <a:buAutoNum type="arabicPeriod"/>
            </a:pPr>
            <a:endParaRPr lang="en-US" dirty="0" smtClean="0">
              <a:latin typeface="Segoe UI" panose="020B0502040204020203" pitchFamily="34" charset="0"/>
              <a:cs typeface="Segoe UI" panose="020B0502040204020203" pitchFamily="34" charset="0"/>
            </a:endParaRPr>
          </a:p>
          <a:p>
            <a:pPr marL="630238" indent="-273050" fontAlgn="base">
              <a:buFont typeface="Arial" panose="020B0604020202020204" pitchFamily="34" charset="0"/>
              <a:buChar char="•"/>
            </a:pPr>
            <a:r>
              <a:rPr lang="en-GB" dirty="0" smtClean="0">
                <a:latin typeface="Segoe UI" panose="020B0502040204020203" pitchFamily="34" charset="0"/>
                <a:cs typeface="Segoe UI" panose="020B0502040204020203" pitchFamily="34" charset="0"/>
              </a:rPr>
              <a:t>Welches </a:t>
            </a:r>
            <a:r>
              <a:rPr lang="en-GB" dirty="0">
                <a:latin typeface="Segoe UI" panose="020B0502040204020203" pitchFamily="34" charset="0"/>
                <a:cs typeface="Segoe UI" panose="020B0502040204020203" pitchFamily="34" charset="0"/>
              </a:rPr>
              <a:t>Geschäftsmodell wurde </a:t>
            </a:r>
            <a:r>
              <a:rPr lang="en-GB" dirty="0" smtClean="0">
                <a:latin typeface="Segoe UI" panose="020B0502040204020203" pitchFamily="34" charset="0"/>
                <a:cs typeface="Segoe UI" panose="020B0502040204020203" pitchFamily="34" charset="0"/>
              </a:rPr>
              <a:t>gewählt?</a:t>
            </a:r>
          </a:p>
          <a:p>
            <a:pPr marL="630238" indent="-273050" fontAlgn="base">
              <a:buFont typeface="Arial" panose="020B0604020202020204" pitchFamily="34" charset="0"/>
              <a:buChar char="•"/>
            </a:pPr>
            <a:r>
              <a:rPr lang="en-GB" dirty="0" smtClean="0">
                <a:latin typeface="Segoe UI" panose="020B0502040204020203" pitchFamily="34" charset="0"/>
                <a:cs typeface="Segoe UI" panose="020B0502040204020203" pitchFamily="34" charset="0"/>
              </a:rPr>
              <a:t>Nennen Sie </a:t>
            </a:r>
            <a:r>
              <a:rPr lang="en-GB" dirty="0">
                <a:latin typeface="Segoe UI" panose="020B0502040204020203" pitchFamily="34" charset="0"/>
                <a:cs typeface="Segoe UI" panose="020B0502040204020203" pitchFamily="34" charset="0"/>
              </a:rPr>
              <a:t>Beispiele (wer) für jedes Element des </a:t>
            </a:r>
            <a:r>
              <a:rPr lang="en-GB" dirty="0" smtClean="0">
                <a:latin typeface="Segoe UI" panose="020B0502040204020203" pitchFamily="34" charset="0"/>
                <a:cs typeface="Segoe UI" panose="020B0502040204020203" pitchFamily="34" charset="0"/>
              </a:rPr>
              <a:t>Geschäftsmodells.</a:t>
            </a:r>
          </a:p>
          <a:p>
            <a:pPr marL="630238" indent="-273050" fontAlgn="base">
              <a:buFont typeface="Arial" panose="020B0604020202020204" pitchFamily="34" charset="0"/>
              <a:buChar char="•"/>
            </a:pPr>
            <a:r>
              <a:rPr lang="en-GB" dirty="0" smtClean="0">
                <a:latin typeface="Segoe UI" panose="020B0502040204020203" pitchFamily="34" charset="0"/>
                <a:cs typeface="Segoe UI" panose="020B0502040204020203" pitchFamily="34" charset="0"/>
              </a:rPr>
              <a:t>Wie </a:t>
            </a:r>
            <a:r>
              <a:rPr lang="en-GB" dirty="0">
                <a:latin typeface="Segoe UI" panose="020B0502040204020203" pitchFamily="34" charset="0"/>
                <a:cs typeface="Segoe UI" panose="020B0502040204020203" pitchFamily="34" charset="0"/>
              </a:rPr>
              <a:t>trägt dieses Projekt zur Stärkung der lokalen </a:t>
            </a:r>
            <a:r>
              <a:rPr lang="en-GB" dirty="0" smtClean="0">
                <a:latin typeface="Segoe UI" panose="020B0502040204020203" pitchFamily="34" charset="0"/>
                <a:cs typeface="Segoe UI" panose="020B0502040204020203" pitchFamily="34" charset="0"/>
              </a:rPr>
              <a:t>Wirtschaft </a:t>
            </a:r>
            <a:r>
              <a:rPr lang="en-GB" dirty="0">
                <a:latin typeface="Segoe UI" panose="020B0502040204020203" pitchFamily="34" charset="0"/>
                <a:cs typeface="Segoe UI" panose="020B0502040204020203" pitchFamily="34" charset="0"/>
              </a:rPr>
              <a:t>bei</a:t>
            </a:r>
            <a:r>
              <a:rPr lang="en-GB" dirty="0" smtClean="0">
                <a:latin typeface="Segoe UI" panose="020B0502040204020203" pitchFamily="34" charset="0"/>
                <a:cs typeface="Segoe UI" panose="020B0502040204020203" pitchFamily="34" charset="0"/>
              </a:rPr>
              <a:t>?</a:t>
            </a:r>
          </a:p>
          <a:p>
            <a:pPr marL="630238" indent="-273050" fontAlgn="base">
              <a:buFont typeface="Arial" panose="020B0604020202020204" pitchFamily="34" charset="0"/>
              <a:buChar char="•"/>
            </a:pPr>
            <a:r>
              <a:rPr lang="en-GB" dirty="0" smtClean="0">
                <a:latin typeface="Segoe UI" panose="020B0502040204020203" pitchFamily="34" charset="0"/>
                <a:cs typeface="Segoe UI" panose="020B0502040204020203" pitchFamily="34" charset="0"/>
              </a:rPr>
              <a:t>Wie </a:t>
            </a:r>
            <a:r>
              <a:rPr lang="en-GB" dirty="0">
                <a:latin typeface="Segoe UI" panose="020B0502040204020203" pitchFamily="34" charset="0"/>
                <a:cs typeface="Segoe UI" panose="020B0502040204020203" pitchFamily="34" charset="0"/>
              </a:rPr>
              <a:t>trägt dieses Projekt zur Kreislaufwirtschaft bei</a:t>
            </a:r>
            <a:r>
              <a:rPr lang="en-GB" dirty="0" smtClean="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41232955"/>
      </p:ext>
    </p:extLst>
  </p:cSld>
  <p:clrMapOvr>
    <a:masterClrMapping/>
  </p:clrMapOvr>
  <p:timing>
    <p:tnLst>
      <p:par>
        <p:cTn id="1" dur="indefinite" restart="never" nodeType="tmRoot"/>
      </p:par>
    </p:tnLst>
  </p:timing>
</p:sld>
</file>

<file path=ppt/slides/slide3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SCHLÜSSELPUNKTE</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502931"/>
            <a:ext cx="10588248" cy="707886"/>
          </a:xfrm>
          <a:prstGeom prst="rect">
            <a:avLst/>
          </a:prstGeom>
          <a:noFill/>
        </p:spPr>
        <p:txBody>
          <a:bodyPr wrap="square" rtlCol="0">
            <a:spAutoFit/>
          </a:bodyPr>
          <a:lstStyle/>
          <a:p>
            <a:r>
              <a:rPr lang="en-GB" sz="2000" dirty="0">
                <a:latin typeface="Segoe UI" panose="020B0502040204020203" pitchFamily="34" charset="0"/>
                <a:ea typeface="Source Sans Pro" panose="020B0503030403020204" pitchFamily="34" charset="0"/>
                <a:cs typeface="Segoe UI" panose="020B0502040204020203" pitchFamily="34" charset="0"/>
              </a:rPr>
              <a:t>Welches sind die wichtigsten Punkte des </a:t>
            </a:r>
            <a:r>
              <a:rPr lang="en-GB" sz="2000" dirty="0" smtClean="0">
                <a:latin typeface="Segoe UI" panose="020B0502040204020203" pitchFamily="34" charset="0"/>
                <a:ea typeface="Source Sans Pro" panose="020B0503030403020204" pitchFamily="34" charset="0"/>
                <a:cs typeface="Segoe UI" panose="020B0502040204020203" pitchFamily="34" charset="0"/>
              </a:rPr>
              <a:t>Business Model Canvas und des Social Business Model Canvas?</a:t>
            </a:r>
            <a:endParaRPr lang="en-GB" sz="2000" dirty="0">
              <a:latin typeface="Segoe UI" panose="020B0502040204020203" pitchFamily="34" charset="0"/>
              <a:ea typeface="Source Sans Pro" panose="020B0503030403020204" pitchFamily="34" charset="0"/>
              <a:cs typeface="Segoe UI" panose="020B0502040204020203" pitchFamily="34" charset="0"/>
            </a:endParaRP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023525858"/>
      </p:ext>
    </p:extLst>
  </p:cSld>
  <p:clrMapOvr>
    <a:masterClrMapping/>
  </p:clrMapOvr>
  <p:timing>
    <p:tnLst>
      <p:par>
        <p:cTn id="1" dur="indefinite" restart="never" nodeType="tmRoot"/>
      </p:par>
    </p:tnLst>
  </p:timing>
</p:sld>
</file>

<file path=ppt/slides/slide3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SCHLÜSSELPUNKTE</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pic>
        <p:nvPicPr>
          <p:cNvPr id="2050" name="Picture 2" descr="https://lh3.googleusercontent.com/WDRNJb_pI_oMs50V_rdMS_YnhNdMY2J44Uxwf1ygMok2VNV5jI7bddEMfz5ENwsmmIjWRxPj3l8jzHMYQkCk_3dRjcsnz36fTxnbhswRDY7BG3IZQmjpKd68O2WUwQsK0xpq6FH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23163"/>
            <a:ext cx="6223761" cy="37391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484427"/>
            <a:ext cx="6096000" cy="261610"/>
          </a:xfrm>
          <a:prstGeom prst="rect">
            <a:avLst/>
          </a:prstGeom>
        </p:spPr>
        <p:txBody>
          <a:bodyPr>
            <a:spAutoFit/>
          </a:bodyPr>
          <a:lstStyle/>
          <a:p>
            <a:pPr algn="ctr"/>
            <a:r>
              <a:rPr lang="en-US" sz="1100" i="1" dirty="0">
                <a:solidFill>
                  <a:srgbClr val="000000"/>
                </a:solidFill>
                <a:latin typeface="Segoe UI" panose="020B0502040204020203" pitchFamily="34" charset="0"/>
                <a:cs typeface="Segoe UI" panose="020B0502040204020203" pitchFamily="34" charset="0"/>
              </a:rPr>
              <a:t>(Quelle: </a:t>
            </a:r>
            <a:r>
              <a:rPr lang="en-US" sz="1100" i="1" u="sng" dirty="0">
                <a:solidFill>
                  <a:srgbClr val="1155CC"/>
                </a:solidFill>
                <a:latin typeface="Segoe UI" panose="020B0502040204020203" pitchFamily="34" charset="0"/>
                <a:cs typeface="Segoe UI" panose="020B0502040204020203" pitchFamily="34" charset="0"/>
                <a:hlinkClick r:id="rId8"/>
              </a:rPr>
              <a:t>https:</a:t>
            </a:r>
            <a:r>
              <a:rPr lang="en-US" sz="1100" i="1" dirty="0">
                <a:solidFill>
                  <a:srgbClr val="000000"/>
                </a:solidFill>
                <a:latin typeface="Segoe UI" panose="020B0502040204020203" pitchFamily="34" charset="0"/>
                <a:cs typeface="Segoe UI" panose="020B0502040204020203" pitchFamily="34" charset="0"/>
              </a:rPr>
              <a:t>//creately.com/blog/diagrams/business-model-canvas-explained/)</a:t>
            </a:r>
            <a:endParaRPr lang="en-US" sz="1100" dirty="0">
              <a:effectLst/>
              <a:latin typeface="Segoe UI" panose="020B0502040204020203" pitchFamily="34" charset="0"/>
              <a:cs typeface="Segoe UI" panose="020B0502040204020203" pitchFamily="34" charset="0"/>
            </a:endParaRPr>
          </a:p>
        </p:txBody>
      </p:sp>
      <p:pic>
        <p:nvPicPr>
          <p:cNvPr id="2052" name="Picture 4" descr="https://lh6.googleusercontent.com/tOoumxv4GYXEnMXcRbq9gqFlhJtrAoCcBAg6T6aN-zeQOHsPcNY_nOCQ4oylyNJUfia2ZUNMR_3UuDdLa_o3CxGIrw-lxLnZXOz-FDp2a-DTyKnlDaNS3hbDMq-ECimHpVql0Kl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5746" y="910557"/>
            <a:ext cx="5956254" cy="47170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70867" y="5650120"/>
            <a:ext cx="4486011" cy="261610"/>
          </a:xfrm>
          <a:prstGeom prst="rect">
            <a:avLst/>
          </a:prstGeom>
        </p:spPr>
        <p:txBody>
          <a:bodyPr wrap="square">
            <a:spAutoFit/>
          </a:bodyPr>
          <a:lstStyle/>
          <a:p>
            <a:r>
              <a:rPr lang="en-US" sz="1100" i="1" dirty="0">
                <a:solidFill>
                  <a:srgbClr val="000000"/>
                </a:solidFill>
                <a:latin typeface="Segoe UI" panose="020B0502040204020203" pitchFamily="34" charset="0"/>
                <a:cs typeface="Segoe UI" panose="020B0502040204020203" pitchFamily="34" charset="0"/>
              </a:rPr>
              <a:t>(Quelle: </a:t>
            </a:r>
            <a:r>
              <a:rPr lang="en-US" sz="1100" i="1" u="sng" dirty="0">
                <a:solidFill>
                  <a:srgbClr val="1155CC"/>
                </a:solidFill>
                <a:latin typeface="Segoe UI" panose="020B0502040204020203" pitchFamily="34" charset="0"/>
                <a:cs typeface="Segoe UI" panose="020B0502040204020203" pitchFamily="34" charset="0"/>
                <a:hlinkClick r:id="rId10"/>
              </a:rPr>
              <a:t>https:</a:t>
            </a:r>
            <a:r>
              <a:rPr lang="en-US" sz="1100" i="1" dirty="0">
                <a:solidFill>
                  <a:srgbClr val="000000"/>
                </a:solidFill>
                <a:latin typeface="Segoe UI" panose="020B0502040204020203" pitchFamily="34" charset="0"/>
                <a:cs typeface="Segoe UI" panose="020B0502040204020203" pitchFamily="34" charset="0"/>
              </a:rPr>
              <a:t>//www.thebrokeronline.eu/doing-social-business-right/)</a:t>
            </a:r>
            <a:endParaRPr lang="en-US"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02512340"/>
      </p:ext>
    </p:extLst>
  </p:cSld>
  <p:clrMapOvr>
    <a:masterClrMapping/>
  </p:clrMapOvr>
  <p:timing>
    <p:tnLst>
      <p:par>
        <p:cTn id="1" dur="indefinite" restart="never" nodeType="tmRoot"/>
      </p:par>
    </p:tnLst>
  </p:timing>
</p:sld>
</file>

<file path=ppt/slides/slide39.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SCHLÜSSELPUNKTE</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502931"/>
            <a:ext cx="10588248"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Segoe UI" panose="020B0502040204020203" pitchFamily="34" charset="0"/>
                <a:ea typeface="Source Sans Pro" panose="020B0503030403020204" pitchFamily="34" charset="0"/>
                <a:cs typeface="Segoe UI" panose="020B0502040204020203" pitchFamily="34" charset="0"/>
              </a:rPr>
              <a:t>Denken Sie über die wichtigsten Punkte in diesem Modul nach 6</a:t>
            </a:r>
            <a:r>
              <a:rPr lang="en-GB" sz="2000" dirty="0" smtClean="0">
                <a:latin typeface="Segoe UI" panose="020B0502040204020203" pitchFamily="34" charset="0"/>
                <a:ea typeface="Source Sans Pro" panose="020B0503030403020204" pitchFamily="34" charset="0"/>
                <a:cs typeface="Segoe UI" panose="020B0502040204020203" pitchFamily="34" charset="0"/>
              </a:rPr>
              <a:t>. </a:t>
            </a: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342900" indent="-342900">
              <a:buFont typeface="Arial" panose="020B0604020202020204" pitchFamily="34" charset="0"/>
              <a:buChar char="•"/>
            </a:pPr>
            <a:r>
              <a:rPr lang="en-US" sz="2000" dirty="0">
                <a:solidFill>
                  <a:srgbClr val="000000"/>
                </a:solidFill>
                <a:effectLst/>
                <a:latin typeface="Segoe UI" panose="020B0502040204020203" pitchFamily="34" charset="0"/>
                <a:ea typeface="Calibri" panose="020F0502020204030204" pitchFamily="34" charset="0"/>
              </a:rPr>
              <a:t>Denken Sie darüber nach, was Sie in den heutigen Sitzungen gelernt haben, und versuchen Sie, die neuen Fakten herauszufinden, die Sie vor dem heutigen Tag nicht wussten. </a:t>
            </a:r>
            <a:endParaRPr lang="en-GB" sz="2000" dirty="0">
              <a:solidFill>
                <a:srgbClr val="000000"/>
              </a:solidFill>
              <a:effectLst/>
              <a:latin typeface="Segoe UI" panose="020B0502040204020203" pitchFamily="34" charset="0"/>
              <a:ea typeface="Times New Roman" panose="02020603050405020304" pitchFamily="18" charset="0"/>
            </a:endParaRP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193959029"/>
      </p:ext>
    </p:extLst>
  </p:cSld>
  <p:clrMapOvr>
    <a:masterClrMapping/>
  </p:clrMapOvr>
  <p:timing>
    <p:tnLst>
      <p:par>
        <p:cTn id="1" dur="indefinite" restart="never" nodeType="tmRoot"/>
      </p:par>
    </p:tnLst>
  </p:timing>
</p:sld>
</file>

<file path=ppt/slides/slide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Business Model Canvas (BMC)</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2351941"/>
            <a:ext cx="10588248" cy="1631216"/>
          </a:xfrm>
          <a:prstGeom prst="rect">
            <a:avLst/>
          </a:prstGeom>
          <a:noFill/>
        </p:spPr>
        <p:txBody>
          <a:bodyPr wrap="square" rtlCol="0">
            <a:spAutoFit/>
          </a:bodyPr>
          <a:lstStyle/>
          <a:p>
            <a:r>
              <a:rPr lang="en-IE" sz="2000" dirty="0">
                <a:latin typeface="Segoe UI" panose="020B0502040204020203" pitchFamily="34" charset="0"/>
                <a:ea typeface="Source Sans Pro" panose="020B0503030403020204" pitchFamily="34" charset="0"/>
                <a:cs typeface="Segoe UI" panose="020B0502040204020203" pitchFamily="34" charset="0"/>
              </a:rPr>
              <a:t>Fragen:</a:t>
            </a: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Was hat es mit dem BMC auf sich?</a:t>
            </a: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Wie viele Kisten gibt es?</a:t>
            </a: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Ist die Entwicklung eines Business Model Canvas für große Organisationen relevant?</a:t>
            </a:r>
          </a:p>
          <a:p>
            <a:pPr marL="342900" indent="-342900">
              <a:buFont typeface="Arial" panose="020B0604020202020204" pitchFamily="34" charset="0"/>
              <a:buChar char="•"/>
            </a:pPr>
            <a:r>
              <a:rPr lang="en-IE" sz="2000" dirty="0" smtClean="0">
                <a:latin typeface="Segoe UI" panose="020B0502040204020203" pitchFamily="34" charset="0"/>
                <a:ea typeface="Source Sans Pro" panose="020B0503030403020204" pitchFamily="34" charset="0"/>
                <a:cs typeface="Segoe UI" panose="020B0502040204020203" pitchFamily="34" charset="0"/>
              </a:rPr>
              <a:t>Wie oft müssen Sie es wiederholen?</a:t>
            </a:r>
          </a:p>
        </p:txBody>
      </p:sp>
      <p:sp>
        <p:nvSpPr>
          <p:cNvPr id="11" name="TextBox 9">
            <a:extLst>
              <a:ext uri="{FF2B5EF4-FFF2-40B4-BE49-F238E27FC236}">
                <a16:creationId xmlns:a16="http://schemas.microsoft.com/office/drawing/2014/main" id="{A5599F18-CD9C-4250-815F-9EFEBA5551AF}"/>
              </a:ext>
            </a:extLst>
          </p:cNvPr>
          <p:cNvSpPr txBox="1"/>
          <p:nvPr/>
        </p:nvSpPr>
        <p:spPr>
          <a:xfrm>
            <a:off x="952983" y="1667798"/>
            <a:ext cx="10588248" cy="400110"/>
          </a:xfrm>
          <a:prstGeom prst="rect">
            <a:avLst/>
          </a:prstGeom>
          <a:noFill/>
        </p:spPr>
        <p:txBody>
          <a:bodyPr wrap="square" rtlCol="0">
            <a:spAutoFit/>
          </a:bodyPr>
          <a:lstStyle/>
          <a:p>
            <a:r>
              <a:rPr lang="en-IE" sz="2000" dirty="0">
                <a:latin typeface="Segoe UI" panose="020B0502040204020203" pitchFamily="34" charset="0"/>
                <a:ea typeface="Source Sans Pro" panose="020B0503030403020204" pitchFamily="34" charset="0"/>
                <a:cs typeface="Segoe UI" panose="020B0502040204020203" pitchFamily="34" charset="0"/>
              </a:rPr>
              <a:t>Sehen Sie sich dieses Video an: </a:t>
            </a:r>
            <a:r>
              <a:rPr lang="en-IE" sz="2000" dirty="0">
                <a:latin typeface="Segoe UI" panose="020B0502040204020203" pitchFamily="34" charset="0"/>
                <a:ea typeface="Source Sans Pro" panose="020B0503030403020204" pitchFamily="34" charset="0"/>
                <a:cs typeface="Segoe UI" panose="020B0502040204020203" pitchFamily="34" charset="0"/>
                <a:hlinkClick r:id="rId7"/>
              </a:rPr>
              <a:t>https:</a:t>
            </a:r>
            <a:r>
              <a:rPr lang="en-IE" sz="2000" dirty="0" smtClean="0">
                <a:latin typeface="Segoe UI" panose="020B0502040204020203" pitchFamily="34" charset="0"/>
                <a:ea typeface="Source Sans Pro" panose="020B0503030403020204" pitchFamily="34" charset="0"/>
                <a:cs typeface="Segoe UI" panose="020B0502040204020203" pitchFamily="34" charset="0"/>
                <a:hlinkClick r:id="rId7"/>
              </a:rPr>
              <a:t>//www.youtube.com/watch?v=N_gbN2aYAZs</a:t>
            </a:r>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182047442"/>
      </p:ext>
    </p:extLst>
  </p:cSld>
  <p:clrMapOvr>
    <a:masterClrMapping/>
  </p:clrMapOvr>
  <p:timing>
    <p:tnLst>
      <p:par>
        <p:cTn id="1" dur="indefinite" restart="never" nodeType="tmRoot"/>
      </p:par>
    </p:tnLst>
  </p:timing>
</p:sld>
</file>

<file path=ppt/slides/slide4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a:t>
            </a:r>
            <a:r>
              <a:rPr lang="en-IE" sz="1000" dirty="0">
                <a:latin typeface="Segoe UI" panose="020B0502040204020203" pitchFamily="34" charset="0"/>
                <a:ea typeface="Source Sans Pro" panose="020B0503030403020204" pitchFamily="34" charset="0"/>
                <a:cs typeface="Segoe UI" panose="020B0502040204020203" pitchFamily="34" charset="0"/>
              </a:rPr>
              <a:t>Projektnummer: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cstate="hqprint">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timing>
    <p:tnLst>
      <p:par>
        <p:cTn id="1" dur="indefinite" restart="never" nodeType="tmRoot"/>
      </p:par>
    </p:tnLst>
  </p:timing>
</p:sld>
</file>

<file path=ppt/slides/slide5.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553998"/>
          </a:xfrm>
          <a:prstGeom prst="rect">
            <a:avLst/>
          </a:prstGeom>
          <a:noFill/>
        </p:spPr>
        <p:txBody>
          <a:bodyPr wrap="square">
            <a:spAutoFit/>
          </a:bodyPr>
          <a:lstStyle/>
          <a:p>
            <a:r>
              <a:rPr lang="en-GB" sz="3000" b="1" dirty="0">
                <a:solidFill>
                  <a:srgbClr val="29BB89"/>
                </a:solidFill>
                <a:latin typeface="Segoe UI" panose="020B0502040204020203" pitchFamily="34" charset="0"/>
                <a:cs typeface="Segoe UI" panose="020B0502040204020203" pitchFamily="34" charset="0"/>
              </a:rPr>
              <a:t>Was ist ein </a:t>
            </a:r>
            <a:r>
              <a:rPr lang="en-GB" sz="3000" b="1" dirty="0" smtClean="0">
                <a:solidFill>
                  <a:srgbClr val="29BB89"/>
                </a:solidFill>
                <a:latin typeface="Segoe UI" panose="020B0502040204020203" pitchFamily="34" charset="0"/>
                <a:cs typeface="Segoe UI" panose="020B0502040204020203" pitchFamily="34" charset="0"/>
              </a:rPr>
              <a:t>Business Model Canvas?</a:t>
            </a:r>
            <a:endParaRPr lang="en-GB" sz="30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CCBE002-9590-4D67-9ED4-3A8F6ABCBCC8}"/>
              </a:ext>
            </a:extLst>
          </p:cNvPr>
          <p:cNvSpPr txBox="1"/>
          <p:nvPr/>
        </p:nvSpPr>
        <p:spPr>
          <a:xfrm>
            <a:off x="2754443" y="1569202"/>
            <a:ext cx="6486166" cy="4296817"/>
          </a:xfrm>
          <a:prstGeom prst="rect">
            <a:avLst/>
          </a:prstGeom>
          <a:noFill/>
        </p:spPr>
        <p:txBody>
          <a:bodyPr wrap="square" rtlCol="0">
            <a:spAutoFit/>
          </a:bodyPr>
          <a:lstStyle/>
          <a:p>
            <a:pPr>
              <a:lnSpc>
                <a:spcPct val="107000"/>
              </a:lnSpc>
            </a:pPr>
            <a:r>
              <a:rPr lang="en-GB" dirty="0">
                <a:latin typeface="Segoe UI" panose="020B0502040204020203" pitchFamily="34" charset="0"/>
                <a:ea typeface="Calibri" panose="020F0502020204030204" pitchFamily="34" charset="0"/>
              </a:rPr>
              <a:t>Ein Geschäftsmodell ist ein </a:t>
            </a:r>
            <a:r>
              <a:rPr lang="en-GB" b="1" dirty="0">
                <a:latin typeface="Segoe UI" panose="020B0502040204020203" pitchFamily="34" charset="0"/>
                <a:ea typeface="Calibri" panose="020F0502020204030204" pitchFamily="34" charset="0"/>
              </a:rPr>
              <a:t>Rahmen</a:t>
            </a:r>
            <a:r>
              <a:rPr lang="en-GB" dirty="0">
                <a:latin typeface="Segoe UI" panose="020B0502040204020203" pitchFamily="34" charset="0"/>
                <a:ea typeface="Calibri" panose="020F0502020204030204" pitchFamily="34" charset="0"/>
              </a:rPr>
              <a:t>, der festlegt, wie ein Unternehmen durch </a:t>
            </a:r>
            <a:r>
              <a:rPr lang="en-GB" dirty="0">
                <a:latin typeface="Segoe UI" panose="020B0502040204020203" pitchFamily="34" charset="0"/>
                <a:ea typeface="Calibri" panose="020F0502020204030204" pitchFamily="34" charset="0"/>
              </a:rPr>
              <a:t>die </a:t>
            </a:r>
            <a:r>
              <a:rPr lang="en-GB" b="1" dirty="0">
                <a:latin typeface="Segoe UI" panose="020B0502040204020203" pitchFamily="34" charset="0"/>
                <a:ea typeface="Calibri" panose="020F0502020204030204" pitchFamily="34" charset="0"/>
              </a:rPr>
              <a:t>Bereitstellung von Werten </a:t>
            </a:r>
            <a:r>
              <a:rPr lang="en-GB" dirty="0">
                <a:latin typeface="Segoe UI" panose="020B0502040204020203" pitchFamily="34" charset="0"/>
                <a:ea typeface="Calibri" panose="020F0502020204030204" pitchFamily="34" charset="0"/>
              </a:rPr>
              <a:t>(Produkten/Dienstleistungen) für seine </a:t>
            </a:r>
            <a:r>
              <a:rPr lang="en-GB" b="1" dirty="0">
                <a:latin typeface="Segoe UI" panose="020B0502040204020203" pitchFamily="34" charset="0"/>
                <a:ea typeface="Calibri" panose="020F0502020204030204" pitchFamily="34" charset="0"/>
              </a:rPr>
              <a:t>Kunden </a:t>
            </a:r>
            <a:r>
              <a:rPr lang="en-GB" b="1" dirty="0">
                <a:latin typeface="Segoe UI" panose="020B0502040204020203" pitchFamily="34" charset="0"/>
                <a:ea typeface="Calibri" panose="020F0502020204030204" pitchFamily="34" charset="0"/>
              </a:rPr>
              <a:t>langfristigen Wert </a:t>
            </a:r>
            <a:r>
              <a:rPr lang="en-GB" dirty="0">
                <a:latin typeface="Segoe UI" panose="020B0502040204020203" pitchFamily="34" charset="0"/>
                <a:ea typeface="Calibri" panose="020F0502020204030204" pitchFamily="34" charset="0"/>
              </a:rPr>
              <a:t>in Form von Einnahmen </a:t>
            </a:r>
            <a:r>
              <a:rPr lang="en-GB" b="1" dirty="0">
                <a:latin typeface="Segoe UI" panose="020B0502040204020203" pitchFamily="34" charset="0"/>
                <a:ea typeface="Calibri" panose="020F0502020204030204" pitchFamily="34" charset="0"/>
              </a:rPr>
              <a:t>generiert</a:t>
            </a:r>
            <a:r>
              <a:rPr lang="en-GB" dirty="0">
                <a:latin typeface="Segoe UI" panose="020B0502040204020203" pitchFamily="34" charset="0"/>
                <a:ea typeface="Calibri" panose="020F0502020204030204" pitchFamily="34" charset="0"/>
              </a:rPr>
              <a:t>. </a:t>
            </a:r>
            <a:endParaRPr lang="en-GB" dirty="0" smtClean="0">
              <a:latin typeface="Segoe UI" panose="020B0502040204020203" pitchFamily="34" charset="0"/>
              <a:ea typeface="Calibri" panose="020F0502020204030204" pitchFamily="34" charset="0"/>
            </a:endParaRPr>
          </a:p>
          <a:p>
            <a:pPr>
              <a:lnSpc>
                <a:spcPct val="107000"/>
              </a:lnSpc>
            </a:pPr>
            <a:endParaRPr lang="en-GB" dirty="0" smtClean="0">
              <a:latin typeface="Segoe UI" panose="020B0502040204020203" pitchFamily="34" charset="0"/>
              <a:ea typeface="Calibri" panose="020F0502020204030204" pitchFamily="34" charset="0"/>
            </a:endParaRPr>
          </a:p>
          <a:p>
            <a:pPr>
              <a:lnSpc>
                <a:spcPct val="107000"/>
              </a:lnSpc>
            </a:pPr>
            <a:r>
              <a:rPr lang="en-GB" dirty="0" smtClean="0">
                <a:latin typeface="Segoe UI" panose="020B0502040204020203" pitchFamily="34" charset="0"/>
                <a:ea typeface="Calibri" panose="020F0502020204030204" pitchFamily="34" charset="0"/>
              </a:rPr>
              <a:t>Mit </a:t>
            </a:r>
            <a:r>
              <a:rPr lang="en-GB" dirty="0">
                <a:latin typeface="Segoe UI" panose="020B0502040204020203" pitchFamily="34" charset="0"/>
                <a:ea typeface="Calibri" panose="020F0502020204030204" pitchFamily="34" charset="0"/>
              </a:rPr>
              <a:t>anderen Worten, es beschreibt das Grundprinzip, wie eine Organisation </a:t>
            </a:r>
            <a:r>
              <a:rPr lang="en-GB" b="1" dirty="0" smtClean="0">
                <a:latin typeface="Segoe UI" panose="020B0502040204020203" pitchFamily="34" charset="0"/>
                <a:ea typeface="Calibri" panose="020F0502020204030204" pitchFamily="34" charset="0"/>
              </a:rPr>
              <a:t>Werte </a:t>
            </a:r>
            <a:r>
              <a:rPr lang="en-GB" b="1" dirty="0">
                <a:latin typeface="Segoe UI" panose="020B0502040204020203" pitchFamily="34" charset="0"/>
                <a:ea typeface="Calibri" panose="020F0502020204030204" pitchFamily="34" charset="0"/>
              </a:rPr>
              <a:t>schafft, liefert und erfasst</a:t>
            </a:r>
            <a:r>
              <a:rPr lang="en-GB" dirty="0" smtClean="0">
                <a:latin typeface="Segoe UI" panose="020B0502040204020203" pitchFamily="34" charset="0"/>
                <a:ea typeface="Calibri" panose="020F0502020204030204" pitchFamily="34" charset="0"/>
                <a:cs typeface="Segoe UI" panose="020B0502040204020203" pitchFamily="34" charset="0"/>
              </a:rPr>
              <a:t>, und </a:t>
            </a:r>
            <a:r>
              <a:rPr lang="en-GB" dirty="0" smtClean="0">
                <a:latin typeface="Segoe UI" panose="020B0502040204020203" pitchFamily="34" charset="0"/>
                <a:cs typeface="Segoe UI" panose="020B0502040204020203" pitchFamily="34" charset="0"/>
              </a:rPr>
              <a:t>hilft </a:t>
            </a:r>
            <a:r>
              <a:rPr lang="en-GB" dirty="0">
                <a:latin typeface="Segoe UI" panose="020B0502040204020203" pitchFamily="34" charset="0"/>
                <a:cs typeface="Segoe UI" panose="020B0502040204020203" pitchFamily="34" charset="0"/>
              </a:rPr>
              <a:t>Organisationen</a:t>
            </a:r>
            <a:r>
              <a:rPr lang="en-GB" dirty="0" smtClean="0">
                <a:latin typeface="Segoe UI" panose="020B0502040204020203" pitchFamily="34" charset="0"/>
                <a:cs typeface="Segoe UI" panose="020B0502040204020203" pitchFamily="34" charset="0"/>
              </a:rPr>
              <a:t>,</a:t>
            </a:r>
            <a:r>
              <a:rPr lang="en-GB" dirty="0">
                <a:latin typeface="Segoe UI" panose="020B0502040204020203" pitchFamily="34" charset="0"/>
                <a:cs typeface="Segoe UI" panose="020B0502040204020203" pitchFamily="34" charset="0"/>
              </a:rPr>
              <a:t> ihre Geschäftsidee zu visualisieren und zu bewerten. </a:t>
            </a:r>
            <a:endParaRPr lang="en-GB" dirty="0">
              <a:latin typeface="Segoe UI" panose="020B0502040204020203" pitchFamily="34" charset="0"/>
              <a:ea typeface="Calibri" panose="020F0502020204030204" pitchFamily="34" charset="0"/>
              <a:cs typeface="Segoe UI" panose="020B0502040204020203" pitchFamily="34" charset="0"/>
            </a:endParaRPr>
          </a:p>
          <a:p>
            <a:pPr>
              <a:lnSpc>
                <a:spcPct val="107000"/>
              </a:lnSpc>
            </a:pPr>
            <a:endParaRPr lang="en-GB" dirty="0" smtClean="0">
              <a:latin typeface="Segoe UI" panose="020B0502040204020203" pitchFamily="34" charset="0"/>
              <a:ea typeface="Calibri" panose="020F0502020204030204" pitchFamily="34" charset="0"/>
            </a:endParaRPr>
          </a:p>
          <a:p>
            <a:pPr>
              <a:lnSpc>
                <a:spcPct val="112000"/>
              </a:lnSpc>
            </a:pPr>
            <a:r>
              <a:rPr lang="en-GB" dirty="0">
                <a:latin typeface="Segoe UI" panose="020B0502040204020203" pitchFamily="34" charset="0"/>
                <a:ea typeface="Calibri" panose="020F0502020204030204" pitchFamily="34" charset="0"/>
              </a:rPr>
              <a:t>Das Ziel einer BMC ist es, Organisationen dabei </a:t>
            </a:r>
            <a:r>
              <a:rPr lang="en-GB" b="1" dirty="0" smtClean="0">
                <a:latin typeface="Segoe UI" panose="020B0502040204020203" pitchFamily="34" charset="0"/>
                <a:ea typeface="Calibri" panose="020F0502020204030204" pitchFamily="34" charset="0"/>
              </a:rPr>
              <a:t>zu</a:t>
            </a:r>
            <a:r>
              <a:rPr lang="en-GB" dirty="0">
                <a:latin typeface="Segoe UI" panose="020B0502040204020203" pitchFamily="34" charset="0"/>
                <a:ea typeface="Calibri" panose="020F0502020204030204" pitchFamily="34" charset="0"/>
              </a:rPr>
              <a:t> unterstützen</a:t>
            </a:r>
            <a:r>
              <a:rPr lang="en-GB" dirty="0" smtClean="0">
                <a:latin typeface="Segoe UI" panose="020B0502040204020203" pitchFamily="34" charset="0"/>
                <a:ea typeface="Calibri" panose="020F0502020204030204" pitchFamily="34" charset="0"/>
              </a:rPr>
              <a:t>, </a:t>
            </a:r>
            <a:r>
              <a:rPr lang="en-GB" b="1" dirty="0">
                <a:latin typeface="Segoe UI" panose="020B0502040204020203" pitchFamily="34" charset="0"/>
                <a:ea typeface="Calibri" panose="020F0502020204030204" pitchFamily="34" charset="0"/>
              </a:rPr>
              <a:t>ihre Aktivitäten </a:t>
            </a:r>
            <a:r>
              <a:rPr lang="en-GB" dirty="0">
                <a:latin typeface="Segoe UI" panose="020B0502040204020203" pitchFamily="34" charset="0"/>
                <a:ea typeface="Calibri" panose="020F0502020204030204" pitchFamily="34" charset="0"/>
              </a:rPr>
              <a:t>durch die Veranschaulichung von potenziellen Kompromissen </a:t>
            </a:r>
            <a:r>
              <a:rPr lang="en-GB" dirty="0">
                <a:latin typeface="Segoe UI" panose="020B0502040204020203" pitchFamily="34" charset="0"/>
                <a:ea typeface="Calibri" panose="020F0502020204030204" pitchFamily="34" charset="0"/>
              </a:rPr>
              <a:t>und</a:t>
            </a:r>
          </a:p>
          <a:p>
            <a:pPr>
              <a:lnSpc>
                <a:spcPct val="112000"/>
              </a:lnSpc>
            </a:pPr>
            <a:r>
              <a:rPr lang="en-GB" dirty="0">
                <a:latin typeface="Segoe UI" panose="020B0502040204020203" pitchFamily="34" charset="0"/>
                <a:ea typeface="Calibri" panose="020F0502020204030204" pitchFamily="34" charset="0"/>
              </a:rPr>
              <a:t>um </a:t>
            </a:r>
            <a:r>
              <a:rPr lang="en-GB" b="1" dirty="0">
                <a:latin typeface="Segoe UI" panose="020B0502040204020203" pitchFamily="34" charset="0"/>
                <a:ea typeface="Calibri" panose="020F0502020204030204" pitchFamily="34" charset="0"/>
              </a:rPr>
              <a:t>Chancen </a:t>
            </a:r>
            <a:r>
              <a:rPr lang="en-GB" dirty="0">
                <a:latin typeface="Segoe UI" panose="020B0502040204020203" pitchFamily="34" charset="0"/>
                <a:ea typeface="Calibri" panose="020F0502020204030204" pitchFamily="34" charset="0"/>
              </a:rPr>
              <a:t>im internen und externen Umfeld zu </a:t>
            </a:r>
            <a:r>
              <a:rPr lang="en-GB" b="1" dirty="0">
                <a:latin typeface="Segoe UI" panose="020B0502040204020203" pitchFamily="34" charset="0"/>
                <a:ea typeface="Calibri" panose="020F0502020204030204" pitchFamily="34" charset="0"/>
              </a:rPr>
              <a:t>erkennen</a:t>
            </a:r>
            <a:r>
              <a:rPr lang="en-GB" dirty="0">
                <a:latin typeface="Segoe UI" panose="020B0502040204020203" pitchFamily="34" charset="0"/>
                <a:ea typeface="Calibri" panose="020F0502020204030204" pitchFamily="34" charset="0"/>
              </a:rPr>
              <a:t>. </a:t>
            </a:r>
          </a:p>
          <a:p>
            <a:pPr>
              <a:lnSpc>
                <a:spcPct val="107000"/>
              </a:lnSpc>
            </a:pPr>
            <a:endParaRPr lang="en-GB" dirty="0" smtClean="0">
              <a:latin typeface="Segoe UI" panose="020B0502040204020203" pitchFamily="34" charset="0"/>
              <a:ea typeface="Calibri" panose="020F0502020204030204" pitchFamily="34" charset="0"/>
            </a:endParaRP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06603050"/>
      </p:ext>
    </p:extLst>
  </p:cSld>
  <p:clrMapOvr>
    <a:masterClrMapping/>
  </p:clrMapOvr>
  <p:timing>
    <p:tnLst>
      <p:par>
        <p:cTn id="1" dur="indefinite" restart="never" nodeType="tmRoot"/>
      </p:par>
    </p:tnLst>
  </p:timing>
</p:sld>
</file>

<file path=ppt/slides/slide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smtClean="0">
                <a:solidFill>
                  <a:srgbClr val="29BA86"/>
                </a:solidFill>
                <a:latin typeface="Segoe UI" panose="020B0502040204020203" pitchFamily="34" charset="0"/>
                <a:cs typeface="Segoe UI" panose="020B0502040204020203" pitchFamily="34" charset="0"/>
              </a:rPr>
              <a:t>Business </a:t>
            </a:r>
            <a:r>
              <a:rPr lang="en-GB" sz="3600" b="1" dirty="0">
                <a:solidFill>
                  <a:srgbClr val="29BA86"/>
                </a:solidFill>
                <a:latin typeface="Segoe UI" panose="020B0502040204020203" pitchFamily="34" charset="0"/>
                <a:cs typeface="Segoe UI" panose="020B0502040204020203" pitchFamily="34" charset="0"/>
              </a:rPr>
              <a:t>Model </a:t>
            </a:r>
            <a:r>
              <a:rPr lang="en-GB" sz="3600" b="1" dirty="0" smtClean="0">
                <a:solidFill>
                  <a:srgbClr val="29BA86"/>
                </a:solidFill>
                <a:latin typeface="Segoe UI" panose="020B0502040204020203" pitchFamily="34" charset="0"/>
                <a:cs typeface="Segoe UI" panose="020B0502040204020203" pitchFamily="34" charset="0"/>
              </a:rPr>
              <a:t>Canvas erklärt</a:t>
            </a:r>
            <a:endParaRPr lang="en-GB"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530850"/>
            <a:ext cx="5367136" cy="3504677"/>
          </a:xfrm>
          <a:prstGeom prst="rect">
            <a:avLst/>
          </a:prstGeom>
          <a:noFill/>
        </p:spPr>
        <p:txBody>
          <a:bodyPr wrap="square" rtlCol="0">
            <a:spAutoFit/>
          </a:bodyPr>
          <a:lstStyle/>
          <a:p>
            <a:pPr>
              <a:lnSpc>
                <a:spcPct val="112000"/>
              </a:lnSpc>
            </a:pPr>
            <a:r>
              <a:rPr lang="en-GB" dirty="0" smtClean="0">
                <a:latin typeface="Segoe UI" panose="020B0502040204020203" pitchFamily="34" charset="0"/>
                <a:cs typeface="Segoe UI" panose="020B0502040204020203" pitchFamily="34" charset="0"/>
              </a:rPr>
              <a:t>Nach </a:t>
            </a:r>
            <a:r>
              <a:rPr lang="en-GB" dirty="0">
                <a:latin typeface="Segoe UI" panose="020B0502040204020203" pitchFamily="34" charset="0"/>
                <a:cs typeface="Segoe UI" panose="020B0502040204020203" pitchFamily="34" charset="0"/>
              </a:rPr>
              <a:t>Osterwalder &amp; Pigneur </a:t>
            </a:r>
            <a:r>
              <a:rPr lang="en-GB" b="1" dirty="0">
                <a:latin typeface="Segoe UI" panose="020B0502040204020203" pitchFamily="34" charset="0"/>
                <a:cs typeface="Segoe UI" panose="020B0502040204020203" pitchFamily="34" charset="0"/>
              </a:rPr>
              <a:t>konzentriert sich </a:t>
            </a:r>
            <a:r>
              <a:rPr lang="en-GB" dirty="0">
                <a:latin typeface="Segoe UI" panose="020B0502040204020203" pitchFamily="34" charset="0"/>
                <a:cs typeface="Segoe UI" panose="020B0502040204020203" pitchFamily="34" charset="0"/>
              </a:rPr>
              <a:t>die </a:t>
            </a:r>
            <a:r>
              <a:rPr lang="en-GB" b="1" dirty="0">
                <a:latin typeface="Segoe UI" panose="020B0502040204020203" pitchFamily="34" charset="0"/>
                <a:cs typeface="Segoe UI" panose="020B0502040204020203" pitchFamily="34" charset="0"/>
              </a:rPr>
              <a:t>rechte Seite der Leinwand auf den Kunden oder den Markt </a:t>
            </a:r>
            <a:r>
              <a:rPr lang="en-GB" dirty="0">
                <a:latin typeface="Segoe UI" panose="020B0502040204020203" pitchFamily="34" charset="0"/>
                <a:cs typeface="Segoe UI" panose="020B0502040204020203" pitchFamily="34" charset="0"/>
              </a:rPr>
              <a:t>und stellt somit </a:t>
            </a:r>
            <a:r>
              <a:rPr lang="en-GB" b="1" dirty="0">
                <a:solidFill>
                  <a:srgbClr val="29BA86"/>
                </a:solidFill>
                <a:latin typeface="Segoe UI" panose="020B0502040204020203" pitchFamily="34" charset="0"/>
                <a:cs typeface="Segoe UI" panose="020B0502040204020203" pitchFamily="34" charset="0"/>
              </a:rPr>
              <a:t>externe Faktoren </a:t>
            </a:r>
            <a:r>
              <a:rPr lang="en-GB" dirty="0">
                <a:latin typeface="Segoe UI" panose="020B0502040204020203" pitchFamily="34" charset="0"/>
                <a:cs typeface="Segoe UI" panose="020B0502040204020203" pitchFamily="34" charset="0"/>
              </a:rPr>
              <a:t>dar</a:t>
            </a:r>
            <a:r>
              <a:rPr lang="en-GB" dirty="0">
                <a:latin typeface="Segoe UI" panose="020B0502040204020203" pitchFamily="34" charset="0"/>
                <a:cs typeface="Segoe UI" panose="020B0502040204020203" pitchFamily="34" charset="0"/>
              </a:rPr>
              <a:t>, auf die das Unternehmen keinen Einfluss hat, </a:t>
            </a:r>
            <a:endParaRPr lang="en-GB" dirty="0" smtClean="0">
              <a:latin typeface="Segoe UI" panose="020B0502040204020203" pitchFamily="34" charset="0"/>
              <a:cs typeface="Segoe UI" panose="020B0502040204020203" pitchFamily="34" charset="0"/>
            </a:endParaRPr>
          </a:p>
          <a:p>
            <a:pPr>
              <a:lnSpc>
                <a:spcPct val="112000"/>
              </a:lnSpc>
            </a:pPr>
            <a:r>
              <a:rPr lang="en-GB" i="1" dirty="0" smtClean="0">
                <a:latin typeface="Segoe UI" panose="020B0502040204020203" pitchFamily="34" charset="0"/>
                <a:cs typeface="Segoe UI" panose="020B0502040204020203" pitchFamily="34" charset="0"/>
              </a:rPr>
              <a:t>Die </a:t>
            </a:r>
            <a:r>
              <a:rPr lang="en-GB" b="1" dirty="0">
                <a:latin typeface="Segoe UI" panose="020B0502040204020203" pitchFamily="34" charset="0"/>
                <a:cs typeface="Segoe UI" panose="020B0502040204020203" pitchFamily="34" charset="0"/>
              </a:rPr>
              <a:t>linke Seite der Leinwand konzentriert sich auf das Unternehmen </a:t>
            </a:r>
            <a:r>
              <a:rPr lang="en-GB" dirty="0">
                <a:latin typeface="Segoe UI" panose="020B0502040204020203" pitchFamily="34" charset="0"/>
                <a:cs typeface="Segoe UI" panose="020B0502040204020203" pitchFamily="34" charset="0"/>
              </a:rPr>
              <a:t>und stellt somit die </a:t>
            </a:r>
            <a:r>
              <a:rPr lang="en-GB" b="1" dirty="0">
                <a:solidFill>
                  <a:srgbClr val="29BA86"/>
                </a:solidFill>
                <a:latin typeface="Segoe UI" panose="020B0502040204020203" pitchFamily="34" charset="0"/>
                <a:cs typeface="Segoe UI" panose="020B0502040204020203" pitchFamily="34" charset="0"/>
              </a:rPr>
              <a:t>internen Faktoren </a:t>
            </a:r>
            <a:r>
              <a:rPr lang="en-GB" dirty="0">
                <a:latin typeface="Segoe UI" panose="020B0502040204020203" pitchFamily="34" charset="0"/>
                <a:cs typeface="Segoe UI" panose="020B0502040204020203" pitchFamily="34" charset="0"/>
              </a:rPr>
              <a:t>dar</a:t>
            </a:r>
            <a:r>
              <a:rPr lang="en-GB" dirty="0">
                <a:latin typeface="Segoe UI" panose="020B0502040204020203" pitchFamily="34" charset="0"/>
                <a:cs typeface="Segoe UI" panose="020B0502040204020203" pitchFamily="34" charset="0"/>
              </a:rPr>
              <a:t>, die größtenteils unter seiner Kontrolle stehen. </a:t>
            </a:r>
            <a:endParaRPr lang="en-GB" dirty="0" smtClean="0">
              <a:latin typeface="Segoe UI" panose="020B0502040204020203" pitchFamily="34" charset="0"/>
              <a:cs typeface="Segoe UI" panose="020B0502040204020203" pitchFamily="34" charset="0"/>
            </a:endParaRPr>
          </a:p>
          <a:p>
            <a:pPr>
              <a:lnSpc>
                <a:spcPct val="112000"/>
              </a:lnSpc>
            </a:pPr>
            <a:endParaRPr lang="en-GB" dirty="0" smtClean="0">
              <a:latin typeface="Segoe UI" panose="020B0502040204020203" pitchFamily="34" charset="0"/>
              <a:cs typeface="Segoe UI" panose="020B0502040204020203" pitchFamily="34" charset="0"/>
            </a:endParaRPr>
          </a:p>
          <a:p>
            <a:pPr>
              <a:lnSpc>
                <a:spcPct val="112000"/>
              </a:lnSpc>
            </a:pPr>
            <a:r>
              <a:rPr lang="en-GB" i="1" dirty="0" smtClean="0">
                <a:latin typeface="Segoe UI" panose="020B0502040204020203" pitchFamily="34" charset="0"/>
                <a:cs typeface="Segoe UI" panose="020B0502040204020203" pitchFamily="34" charset="0"/>
              </a:rPr>
              <a:t>In der </a:t>
            </a:r>
            <a:r>
              <a:rPr lang="en-GB" i="1" dirty="0">
                <a:latin typeface="Segoe UI" panose="020B0502040204020203" pitchFamily="34" charset="0"/>
                <a:cs typeface="Segoe UI" panose="020B0502040204020203" pitchFamily="34" charset="0"/>
              </a:rPr>
              <a:t>Mitte befindet sich </a:t>
            </a:r>
            <a:r>
              <a:rPr lang="en-GB" dirty="0">
                <a:latin typeface="Segoe UI" panose="020B0502040204020203" pitchFamily="34" charset="0"/>
                <a:cs typeface="Segoe UI" panose="020B0502040204020203" pitchFamily="34" charset="0"/>
              </a:rPr>
              <a:t>das Wertangebot, das den Austausch von Werten zwischen dem Unternehmen und seinen Kunden darstellt. </a:t>
            </a:r>
            <a:endParaRPr lang="en-GB" dirty="0">
              <a:effectLst/>
              <a:latin typeface="Segoe UI" panose="020B0502040204020203" pitchFamily="34" charset="0"/>
              <a:cs typeface="Segoe UI" panose="020B0502040204020203" pitchFamily="34" charset="0"/>
            </a:endParaRPr>
          </a:p>
        </p:txBody>
      </p:sp>
      <p:sp>
        <p:nvSpPr>
          <p:cNvPr id="2" name="Rectangle 1"/>
          <p:cNvSpPr/>
          <p:nvPr/>
        </p:nvSpPr>
        <p:spPr>
          <a:xfrm>
            <a:off x="7859776" y="5084019"/>
            <a:ext cx="3753104" cy="261610"/>
          </a:xfrm>
          <a:prstGeom prst="rect">
            <a:avLst/>
          </a:prstGeom>
        </p:spPr>
        <p:txBody>
          <a:bodyPr wrap="square">
            <a:spAutoFit/>
          </a:bodyPr>
          <a:lstStyle/>
          <a:p>
            <a:r>
              <a:rPr lang="en-US" sz="1100" i="1" dirty="0">
                <a:solidFill>
                  <a:srgbClr val="000000"/>
                </a:solidFill>
                <a:latin typeface="Segoe UI" panose="020B0502040204020203" pitchFamily="34" charset="0"/>
                <a:cs typeface="Segoe UI" panose="020B0502040204020203" pitchFamily="34" charset="0"/>
              </a:rPr>
              <a:t>Quelle: </a:t>
            </a:r>
            <a:r>
              <a:rPr lang="en-US" sz="1100" i="1" u="sng" dirty="0">
                <a:solidFill>
                  <a:srgbClr val="1155CC"/>
                </a:solidFill>
                <a:latin typeface="Segoe UI" panose="020B0502040204020203" pitchFamily="34" charset="0"/>
                <a:cs typeface="Segoe UI" panose="020B0502040204020203" pitchFamily="34" charset="0"/>
              </a:rPr>
              <a:t>https://businessmodelanalyst.com/business-model/</a:t>
            </a:r>
            <a:endParaRPr lang="en-US" sz="1100" dirty="0">
              <a:latin typeface="Segoe UI" panose="020B0502040204020203" pitchFamily="34" charset="0"/>
              <a:cs typeface="Segoe UI" panose="020B0502040204020203" pitchFamily="34" charset="0"/>
            </a:endParaRPr>
          </a:p>
        </p:txBody>
      </p:sp>
      <p:pic>
        <p:nvPicPr>
          <p:cNvPr id="1026" name="Picture 2" descr="https://lh6.googleusercontent.com/v723dvb0Raxfl7ryi1sbMFw1xHrUVSZjqRNp5aXhq45vxMPwyL2wDdn7KoghKcl0G2ikLV3UmA9QX-68IGvUWOqfcF2QB3YJ3Jq6-ruOUWTCOcnEijI8mg8CWNZa1gk-9fHyLxUj"/>
          <p:cNvPicPr>
            <a:picLocks noChangeAspect="1" noChangeArrowheads="1"/>
          </p:cNvPicPr>
          <p:nvPr/>
        </p:nvPicPr>
        <p:blipFill rotWithShape="1">
          <a:blip r:embed="rId7">
            <a:extLst>
              <a:ext uri="{28A0092B-C50C-407E-A947-70E740481C1C}">
                <a14:useLocalDpi xmlns:a14="http://schemas.microsoft.com/office/drawing/2010/main" val="0"/>
              </a:ext>
            </a:extLst>
          </a:blip>
          <a:srcRect l="5102" t="6977" r="7050"/>
          <a:stretch/>
        </p:blipFill>
        <p:spPr bwMode="auto">
          <a:xfrm>
            <a:off x="6785582" y="1782672"/>
            <a:ext cx="5406417" cy="321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38439"/>
      </p:ext>
    </p:extLst>
  </p:cSld>
  <p:clrMapOvr>
    <a:masterClrMapping/>
  </p:clrMapOvr>
  <p:timing>
    <p:tnLst>
      <p:par>
        <p:cTn id="1" dur="indefinite" restart="never" nodeType="tmRoot"/>
      </p:par>
    </p:tnLst>
  </p:timing>
</p:sld>
</file>

<file path=ppt/slides/slide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66975" y="1069740"/>
            <a:ext cx="10588248" cy="4992072"/>
          </a:xfrm>
          <a:prstGeom prst="rect">
            <a:avLst/>
          </a:prstGeom>
          <a:noFill/>
        </p:spPr>
        <p:txBody>
          <a:bodyPr wrap="square" rtlCol="0">
            <a:spAutoFit/>
          </a:bodyPr>
          <a:lstStyle/>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Kunden-Segmente</a:t>
            </a:r>
            <a:endParaRPr lang="en-GB" dirty="0">
              <a:latin typeface="Segoe UI" panose="020B0502040204020203" pitchFamily="34" charset="0"/>
              <a:cs typeface="Segoe UI" panose="020B0502040204020203" pitchFamily="34" charset="0"/>
            </a:endParaRPr>
          </a:p>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Wert-Angebot</a:t>
            </a:r>
          </a:p>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Kanäle</a:t>
            </a:r>
            <a:endParaRPr lang="en-US" b="1" dirty="0">
              <a:latin typeface="Segoe UI" panose="020B0502040204020203" pitchFamily="34" charset="0"/>
              <a:cs typeface="Segoe UI" panose="020B0502040204020203" pitchFamily="34" charset="0"/>
            </a:endParaRPr>
          </a:p>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Kundenbeziehungen</a:t>
            </a:r>
          </a:p>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Einkommensströme</a:t>
            </a:r>
          </a:p>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Kostenstruktur</a:t>
            </a:r>
            <a:endParaRPr lang="en-US" dirty="0" smtClean="0">
              <a:latin typeface="Segoe UI" panose="020B0502040204020203" pitchFamily="34" charset="0"/>
              <a:cs typeface="Segoe UI" panose="020B0502040204020203" pitchFamily="34" charset="0"/>
            </a:endParaRPr>
          </a:p>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Wichtige Ressourcen</a:t>
            </a:r>
          </a:p>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Wichtigste Aktivitäten</a:t>
            </a:r>
          </a:p>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Wichtige </a:t>
            </a:r>
            <a:r>
              <a:rPr lang="en-US" b="1" dirty="0">
                <a:latin typeface="Segoe UI" panose="020B0502040204020203" pitchFamily="34" charset="0"/>
                <a:cs typeface="Segoe UI" panose="020B0502040204020203" pitchFamily="34" charset="0"/>
              </a:rPr>
              <a:t>Partner</a:t>
            </a:r>
            <a:endParaRPr lang="en-IE"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2050" name="Picture 2" descr="https://lh4.googleusercontent.com/d7M0pdOCa7oCIxZ2zFtUKg3qbTpAnPJxS95k046rSTmue6L5DA_j9eRUyD1OnNL3Hk5wuoQMqsn8Nd60rjdsYwjC5l4WtcunQEuqLkVpxfU-cYTpI6P0Nr3DVWdr44PGj7LA5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6100" y="1502931"/>
            <a:ext cx="5295899" cy="35306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66000" y="5077355"/>
            <a:ext cx="5039452" cy="276999"/>
          </a:xfrm>
          <a:prstGeom prst="rect">
            <a:avLst/>
          </a:prstGeom>
        </p:spPr>
        <p:txBody>
          <a:bodyPr wrap="square">
            <a:spAutoFit/>
          </a:bodyPr>
          <a:lstStyle/>
          <a:p>
            <a:r>
              <a:rPr lang="en-US" sz="1200" i="1" dirty="0">
                <a:solidFill>
                  <a:srgbClr val="000000"/>
                </a:solidFill>
                <a:latin typeface="Segoe UI" panose="020B0502040204020203" pitchFamily="34" charset="0"/>
                <a:cs typeface="Segoe UI" panose="020B0502040204020203" pitchFamily="34" charset="0"/>
              </a:rPr>
              <a:t>Quelle: </a:t>
            </a:r>
            <a:r>
              <a:rPr lang="en-US" sz="1200" i="1" u="sng" dirty="0">
                <a:solidFill>
                  <a:srgbClr val="1155CC"/>
                </a:solidFill>
                <a:latin typeface="Segoe UI" panose="020B0502040204020203" pitchFamily="34" charset="0"/>
                <a:cs typeface="Segoe UI" panose="020B0502040204020203" pitchFamily="34" charset="0"/>
                <a:hlinkClick r:id="rId8"/>
              </a:rPr>
              <a:t>https://www.startuphughes.com/business-model-canvas/</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15323481"/>
      </p:ext>
    </p:extLst>
  </p:cSld>
  <p:clrMapOvr>
    <a:masterClrMapping/>
  </p:clrMapOvr>
  <p:timing>
    <p:tnLst>
      <p:par>
        <p:cTn id="1" dur="indefinite" restart="never" nodeType="tmRoot"/>
      </p:par>
    </p:tnLst>
  </p:timing>
</p:sld>
</file>

<file path=ppt/slides/slide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66975" y="1069740"/>
            <a:ext cx="8123252" cy="4678204"/>
          </a:xfrm>
          <a:prstGeom prst="rect">
            <a:avLst/>
          </a:prstGeom>
          <a:noFill/>
        </p:spPr>
        <p:txBody>
          <a:bodyPr wrap="square" rtlCol="0">
            <a:spAutoFit/>
          </a:bodyPr>
          <a:lstStyle/>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Kunden-Segmente</a:t>
            </a:r>
            <a:endParaRPr lang="en-GB" b="1" dirty="0">
              <a:latin typeface="Segoe UI" panose="020B0502040204020203" pitchFamily="34" charset="0"/>
              <a:cs typeface="Segoe UI" panose="020B0502040204020203" pitchFamily="34" charset="0"/>
            </a:endParaRPr>
          </a:p>
          <a:p>
            <a:pPr marL="355600"/>
            <a:endParaRPr lang="en-GB" sz="1000" dirty="0" smtClean="0">
              <a:latin typeface="Segoe UI" panose="020B0502040204020203" pitchFamily="34" charset="0"/>
              <a:cs typeface="Segoe UI" panose="020B0502040204020203" pitchFamily="34" charset="0"/>
            </a:endParaRPr>
          </a:p>
          <a:p>
            <a:pPr>
              <a:lnSpc>
                <a:spcPct val="150000"/>
              </a:lnSpc>
            </a:pPr>
            <a:r>
              <a:rPr lang="en-GB" dirty="0">
                <a:latin typeface="Segoe UI" panose="020B0502040204020203" pitchFamily="34" charset="0"/>
                <a:cs typeface="Segoe UI" panose="020B0502040204020203" pitchFamily="34" charset="0"/>
              </a:rPr>
              <a:t>Die Kundensegmente werden nach folgenden Gesichtspunkten kategorisiert:</a:t>
            </a:r>
          </a:p>
          <a:p>
            <a:pPr marL="444500" indent="-368300" fontAlgn="base">
              <a:lnSpc>
                <a:spcPct val="150000"/>
              </a:lnSpc>
              <a:buFont typeface="Wingdings" panose="05000000000000000000" pitchFamily="2" charset="2"/>
              <a:buChar char="ü"/>
            </a:pPr>
            <a:r>
              <a:rPr lang="en-GB" dirty="0">
                <a:latin typeface="Segoe UI" panose="020B0502040204020203" pitchFamily="34" charset="0"/>
                <a:cs typeface="Segoe UI" panose="020B0502040204020203" pitchFamily="34" charset="0"/>
              </a:rPr>
              <a:t>ein spezifisches Bedürfnis, das die Schaffung eines Produkts als Lösung für dieses Bedürfnis rechtfertigt (</a:t>
            </a:r>
            <a:r>
              <a:rPr lang="en-GB" dirty="0" smtClean="0">
                <a:latin typeface="Segoe UI" panose="020B0502040204020203" pitchFamily="34" charset="0"/>
                <a:cs typeface="Segoe UI" panose="020B0502040204020203" pitchFamily="34" charset="0"/>
              </a:rPr>
              <a:t>Wertversprechen)</a:t>
            </a:r>
          </a:p>
          <a:p>
            <a:pPr marL="444500" indent="-368300" fontAlgn="base">
              <a:lnSpc>
                <a:spcPct val="150000"/>
              </a:lnSpc>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ein </a:t>
            </a:r>
            <a:r>
              <a:rPr lang="en-GB" dirty="0">
                <a:latin typeface="Segoe UI" panose="020B0502040204020203" pitchFamily="34" charset="0"/>
                <a:cs typeface="Segoe UI" panose="020B0502040204020203" pitchFamily="34" charset="0"/>
              </a:rPr>
              <a:t>zu </a:t>
            </a:r>
            <a:r>
              <a:rPr lang="en-GB" dirty="0" smtClean="0">
                <a:latin typeface="Segoe UI" panose="020B0502040204020203" pitchFamily="34" charset="0"/>
                <a:cs typeface="Segoe UI" panose="020B0502040204020203" pitchFamily="34" charset="0"/>
              </a:rPr>
              <a:t>erreichender </a:t>
            </a:r>
            <a:r>
              <a:rPr lang="en-GB" dirty="0">
                <a:latin typeface="Segoe UI" panose="020B0502040204020203" pitchFamily="34" charset="0"/>
                <a:cs typeface="Segoe UI" panose="020B0502040204020203" pitchFamily="34" charset="0"/>
              </a:rPr>
              <a:t>Vertriebskanal</a:t>
            </a:r>
          </a:p>
          <a:p>
            <a:pPr marL="444500" indent="-368300" fontAlgn="base">
              <a:lnSpc>
                <a:spcPct val="150000"/>
              </a:lnSpc>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verschiedene </a:t>
            </a:r>
            <a:r>
              <a:rPr lang="en-GB" dirty="0">
                <a:latin typeface="Segoe UI" panose="020B0502040204020203" pitchFamily="34" charset="0"/>
                <a:cs typeface="Segoe UI" panose="020B0502040204020203" pitchFamily="34" charset="0"/>
              </a:rPr>
              <a:t>Arten von </a:t>
            </a:r>
            <a:r>
              <a:rPr lang="en-GB" dirty="0" smtClean="0">
                <a:latin typeface="Segoe UI" panose="020B0502040204020203" pitchFamily="34" charset="0"/>
                <a:cs typeface="Segoe UI" panose="020B0502040204020203" pitchFamily="34" charset="0"/>
              </a:rPr>
              <a:t>Beziehungen</a:t>
            </a:r>
          </a:p>
          <a:p>
            <a:pPr marL="444500" indent="-368300" fontAlgn="base">
              <a:lnSpc>
                <a:spcPct val="150000"/>
              </a:lnSpc>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der </a:t>
            </a:r>
            <a:r>
              <a:rPr lang="en-GB" dirty="0">
                <a:latin typeface="Segoe UI" panose="020B0502040204020203" pitchFamily="34" charset="0"/>
                <a:cs typeface="Segoe UI" panose="020B0502040204020203" pitchFamily="34" charset="0"/>
              </a:rPr>
              <a:t>Unterschied in der Höhe der Rentabilität, die jede Gruppe </a:t>
            </a:r>
            <a:r>
              <a:rPr lang="en-GB" dirty="0" smtClean="0">
                <a:latin typeface="Segoe UI" panose="020B0502040204020203" pitchFamily="34" charset="0"/>
                <a:cs typeface="Segoe UI" panose="020B0502040204020203" pitchFamily="34" charset="0"/>
              </a:rPr>
              <a:t>beiträgt</a:t>
            </a:r>
          </a:p>
          <a:p>
            <a:pPr marL="444500" indent="-368300" fontAlgn="base">
              <a:lnSpc>
                <a:spcPct val="150000"/>
              </a:lnSpc>
              <a:buFont typeface="Wingdings" panose="05000000000000000000" pitchFamily="2" charset="2"/>
              <a:buChar char="ü"/>
            </a:pPr>
            <a:r>
              <a:rPr lang="en-GB" dirty="0" smtClean="0">
                <a:latin typeface="Segoe UI" panose="020B0502040204020203" pitchFamily="34" charset="0"/>
                <a:cs typeface="Segoe UI" panose="020B0502040204020203" pitchFamily="34" charset="0"/>
              </a:rPr>
              <a:t>die </a:t>
            </a:r>
            <a:r>
              <a:rPr lang="en-GB" dirty="0">
                <a:latin typeface="Segoe UI" panose="020B0502040204020203" pitchFamily="34" charset="0"/>
                <a:cs typeface="Segoe UI" panose="020B0502040204020203" pitchFamily="34" charset="0"/>
              </a:rPr>
              <a:t>Bereitschaft, für eine andere Version des Produkts oder der Dienstleistung zu zahlen, die auf ihre Präferenzen zugeschnitten ist.</a:t>
            </a:r>
          </a:p>
          <a:p>
            <a:pPr marL="342900" indent="-342900">
              <a:lnSpc>
                <a:spcPct val="200000"/>
              </a:lnSpc>
              <a:buFont typeface="+mj-lt"/>
              <a:buAutoNum type="arabicPeriod"/>
            </a:pPr>
            <a:endParaRPr lang="en-GB" dirty="0">
              <a:latin typeface="Segoe UI" panose="020B0502040204020203" pitchFamily="34" charset="0"/>
              <a:cs typeface="Segoe UI" panose="020B0502040204020203" pitchFamily="34" charset="0"/>
            </a:endParaRPr>
          </a:p>
        </p:txBody>
      </p:sp>
      <p:pic>
        <p:nvPicPr>
          <p:cNvPr id="3074" name="Picture 2" descr="https://lh4.googleusercontent.com/2wTPHZye4k-Yef5ECQDR8BnpGWst43YNHSzCMD1TaNkZl3EBPVrsXq-5k7YBcJGnxVqwMFDQ-OjK387Wz5j1BRM0WpcemAFaK3XrRAU8Kcl_QPNlqOJoeP_LghAzJsmwRNTeCP-5"/>
          <p:cNvPicPr>
            <a:picLocks noChangeAspect="1" noChangeArrowheads="1"/>
          </p:cNvPicPr>
          <p:nvPr/>
        </p:nvPicPr>
        <p:blipFill rotWithShape="1">
          <a:blip r:embed="rId7">
            <a:extLst>
              <a:ext uri="{28A0092B-C50C-407E-A947-70E740481C1C}">
                <a14:useLocalDpi xmlns:a14="http://schemas.microsoft.com/office/drawing/2010/main" val="0"/>
              </a:ext>
            </a:extLst>
          </a:blip>
          <a:srcRect l="63283" t="16366"/>
          <a:stretch/>
        </p:blipFill>
        <p:spPr bwMode="auto">
          <a:xfrm>
            <a:off x="9532049" y="1535473"/>
            <a:ext cx="2659951" cy="340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30000"/>
      </p:ext>
    </p:extLst>
  </p:cSld>
  <p:clrMapOvr>
    <a:masterClrMapping/>
  </p:clrMapOvr>
  <p:timing>
    <p:tnLst>
      <p:par>
        <p:cTn id="1" dur="indefinite" restart="never" nodeType="tmRoot"/>
      </p:par>
    </p:tnLst>
  </p:timing>
</p:sld>
</file>

<file path=ppt/slides/slide9.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4234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Bestandteile eines Business Model Canvas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66975" y="1069740"/>
            <a:ext cx="5840225" cy="4678204"/>
          </a:xfrm>
          <a:prstGeom prst="rect">
            <a:avLst/>
          </a:prstGeom>
          <a:noFill/>
        </p:spPr>
        <p:txBody>
          <a:bodyPr wrap="square" rtlCol="0">
            <a:spAutoFit/>
          </a:bodyPr>
          <a:lstStyle/>
          <a:p>
            <a:pPr marL="342900" indent="-342900">
              <a:lnSpc>
                <a:spcPct val="200000"/>
              </a:lnSpc>
              <a:buFont typeface="+mj-lt"/>
              <a:buAutoNum type="arabicPeriod"/>
            </a:pPr>
            <a:r>
              <a:rPr lang="en-US" b="1" dirty="0" smtClean="0">
                <a:latin typeface="Segoe UI" panose="020B0502040204020203" pitchFamily="34" charset="0"/>
                <a:cs typeface="Segoe UI" panose="020B0502040204020203" pitchFamily="34" charset="0"/>
              </a:rPr>
              <a:t>Kunden-Segmente</a:t>
            </a:r>
            <a:endParaRPr lang="en-GB" b="1" dirty="0">
              <a:latin typeface="Segoe UI" panose="020B0502040204020203" pitchFamily="34" charset="0"/>
              <a:cs typeface="Segoe UI" panose="020B0502040204020203" pitchFamily="34" charset="0"/>
            </a:endParaRPr>
          </a:p>
          <a:p>
            <a:pPr marL="355600"/>
            <a:endParaRPr lang="en-GB" sz="1000" dirty="0" smtClean="0">
              <a:latin typeface="Segoe UI" panose="020B0502040204020203" pitchFamily="34" charset="0"/>
              <a:cs typeface="Segoe UI" panose="020B0502040204020203" pitchFamily="34" charset="0"/>
            </a:endParaRPr>
          </a:p>
          <a:p>
            <a:r>
              <a:rPr lang="en-GB" dirty="0" smtClean="0">
                <a:latin typeface="Segoe UI" panose="020B0502040204020203" pitchFamily="34" charset="0"/>
                <a:cs typeface="Segoe UI" panose="020B0502040204020203" pitchFamily="34" charset="0"/>
              </a:rPr>
              <a:t>Es </a:t>
            </a:r>
            <a:r>
              <a:rPr lang="en-GB" dirty="0">
                <a:latin typeface="Segoe UI" panose="020B0502040204020203" pitchFamily="34" charset="0"/>
                <a:cs typeface="Segoe UI" panose="020B0502040204020203" pitchFamily="34" charset="0"/>
              </a:rPr>
              <a:t>gibt </a:t>
            </a:r>
            <a:r>
              <a:rPr lang="en-GB" b="1" dirty="0">
                <a:latin typeface="Segoe UI" panose="020B0502040204020203" pitchFamily="34" charset="0"/>
                <a:cs typeface="Segoe UI" panose="020B0502040204020203" pitchFamily="34" charset="0"/>
              </a:rPr>
              <a:t>verschiedene Kundentypen</a:t>
            </a:r>
            <a:r>
              <a:rPr lang="en-GB" dirty="0">
                <a:latin typeface="Segoe UI" panose="020B0502040204020203" pitchFamily="34" charset="0"/>
                <a:cs typeface="Segoe UI" panose="020B0502040204020203" pitchFamily="34" charset="0"/>
              </a:rPr>
              <a:t>, und der beste Weg, diese zu identifizieren, besteht darin, für jede dieser Gruppen eine Kundenpersona zu erstellen</a:t>
            </a:r>
            <a:r>
              <a:rPr lang="en-GB" dirty="0" smtClean="0">
                <a:latin typeface="Segoe UI" panose="020B0502040204020203" pitchFamily="34" charset="0"/>
                <a:cs typeface="Segoe UI" panose="020B0502040204020203" pitchFamily="34" charset="0"/>
              </a:rPr>
              <a:t>.</a:t>
            </a:r>
          </a:p>
          <a:p>
            <a:endParaRPr lang="en-GB" dirty="0">
              <a:latin typeface="Segoe UI" panose="020B0502040204020203" pitchFamily="34" charset="0"/>
              <a:cs typeface="Segoe UI" panose="020B0502040204020203" pitchFamily="34" charset="0"/>
            </a:endParaRPr>
          </a:p>
          <a:p>
            <a:pPr fontAlgn="base"/>
            <a:r>
              <a:rPr lang="en-GB" dirty="0" smtClean="0">
                <a:latin typeface="Segoe UI" panose="020B0502040204020203" pitchFamily="34" charset="0"/>
                <a:cs typeface="Segoe UI" panose="020B0502040204020203" pitchFamily="34" charset="0"/>
              </a:rPr>
              <a:t>Stellen Sie </a:t>
            </a:r>
            <a:r>
              <a:rPr lang="en-GB" dirty="0">
                <a:latin typeface="Segoe UI" panose="020B0502040204020203" pitchFamily="34" charset="0"/>
                <a:cs typeface="Segoe UI" panose="020B0502040204020203" pitchFamily="34" charset="0"/>
              </a:rPr>
              <a:t>die folgenden Fragen</a:t>
            </a:r>
            <a:r>
              <a:rPr lang="en-GB" dirty="0" smtClean="0">
                <a:latin typeface="Segoe UI" panose="020B0502040204020203" pitchFamily="34" charset="0"/>
                <a:cs typeface="Segoe UI" panose="020B0502040204020203" pitchFamily="34" charset="0"/>
              </a:rPr>
              <a:t>:</a:t>
            </a:r>
          </a:p>
          <a:p>
            <a:pPr marL="285750" indent="-285750" fontAlgn="base">
              <a:buFont typeface="Wingdings" panose="05000000000000000000" pitchFamily="2" charset="2"/>
              <a:buChar char="ü"/>
            </a:pPr>
            <a:r>
              <a:rPr lang="en-GB" i="1" dirty="0" smtClean="0">
                <a:latin typeface="Segoe UI" panose="020B0502040204020203" pitchFamily="34" charset="0"/>
                <a:cs typeface="Segoe UI" panose="020B0502040204020203" pitchFamily="34" charset="0"/>
              </a:rPr>
              <a:t>Für </a:t>
            </a:r>
            <a:r>
              <a:rPr lang="en-GB" i="1" dirty="0">
                <a:latin typeface="Segoe UI" panose="020B0502040204020203" pitchFamily="34" charset="0"/>
                <a:cs typeface="Segoe UI" panose="020B0502040204020203" pitchFamily="34" charset="0"/>
              </a:rPr>
              <a:t>wen schaffen wir </a:t>
            </a:r>
            <a:r>
              <a:rPr lang="en-GB" i="1" dirty="0" smtClean="0">
                <a:latin typeface="Segoe UI" panose="020B0502040204020203" pitchFamily="34" charset="0"/>
                <a:cs typeface="Segoe UI" panose="020B0502040204020203" pitchFamily="34" charset="0"/>
              </a:rPr>
              <a:t>Werte?</a:t>
            </a:r>
          </a:p>
          <a:p>
            <a:pPr marL="285750" indent="-285750" fontAlgn="base">
              <a:buFont typeface="Wingdings" panose="05000000000000000000" pitchFamily="2" charset="2"/>
              <a:buChar char="ü"/>
            </a:pPr>
            <a:r>
              <a:rPr lang="en-GB" i="1" dirty="0" smtClean="0">
                <a:latin typeface="Segoe UI" panose="020B0502040204020203" pitchFamily="34" charset="0"/>
                <a:cs typeface="Segoe UI" panose="020B0502040204020203" pitchFamily="34" charset="0"/>
              </a:rPr>
              <a:t>Wer </a:t>
            </a:r>
            <a:r>
              <a:rPr lang="en-GB" i="1" dirty="0">
                <a:latin typeface="Segoe UI" panose="020B0502040204020203" pitchFamily="34" charset="0"/>
                <a:cs typeface="Segoe UI" panose="020B0502040204020203" pitchFamily="34" charset="0"/>
              </a:rPr>
              <a:t>sind unsere wichtigsten Kunden, Klienten oder Nutzer</a:t>
            </a:r>
            <a:r>
              <a:rPr lang="en-GB" i="1" dirty="0" smtClean="0">
                <a:latin typeface="Segoe UI" panose="020B0502040204020203" pitchFamily="34" charset="0"/>
                <a:cs typeface="Segoe UI" panose="020B0502040204020203" pitchFamily="34" charset="0"/>
              </a:rPr>
              <a:t>?</a:t>
            </a:r>
          </a:p>
          <a:p>
            <a:pPr fontAlgn="base"/>
            <a:endParaRPr lang="en-GB" dirty="0">
              <a:latin typeface="Segoe UI" panose="020B0502040204020203" pitchFamily="34" charset="0"/>
              <a:cs typeface="Segoe UI" panose="020B0502040204020203" pitchFamily="34" charset="0"/>
            </a:endParaRPr>
          </a:p>
          <a:p>
            <a:pPr fontAlgn="base"/>
            <a:r>
              <a:rPr lang="en-GB" dirty="0">
                <a:latin typeface="Segoe UI" panose="020B0502040204020203" pitchFamily="34" charset="0"/>
                <a:cs typeface="Segoe UI" panose="020B0502040204020203" pitchFamily="34" charset="0"/>
              </a:rPr>
              <a:t>Bei Neugründungen ist es ratsam, </a:t>
            </a:r>
            <a:r>
              <a:rPr lang="en-GB" b="1" dirty="0">
                <a:latin typeface="Segoe UI" panose="020B0502040204020203" pitchFamily="34" charset="0"/>
                <a:cs typeface="Segoe UI" panose="020B0502040204020203" pitchFamily="34" charset="0"/>
              </a:rPr>
              <a:t>nur ein Kundensegment zu wählen</a:t>
            </a:r>
            <a:r>
              <a:rPr lang="en-GB" dirty="0">
                <a:latin typeface="Segoe UI" panose="020B0502040204020203" pitchFamily="34" charset="0"/>
                <a:cs typeface="Segoe UI" panose="020B0502040204020203" pitchFamily="34" charset="0"/>
              </a:rPr>
              <a:t>, damit sich das Unternehmen ganz darauf konzentrieren kann, die Bedürfnisse dieses Segments zu verstehen und im Gegenzug den bestmöglichen Nutzen zu bieten.</a:t>
            </a:r>
            <a:endParaRPr lang="en-GB" b="1" dirty="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p:txBody>
      </p:sp>
      <p:pic>
        <p:nvPicPr>
          <p:cNvPr id="4098" name="Picture 2" descr="https://lh3.googleusercontent.com/q7_loqhav2YWsKfn9QUbFT1Q40D05JsrJN0v7J_QfAK1RwIauxINR_NbTZObOKEEiRfxWU1ifrhLcjJWnARW6cwMyGWAjF-KizcN5aY30QsQmgOp4zfPDCyVCnr5uUPB1HfPlhz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0" y="1572942"/>
            <a:ext cx="5079999" cy="35049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40601" y="5172427"/>
            <a:ext cx="4851399" cy="461665"/>
          </a:xfrm>
          <a:prstGeom prst="rect">
            <a:avLst/>
          </a:prstGeom>
        </p:spPr>
        <p:txBody>
          <a:bodyPr wrap="square">
            <a:spAutoFit/>
          </a:bodyPr>
          <a:lstStyle/>
          <a:p>
            <a:r>
              <a:rPr lang="en-US" sz="1200" i="1" dirty="0">
                <a:solidFill>
                  <a:srgbClr val="000000"/>
                </a:solidFill>
                <a:latin typeface="Segoe UI" panose="020B0502040204020203" pitchFamily="34" charset="0"/>
                <a:cs typeface="Segoe UI" panose="020B0502040204020203" pitchFamily="34" charset="0"/>
              </a:rPr>
              <a:t>Quelle: </a:t>
            </a:r>
            <a:r>
              <a:rPr lang="en-US" sz="1200" i="1" u="sng" dirty="0">
                <a:solidFill>
                  <a:srgbClr val="1155CC"/>
                </a:solidFill>
                <a:latin typeface="Segoe UI" panose="020B0502040204020203" pitchFamily="34" charset="0"/>
                <a:cs typeface="Segoe UI" panose="020B0502040204020203" pitchFamily="34" charset="0"/>
                <a:hlinkClick r:id="rId8"/>
              </a:rPr>
              <a:t>https://creately.com/blog/diagrams/business-model-canvas-explained/</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76628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emplate>Office Theme</ap:Template>
  <ap:TotalTime>10941</ap:TotalTime>
  <ap:Words>2923</ap:Words>
  <ap:Application>Microsoft Office PowerPoint</ap:Application>
  <ap:PresentationFormat>Widescreen</ap:PresentationFormat>
  <ap:Paragraphs>302</ap:Paragraphs>
  <ap:Slides>40</ap:Slides>
  <ap:Notes>0</ap:Notes>
  <ap:HiddenSlides>0</ap:HiddenSlides>
  <ap:MMClips>0</ap:MMClips>
  <ap:ScaleCrop>false</ap:ScaleCrop>
  <ap:HeadingPairs>
    <vt:vector baseType="variant" size="6">
      <vt:variant>
        <vt:lpstr>Fonts Used</vt:lpstr>
      </vt:variant>
      <vt:variant>
        <vt:i4>8</vt:i4>
      </vt:variant>
      <vt:variant>
        <vt:lpstr>Theme</vt:lpstr>
      </vt:variant>
      <vt:variant>
        <vt:i4>1</vt:i4>
      </vt:variant>
      <vt:variant>
        <vt:lpstr>Slide Titles</vt:lpstr>
      </vt:variant>
      <vt:variant>
        <vt:i4>40</vt:i4>
      </vt:variant>
    </vt:vector>
  </ap:HeadingPairs>
  <ap:TitlesOfParts>
    <vt:vector baseType="lpstr" size="49">
      <vt:lpstr>Arial</vt:lpstr>
      <vt:lpstr>Calibri</vt:lpstr>
      <vt:lpstr>Calibri Light</vt:lpstr>
      <vt:lpstr>Segoe UI</vt:lpstr>
      <vt:lpstr>Source Sans Pro</vt:lpstr>
      <vt:lpstr>Source Sans Pro Bold</vt:lpstr>
      <vt:lpstr>Times New Roman</vt:lpstr>
      <vt:lpstr>Wingdings</vt:lpstr>
      <vt:lpstr>Office Theme</vt:lpstr>
      <vt:lpstr>IO1: In-service Training Programme Module 6: How to build a business plan – PPT1</vt:lpstr>
      <vt:lpstr>Module 6: Contents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Branding Guide</dc:title>
  <dc:creator>Gary</dc:creator>
  <lastModifiedBy>Andria Nikolaidou</lastModifiedBy>
  <revision>372</revision>
  <dcterms:created xsi:type="dcterms:W3CDTF">2021-04-20T08:47:25.0000000Z</dcterms:created>
  <dcterms:modified xsi:type="dcterms:W3CDTF">2022-03-29T16:54:06.0000000Z</dcterms:modified>
  <keywords>, docId:580FAEA8C14AF78A2715727C748DAF74</keywords>
</coreProperties>
</file>