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Lst>
  <p:sldSz cy="6858000" cx="12192000"/>
  <p:notesSz cx="6858000" cy="9144000"/>
  <p:embeddedFontLst>
    <p:embeddedFont>
      <p:font typeface="Quattrocento Sans"/>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3" roundtripDataSignature="AMtx7miC5NvhVvaqZe8gsTdvDjuPrVeRa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QuattrocentoSans-regular.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QuattrocentoSans-italic.fntdata"/><Relationship Id="rId30" Type="http://schemas.openxmlformats.org/officeDocument/2006/relationships/font" Target="fonts/QuattrocentoSans-bold.fntdata"/><Relationship Id="rId11" Type="http://schemas.openxmlformats.org/officeDocument/2006/relationships/slide" Target="slides/slide7.xml"/><Relationship Id="rId33" Type="http://customschemas.google.com/relationships/presentationmetadata" Target="metadata"/><Relationship Id="rId10" Type="http://schemas.openxmlformats.org/officeDocument/2006/relationships/slide" Target="slides/slide6.xml"/><Relationship Id="rId32" Type="http://schemas.openxmlformats.org/officeDocument/2006/relationships/font" Target="fonts/QuattrocentoSans-boldItalic.fntdata"/><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4" name="Google Shape;204;p1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1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4" name="Google Shape;214;p1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5" name="Google Shape;225;p1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1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8" name="Google Shape;238;p1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1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8" name="Google Shape;248;p1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1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0" name="Google Shape;260;p1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1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1" name="Google Shape;271;p1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1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2" name="Google Shape;282;p1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1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2" name="Google Shape;292;p1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1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3" name="Google Shape;303;p1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1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 name="Google Shape;94;p1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1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3" name="Google Shape;313;p1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1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3" name="Google Shape;323;p1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1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3" name="Google Shape;333;p1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13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3" name="Google Shape;343;p1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13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3" name="Google Shape;353;p1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1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7" name="Google Shape;107;p1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1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6" name="Google Shape;126;p1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1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7" name="Google Shape;137;p1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1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8" name="Google Shape;148;p1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1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9" name="Google Shape;159;p1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1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7" name="Google Shape;177;p1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2" name="Google Shape;192;p1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40"/>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40"/>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1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4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49"/>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14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4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4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50"/>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50"/>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15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5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5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4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4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1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142"/>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42"/>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1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14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14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14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1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144"/>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14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14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14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14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1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14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1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14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14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14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14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147"/>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14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14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4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14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4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48"/>
          <p:cNvSpPr/>
          <p:nvPr>
            <p:ph idx="2" type="pic"/>
          </p:nvPr>
        </p:nvSpPr>
        <p:spPr>
          <a:xfrm>
            <a:off x="5183188" y="987425"/>
            <a:ext cx="6172200" cy="4873625"/>
          </a:xfrm>
          <a:prstGeom prst="rect">
            <a:avLst/>
          </a:prstGeom>
          <a:noFill/>
          <a:ln>
            <a:noFill/>
          </a:ln>
        </p:spPr>
      </p:sp>
      <p:sp>
        <p:nvSpPr>
          <p:cNvPr id="68" name="Google Shape;68;p148"/>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14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4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4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3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8.png"/><Relationship Id="rId6" Type="http://schemas.openxmlformats.org/officeDocument/2006/relationships/image" Target="../media/image10.png"/><Relationship Id="rId7" Type="http://schemas.openxmlformats.org/officeDocument/2006/relationships/hyperlink" Target="https://socialbusinessdesign.org/profiling-beneficiaries-of-social-enterprise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8.png"/><Relationship Id="rId6" Type="http://schemas.openxmlformats.org/officeDocument/2006/relationships/image" Target="../media/image12.jpg"/><Relationship Id="rId7" Type="http://schemas.openxmlformats.org/officeDocument/2006/relationships/hyperlink" Target="https://www.mymarketresearchmethods.com/an-overview-of-market-research-methods/"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8.png"/></Relationships>
</file>

<file path=ppt/slides/_rels/slide18.xml.rels><?xml version="1.0" encoding="UTF-8" standalone="yes"?><Relationships xmlns="http://schemas.openxmlformats.org/package/2006/relationships"><Relationship Id="rId11" Type="http://schemas.openxmlformats.org/officeDocument/2006/relationships/hyperlink" Target="https://www.heartbeatai.com/" TargetMode="External"/><Relationship Id="rId10" Type="http://schemas.openxmlformats.org/officeDocument/2006/relationships/hyperlink" Target="https://www.remesh.ai/" TargetMode="External"/><Relationship Id="rId13" Type="http://schemas.openxmlformats.org/officeDocument/2006/relationships/hyperlink" Target="https://www.askattest.com/" TargetMode="External"/><Relationship Id="rId12" Type="http://schemas.openxmlformats.org/officeDocument/2006/relationships/hyperlink" Target="https://answerthepublic.com/" TargetMode="External"/><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png"/><Relationship Id="rId4" Type="http://schemas.openxmlformats.org/officeDocument/2006/relationships/image" Target="../media/image4.png"/><Relationship Id="rId9" Type="http://schemas.openxmlformats.org/officeDocument/2006/relationships/hyperlink" Target="https://www.surveymonkey.com/" TargetMode="External"/><Relationship Id="rId15" Type="http://schemas.openxmlformats.org/officeDocument/2006/relationships/hyperlink" Target="https://www.questback.com/" TargetMode="External"/><Relationship Id="rId14" Type="http://schemas.openxmlformats.org/officeDocument/2006/relationships/hyperlink" Target="https://aytm.com/" TargetMode="External"/><Relationship Id="rId16" Type="http://schemas.openxmlformats.org/officeDocument/2006/relationships/hyperlink" Target="https://www.statista.com/" TargetMode="External"/><Relationship Id="rId5" Type="http://schemas.openxmlformats.org/officeDocument/2006/relationships/image" Target="../media/image8.png"/><Relationship Id="rId6" Type="http://schemas.openxmlformats.org/officeDocument/2006/relationships/hyperlink" Target="https://trends.google.com/" TargetMode="External"/><Relationship Id="rId7" Type="http://schemas.openxmlformats.org/officeDocument/2006/relationships/hyperlink" Target="https://marketingplatform.google.com/about/analytics/" TargetMode="External"/><Relationship Id="rId8" Type="http://schemas.openxmlformats.org/officeDocument/2006/relationships/hyperlink" Target="http://socialmention.com/"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8.png"/><Relationship Id="rId6" Type="http://schemas.openxmlformats.org/officeDocument/2006/relationships/hyperlink" Target="http://office.microsoft.com/en-us/exce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9.png"/><Relationship Id="rId5"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png"/><Relationship Id="rId4" Type="http://schemas.openxmlformats.org/officeDocument/2006/relationships/image" Target="../media/image14.png"/><Relationship Id="rId5" Type="http://schemas.openxmlformats.org/officeDocument/2006/relationships/image" Target="../media/image4.png"/><Relationship Id="rId6" Type="http://schemas.openxmlformats.org/officeDocument/2006/relationships/image" Target="../media/image15.png"/><Relationship Id="rId7" Type="http://schemas.openxmlformats.org/officeDocument/2006/relationships/image" Target="../media/image1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1.png"/><Relationship Id="rId5"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1.png"/><Relationship Id="rId5"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8.png"/><Relationship Id="rId6" Type="http://schemas.openxmlformats.org/officeDocument/2006/relationships/hyperlink" Target="https://www.youtube.com/watch?v=AxAkJA74QWI"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1.png"/><Relationship Id="rId5"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image" Target="../media/image1.png"/><Relationship Id="rId5"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8.png"/><Relationship Id="rId6"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15"/>
          <p:cNvSpPr txBox="1"/>
          <p:nvPr>
            <p:ph type="ctrTitle"/>
          </p:nvPr>
        </p:nvSpPr>
        <p:spPr>
          <a:xfrm>
            <a:off x="3303013" y="4760111"/>
            <a:ext cx="5585974" cy="937304"/>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7F7F7F"/>
              </a:buClr>
              <a:buSzPts val="2000"/>
              <a:buFont typeface="Quattrocento Sans"/>
              <a:buNone/>
            </a:pPr>
            <a:r>
              <a:rPr lang="en-GB" sz="2000">
                <a:solidFill>
                  <a:srgbClr val="7F7F7F"/>
                </a:solidFill>
                <a:latin typeface="Quattrocento Sans"/>
                <a:ea typeface="Quattrocento Sans"/>
                <a:cs typeface="Quattrocento Sans"/>
                <a:sym typeface="Quattrocento Sans"/>
              </a:rPr>
              <a:t>IO1: Mācību darba vietā programma</a:t>
            </a:r>
            <a:br>
              <a:rPr lang="en-GB" sz="2000">
                <a:solidFill>
                  <a:srgbClr val="7F7F7F"/>
                </a:solidFill>
                <a:latin typeface="Quattrocento Sans"/>
                <a:ea typeface="Quattrocento Sans"/>
                <a:cs typeface="Quattrocento Sans"/>
                <a:sym typeface="Quattrocento Sans"/>
              </a:rPr>
            </a:br>
            <a:r>
              <a:rPr lang="en-GB" sz="2000">
                <a:solidFill>
                  <a:srgbClr val="7F7F7F"/>
                </a:solidFill>
                <a:latin typeface="Quattrocento Sans"/>
                <a:ea typeface="Quattrocento Sans"/>
                <a:cs typeface="Quattrocento Sans"/>
                <a:sym typeface="Quattrocento Sans"/>
              </a:rPr>
              <a:t>modulis: Tirgus izpēte un testēšana</a:t>
            </a:r>
            <a:br>
              <a:rPr lang="en-GB" sz="2000">
                <a:solidFill>
                  <a:srgbClr val="7F7F7F"/>
                </a:solidFill>
                <a:latin typeface="Quattrocento Sans"/>
                <a:ea typeface="Quattrocento Sans"/>
                <a:cs typeface="Quattrocento Sans"/>
                <a:sym typeface="Quattrocento Sans"/>
              </a:rPr>
            </a:br>
            <a:r>
              <a:rPr lang="en-GB" sz="2000">
                <a:solidFill>
                  <a:srgbClr val="7F7F7F"/>
                </a:solidFill>
                <a:latin typeface="Quattrocento Sans"/>
                <a:ea typeface="Quattrocento Sans"/>
                <a:cs typeface="Quattrocento Sans"/>
                <a:sym typeface="Quattrocento Sans"/>
              </a:rPr>
              <a:t>- PPT1</a:t>
            </a:r>
            <a:endParaRPr/>
          </a:p>
        </p:txBody>
      </p:sp>
      <p:pic>
        <p:nvPicPr>
          <p:cNvPr descr="Text&#10;&#10;Description automatically generated" id="89" name="Google Shape;89;p115"/>
          <p:cNvPicPr preferRelativeResize="0"/>
          <p:nvPr/>
        </p:nvPicPr>
        <p:blipFill rotWithShape="1">
          <a:blip r:embed="rId3">
            <a:alphaModFix/>
          </a:blip>
          <a:srcRect b="0" l="0" r="0" t="0"/>
          <a:stretch/>
        </p:blipFill>
        <p:spPr>
          <a:xfrm>
            <a:off x="235341" y="6247302"/>
            <a:ext cx="1964299" cy="427819"/>
          </a:xfrm>
          <a:prstGeom prst="rect">
            <a:avLst/>
          </a:prstGeom>
          <a:noFill/>
          <a:ln>
            <a:noFill/>
          </a:ln>
        </p:spPr>
      </p:pic>
      <p:pic>
        <p:nvPicPr>
          <p:cNvPr id="90" name="Google Shape;90;p115"/>
          <p:cNvPicPr preferRelativeResize="0"/>
          <p:nvPr/>
        </p:nvPicPr>
        <p:blipFill rotWithShape="1">
          <a:blip r:embed="rId4">
            <a:alphaModFix/>
          </a:blip>
          <a:srcRect b="0" l="0" r="0" t="0"/>
          <a:stretch/>
        </p:blipFill>
        <p:spPr>
          <a:xfrm>
            <a:off x="3989122" y="1299400"/>
            <a:ext cx="4205268" cy="3121598"/>
          </a:xfrm>
          <a:prstGeom prst="rect">
            <a:avLst/>
          </a:prstGeom>
          <a:noFill/>
          <a:ln>
            <a:noFill/>
          </a:ln>
        </p:spPr>
      </p:pic>
      <p:pic>
        <p:nvPicPr>
          <p:cNvPr id="91" name="Google Shape;91;p115"/>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124"/>
          <p:cNvSpPr txBox="1"/>
          <p:nvPr/>
        </p:nvSpPr>
        <p:spPr>
          <a:xfrm>
            <a:off x="952983" y="690109"/>
            <a:ext cx="1014642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rgbClr val="29BA86"/>
                </a:solidFill>
                <a:latin typeface="Quattrocento Sans"/>
                <a:ea typeface="Quattrocento Sans"/>
                <a:cs typeface="Quattrocento Sans"/>
                <a:sym typeface="Quattrocento Sans"/>
              </a:rPr>
              <a:t>Tirgus izpētes veikšanas soļi</a:t>
            </a:r>
            <a:endParaRPr b="1" sz="3600">
              <a:solidFill>
                <a:srgbClr val="29BA86"/>
              </a:solidFill>
              <a:latin typeface="Quattrocento Sans"/>
              <a:ea typeface="Quattrocento Sans"/>
              <a:cs typeface="Quattrocento Sans"/>
              <a:sym typeface="Quattrocento Sans"/>
            </a:endParaRPr>
          </a:p>
        </p:txBody>
      </p:sp>
      <p:sp>
        <p:nvSpPr>
          <p:cNvPr id="207" name="Google Shape;207;p124"/>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208" name="Google Shape;208;p124"/>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209" name="Google Shape;209;p124"/>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210" name="Google Shape;210;p124"/>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
        <p:nvSpPr>
          <p:cNvPr id="211" name="Google Shape;211;p124"/>
          <p:cNvSpPr txBox="1"/>
          <p:nvPr/>
        </p:nvSpPr>
        <p:spPr>
          <a:xfrm>
            <a:off x="952983" y="1613028"/>
            <a:ext cx="10588248" cy="378565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chemeClr val="dk1"/>
                </a:solidFill>
                <a:latin typeface="Quattrocento Sans"/>
                <a:ea typeface="Quattrocento Sans"/>
                <a:cs typeface="Quattrocento Sans"/>
                <a:sym typeface="Quattrocento Sans"/>
              </a:rPr>
              <a:t>1. solis. Definējiet savu mērķi</a:t>
            </a:r>
            <a:endParaRPr/>
          </a:p>
          <a:p>
            <a:pPr indent="0" lvl="0" marL="0" marR="0" rtl="0" algn="l">
              <a:spcBef>
                <a:spcPts val="0"/>
              </a:spcBef>
              <a:spcAft>
                <a:spcPts val="0"/>
              </a:spcAft>
              <a:buNone/>
            </a:pPr>
            <a:r>
              <a:t/>
            </a:r>
            <a:endParaRPr sz="20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2000">
                <a:solidFill>
                  <a:schemeClr val="dk1"/>
                </a:solidFill>
                <a:latin typeface="Quattrocento Sans"/>
                <a:ea typeface="Quattrocento Sans"/>
                <a:cs typeface="Quattrocento Sans"/>
                <a:sym typeface="Quattrocento Sans"/>
              </a:rPr>
              <a:t>Tirgus pētniekam ir jāsāk ar atpakaļejošu pieeju, t.i., kāds ir vēlamais rezultāts. Tas dos organizācijai priekšstatu par tās "kāpēc".</a:t>
            </a:r>
            <a:endParaRPr/>
          </a:p>
          <a:p>
            <a:pPr indent="0" lvl="0" marL="0" marR="0" rtl="0" algn="l">
              <a:spcBef>
                <a:spcPts val="0"/>
              </a:spcBef>
              <a:spcAft>
                <a:spcPts val="0"/>
              </a:spcAft>
              <a:buNone/>
            </a:pPr>
            <a:r>
              <a:t/>
            </a:r>
            <a:endParaRPr sz="20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2000">
                <a:solidFill>
                  <a:schemeClr val="dk1"/>
                </a:solidFill>
                <a:latin typeface="Quattrocento Sans"/>
                <a:ea typeface="Quattrocento Sans"/>
                <a:cs typeface="Quattrocento Sans"/>
                <a:sym typeface="Quattrocento Sans"/>
              </a:rPr>
              <a:t>Sāciet ar </a:t>
            </a:r>
            <a:r>
              <a:rPr b="1" lang="en-GB" sz="2000">
                <a:solidFill>
                  <a:schemeClr val="dk1"/>
                </a:solidFill>
                <a:latin typeface="Quattrocento Sans"/>
                <a:ea typeface="Quattrocento Sans"/>
                <a:cs typeface="Quattrocento Sans"/>
                <a:sym typeface="Quattrocento Sans"/>
              </a:rPr>
              <a:t>ideju </a:t>
            </a:r>
            <a:r>
              <a:rPr lang="en-GB" sz="2000">
                <a:solidFill>
                  <a:schemeClr val="dk1"/>
                </a:solidFill>
                <a:latin typeface="Quattrocento Sans"/>
                <a:ea typeface="Quattrocento Sans"/>
                <a:cs typeface="Quattrocento Sans"/>
                <a:sym typeface="Quattrocento Sans"/>
              </a:rPr>
              <a:t>par "kāpēc". Šajā nolūkā padomājiet, ko organizācija vēlas iegūt no šī pētījuma, kā pētījums palīdzēs atrisināt uzņēmējdarbības problēmu un kā iegūtā informācija tiks izmantota. Atcerieties arī iepriekš izklāstītos tirgus izpētes veikšanas iemeslus.</a:t>
            </a:r>
            <a:endParaRPr sz="20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sz="20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2000">
                <a:solidFill>
                  <a:schemeClr val="dk1"/>
                </a:solidFill>
                <a:latin typeface="Quattrocento Sans"/>
                <a:ea typeface="Quattrocento Sans"/>
                <a:cs typeface="Quattrocento Sans"/>
                <a:sym typeface="Quattrocento Sans"/>
              </a:rPr>
              <a:t>Noteiktie mērķi tiek uzskatīti par atskaites punktu, jo tie ir saistīti ar sākotnējiem mērķiem. Tāpēc tirgus izpētes procesā ir izveidota izsekošanas sistēma.</a:t>
            </a:r>
            <a:endParaRPr sz="20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125"/>
          <p:cNvSpPr txBox="1"/>
          <p:nvPr/>
        </p:nvSpPr>
        <p:spPr>
          <a:xfrm>
            <a:off x="952983" y="461509"/>
            <a:ext cx="1014642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rgbClr val="29BA86"/>
                </a:solidFill>
                <a:latin typeface="Quattrocento Sans"/>
                <a:ea typeface="Quattrocento Sans"/>
                <a:cs typeface="Quattrocento Sans"/>
                <a:sym typeface="Quattrocento Sans"/>
              </a:rPr>
              <a:t>Tirgus izpētes veikšanas soļi</a:t>
            </a:r>
            <a:endParaRPr b="1" sz="3600">
              <a:solidFill>
                <a:srgbClr val="29BA86"/>
              </a:solidFill>
              <a:latin typeface="Quattrocento Sans"/>
              <a:ea typeface="Quattrocento Sans"/>
              <a:cs typeface="Quattrocento Sans"/>
              <a:sym typeface="Quattrocento Sans"/>
            </a:endParaRPr>
          </a:p>
        </p:txBody>
      </p:sp>
      <p:sp>
        <p:nvSpPr>
          <p:cNvPr id="217" name="Google Shape;217;p125"/>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218" name="Google Shape;218;p125"/>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219" name="Google Shape;219;p125"/>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220" name="Google Shape;220;p125"/>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
        <p:nvSpPr>
          <p:cNvPr id="221" name="Google Shape;221;p125"/>
          <p:cNvSpPr txBox="1"/>
          <p:nvPr/>
        </p:nvSpPr>
        <p:spPr>
          <a:xfrm>
            <a:off x="952983" y="1712073"/>
            <a:ext cx="10588248" cy="417037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000">
                <a:solidFill>
                  <a:schemeClr val="dk1"/>
                </a:solidFill>
                <a:latin typeface="Quattrocento Sans"/>
                <a:ea typeface="Quattrocento Sans"/>
                <a:cs typeface="Quattrocento Sans"/>
                <a:sym typeface="Quattrocento Sans"/>
              </a:rPr>
              <a:t>Ātrs padoms - Kontrolsaraksts pētniecības mērķa noteikšanai</a:t>
            </a:r>
            <a:endParaRPr/>
          </a:p>
          <a:p>
            <a:pPr indent="0" lvl="0" marL="0" marR="0" rtl="0" algn="l">
              <a:spcBef>
                <a:spcPts val="0"/>
              </a:spcBef>
              <a:spcAft>
                <a:spcPts val="0"/>
              </a:spcAft>
              <a:buNone/>
            </a:pPr>
            <a:r>
              <a:t/>
            </a:r>
            <a:endParaRPr sz="10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2000">
                <a:solidFill>
                  <a:schemeClr val="dk1"/>
                </a:solidFill>
                <a:latin typeface="Quattrocento Sans"/>
                <a:ea typeface="Quattrocento Sans"/>
                <a:cs typeface="Quattrocento Sans"/>
                <a:sym typeface="Quattrocento Sans"/>
              </a:rPr>
              <a:t>Atbildiet uz šādiem jautājumiem:</a:t>
            </a:r>
            <a:endParaRPr/>
          </a:p>
          <a:p>
            <a:pPr indent="-342900" lvl="0" marL="342900" marR="0" rtl="0" algn="l">
              <a:spcBef>
                <a:spcPts val="0"/>
              </a:spcBef>
              <a:spcAft>
                <a:spcPts val="0"/>
              </a:spcAft>
              <a:buClr>
                <a:srgbClr val="0070C0"/>
              </a:buClr>
              <a:buSzPts val="2000"/>
              <a:buFont typeface="Noto Sans Symbols"/>
              <a:buChar char="✔"/>
            </a:pPr>
            <a:r>
              <a:rPr lang="en-GB" sz="2000">
                <a:solidFill>
                  <a:srgbClr val="0070C0"/>
                </a:solidFill>
                <a:latin typeface="Quattrocento Sans"/>
                <a:ea typeface="Quattrocento Sans"/>
                <a:cs typeface="Quattrocento Sans"/>
                <a:sym typeface="Quattrocento Sans"/>
              </a:rPr>
              <a:t>Kur tas ietilpst?</a:t>
            </a:r>
            <a:endParaRPr/>
          </a:p>
          <a:p>
            <a:pPr indent="-342900" lvl="0" marL="342900" marR="0" rtl="0" algn="l">
              <a:spcBef>
                <a:spcPts val="0"/>
              </a:spcBef>
              <a:spcAft>
                <a:spcPts val="0"/>
              </a:spcAft>
              <a:buClr>
                <a:srgbClr val="FF9933"/>
              </a:buClr>
              <a:buSzPts val="2000"/>
              <a:buFont typeface="Noto Sans Symbols"/>
              <a:buChar char="✔"/>
            </a:pPr>
            <a:r>
              <a:rPr lang="en-GB" sz="2000">
                <a:solidFill>
                  <a:srgbClr val="FF9933"/>
                </a:solidFill>
                <a:latin typeface="Quattrocento Sans"/>
                <a:ea typeface="Quattrocento Sans"/>
                <a:cs typeface="Quattrocento Sans"/>
                <a:sym typeface="Quattrocento Sans"/>
              </a:rPr>
              <a:t>Mērķauditorija</a:t>
            </a:r>
            <a:endParaRPr/>
          </a:p>
          <a:p>
            <a:pPr indent="-342900" lvl="0" marL="342900" marR="0" rtl="0" algn="l">
              <a:spcBef>
                <a:spcPts val="0"/>
              </a:spcBef>
              <a:spcAft>
                <a:spcPts val="0"/>
              </a:spcAft>
              <a:buClr>
                <a:srgbClr val="FF0066"/>
              </a:buClr>
              <a:buSzPts val="2000"/>
              <a:buFont typeface="Noto Sans Symbols"/>
              <a:buChar char="✔"/>
            </a:pPr>
            <a:r>
              <a:rPr lang="en-GB" sz="2000">
                <a:solidFill>
                  <a:srgbClr val="FF0066"/>
                </a:solidFill>
                <a:latin typeface="Quattrocento Sans"/>
                <a:ea typeface="Quattrocento Sans"/>
                <a:cs typeface="Quattrocento Sans"/>
                <a:sym typeface="Quattrocento Sans"/>
              </a:rPr>
              <a:t>Ko mērīsiet</a:t>
            </a:r>
            <a:endParaRPr/>
          </a:p>
          <a:p>
            <a:pPr indent="-342900" lvl="0" marL="342900" marR="0" rtl="0" algn="l">
              <a:spcBef>
                <a:spcPts val="0"/>
              </a:spcBef>
              <a:spcAft>
                <a:spcPts val="0"/>
              </a:spcAft>
              <a:buClr>
                <a:srgbClr val="00B050"/>
              </a:buClr>
              <a:buSzPts val="2000"/>
              <a:buFont typeface="Noto Sans Symbols"/>
              <a:buChar char="✔"/>
            </a:pPr>
            <a:r>
              <a:rPr lang="en-GB" sz="2000">
                <a:solidFill>
                  <a:srgbClr val="00B050"/>
                </a:solidFill>
                <a:latin typeface="Quattrocento Sans"/>
                <a:ea typeface="Quattrocento Sans"/>
                <a:cs typeface="Quattrocento Sans"/>
                <a:sym typeface="Quattrocento Sans"/>
              </a:rPr>
              <a:t>Uzvedība</a:t>
            </a:r>
            <a:endParaRPr/>
          </a:p>
          <a:p>
            <a:pPr indent="0" lvl="0" marL="0" marR="0" rtl="0" algn="l">
              <a:spcBef>
                <a:spcPts val="0"/>
              </a:spcBef>
              <a:spcAft>
                <a:spcPts val="0"/>
              </a:spcAft>
              <a:buNone/>
            </a:pPr>
            <a:r>
              <a:t/>
            </a:r>
            <a:endParaRPr sz="16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b="1" lang="en-GB" sz="2000">
                <a:solidFill>
                  <a:schemeClr val="dk1"/>
                </a:solidFill>
                <a:latin typeface="Quattrocento Sans"/>
                <a:ea typeface="Quattrocento Sans"/>
                <a:cs typeface="Quattrocento Sans"/>
                <a:sym typeface="Quattrocento Sans"/>
              </a:rPr>
              <a:t>1. piemērs: Saskaņā </a:t>
            </a:r>
            <a:r>
              <a:rPr b="1" lang="en-GB" sz="2000">
                <a:solidFill>
                  <a:srgbClr val="0070C0"/>
                </a:solidFill>
                <a:latin typeface="Quattrocento Sans"/>
                <a:ea typeface="Quattrocento Sans"/>
                <a:cs typeface="Quattrocento Sans"/>
                <a:sym typeface="Quattrocento Sans"/>
              </a:rPr>
              <a:t>ar mūsu produkta X mārketinga plānu </a:t>
            </a:r>
            <a:r>
              <a:rPr lang="en-GB" sz="2000">
                <a:solidFill>
                  <a:schemeClr val="dk1"/>
                </a:solidFill>
                <a:latin typeface="Quattrocento Sans"/>
                <a:ea typeface="Quattrocento Sans"/>
                <a:cs typeface="Quattrocento Sans"/>
                <a:sym typeface="Quattrocento Sans"/>
              </a:rPr>
              <a:t>mēs cenšamies novērtēt, </a:t>
            </a:r>
            <a:r>
              <a:rPr b="1" lang="en-GB" sz="2000">
                <a:solidFill>
                  <a:srgbClr val="FF0066"/>
                </a:solidFill>
                <a:latin typeface="Quattrocento Sans"/>
                <a:ea typeface="Quattrocento Sans"/>
                <a:cs typeface="Quattrocento Sans"/>
                <a:sym typeface="Quattrocento Sans"/>
              </a:rPr>
              <a:t>kuras produkta X funkcijas </a:t>
            </a:r>
            <a:r>
              <a:rPr lang="en-GB" sz="2000">
                <a:solidFill>
                  <a:schemeClr val="dk1"/>
                </a:solidFill>
                <a:latin typeface="Quattrocento Sans"/>
                <a:ea typeface="Quattrocento Sans"/>
                <a:cs typeface="Quattrocento Sans"/>
                <a:sym typeface="Quattrocento Sans"/>
              </a:rPr>
              <a:t>ir vissvarīgākās mūsu </a:t>
            </a:r>
            <a:r>
              <a:rPr b="1" lang="en-GB" sz="2000">
                <a:solidFill>
                  <a:srgbClr val="FF9933"/>
                </a:solidFill>
                <a:latin typeface="Quattrocento Sans"/>
                <a:ea typeface="Quattrocento Sans"/>
                <a:cs typeface="Quattrocento Sans"/>
                <a:sym typeface="Quattrocento Sans"/>
              </a:rPr>
              <a:t>korporatīvajiem klientiem, </a:t>
            </a:r>
            <a:r>
              <a:rPr b="1" lang="en-GB" sz="2000">
                <a:solidFill>
                  <a:srgbClr val="00B050"/>
                </a:solidFill>
                <a:latin typeface="Quattrocento Sans"/>
                <a:ea typeface="Quattrocento Sans"/>
                <a:cs typeface="Quattrocento Sans"/>
                <a:sym typeface="Quattrocento Sans"/>
              </a:rPr>
              <a:t>pieņemot lēmumu par jaunas programmatūras ieviešanu savā ekosistēmā</a:t>
            </a:r>
            <a:r>
              <a:rPr lang="en-GB" sz="2000">
                <a:solidFill>
                  <a:schemeClr val="dk1"/>
                </a:solidFill>
                <a:latin typeface="Quattrocento Sans"/>
                <a:ea typeface="Quattrocento Sans"/>
                <a:cs typeface="Quattrocento Sans"/>
                <a:sym typeface="Quattrocento Sans"/>
              </a:rPr>
              <a:t>.</a:t>
            </a:r>
            <a:endParaRPr/>
          </a:p>
          <a:p>
            <a:pPr indent="0" lvl="0" marL="0" marR="0" rtl="0" algn="l">
              <a:spcBef>
                <a:spcPts val="0"/>
              </a:spcBef>
              <a:spcAft>
                <a:spcPts val="0"/>
              </a:spcAft>
              <a:buNone/>
            </a:pPr>
            <a:r>
              <a:t/>
            </a:r>
            <a:endParaRPr b="1" sz="16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b="1" lang="en-GB" sz="2000">
                <a:solidFill>
                  <a:schemeClr val="dk1"/>
                </a:solidFill>
                <a:latin typeface="Quattrocento Sans"/>
                <a:ea typeface="Quattrocento Sans"/>
                <a:cs typeface="Quattrocento Sans"/>
                <a:sym typeface="Quattrocento Sans"/>
              </a:rPr>
              <a:t>2. piemērs: </a:t>
            </a:r>
            <a:r>
              <a:rPr lang="en-GB" sz="2000">
                <a:solidFill>
                  <a:schemeClr val="dk1"/>
                </a:solidFill>
                <a:latin typeface="Quattrocento Sans"/>
                <a:ea typeface="Quattrocento Sans"/>
                <a:cs typeface="Quattrocento Sans"/>
                <a:sym typeface="Quattrocento Sans"/>
              </a:rPr>
              <a:t>cenšoties </a:t>
            </a:r>
            <a:r>
              <a:rPr b="1" lang="en-GB" sz="2000">
                <a:solidFill>
                  <a:srgbClr val="0070C0"/>
                </a:solidFill>
                <a:latin typeface="Quattrocento Sans"/>
                <a:ea typeface="Quattrocento Sans"/>
                <a:cs typeface="Quattrocento Sans"/>
                <a:sym typeface="Quattrocento Sans"/>
              </a:rPr>
              <a:t>izprast mūsu klientu ceļojumu, </a:t>
            </a:r>
            <a:r>
              <a:rPr lang="en-GB" sz="2000">
                <a:solidFill>
                  <a:schemeClr val="dk1"/>
                </a:solidFill>
                <a:latin typeface="Quattrocento Sans"/>
                <a:ea typeface="Quattrocento Sans"/>
                <a:cs typeface="Quattrocento Sans"/>
                <a:sym typeface="Quattrocento Sans"/>
              </a:rPr>
              <a:t>mēs cenšamies noteikt, </a:t>
            </a:r>
            <a:r>
              <a:rPr b="1" lang="en-GB" sz="2000">
                <a:solidFill>
                  <a:srgbClr val="FF9933"/>
                </a:solidFill>
                <a:latin typeface="Quattrocento Sans"/>
                <a:ea typeface="Quattrocento Sans"/>
                <a:cs typeface="Quattrocento Sans"/>
                <a:sym typeface="Quattrocento Sans"/>
              </a:rPr>
              <a:t>kas rosina </a:t>
            </a:r>
            <a:r>
              <a:rPr lang="en-GB" sz="2000">
                <a:solidFill>
                  <a:schemeClr val="dk1"/>
                </a:solidFill>
                <a:latin typeface="Quattrocento Sans"/>
                <a:ea typeface="Quattrocento Sans"/>
                <a:cs typeface="Quattrocento Sans"/>
                <a:sym typeface="Quattrocento Sans"/>
              </a:rPr>
              <a:t>mūsu </a:t>
            </a:r>
            <a:r>
              <a:rPr b="1" lang="en-GB" sz="2000">
                <a:solidFill>
                  <a:srgbClr val="FF0066"/>
                </a:solidFill>
                <a:latin typeface="Quattrocento Sans"/>
                <a:ea typeface="Quattrocento Sans"/>
                <a:cs typeface="Quattrocento Sans"/>
                <a:sym typeface="Quattrocento Sans"/>
              </a:rPr>
              <a:t>četrus lietotāju segmentus </a:t>
            </a:r>
            <a:r>
              <a:rPr b="1" lang="en-GB" sz="2000">
                <a:solidFill>
                  <a:srgbClr val="00B050"/>
                </a:solidFill>
                <a:latin typeface="Quattrocento Sans"/>
                <a:ea typeface="Quattrocento Sans"/>
                <a:cs typeface="Quattrocento Sans"/>
                <a:sym typeface="Quattrocento Sans"/>
              </a:rPr>
              <a:t>meklēt pakalpojumu Y</a:t>
            </a:r>
            <a:r>
              <a:rPr lang="en-GB" sz="2000">
                <a:solidFill>
                  <a:schemeClr val="dk1"/>
                </a:solidFill>
                <a:latin typeface="Quattrocento Sans"/>
                <a:ea typeface="Quattrocento Sans"/>
                <a:cs typeface="Quattrocento Sans"/>
                <a:sym typeface="Quattrocento Sans"/>
              </a:rPr>
              <a:t>.</a:t>
            </a:r>
            <a:endParaRPr sz="2000">
              <a:solidFill>
                <a:schemeClr val="dk1"/>
              </a:solidFill>
              <a:latin typeface="Quattrocento Sans"/>
              <a:ea typeface="Quattrocento Sans"/>
              <a:cs typeface="Quattrocento Sans"/>
              <a:sym typeface="Quattrocento Sans"/>
            </a:endParaRPr>
          </a:p>
        </p:txBody>
      </p:sp>
      <p:sp>
        <p:nvSpPr>
          <p:cNvPr id="222" name="Google Shape;222;p125"/>
          <p:cNvSpPr/>
          <p:nvPr/>
        </p:nvSpPr>
        <p:spPr>
          <a:xfrm>
            <a:off x="952983" y="1262283"/>
            <a:ext cx="331218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chemeClr val="dk1"/>
                </a:solidFill>
                <a:latin typeface="Quattrocento Sans"/>
                <a:ea typeface="Quattrocento Sans"/>
                <a:cs typeface="Quattrocento Sans"/>
                <a:sym typeface="Quattrocento Sans"/>
              </a:rPr>
              <a:t>1. solis. Definējiet savu mērķi</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126"/>
          <p:cNvSpPr txBox="1"/>
          <p:nvPr/>
        </p:nvSpPr>
        <p:spPr>
          <a:xfrm>
            <a:off x="952983" y="356046"/>
            <a:ext cx="1014642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rgbClr val="29BA86"/>
                </a:solidFill>
                <a:latin typeface="Quattrocento Sans"/>
                <a:ea typeface="Quattrocento Sans"/>
                <a:cs typeface="Quattrocento Sans"/>
                <a:sym typeface="Quattrocento Sans"/>
              </a:rPr>
              <a:t>Tirgus izpētes veikšanas soļi</a:t>
            </a:r>
            <a:endParaRPr b="1" sz="3600">
              <a:solidFill>
                <a:srgbClr val="29BA86"/>
              </a:solidFill>
              <a:latin typeface="Quattrocento Sans"/>
              <a:ea typeface="Quattrocento Sans"/>
              <a:cs typeface="Quattrocento Sans"/>
              <a:sym typeface="Quattrocento Sans"/>
            </a:endParaRPr>
          </a:p>
        </p:txBody>
      </p:sp>
      <p:sp>
        <p:nvSpPr>
          <p:cNvPr id="228" name="Google Shape;228;p126"/>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229" name="Google Shape;229;p126"/>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230" name="Google Shape;230;p126"/>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231" name="Google Shape;231;p126"/>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
        <p:nvSpPr>
          <p:cNvPr id="232" name="Google Shape;232;p126"/>
          <p:cNvSpPr/>
          <p:nvPr/>
        </p:nvSpPr>
        <p:spPr>
          <a:xfrm>
            <a:off x="952983" y="1239792"/>
            <a:ext cx="331218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chemeClr val="dk1"/>
                </a:solidFill>
                <a:latin typeface="Quattrocento Sans"/>
                <a:ea typeface="Quattrocento Sans"/>
                <a:cs typeface="Quattrocento Sans"/>
                <a:sym typeface="Quattrocento Sans"/>
              </a:rPr>
              <a:t>1. solis. Definējiet savu mērķi</a:t>
            </a:r>
            <a:endParaRPr b="1" sz="1800">
              <a:solidFill>
                <a:schemeClr val="dk1"/>
              </a:solidFill>
              <a:latin typeface="Quattrocento Sans"/>
              <a:ea typeface="Quattrocento Sans"/>
              <a:cs typeface="Quattrocento Sans"/>
              <a:sym typeface="Quattrocento Sans"/>
            </a:endParaRPr>
          </a:p>
        </p:txBody>
      </p:sp>
      <p:sp>
        <p:nvSpPr>
          <p:cNvPr id="233" name="Google Shape;233;p126"/>
          <p:cNvSpPr/>
          <p:nvPr/>
        </p:nvSpPr>
        <p:spPr>
          <a:xfrm>
            <a:off x="952983" y="1809707"/>
            <a:ext cx="5343042" cy="230832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Quattrocento Sans"/>
                <a:ea typeface="Quattrocento Sans"/>
                <a:cs typeface="Quattrocento Sans"/>
                <a:sym typeface="Quattrocento Sans"/>
              </a:rPr>
              <a:t>Nosakot mērķi, ir jānosaka arī produkta un/vai pakalpojuma, ko plānojat ieviest, mērķauditorija.</a:t>
            </a:r>
            <a:endParaRPr/>
          </a:p>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1800">
                <a:solidFill>
                  <a:schemeClr val="dk1"/>
                </a:solidFill>
                <a:latin typeface="Quattrocento Sans"/>
                <a:ea typeface="Quattrocento Sans"/>
                <a:cs typeface="Quattrocento Sans"/>
                <a:sym typeface="Quattrocento Sans"/>
              </a:rPr>
              <a:t>Atbildot uz jautājumiem, kas iekļauti šablona labajā pusē, varēsiet izstrādāt mērķtiecīgāku tirgus izpēti kopumā.</a:t>
            </a:r>
            <a:endParaRPr/>
          </a:p>
        </p:txBody>
      </p:sp>
      <p:pic>
        <p:nvPicPr>
          <p:cNvPr descr="https://lh6.googleusercontent.com/LqKQfuk7_dWuN2mnFWI6VSc3pvF8KeNLRzzpQzfBPStQGqiJLU38mqOQSbv4Zw89qxXHS8auwg7bgmXCBigPJgWUoXSgyAMexns3quaKdOmPdjco0vtrxuSRVtxeqBO9Wp481qGD" id="234" name="Google Shape;234;p126"/>
          <p:cNvPicPr preferRelativeResize="0"/>
          <p:nvPr/>
        </p:nvPicPr>
        <p:blipFill rotWithShape="1">
          <a:blip r:embed="rId6">
            <a:alphaModFix/>
          </a:blip>
          <a:srcRect b="0" l="0" r="0" t="0"/>
          <a:stretch/>
        </p:blipFill>
        <p:spPr>
          <a:xfrm>
            <a:off x="6410325" y="2163661"/>
            <a:ext cx="5781675" cy="3815906"/>
          </a:xfrm>
          <a:prstGeom prst="rect">
            <a:avLst/>
          </a:prstGeom>
          <a:noFill/>
          <a:ln>
            <a:noFill/>
          </a:ln>
        </p:spPr>
      </p:pic>
      <p:sp>
        <p:nvSpPr>
          <p:cNvPr id="235" name="Google Shape;235;p126"/>
          <p:cNvSpPr/>
          <p:nvPr/>
        </p:nvSpPr>
        <p:spPr>
          <a:xfrm>
            <a:off x="8629650" y="6017209"/>
            <a:ext cx="3562349"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GB" sz="800">
                <a:solidFill>
                  <a:srgbClr val="000000"/>
                </a:solidFill>
                <a:latin typeface="Quattrocento Sans"/>
                <a:ea typeface="Quattrocento Sans"/>
                <a:cs typeface="Quattrocento Sans"/>
                <a:sym typeface="Quattrocento Sans"/>
              </a:rPr>
              <a:t>Avots: </a:t>
            </a:r>
            <a:r>
              <a:rPr i="1" lang="en-GB" sz="800" u="sng">
                <a:solidFill>
                  <a:srgbClr val="1155CC"/>
                </a:solidFill>
                <a:latin typeface="Quattrocento Sans"/>
                <a:ea typeface="Quattrocento Sans"/>
                <a:cs typeface="Quattrocento Sans"/>
                <a:sym typeface="Quattrocento Sans"/>
                <a:hlinkClick r:id="rId7">
                  <a:extLst>
                    <a:ext uri="{A12FA001-AC4F-418D-AE19-62706E023703}">
                      <ahyp:hlinkClr val="tx"/>
                    </a:ext>
                  </a:extLst>
                </a:hlinkClick>
              </a:rPr>
              <a:t>Sociālo uzņēmumu labuma guvēju profilēšana | Social Business Design</a:t>
            </a:r>
            <a:endParaRPr sz="8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127"/>
          <p:cNvSpPr txBox="1"/>
          <p:nvPr/>
        </p:nvSpPr>
        <p:spPr>
          <a:xfrm>
            <a:off x="952983" y="489849"/>
            <a:ext cx="1014642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rgbClr val="29BA86"/>
                </a:solidFill>
                <a:latin typeface="Quattrocento Sans"/>
                <a:ea typeface="Quattrocento Sans"/>
                <a:cs typeface="Quattrocento Sans"/>
                <a:sym typeface="Quattrocento Sans"/>
              </a:rPr>
              <a:t>Tirgus izpētes veikšanas soļi</a:t>
            </a:r>
            <a:endParaRPr b="1" sz="3600">
              <a:solidFill>
                <a:srgbClr val="29BA86"/>
              </a:solidFill>
              <a:latin typeface="Quattrocento Sans"/>
              <a:ea typeface="Quattrocento Sans"/>
              <a:cs typeface="Quattrocento Sans"/>
              <a:sym typeface="Quattrocento Sans"/>
            </a:endParaRPr>
          </a:p>
        </p:txBody>
      </p:sp>
      <p:sp>
        <p:nvSpPr>
          <p:cNvPr id="241" name="Google Shape;241;p127"/>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242" name="Google Shape;242;p127"/>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243" name="Google Shape;243;p127"/>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244" name="Google Shape;244;p127"/>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
        <p:nvSpPr>
          <p:cNvPr id="245" name="Google Shape;245;p127"/>
          <p:cNvSpPr txBox="1"/>
          <p:nvPr/>
        </p:nvSpPr>
        <p:spPr>
          <a:xfrm>
            <a:off x="952983" y="1613028"/>
            <a:ext cx="10588248" cy="224676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chemeClr val="dk1"/>
                </a:solidFill>
                <a:latin typeface="Quattrocento Sans"/>
                <a:ea typeface="Quattrocento Sans"/>
                <a:cs typeface="Quattrocento Sans"/>
                <a:sym typeface="Quattrocento Sans"/>
              </a:rPr>
              <a:t>2. solis. Pētījuma plāna noteikšana</a:t>
            </a:r>
            <a:endParaRPr/>
          </a:p>
          <a:p>
            <a:pPr indent="0" lvl="0" marL="0" marR="0" rtl="0" algn="l">
              <a:spcBef>
                <a:spcPts val="0"/>
              </a:spcBef>
              <a:spcAft>
                <a:spcPts val="0"/>
              </a:spcAft>
              <a:buNone/>
            </a:pPr>
            <a:r>
              <a:t/>
            </a:r>
            <a:endParaRPr sz="20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2000">
                <a:solidFill>
                  <a:schemeClr val="dk1"/>
                </a:solidFill>
                <a:latin typeface="Quattrocento Sans"/>
                <a:ea typeface="Quattrocento Sans"/>
                <a:cs typeface="Quattrocento Sans"/>
                <a:sym typeface="Quattrocento Sans"/>
              </a:rPr>
              <a:t>Ņemot vērā iepriekš definētos pētījuma mērķus, ir jāsagatavo detalizēts plāns par metodēm, kas tiks izmantotas pētījuma veikšanai un informācijas vākšanai.</a:t>
            </a:r>
            <a:endParaRPr sz="20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sz="20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2000">
                <a:solidFill>
                  <a:schemeClr val="dk1"/>
                </a:solidFill>
                <a:latin typeface="Quattrocento Sans"/>
                <a:ea typeface="Quattrocento Sans"/>
                <a:cs typeface="Quattrocento Sans"/>
                <a:sym typeface="Quattrocento Sans"/>
              </a:rPr>
              <a:t>Tirgus izpētes plāns ir </a:t>
            </a:r>
            <a:r>
              <a:rPr b="1" lang="en-GB" sz="2000">
                <a:solidFill>
                  <a:srgbClr val="29BB89"/>
                </a:solidFill>
                <a:latin typeface="Quattrocento Sans"/>
                <a:ea typeface="Quattrocento Sans"/>
                <a:cs typeface="Quattrocento Sans"/>
                <a:sym typeface="Quattrocento Sans"/>
              </a:rPr>
              <a:t>projekts, kā iegūt informāciju, kas nepieciešama, lai atrisinātu pētījuma problēmu</a:t>
            </a:r>
            <a:r>
              <a:rPr lang="en-GB" sz="2000">
                <a:solidFill>
                  <a:schemeClr val="dk1"/>
                </a:solidFill>
                <a:latin typeface="Quattrocento Sans"/>
                <a:ea typeface="Quattrocento Sans"/>
                <a:cs typeface="Quattrocento Sans"/>
                <a:sym typeface="Quattrocento Sans"/>
              </a:rPr>
              <a:t>.</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128"/>
          <p:cNvSpPr txBox="1"/>
          <p:nvPr/>
        </p:nvSpPr>
        <p:spPr>
          <a:xfrm>
            <a:off x="952983" y="489849"/>
            <a:ext cx="1014642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rgbClr val="29BA86"/>
                </a:solidFill>
                <a:latin typeface="Quattrocento Sans"/>
                <a:ea typeface="Quattrocento Sans"/>
                <a:cs typeface="Quattrocento Sans"/>
                <a:sym typeface="Quattrocento Sans"/>
              </a:rPr>
              <a:t>Tirgus izpētes veikšanas soļi</a:t>
            </a:r>
            <a:endParaRPr b="1" sz="3600">
              <a:solidFill>
                <a:srgbClr val="29BA86"/>
              </a:solidFill>
              <a:latin typeface="Quattrocento Sans"/>
              <a:ea typeface="Quattrocento Sans"/>
              <a:cs typeface="Quattrocento Sans"/>
              <a:sym typeface="Quattrocento Sans"/>
            </a:endParaRPr>
          </a:p>
        </p:txBody>
      </p:sp>
      <p:sp>
        <p:nvSpPr>
          <p:cNvPr id="251" name="Google Shape;251;p128"/>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252" name="Google Shape;252;p128"/>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253" name="Google Shape;253;p128"/>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254" name="Google Shape;254;p128"/>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
        <p:nvSpPr>
          <p:cNvPr id="255" name="Google Shape;255;p128"/>
          <p:cNvSpPr txBox="1"/>
          <p:nvPr/>
        </p:nvSpPr>
        <p:spPr>
          <a:xfrm>
            <a:off x="952983" y="1613028"/>
            <a:ext cx="5292369" cy="34778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chemeClr val="dk1"/>
                </a:solidFill>
                <a:latin typeface="Quattrocento Sans"/>
                <a:ea typeface="Quattrocento Sans"/>
                <a:cs typeface="Quattrocento Sans"/>
                <a:sym typeface="Quattrocento Sans"/>
              </a:rPr>
              <a:t>2. solis. Pētījuma plāna noteikšana</a:t>
            </a:r>
            <a:endParaRPr/>
          </a:p>
          <a:p>
            <a:pPr indent="0" lvl="0" marL="0" marR="0" rtl="0" algn="l">
              <a:spcBef>
                <a:spcPts val="0"/>
              </a:spcBef>
              <a:spcAft>
                <a:spcPts val="0"/>
              </a:spcAft>
              <a:buNone/>
            </a:pPr>
            <a:r>
              <a:t/>
            </a:r>
            <a:endParaRPr b="1" sz="20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2000">
                <a:solidFill>
                  <a:schemeClr val="dk1"/>
                </a:solidFill>
                <a:latin typeface="Quattrocento Sans"/>
                <a:ea typeface="Quattrocento Sans"/>
                <a:cs typeface="Quattrocento Sans"/>
                <a:sym typeface="Quattrocento Sans"/>
              </a:rPr>
              <a:t>Tirgus izpētei var izvēlēties divus veidus: primāro un sekundāro. </a:t>
            </a:r>
            <a:endParaRPr sz="20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sz="20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2000">
                <a:solidFill>
                  <a:schemeClr val="dk1"/>
                </a:solidFill>
                <a:latin typeface="Quattrocento Sans"/>
                <a:ea typeface="Quattrocento Sans"/>
                <a:cs typeface="Quattrocento Sans"/>
                <a:sym typeface="Quattrocento Sans"/>
              </a:rPr>
              <a:t>Katra veida ietvaros ir dažādas apakšmetodes, kā norādīts tabulā pa labi.</a:t>
            </a:r>
            <a:endParaRPr sz="20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b="1" sz="20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sz="20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sz="2000">
              <a:solidFill>
                <a:schemeClr val="dk1"/>
              </a:solidFill>
              <a:latin typeface="Quattrocento Sans"/>
              <a:ea typeface="Quattrocento Sans"/>
              <a:cs typeface="Quattrocento Sans"/>
              <a:sym typeface="Quattrocento Sans"/>
            </a:endParaRPr>
          </a:p>
        </p:txBody>
      </p:sp>
      <p:pic>
        <p:nvPicPr>
          <p:cNvPr descr="Market Research Methods" id="256" name="Google Shape;256;p128"/>
          <p:cNvPicPr preferRelativeResize="0"/>
          <p:nvPr/>
        </p:nvPicPr>
        <p:blipFill rotWithShape="1">
          <a:blip r:embed="rId6">
            <a:alphaModFix/>
          </a:blip>
          <a:srcRect b="0" l="0" r="0" t="0"/>
          <a:stretch/>
        </p:blipFill>
        <p:spPr>
          <a:xfrm>
            <a:off x="6929719" y="1457792"/>
            <a:ext cx="5262281" cy="3885364"/>
          </a:xfrm>
          <a:prstGeom prst="rect">
            <a:avLst/>
          </a:prstGeom>
          <a:noFill/>
          <a:ln>
            <a:noFill/>
          </a:ln>
        </p:spPr>
      </p:pic>
      <p:sp>
        <p:nvSpPr>
          <p:cNvPr id="257" name="Google Shape;257;p128"/>
          <p:cNvSpPr/>
          <p:nvPr/>
        </p:nvSpPr>
        <p:spPr>
          <a:xfrm>
            <a:off x="7673787" y="5355870"/>
            <a:ext cx="4518211"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GB" sz="800">
                <a:solidFill>
                  <a:srgbClr val="000000"/>
                </a:solidFill>
                <a:latin typeface="Quattrocento Sans"/>
                <a:ea typeface="Quattrocento Sans"/>
                <a:cs typeface="Quattrocento Sans"/>
                <a:sym typeface="Quattrocento Sans"/>
              </a:rPr>
              <a:t>Avots: https:</a:t>
            </a:r>
            <a:r>
              <a:rPr i="1" lang="en-GB" sz="800" u="sng">
                <a:solidFill>
                  <a:srgbClr val="1155CC"/>
                </a:solidFill>
                <a:latin typeface="Quattrocento Sans"/>
                <a:ea typeface="Quattrocento Sans"/>
                <a:cs typeface="Quattrocento Sans"/>
                <a:sym typeface="Quattrocento Sans"/>
                <a:hlinkClick r:id="rId7">
                  <a:extLst>
                    <a:ext uri="{A12FA001-AC4F-418D-AE19-62706E023703}">
                      <ahyp:hlinkClr val="tx"/>
                    </a:ext>
                  </a:extLst>
                </a:hlinkClick>
              </a:rPr>
              <a:t>//www.mymarketresearchmethods.com/an-overview-of-market-research-methods/</a:t>
            </a:r>
            <a:endParaRPr sz="8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129"/>
          <p:cNvSpPr txBox="1"/>
          <p:nvPr/>
        </p:nvSpPr>
        <p:spPr>
          <a:xfrm>
            <a:off x="952983" y="292852"/>
            <a:ext cx="1014642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rgbClr val="29BA86"/>
                </a:solidFill>
                <a:latin typeface="Quattrocento Sans"/>
                <a:ea typeface="Quattrocento Sans"/>
                <a:cs typeface="Quattrocento Sans"/>
                <a:sym typeface="Quattrocento Sans"/>
              </a:rPr>
              <a:t>Tirgus izpētes veikšanas soļi</a:t>
            </a:r>
            <a:endParaRPr b="1" sz="3600">
              <a:solidFill>
                <a:srgbClr val="29BA86"/>
              </a:solidFill>
              <a:latin typeface="Quattrocento Sans"/>
              <a:ea typeface="Quattrocento Sans"/>
              <a:cs typeface="Quattrocento Sans"/>
              <a:sym typeface="Quattrocento Sans"/>
            </a:endParaRPr>
          </a:p>
        </p:txBody>
      </p:sp>
      <p:sp>
        <p:nvSpPr>
          <p:cNvPr id="263" name="Google Shape;263;p129"/>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264" name="Google Shape;264;p129"/>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265" name="Google Shape;265;p129"/>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266" name="Google Shape;266;p129"/>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
        <p:nvSpPr>
          <p:cNvPr id="267" name="Google Shape;267;p129"/>
          <p:cNvSpPr txBox="1"/>
          <p:nvPr/>
        </p:nvSpPr>
        <p:spPr>
          <a:xfrm>
            <a:off x="952983" y="1517659"/>
            <a:ext cx="10588248" cy="452431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Quattrocento Sans"/>
                <a:ea typeface="Quattrocento Sans"/>
                <a:cs typeface="Quattrocento Sans"/>
                <a:sym typeface="Quattrocento Sans"/>
              </a:rPr>
              <a:t>Veidojot </a:t>
            </a:r>
            <a:r>
              <a:rPr b="1" lang="en-GB" sz="1800">
                <a:solidFill>
                  <a:schemeClr val="dk1"/>
                </a:solidFill>
                <a:latin typeface="Quattrocento Sans"/>
                <a:ea typeface="Quattrocento Sans"/>
                <a:cs typeface="Quattrocento Sans"/>
                <a:sym typeface="Quattrocento Sans"/>
              </a:rPr>
              <a:t>tirgus izpētes plānu</a:t>
            </a:r>
            <a:r>
              <a:rPr lang="en-GB" sz="1800">
                <a:solidFill>
                  <a:schemeClr val="dk1"/>
                </a:solidFill>
                <a:latin typeface="Quattrocento Sans"/>
                <a:ea typeface="Quattrocento Sans"/>
                <a:cs typeface="Quattrocento Sans"/>
                <a:sym typeface="Quattrocento Sans"/>
              </a:rPr>
              <a:t>, ir jāņem vērā šādi seši aspekti:</a:t>
            </a:r>
            <a:endParaRPr/>
          </a:p>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a:p>
            <a:pPr indent="-342900" lvl="0" marL="342900" marR="0" rtl="0" algn="l">
              <a:spcBef>
                <a:spcPts val="0"/>
              </a:spcBef>
              <a:spcAft>
                <a:spcPts val="0"/>
              </a:spcAft>
              <a:buClr>
                <a:srgbClr val="29BB89"/>
              </a:buClr>
              <a:buSzPts val="1800"/>
              <a:buFont typeface="Quattrocento Sans"/>
              <a:buAutoNum type="arabicPeriod"/>
            </a:pPr>
            <a:r>
              <a:rPr b="1" lang="en-GB" sz="1800">
                <a:solidFill>
                  <a:srgbClr val="29BB89"/>
                </a:solidFill>
                <a:latin typeface="Quattrocento Sans"/>
                <a:ea typeface="Quattrocento Sans"/>
                <a:cs typeface="Quattrocento Sans"/>
                <a:sym typeface="Quattrocento Sans"/>
              </a:rPr>
              <a:t>Kāpēc </a:t>
            </a:r>
            <a:r>
              <a:rPr lang="en-GB" sz="1800">
                <a:solidFill>
                  <a:schemeClr val="dk1"/>
                </a:solidFill>
                <a:latin typeface="Quattrocento Sans"/>
                <a:ea typeface="Quattrocento Sans"/>
                <a:cs typeface="Quattrocento Sans"/>
                <a:sym typeface="Quattrocento Sans"/>
              </a:rPr>
              <a:t>jums ir nepieciešams pētījums? - Tas ir atgādinājums par to, kas ir definēts kā mērķis(-i) A posmā.</a:t>
            </a:r>
            <a:endParaRPr/>
          </a:p>
          <a:p>
            <a:pPr indent="-228600" lvl="0" marL="342900" marR="0" rtl="0" algn="l">
              <a:spcBef>
                <a:spcPts val="0"/>
              </a:spcBef>
              <a:spcAft>
                <a:spcPts val="0"/>
              </a:spcAft>
              <a:buClr>
                <a:schemeClr val="dk1"/>
              </a:buClr>
              <a:buSzPts val="1800"/>
              <a:buFont typeface="Calibri"/>
              <a:buNone/>
            </a:pPr>
            <a:r>
              <a:t/>
            </a:r>
            <a:endParaRPr sz="1800">
              <a:solidFill>
                <a:schemeClr val="dk1"/>
              </a:solidFill>
              <a:latin typeface="Quattrocento Sans"/>
              <a:ea typeface="Quattrocento Sans"/>
              <a:cs typeface="Quattrocento Sans"/>
              <a:sym typeface="Quattrocento Sans"/>
            </a:endParaRPr>
          </a:p>
          <a:p>
            <a:pPr indent="-342900" lvl="0" marL="342900" marR="0" rtl="0" algn="l">
              <a:spcBef>
                <a:spcPts val="0"/>
              </a:spcBef>
              <a:spcAft>
                <a:spcPts val="0"/>
              </a:spcAft>
              <a:buClr>
                <a:srgbClr val="29BB89"/>
              </a:buClr>
              <a:buSzPts val="1800"/>
              <a:buFont typeface="Quattrocento Sans"/>
              <a:buAutoNum type="arabicPeriod"/>
            </a:pPr>
            <a:r>
              <a:rPr b="1" lang="en-GB" sz="1800">
                <a:solidFill>
                  <a:srgbClr val="29BB89"/>
                </a:solidFill>
                <a:latin typeface="Quattrocento Sans"/>
                <a:ea typeface="Quattrocento Sans"/>
                <a:cs typeface="Quattrocento Sans"/>
                <a:sym typeface="Quattrocento Sans"/>
              </a:rPr>
              <a:t>Kāda </a:t>
            </a:r>
            <a:r>
              <a:rPr lang="en-GB" sz="1800">
                <a:solidFill>
                  <a:schemeClr val="dk1"/>
                </a:solidFill>
                <a:latin typeface="Quattrocento Sans"/>
                <a:ea typeface="Quattrocento Sans"/>
                <a:cs typeface="Quattrocento Sans"/>
                <a:sym typeface="Quattrocento Sans"/>
              </a:rPr>
              <a:t>informācija ir nepieciešama? - Tas attiecas uz nepieciešamo un gaidāmo datu veidu, tostarp jaunā produkta/pakalpojuma cenu, produkta dizainu, tirgus iespējām, pamatojoties uz demogrāfiskajiem rādītājiem utt.</a:t>
            </a:r>
            <a:endParaRPr/>
          </a:p>
          <a:p>
            <a:pPr indent="-228600" lvl="0" marL="342900" marR="0" rtl="0" algn="l">
              <a:spcBef>
                <a:spcPts val="0"/>
              </a:spcBef>
              <a:spcAft>
                <a:spcPts val="0"/>
              </a:spcAft>
              <a:buClr>
                <a:schemeClr val="dk1"/>
              </a:buClr>
              <a:buSzPts val="1800"/>
              <a:buFont typeface="Calibri"/>
              <a:buNone/>
            </a:pPr>
            <a:r>
              <a:t/>
            </a:r>
            <a:endParaRPr sz="1800">
              <a:solidFill>
                <a:schemeClr val="dk1"/>
              </a:solidFill>
              <a:latin typeface="Quattrocento Sans"/>
              <a:ea typeface="Quattrocento Sans"/>
              <a:cs typeface="Quattrocento Sans"/>
              <a:sym typeface="Quattrocento Sans"/>
            </a:endParaRPr>
          </a:p>
          <a:p>
            <a:pPr indent="-342900" lvl="0" marL="342900" marR="0" rtl="0" algn="l">
              <a:spcBef>
                <a:spcPts val="0"/>
              </a:spcBef>
              <a:spcAft>
                <a:spcPts val="0"/>
              </a:spcAft>
              <a:buClr>
                <a:srgbClr val="29BB89"/>
              </a:buClr>
              <a:buSzPts val="1800"/>
              <a:buFont typeface="Quattrocento Sans"/>
              <a:buAutoNum type="arabicPeriod"/>
            </a:pPr>
            <a:r>
              <a:rPr b="1" lang="en-GB" sz="1800">
                <a:solidFill>
                  <a:srgbClr val="29BB89"/>
                </a:solidFill>
                <a:latin typeface="Quattrocento Sans"/>
                <a:ea typeface="Quattrocento Sans"/>
                <a:cs typeface="Quattrocento Sans"/>
                <a:sym typeface="Quattrocento Sans"/>
              </a:rPr>
              <a:t>Kas </a:t>
            </a:r>
            <a:r>
              <a:rPr lang="en-GB" sz="1800">
                <a:solidFill>
                  <a:schemeClr val="dk1"/>
                </a:solidFill>
                <a:latin typeface="Quattrocento Sans"/>
                <a:ea typeface="Quattrocento Sans"/>
                <a:cs typeface="Quattrocento Sans"/>
                <a:sym typeface="Quattrocento Sans"/>
              </a:rPr>
              <a:t>ir mērķauditorija? - Atbildes uz šiem jautājumiem palīdzēs jums izlemt, kādu tirgus metodi pēc tam izmantot vākšanai. Jāatbild uz šādiem jautājumiem:</a:t>
            </a:r>
            <a:endParaRPr/>
          </a:p>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a:p>
            <a:pPr indent="-285750" lvl="0" marL="628650" marR="0" rtl="0" algn="l">
              <a:spcBef>
                <a:spcPts val="0"/>
              </a:spcBef>
              <a:spcAft>
                <a:spcPts val="0"/>
              </a:spcAft>
              <a:buClr>
                <a:schemeClr val="dk1"/>
              </a:buClr>
              <a:buSzPts val="1800"/>
              <a:buFont typeface="Noto Sans Symbols"/>
              <a:buChar char="✔"/>
            </a:pPr>
            <a:r>
              <a:rPr lang="en-GB" sz="1800">
                <a:solidFill>
                  <a:schemeClr val="dk1"/>
                </a:solidFill>
                <a:latin typeface="Quattrocento Sans"/>
                <a:ea typeface="Quattrocento Sans"/>
                <a:cs typeface="Quattrocento Sans"/>
                <a:sym typeface="Quattrocento Sans"/>
              </a:rPr>
              <a:t>No kā vākt datus? Klienti? Ne-klientiem? Kategorijas lietotājiem?</a:t>
            </a:r>
            <a:endParaRPr/>
          </a:p>
          <a:p>
            <a:pPr indent="-285750" lvl="0" marL="628650" marR="0" rtl="0" algn="l">
              <a:spcBef>
                <a:spcPts val="0"/>
              </a:spcBef>
              <a:spcAft>
                <a:spcPts val="0"/>
              </a:spcAft>
              <a:buClr>
                <a:schemeClr val="dk1"/>
              </a:buClr>
              <a:buSzPts val="1800"/>
              <a:buFont typeface="Noto Sans Symbols"/>
              <a:buChar char="✔"/>
            </a:pPr>
            <a:r>
              <a:rPr lang="en-GB" sz="1800">
                <a:solidFill>
                  <a:schemeClr val="dk1"/>
                </a:solidFill>
                <a:latin typeface="Quattrocento Sans"/>
                <a:ea typeface="Quattrocento Sans"/>
                <a:cs typeface="Quattrocento Sans"/>
                <a:sym typeface="Quattrocento Sans"/>
              </a:rPr>
              <a:t>Kādi atlases kritēriji jāizmanto, lai pētījumā iekļautu vai izslēgtu dažādas grupas, un kā tie saskan ar pētījuma mērķiem?</a:t>
            </a:r>
            <a:endParaRPr/>
          </a:p>
          <a:p>
            <a:pPr indent="-285750" lvl="0" marL="628650" marR="0" rtl="0" algn="l">
              <a:spcBef>
                <a:spcPts val="0"/>
              </a:spcBef>
              <a:spcAft>
                <a:spcPts val="0"/>
              </a:spcAft>
              <a:buClr>
                <a:schemeClr val="dk1"/>
              </a:buClr>
              <a:buSzPts val="1800"/>
              <a:buFont typeface="Noto Sans Symbols"/>
              <a:buChar char="✔"/>
            </a:pPr>
            <a:r>
              <a:rPr lang="en-GB" sz="1800">
                <a:solidFill>
                  <a:schemeClr val="dk1"/>
                </a:solidFill>
                <a:latin typeface="Quattrocento Sans"/>
                <a:ea typeface="Quattrocento Sans"/>
                <a:cs typeface="Quattrocento Sans"/>
                <a:sym typeface="Quattrocento Sans"/>
              </a:rPr>
              <a:t>Kā jūs varat sasniegt mērķauditoriju un kādi ierobežojumi pastāv šajā procesā?</a:t>
            </a:r>
            <a:endParaRPr sz="1800">
              <a:solidFill>
                <a:schemeClr val="dk1"/>
              </a:solidFill>
              <a:latin typeface="Quattrocento Sans"/>
              <a:ea typeface="Quattrocento Sans"/>
              <a:cs typeface="Quattrocento Sans"/>
              <a:sym typeface="Quattrocento Sans"/>
            </a:endParaRPr>
          </a:p>
        </p:txBody>
      </p:sp>
      <p:sp>
        <p:nvSpPr>
          <p:cNvPr id="268" name="Google Shape;268;p129"/>
          <p:cNvSpPr/>
          <p:nvPr/>
        </p:nvSpPr>
        <p:spPr>
          <a:xfrm>
            <a:off x="952983" y="993974"/>
            <a:ext cx="438222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chemeClr val="dk1"/>
                </a:solidFill>
                <a:latin typeface="Quattrocento Sans"/>
                <a:ea typeface="Quattrocento Sans"/>
                <a:cs typeface="Quattrocento Sans"/>
                <a:sym typeface="Quattrocento Sans"/>
              </a:rPr>
              <a:t>2. solis. Pētījuma plāna noteikšana</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130"/>
          <p:cNvSpPr txBox="1"/>
          <p:nvPr/>
        </p:nvSpPr>
        <p:spPr>
          <a:xfrm>
            <a:off x="952983" y="356046"/>
            <a:ext cx="1014642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rgbClr val="29BA86"/>
                </a:solidFill>
                <a:latin typeface="Quattrocento Sans"/>
                <a:ea typeface="Quattrocento Sans"/>
                <a:cs typeface="Quattrocento Sans"/>
                <a:sym typeface="Quattrocento Sans"/>
              </a:rPr>
              <a:t>Tirgus izpētes veikšanas soļi</a:t>
            </a:r>
            <a:endParaRPr b="1" sz="3600">
              <a:solidFill>
                <a:srgbClr val="29BA86"/>
              </a:solidFill>
              <a:latin typeface="Quattrocento Sans"/>
              <a:ea typeface="Quattrocento Sans"/>
              <a:cs typeface="Quattrocento Sans"/>
              <a:sym typeface="Quattrocento Sans"/>
            </a:endParaRPr>
          </a:p>
        </p:txBody>
      </p:sp>
      <p:sp>
        <p:nvSpPr>
          <p:cNvPr id="274" name="Google Shape;274;p130"/>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275" name="Google Shape;275;p130"/>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276" name="Google Shape;276;p130"/>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277" name="Google Shape;277;p130"/>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
        <p:nvSpPr>
          <p:cNvPr id="278" name="Google Shape;278;p130"/>
          <p:cNvSpPr txBox="1"/>
          <p:nvPr/>
        </p:nvSpPr>
        <p:spPr>
          <a:xfrm>
            <a:off x="952983" y="1575257"/>
            <a:ext cx="10588248" cy="4431983"/>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rgbClr val="29BB89"/>
              </a:buClr>
              <a:buSzPts val="1800"/>
              <a:buFont typeface="Calibri"/>
              <a:buAutoNum type="arabicPeriod" startAt="4"/>
            </a:pPr>
            <a:r>
              <a:rPr b="1" lang="en-GB" sz="1800">
                <a:solidFill>
                  <a:srgbClr val="29BB89"/>
                </a:solidFill>
                <a:latin typeface="Quattrocento Sans"/>
                <a:ea typeface="Quattrocento Sans"/>
                <a:cs typeface="Quattrocento Sans"/>
                <a:sym typeface="Quattrocento Sans"/>
              </a:rPr>
              <a:t>Kad </a:t>
            </a:r>
            <a:r>
              <a:rPr lang="en-GB" sz="1800">
                <a:solidFill>
                  <a:schemeClr val="dk1"/>
                </a:solidFill>
                <a:latin typeface="Quattrocento Sans"/>
                <a:ea typeface="Quattrocento Sans"/>
                <a:cs typeface="Quattrocento Sans"/>
                <a:sym typeface="Quattrocento Sans"/>
              </a:rPr>
              <a:t>ir jāvāc informācija? </a:t>
            </a:r>
            <a:endParaRPr sz="18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sz="10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1800">
                <a:solidFill>
                  <a:schemeClr val="dk1"/>
                </a:solidFill>
                <a:latin typeface="Quattrocento Sans"/>
                <a:ea typeface="Quattrocento Sans"/>
                <a:cs typeface="Quattrocento Sans"/>
                <a:sym typeface="Quattrocento Sans"/>
              </a:rPr>
              <a:t>Datus var vākt pirms konkrēta notikuma vai uzvedības, tās laikā vai pēc tās. Var būt jānosaka arī mērījumu biežums (vienreiz, regulāri).</a:t>
            </a:r>
            <a:endParaRPr/>
          </a:p>
          <a:p>
            <a:pPr indent="-228600" lvl="0" marL="342900" marR="0" rtl="0" algn="l">
              <a:spcBef>
                <a:spcPts val="0"/>
              </a:spcBef>
              <a:spcAft>
                <a:spcPts val="0"/>
              </a:spcAft>
              <a:buClr>
                <a:schemeClr val="dk1"/>
              </a:buClr>
              <a:buSzPts val="1800"/>
              <a:buFont typeface="Calibri"/>
              <a:buNone/>
            </a:pPr>
            <a:r>
              <a:t/>
            </a:r>
            <a:endParaRPr sz="1800">
              <a:solidFill>
                <a:schemeClr val="dk1"/>
              </a:solidFill>
              <a:latin typeface="Quattrocento Sans"/>
              <a:ea typeface="Quattrocento Sans"/>
              <a:cs typeface="Quattrocento Sans"/>
              <a:sym typeface="Quattrocento Sans"/>
            </a:endParaRPr>
          </a:p>
          <a:p>
            <a:pPr indent="-342900" lvl="0" marL="342900" marR="0" rtl="0" algn="l">
              <a:spcBef>
                <a:spcPts val="0"/>
              </a:spcBef>
              <a:spcAft>
                <a:spcPts val="0"/>
              </a:spcAft>
              <a:buClr>
                <a:srgbClr val="29BB89"/>
              </a:buClr>
              <a:buSzPts val="1800"/>
              <a:buFont typeface="Calibri"/>
              <a:buAutoNum type="arabicPeriod" startAt="5"/>
            </a:pPr>
            <a:r>
              <a:rPr b="1" lang="en-GB" sz="1800">
                <a:solidFill>
                  <a:srgbClr val="29BB89"/>
                </a:solidFill>
                <a:latin typeface="Quattrocento Sans"/>
                <a:ea typeface="Quattrocento Sans"/>
                <a:cs typeface="Quattrocento Sans"/>
                <a:sym typeface="Quattrocento Sans"/>
              </a:rPr>
              <a:t>Kur </a:t>
            </a:r>
            <a:r>
              <a:rPr lang="en-GB" sz="1800">
                <a:solidFill>
                  <a:schemeClr val="dk1"/>
                </a:solidFill>
                <a:latin typeface="Quattrocento Sans"/>
                <a:ea typeface="Quattrocento Sans"/>
                <a:cs typeface="Quattrocento Sans"/>
                <a:sym typeface="Quattrocento Sans"/>
              </a:rPr>
              <a:t>jums būtu jāvāc informācija?</a:t>
            </a:r>
            <a:endParaRPr/>
          </a:p>
          <a:p>
            <a:pPr indent="0" lvl="0" marL="0" marR="0" rtl="0" algn="l">
              <a:spcBef>
                <a:spcPts val="0"/>
              </a:spcBef>
              <a:spcAft>
                <a:spcPts val="0"/>
              </a:spcAft>
              <a:buNone/>
            </a:pPr>
            <a:r>
              <a:t/>
            </a:r>
            <a:endParaRPr sz="10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1800">
                <a:solidFill>
                  <a:schemeClr val="dk1"/>
                </a:solidFill>
                <a:latin typeface="Quattrocento Sans"/>
                <a:ea typeface="Quattrocento Sans"/>
                <a:cs typeface="Quattrocento Sans"/>
                <a:sym typeface="Quattrocento Sans"/>
              </a:rPr>
              <a:t>Atkarībā no izmantojamajām tirgus metodēm (piemēram, fokusa grupas, personīgās intervijas, aptaujas u. c.), jums jāizlemj, vai pētījuma dalībnieki tiks sasniegti parastā vidē (piemēram, mājās, darbā, sabiedriskā vietā, veikalā u. c.) vai kontrolētā vidē (piemēram, laboratorijās, fokusa grupu telpās u. c.).</a:t>
            </a:r>
            <a:endParaRPr/>
          </a:p>
          <a:p>
            <a:pPr indent="-228600" lvl="0" marL="342900" marR="0" rtl="0" algn="l">
              <a:spcBef>
                <a:spcPts val="0"/>
              </a:spcBef>
              <a:spcAft>
                <a:spcPts val="0"/>
              </a:spcAft>
              <a:buClr>
                <a:schemeClr val="dk1"/>
              </a:buClr>
              <a:buSzPts val="1800"/>
              <a:buFont typeface="Calibri"/>
              <a:buNone/>
            </a:pPr>
            <a:r>
              <a:t/>
            </a:r>
            <a:endParaRPr sz="1800">
              <a:solidFill>
                <a:schemeClr val="dk1"/>
              </a:solidFill>
              <a:latin typeface="Quattrocento Sans"/>
              <a:ea typeface="Quattrocento Sans"/>
              <a:cs typeface="Quattrocento Sans"/>
              <a:sym typeface="Quattrocento Sans"/>
            </a:endParaRPr>
          </a:p>
          <a:p>
            <a:pPr indent="-342900" lvl="0" marL="342900" marR="0" rtl="0" algn="l">
              <a:spcBef>
                <a:spcPts val="0"/>
              </a:spcBef>
              <a:spcAft>
                <a:spcPts val="0"/>
              </a:spcAft>
              <a:buClr>
                <a:schemeClr val="dk1"/>
              </a:buClr>
              <a:buSzPts val="1800"/>
              <a:buFont typeface="Calibri"/>
              <a:buAutoNum type="arabicPeriod" startAt="6"/>
            </a:pPr>
            <a:r>
              <a:rPr lang="en-GB" sz="1800">
                <a:solidFill>
                  <a:schemeClr val="dk1"/>
                </a:solidFill>
                <a:latin typeface="Quattrocento Sans"/>
                <a:ea typeface="Quattrocento Sans"/>
                <a:cs typeface="Quattrocento Sans"/>
                <a:sym typeface="Quattrocento Sans"/>
              </a:rPr>
              <a:t>Kādā </a:t>
            </a:r>
            <a:r>
              <a:rPr b="1" lang="en-GB" sz="1800">
                <a:solidFill>
                  <a:srgbClr val="29BB89"/>
                </a:solidFill>
                <a:latin typeface="Quattrocento Sans"/>
                <a:ea typeface="Quattrocento Sans"/>
                <a:cs typeface="Quattrocento Sans"/>
                <a:sym typeface="Quattrocento Sans"/>
              </a:rPr>
              <a:t>veidā </a:t>
            </a:r>
            <a:r>
              <a:rPr lang="en-GB" sz="1800">
                <a:solidFill>
                  <a:schemeClr val="dk1"/>
                </a:solidFill>
                <a:latin typeface="Quattrocento Sans"/>
                <a:ea typeface="Quattrocento Sans"/>
                <a:cs typeface="Quattrocento Sans"/>
                <a:sym typeface="Quattrocento Sans"/>
              </a:rPr>
              <a:t>jums būtu jāvāc informācija?</a:t>
            </a:r>
            <a:endParaRPr/>
          </a:p>
          <a:p>
            <a:pPr indent="0" lvl="0" marL="0" marR="0" rtl="0" algn="l">
              <a:spcBef>
                <a:spcPts val="0"/>
              </a:spcBef>
              <a:spcAft>
                <a:spcPts val="0"/>
              </a:spcAft>
              <a:buNone/>
            </a:pPr>
            <a:r>
              <a:t/>
            </a:r>
            <a:endParaRPr sz="10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1800">
                <a:solidFill>
                  <a:schemeClr val="dk1"/>
                </a:solidFill>
                <a:latin typeface="Quattrocento Sans"/>
                <a:ea typeface="Quattrocento Sans"/>
                <a:cs typeface="Quattrocento Sans"/>
                <a:sym typeface="Quattrocento Sans"/>
              </a:rPr>
              <a:t>Tas attiecas uz tirgus metodēm, tostarp fokusa grupām, personīgām intervijām, aptaujām utt. Pieņemot lēmumu par metodēm, ir jāizvērtē gan to plusi, gan mīnusi, ņemot vērā to atbilstību, piemērojamību, laika un izmaksu efektivitāti.</a:t>
            </a:r>
            <a:endParaRPr/>
          </a:p>
        </p:txBody>
      </p:sp>
      <p:sp>
        <p:nvSpPr>
          <p:cNvPr id="279" name="Google Shape;279;p130"/>
          <p:cNvSpPr/>
          <p:nvPr/>
        </p:nvSpPr>
        <p:spPr>
          <a:xfrm>
            <a:off x="952983" y="1049292"/>
            <a:ext cx="438222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chemeClr val="dk1"/>
                </a:solidFill>
                <a:latin typeface="Quattrocento Sans"/>
                <a:ea typeface="Quattrocento Sans"/>
                <a:cs typeface="Quattrocento Sans"/>
                <a:sym typeface="Quattrocento Sans"/>
              </a:rPr>
              <a:t>2. solis. Pētījuma plāna noteikšana</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131"/>
          <p:cNvSpPr txBox="1"/>
          <p:nvPr/>
        </p:nvSpPr>
        <p:spPr>
          <a:xfrm>
            <a:off x="952983" y="489849"/>
            <a:ext cx="1014642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rgbClr val="29BA86"/>
                </a:solidFill>
                <a:latin typeface="Quattrocento Sans"/>
                <a:ea typeface="Quattrocento Sans"/>
                <a:cs typeface="Quattrocento Sans"/>
                <a:sym typeface="Quattrocento Sans"/>
              </a:rPr>
              <a:t>Tirgus izpētes veikšanas soļi</a:t>
            </a:r>
            <a:endParaRPr b="1" sz="3600">
              <a:solidFill>
                <a:srgbClr val="29BA86"/>
              </a:solidFill>
              <a:latin typeface="Quattrocento Sans"/>
              <a:ea typeface="Quattrocento Sans"/>
              <a:cs typeface="Quattrocento Sans"/>
              <a:sym typeface="Quattrocento Sans"/>
            </a:endParaRPr>
          </a:p>
        </p:txBody>
      </p:sp>
      <p:sp>
        <p:nvSpPr>
          <p:cNvPr id="285" name="Google Shape;285;p131"/>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286" name="Google Shape;286;p131"/>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287" name="Google Shape;287;p131"/>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288" name="Google Shape;288;p131"/>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
        <p:nvSpPr>
          <p:cNvPr id="289" name="Google Shape;289;p131"/>
          <p:cNvSpPr txBox="1"/>
          <p:nvPr/>
        </p:nvSpPr>
        <p:spPr>
          <a:xfrm>
            <a:off x="952983" y="1613028"/>
            <a:ext cx="10588248" cy="224676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chemeClr val="dk1"/>
                </a:solidFill>
                <a:latin typeface="Quattrocento Sans"/>
                <a:ea typeface="Quattrocento Sans"/>
                <a:cs typeface="Quattrocento Sans"/>
                <a:sym typeface="Quattrocento Sans"/>
              </a:rPr>
              <a:t>3. solis. Sagatavot pētniecības instrumentu</a:t>
            </a:r>
            <a:endParaRPr/>
          </a:p>
          <a:p>
            <a:pPr indent="0" lvl="0" marL="0" marR="0" rtl="0" algn="l">
              <a:spcBef>
                <a:spcPts val="0"/>
              </a:spcBef>
              <a:spcAft>
                <a:spcPts val="0"/>
              </a:spcAft>
              <a:buNone/>
            </a:pPr>
            <a:r>
              <a:t/>
            </a:r>
            <a:endParaRPr sz="20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2000">
                <a:solidFill>
                  <a:schemeClr val="dk1"/>
                </a:solidFill>
                <a:latin typeface="Quattrocento Sans"/>
                <a:ea typeface="Quattrocento Sans"/>
                <a:cs typeface="Quattrocento Sans"/>
                <a:sym typeface="Quattrocento Sans"/>
              </a:rPr>
              <a:t>Tagad ir pienācis laiks izstrādāt </a:t>
            </a:r>
            <a:r>
              <a:rPr b="1" lang="en-GB" sz="2000">
                <a:solidFill>
                  <a:srgbClr val="29BB89"/>
                </a:solidFill>
                <a:latin typeface="Quattrocento Sans"/>
                <a:ea typeface="Quattrocento Sans"/>
                <a:cs typeface="Quattrocento Sans"/>
                <a:sym typeface="Quattrocento Sans"/>
              </a:rPr>
              <a:t>pētniecības rīku</a:t>
            </a:r>
            <a:r>
              <a:rPr lang="en-GB" sz="2000">
                <a:solidFill>
                  <a:schemeClr val="dk1"/>
                </a:solidFill>
                <a:latin typeface="Quattrocento Sans"/>
                <a:ea typeface="Quattrocento Sans"/>
                <a:cs typeface="Quattrocento Sans"/>
                <a:sym typeface="Quattrocento Sans"/>
              </a:rPr>
              <a:t>. Tas ir pirmais solis plāna īstenošanā.</a:t>
            </a:r>
            <a:endParaRPr sz="20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sz="20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2000">
                <a:solidFill>
                  <a:schemeClr val="dk1"/>
                </a:solidFill>
                <a:latin typeface="Quattrocento Sans"/>
                <a:ea typeface="Quattrocento Sans"/>
                <a:cs typeface="Quattrocento Sans"/>
                <a:sym typeface="Quattrocento Sans"/>
              </a:rPr>
              <a:t>Atkarībā no izvēlētās metodes, t.i., aptaujas, fokusa grupas un/vai personiskās intervijas, ir jāsagatavo </a:t>
            </a:r>
            <a:r>
              <a:rPr b="1" lang="en-GB" sz="2000">
                <a:solidFill>
                  <a:srgbClr val="29BB89"/>
                </a:solidFill>
                <a:latin typeface="Quattrocento Sans"/>
                <a:ea typeface="Quattrocento Sans"/>
                <a:cs typeface="Quattrocento Sans"/>
                <a:sym typeface="Quattrocento Sans"/>
              </a:rPr>
              <a:t>struktūra un formāts.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132"/>
          <p:cNvSpPr txBox="1"/>
          <p:nvPr/>
        </p:nvSpPr>
        <p:spPr>
          <a:xfrm>
            <a:off x="952983" y="280841"/>
            <a:ext cx="1014642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rgbClr val="29BA86"/>
                </a:solidFill>
                <a:latin typeface="Quattrocento Sans"/>
                <a:ea typeface="Quattrocento Sans"/>
                <a:cs typeface="Quattrocento Sans"/>
                <a:sym typeface="Quattrocento Sans"/>
              </a:rPr>
              <a:t>Tirgus izpētes veikšanas soļi</a:t>
            </a:r>
            <a:endParaRPr b="1" sz="3600">
              <a:solidFill>
                <a:srgbClr val="29BA86"/>
              </a:solidFill>
              <a:latin typeface="Quattrocento Sans"/>
              <a:ea typeface="Quattrocento Sans"/>
              <a:cs typeface="Quattrocento Sans"/>
              <a:sym typeface="Quattrocento Sans"/>
            </a:endParaRPr>
          </a:p>
        </p:txBody>
      </p:sp>
      <p:sp>
        <p:nvSpPr>
          <p:cNvPr id="295" name="Google Shape;295;p132"/>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296" name="Google Shape;296;p132"/>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297" name="Google Shape;297;p132"/>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298" name="Google Shape;298;p132"/>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
        <p:nvSpPr>
          <p:cNvPr id="299" name="Google Shape;299;p132"/>
          <p:cNvSpPr txBox="1"/>
          <p:nvPr/>
        </p:nvSpPr>
        <p:spPr>
          <a:xfrm>
            <a:off x="952983" y="1497337"/>
            <a:ext cx="10588248" cy="4308872"/>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1800"/>
              <a:buFont typeface="Calibri"/>
              <a:buAutoNum type="alphaUcPeriod"/>
            </a:pPr>
            <a:r>
              <a:rPr lang="en-GB" sz="1800" u="sng">
                <a:solidFill>
                  <a:schemeClr val="dk1"/>
                </a:solidFill>
                <a:latin typeface="Quattrocento Sans"/>
                <a:ea typeface="Quattrocento Sans"/>
                <a:cs typeface="Quattrocento Sans"/>
                <a:sym typeface="Quattrocento Sans"/>
              </a:rPr>
              <a:t>Tirgus izpētes rīku saraksts - Bezmaksas</a:t>
            </a:r>
            <a:endParaRPr/>
          </a:p>
          <a:p>
            <a:pPr indent="0" lvl="0" marL="0" marR="0" rtl="0" algn="l">
              <a:spcBef>
                <a:spcPts val="0"/>
              </a:spcBef>
              <a:spcAft>
                <a:spcPts val="0"/>
              </a:spcAft>
              <a:buNone/>
            </a:pPr>
            <a:r>
              <a:t/>
            </a:r>
            <a:endParaRPr sz="1000" u="sng">
              <a:solidFill>
                <a:schemeClr val="dk1"/>
              </a:solidFill>
              <a:latin typeface="Quattrocento Sans"/>
              <a:ea typeface="Quattrocento Sans"/>
              <a:cs typeface="Quattrocento Sans"/>
              <a:sym typeface="Quattrocento Sans"/>
            </a:endParaRPr>
          </a:p>
          <a:p>
            <a:pPr indent="-285750" lvl="0" marL="714375" marR="0" rtl="0" algn="l">
              <a:spcBef>
                <a:spcPts val="0"/>
              </a:spcBef>
              <a:spcAft>
                <a:spcPts val="0"/>
              </a:spcAft>
              <a:buClr>
                <a:schemeClr val="dk1"/>
              </a:buClr>
              <a:buSzPts val="1800"/>
              <a:buFont typeface="Noto Sans Symbols"/>
              <a:buChar char="✔"/>
            </a:pPr>
            <a:r>
              <a:rPr lang="en-GB" sz="1800">
                <a:solidFill>
                  <a:schemeClr val="dk1"/>
                </a:solidFill>
                <a:latin typeface="Quattrocento Sans"/>
                <a:ea typeface="Quattrocento Sans"/>
                <a:cs typeface="Quattrocento Sans"/>
                <a:sym typeface="Quattrocento Sans"/>
              </a:rPr>
              <a:t>Google Trends - </a:t>
            </a:r>
            <a:r>
              <a:rPr lang="en-GB" sz="1800" u="sng">
                <a:solidFill>
                  <a:schemeClr val="dk1"/>
                </a:solidFill>
                <a:latin typeface="Quattrocento Sans"/>
                <a:ea typeface="Quattrocento Sans"/>
                <a:cs typeface="Quattrocento Sans"/>
                <a:sym typeface="Quattrocento Sans"/>
                <a:hlinkClick r:id="rId6">
                  <a:extLst>
                    <a:ext uri="{A12FA001-AC4F-418D-AE19-62706E023703}">
                      <ahyp:hlinkClr val="tx"/>
                    </a:ext>
                  </a:extLst>
                </a:hlinkClick>
              </a:rPr>
              <a:t>https://trends.google.com</a:t>
            </a:r>
            <a:endParaRPr sz="1800">
              <a:solidFill>
                <a:schemeClr val="dk1"/>
              </a:solidFill>
              <a:latin typeface="Quattrocento Sans"/>
              <a:ea typeface="Quattrocento Sans"/>
              <a:cs typeface="Quattrocento Sans"/>
              <a:sym typeface="Quattrocento Sans"/>
            </a:endParaRPr>
          </a:p>
          <a:p>
            <a:pPr indent="-285750" lvl="0" marL="714375" marR="0" rtl="0" algn="l">
              <a:spcBef>
                <a:spcPts val="0"/>
              </a:spcBef>
              <a:spcAft>
                <a:spcPts val="0"/>
              </a:spcAft>
              <a:buClr>
                <a:schemeClr val="dk1"/>
              </a:buClr>
              <a:buSzPts val="1800"/>
              <a:buFont typeface="Noto Sans Symbols"/>
              <a:buChar char="✔"/>
            </a:pPr>
            <a:r>
              <a:rPr lang="en-GB" sz="1800">
                <a:solidFill>
                  <a:schemeClr val="dk1"/>
                </a:solidFill>
                <a:latin typeface="Quattrocento Sans"/>
                <a:ea typeface="Quattrocento Sans"/>
                <a:cs typeface="Quattrocento Sans"/>
                <a:sym typeface="Quattrocento Sans"/>
              </a:rPr>
              <a:t>Google Analytics - </a:t>
            </a:r>
            <a:r>
              <a:rPr lang="en-GB" sz="1800" u="sng">
                <a:solidFill>
                  <a:schemeClr val="dk1"/>
                </a:solidFill>
                <a:latin typeface="Quattrocento Sans"/>
                <a:ea typeface="Quattrocento Sans"/>
                <a:cs typeface="Quattrocento Sans"/>
                <a:sym typeface="Quattrocento Sans"/>
                <a:hlinkClick r:id="rId7">
                  <a:extLst>
                    <a:ext uri="{A12FA001-AC4F-418D-AE19-62706E023703}">
                      <ahyp:hlinkClr val="tx"/>
                    </a:ext>
                  </a:extLst>
                </a:hlinkClick>
              </a:rPr>
              <a:t>https://marketingplatform.google.com/about/analytics/</a:t>
            </a:r>
            <a:endParaRPr sz="1800">
              <a:solidFill>
                <a:schemeClr val="dk1"/>
              </a:solidFill>
              <a:latin typeface="Quattrocento Sans"/>
              <a:ea typeface="Quattrocento Sans"/>
              <a:cs typeface="Quattrocento Sans"/>
              <a:sym typeface="Quattrocento Sans"/>
            </a:endParaRPr>
          </a:p>
          <a:p>
            <a:pPr indent="-285750" lvl="0" marL="714375" marR="0" rtl="0" algn="l">
              <a:spcBef>
                <a:spcPts val="0"/>
              </a:spcBef>
              <a:spcAft>
                <a:spcPts val="0"/>
              </a:spcAft>
              <a:buClr>
                <a:schemeClr val="dk1"/>
              </a:buClr>
              <a:buSzPts val="1800"/>
              <a:buFont typeface="Noto Sans Symbols"/>
              <a:buChar char="✔"/>
            </a:pPr>
            <a:r>
              <a:rPr lang="en-GB" sz="1800">
                <a:solidFill>
                  <a:schemeClr val="dk1"/>
                </a:solidFill>
                <a:latin typeface="Quattrocento Sans"/>
                <a:ea typeface="Quattrocento Sans"/>
                <a:cs typeface="Quattrocento Sans"/>
                <a:sym typeface="Quattrocento Sans"/>
              </a:rPr>
              <a:t>Sociālā pieminēšana - </a:t>
            </a:r>
            <a:r>
              <a:rPr lang="en-GB" sz="1800" u="sng">
                <a:solidFill>
                  <a:schemeClr val="dk1"/>
                </a:solidFill>
                <a:latin typeface="Quattrocento Sans"/>
                <a:ea typeface="Quattrocento Sans"/>
                <a:cs typeface="Quattrocento Sans"/>
                <a:sym typeface="Quattrocento Sans"/>
                <a:hlinkClick r:id="rId8">
                  <a:extLst>
                    <a:ext uri="{A12FA001-AC4F-418D-AE19-62706E023703}">
                      <ahyp:hlinkClr val="tx"/>
                    </a:ext>
                  </a:extLst>
                </a:hlinkClick>
              </a:rPr>
              <a:t>http://socialmention.com</a:t>
            </a:r>
            <a:endParaRPr sz="18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sz="2000">
              <a:solidFill>
                <a:schemeClr val="dk1"/>
              </a:solidFill>
              <a:latin typeface="Quattrocento Sans"/>
              <a:ea typeface="Quattrocento Sans"/>
              <a:cs typeface="Quattrocento Sans"/>
              <a:sym typeface="Quattrocento Sans"/>
            </a:endParaRPr>
          </a:p>
          <a:p>
            <a:pPr indent="-342900" lvl="0" marL="342900" marR="0" rtl="0" algn="l">
              <a:spcBef>
                <a:spcPts val="0"/>
              </a:spcBef>
              <a:spcAft>
                <a:spcPts val="0"/>
              </a:spcAft>
              <a:buClr>
                <a:schemeClr val="dk1"/>
              </a:buClr>
              <a:buSzPts val="1800"/>
              <a:buFont typeface="Calibri"/>
              <a:buAutoNum type="alphaUcPeriod" startAt="2"/>
            </a:pPr>
            <a:r>
              <a:rPr lang="en-GB" sz="1800" u="sng">
                <a:solidFill>
                  <a:schemeClr val="dk1"/>
                </a:solidFill>
                <a:latin typeface="Quattrocento Sans"/>
                <a:ea typeface="Quattrocento Sans"/>
                <a:cs typeface="Quattrocento Sans"/>
                <a:sym typeface="Quattrocento Sans"/>
              </a:rPr>
              <a:t>Tirgus izpētes rīku saraksts - ar abonementu</a:t>
            </a:r>
            <a:endParaRPr/>
          </a:p>
          <a:p>
            <a:pPr indent="0" lvl="0" marL="0" marR="0" rtl="0" algn="l">
              <a:spcBef>
                <a:spcPts val="0"/>
              </a:spcBef>
              <a:spcAft>
                <a:spcPts val="0"/>
              </a:spcAft>
              <a:buNone/>
            </a:pPr>
            <a:r>
              <a:t/>
            </a:r>
            <a:endParaRPr b="1" sz="1000">
              <a:solidFill>
                <a:schemeClr val="dk1"/>
              </a:solidFill>
              <a:latin typeface="Calibri"/>
              <a:ea typeface="Calibri"/>
              <a:cs typeface="Calibri"/>
              <a:sym typeface="Calibri"/>
            </a:endParaRPr>
          </a:p>
          <a:p>
            <a:pPr indent="-285750" lvl="0" marL="714375" marR="0" rtl="0" algn="l">
              <a:spcBef>
                <a:spcPts val="0"/>
              </a:spcBef>
              <a:spcAft>
                <a:spcPts val="0"/>
              </a:spcAft>
              <a:buClr>
                <a:schemeClr val="dk1"/>
              </a:buClr>
              <a:buSzPts val="1800"/>
              <a:buFont typeface="Noto Sans Symbols"/>
              <a:buChar char="✔"/>
            </a:pPr>
            <a:r>
              <a:rPr lang="en-GB" sz="1800">
                <a:solidFill>
                  <a:schemeClr val="dk1"/>
                </a:solidFill>
                <a:latin typeface="Quattrocento Sans"/>
                <a:ea typeface="Quattrocento Sans"/>
                <a:cs typeface="Quattrocento Sans"/>
                <a:sym typeface="Quattrocento Sans"/>
              </a:rPr>
              <a:t>Aptauja Monkey - </a:t>
            </a:r>
            <a:r>
              <a:rPr lang="en-GB" sz="1800" u="sng">
                <a:solidFill>
                  <a:schemeClr val="dk1"/>
                </a:solidFill>
                <a:latin typeface="Quattrocento Sans"/>
                <a:ea typeface="Quattrocento Sans"/>
                <a:cs typeface="Quattrocento Sans"/>
                <a:sym typeface="Quattrocento Sans"/>
                <a:hlinkClick r:id="rId9">
                  <a:extLst>
                    <a:ext uri="{A12FA001-AC4F-418D-AE19-62706E023703}">
                      <ahyp:hlinkClr val="tx"/>
                    </a:ext>
                  </a:extLst>
                </a:hlinkClick>
              </a:rPr>
              <a:t>https://www.surveymonkey.com</a:t>
            </a:r>
            <a:endParaRPr sz="1800">
              <a:solidFill>
                <a:schemeClr val="dk1"/>
              </a:solidFill>
              <a:latin typeface="Quattrocento Sans"/>
              <a:ea typeface="Quattrocento Sans"/>
              <a:cs typeface="Quattrocento Sans"/>
              <a:sym typeface="Quattrocento Sans"/>
            </a:endParaRPr>
          </a:p>
          <a:p>
            <a:pPr indent="-285750" lvl="0" marL="714375" marR="0" rtl="0" algn="l">
              <a:spcBef>
                <a:spcPts val="0"/>
              </a:spcBef>
              <a:spcAft>
                <a:spcPts val="0"/>
              </a:spcAft>
              <a:buClr>
                <a:schemeClr val="dk1"/>
              </a:buClr>
              <a:buSzPts val="1800"/>
              <a:buFont typeface="Noto Sans Symbols"/>
              <a:buChar char="✔"/>
            </a:pPr>
            <a:r>
              <a:rPr lang="en-GB" sz="1800">
                <a:solidFill>
                  <a:schemeClr val="dk1"/>
                </a:solidFill>
                <a:latin typeface="Quattrocento Sans"/>
                <a:ea typeface="Quattrocento Sans"/>
                <a:cs typeface="Quattrocento Sans"/>
                <a:sym typeface="Quattrocento Sans"/>
              </a:rPr>
              <a:t>Remesh - </a:t>
            </a:r>
            <a:r>
              <a:rPr lang="en-GB" sz="1800" u="sng">
                <a:solidFill>
                  <a:schemeClr val="dk1"/>
                </a:solidFill>
                <a:latin typeface="Quattrocento Sans"/>
                <a:ea typeface="Quattrocento Sans"/>
                <a:cs typeface="Quattrocento Sans"/>
                <a:sym typeface="Quattrocento Sans"/>
                <a:hlinkClick r:id="rId10">
                  <a:extLst>
                    <a:ext uri="{A12FA001-AC4F-418D-AE19-62706E023703}">
                      <ahyp:hlinkClr val="tx"/>
                    </a:ext>
                  </a:extLst>
                </a:hlinkClick>
              </a:rPr>
              <a:t>https://www.remesh.ai/</a:t>
            </a:r>
            <a:endParaRPr sz="1800">
              <a:solidFill>
                <a:schemeClr val="dk1"/>
              </a:solidFill>
              <a:latin typeface="Quattrocento Sans"/>
              <a:ea typeface="Quattrocento Sans"/>
              <a:cs typeface="Quattrocento Sans"/>
              <a:sym typeface="Quattrocento Sans"/>
            </a:endParaRPr>
          </a:p>
          <a:p>
            <a:pPr indent="-285750" lvl="0" marL="714375" marR="0" rtl="0" algn="l">
              <a:spcBef>
                <a:spcPts val="0"/>
              </a:spcBef>
              <a:spcAft>
                <a:spcPts val="0"/>
              </a:spcAft>
              <a:buClr>
                <a:schemeClr val="dk1"/>
              </a:buClr>
              <a:buSzPts val="1800"/>
              <a:buFont typeface="Noto Sans Symbols"/>
              <a:buChar char="✔"/>
            </a:pPr>
            <a:r>
              <a:rPr lang="en-GB" sz="1800">
                <a:solidFill>
                  <a:schemeClr val="dk1"/>
                </a:solidFill>
                <a:latin typeface="Quattrocento Sans"/>
                <a:ea typeface="Quattrocento Sans"/>
                <a:cs typeface="Quattrocento Sans"/>
                <a:sym typeface="Quattrocento Sans"/>
              </a:rPr>
              <a:t>Sirdsdarbs Ai - </a:t>
            </a:r>
            <a:r>
              <a:rPr lang="en-GB" sz="1800" u="sng">
                <a:solidFill>
                  <a:schemeClr val="dk1"/>
                </a:solidFill>
                <a:latin typeface="Quattrocento Sans"/>
                <a:ea typeface="Quattrocento Sans"/>
                <a:cs typeface="Quattrocento Sans"/>
                <a:sym typeface="Quattrocento Sans"/>
                <a:hlinkClick r:id="rId11">
                  <a:extLst>
                    <a:ext uri="{A12FA001-AC4F-418D-AE19-62706E023703}">
                      <ahyp:hlinkClr val="tx"/>
                    </a:ext>
                  </a:extLst>
                </a:hlinkClick>
              </a:rPr>
              <a:t>https://www.heartbeatai.com/</a:t>
            </a:r>
            <a:endParaRPr sz="1800">
              <a:solidFill>
                <a:schemeClr val="dk1"/>
              </a:solidFill>
              <a:latin typeface="Quattrocento Sans"/>
              <a:ea typeface="Quattrocento Sans"/>
              <a:cs typeface="Quattrocento Sans"/>
              <a:sym typeface="Quattrocento Sans"/>
            </a:endParaRPr>
          </a:p>
          <a:p>
            <a:pPr indent="-285750" lvl="0" marL="714375" marR="0" rtl="0" algn="l">
              <a:spcBef>
                <a:spcPts val="0"/>
              </a:spcBef>
              <a:spcAft>
                <a:spcPts val="0"/>
              </a:spcAft>
              <a:buClr>
                <a:schemeClr val="dk1"/>
              </a:buClr>
              <a:buSzPts val="1800"/>
              <a:buFont typeface="Noto Sans Symbols"/>
              <a:buChar char="✔"/>
            </a:pPr>
            <a:r>
              <a:rPr lang="en-GB" sz="1800">
                <a:solidFill>
                  <a:schemeClr val="dk1"/>
                </a:solidFill>
                <a:latin typeface="Quattrocento Sans"/>
                <a:ea typeface="Quattrocento Sans"/>
                <a:cs typeface="Quattrocento Sans"/>
                <a:sym typeface="Quattrocento Sans"/>
              </a:rPr>
              <a:t>Atbildi sabiedrībai - </a:t>
            </a:r>
            <a:r>
              <a:rPr lang="en-GB" sz="1800" u="sng">
                <a:solidFill>
                  <a:schemeClr val="dk1"/>
                </a:solidFill>
                <a:latin typeface="Quattrocento Sans"/>
                <a:ea typeface="Quattrocento Sans"/>
                <a:cs typeface="Quattrocento Sans"/>
                <a:sym typeface="Quattrocento Sans"/>
                <a:hlinkClick r:id="rId12">
                  <a:extLst>
                    <a:ext uri="{A12FA001-AC4F-418D-AE19-62706E023703}">
                      <ahyp:hlinkClr val="tx"/>
                    </a:ext>
                  </a:extLst>
                </a:hlinkClick>
              </a:rPr>
              <a:t>https://answerthepublic.com</a:t>
            </a:r>
            <a:endParaRPr sz="1800">
              <a:solidFill>
                <a:schemeClr val="dk1"/>
              </a:solidFill>
              <a:latin typeface="Quattrocento Sans"/>
              <a:ea typeface="Quattrocento Sans"/>
              <a:cs typeface="Quattrocento Sans"/>
              <a:sym typeface="Quattrocento Sans"/>
            </a:endParaRPr>
          </a:p>
          <a:p>
            <a:pPr indent="-285750" lvl="0" marL="714375" marR="0" rtl="0" algn="l">
              <a:spcBef>
                <a:spcPts val="0"/>
              </a:spcBef>
              <a:spcAft>
                <a:spcPts val="0"/>
              </a:spcAft>
              <a:buClr>
                <a:schemeClr val="dk1"/>
              </a:buClr>
              <a:buSzPts val="1800"/>
              <a:buFont typeface="Noto Sans Symbols"/>
              <a:buChar char="✔"/>
            </a:pPr>
            <a:r>
              <a:rPr lang="en-GB" sz="1800">
                <a:solidFill>
                  <a:schemeClr val="dk1"/>
                </a:solidFill>
                <a:latin typeface="Quattrocento Sans"/>
                <a:ea typeface="Quattrocento Sans"/>
                <a:cs typeface="Quattrocento Sans"/>
                <a:sym typeface="Quattrocento Sans"/>
              </a:rPr>
              <a:t>Apliecinājums - </a:t>
            </a:r>
            <a:r>
              <a:rPr lang="en-GB" sz="1800" u="sng">
                <a:solidFill>
                  <a:schemeClr val="dk1"/>
                </a:solidFill>
                <a:latin typeface="Quattrocento Sans"/>
                <a:ea typeface="Quattrocento Sans"/>
                <a:cs typeface="Quattrocento Sans"/>
                <a:sym typeface="Quattrocento Sans"/>
                <a:hlinkClick r:id="rId13">
                  <a:extLst>
                    <a:ext uri="{A12FA001-AC4F-418D-AE19-62706E023703}">
                      <ahyp:hlinkClr val="tx"/>
                    </a:ext>
                  </a:extLst>
                </a:hlinkClick>
              </a:rPr>
              <a:t>https://www.askattest.com</a:t>
            </a:r>
            <a:endParaRPr sz="1800">
              <a:solidFill>
                <a:schemeClr val="dk1"/>
              </a:solidFill>
              <a:latin typeface="Quattrocento Sans"/>
              <a:ea typeface="Quattrocento Sans"/>
              <a:cs typeface="Quattrocento Sans"/>
              <a:sym typeface="Quattrocento Sans"/>
            </a:endParaRPr>
          </a:p>
          <a:p>
            <a:pPr indent="-285750" lvl="0" marL="714375" marR="0" rtl="0" algn="l">
              <a:spcBef>
                <a:spcPts val="0"/>
              </a:spcBef>
              <a:spcAft>
                <a:spcPts val="0"/>
              </a:spcAft>
              <a:buClr>
                <a:schemeClr val="dk1"/>
              </a:buClr>
              <a:buSzPts val="1800"/>
              <a:buFont typeface="Noto Sans Symbols"/>
              <a:buChar char="✔"/>
            </a:pPr>
            <a:r>
              <a:rPr lang="en-GB" sz="1800">
                <a:solidFill>
                  <a:schemeClr val="dk1"/>
                </a:solidFill>
                <a:latin typeface="Quattrocento Sans"/>
                <a:ea typeface="Quattrocento Sans"/>
                <a:cs typeface="Quattrocento Sans"/>
                <a:sym typeface="Quattrocento Sans"/>
              </a:rPr>
              <a:t>Jautājiet savam mērķa tirgum - </a:t>
            </a:r>
            <a:r>
              <a:rPr lang="en-GB" sz="1800" u="sng">
                <a:solidFill>
                  <a:schemeClr val="dk1"/>
                </a:solidFill>
                <a:latin typeface="Quattrocento Sans"/>
                <a:ea typeface="Quattrocento Sans"/>
                <a:cs typeface="Quattrocento Sans"/>
                <a:sym typeface="Quattrocento Sans"/>
                <a:hlinkClick r:id="rId14">
                  <a:extLst>
                    <a:ext uri="{A12FA001-AC4F-418D-AE19-62706E023703}">
                      <ahyp:hlinkClr val="tx"/>
                    </a:ext>
                  </a:extLst>
                </a:hlinkClick>
              </a:rPr>
              <a:t>https://aytm.com/</a:t>
            </a:r>
            <a:endParaRPr sz="1800">
              <a:solidFill>
                <a:schemeClr val="dk1"/>
              </a:solidFill>
              <a:latin typeface="Quattrocento Sans"/>
              <a:ea typeface="Quattrocento Sans"/>
              <a:cs typeface="Quattrocento Sans"/>
              <a:sym typeface="Quattrocento Sans"/>
            </a:endParaRPr>
          </a:p>
          <a:p>
            <a:pPr indent="-285750" lvl="0" marL="714375" marR="0" rtl="0" algn="l">
              <a:spcBef>
                <a:spcPts val="0"/>
              </a:spcBef>
              <a:spcAft>
                <a:spcPts val="0"/>
              </a:spcAft>
              <a:buClr>
                <a:schemeClr val="dk1"/>
              </a:buClr>
              <a:buSzPts val="1800"/>
              <a:buFont typeface="Noto Sans Symbols"/>
              <a:buChar char="✔"/>
            </a:pPr>
            <a:r>
              <a:rPr lang="en-GB" sz="1800">
                <a:solidFill>
                  <a:schemeClr val="dk1"/>
                </a:solidFill>
                <a:latin typeface="Quattrocento Sans"/>
                <a:ea typeface="Quattrocento Sans"/>
                <a:cs typeface="Quattrocento Sans"/>
                <a:sym typeface="Quattrocento Sans"/>
              </a:rPr>
              <a:t>Questback - </a:t>
            </a:r>
            <a:r>
              <a:rPr lang="en-GB" sz="1800" u="sng">
                <a:solidFill>
                  <a:schemeClr val="dk1"/>
                </a:solidFill>
                <a:latin typeface="Quattrocento Sans"/>
                <a:ea typeface="Quattrocento Sans"/>
                <a:cs typeface="Quattrocento Sans"/>
                <a:sym typeface="Quattrocento Sans"/>
                <a:hlinkClick r:id="rId15">
                  <a:extLst>
                    <a:ext uri="{A12FA001-AC4F-418D-AE19-62706E023703}">
                      <ahyp:hlinkClr val="tx"/>
                    </a:ext>
                  </a:extLst>
                </a:hlinkClick>
              </a:rPr>
              <a:t>https://www.questback.com/</a:t>
            </a:r>
            <a:endParaRPr sz="1800">
              <a:solidFill>
                <a:schemeClr val="dk1"/>
              </a:solidFill>
              <a:latin typeface="Quattrocento Sans"/>
              <a:ea typeface="Quattrocento Sans"/>
              <a:cs typeface="Quattrocento Sans"/>
              <a:sym typeface="Quattrocento Sans"/>
            </a:endParaRPr>
          </a:p>
          <a:p>
            <a:pPr indent="-285750" lvl="0" marL="714375" marR="0" rtl="0" algn="l">
              <a:spcBef>
                <a:spcPts val="0"/>
              </a:spcBef>
              <a:spcAft>
                <a:spcPts val="0"/>
              </a:spcAft>
              <a:buClr>
                <a:schemeClr val="dk1"/>
              </a:buClr>
              <a:buSzPts val="1800"/>
              <a:buFont typeface="Noto Sans Symbols"/>
              <a:buChar char="✔"/>
            </a:pPr>
            <a:r>
              <a:rPr lang="en-GB" sz="1800">
                <a:solidFill>
                  <a:schemeClr val="dk1"/>
                </a:solidFill>
                <a:latin typeface="Quattrocento Sans"/>
                <a:ea typeface="Quattrocento Sans"/>
                <a:cs typeface="Quattrocento Sans"/>
                <a:sym typeface="Quattrocento Sans"/>
              </a:rPr>
              <a:t>Statista - </a:t>
            </a:r>
            <a:r>
              <a:rPr lang="en-GB" sz="1800" u="sng">
                <a:solidFill>
                  <a:schemeClr val="dk1"/>
                </a:solidFill>
                <a:latin typeface="Quattrocento Sans"/>
                <a:ea typeface="Quattrocento Sans"/>
                <a:cs typeface="Quattrocento Sans"/>
                <a:sym typeface="Quattrocento Sans"/>
                <a:hlinkClick r:id="rId16">
                  <a:extLst>
                    <a:ext uri="{A12FA001-AC4F-418D-AE19-62706E023703}">
                      <ahyp:hlinkClr val="tx"/>
                    </a:ext>
                  </a:extLst>
                </a:hlinkClick>
              </a:rPr>
              <a:t>https://www.statista.com</a:t>
            </a:r>
            <a:endParaRPr sz="2000">
              <a:solidFill>
                <a:schemeClr val="dk1"/>
              </a:solidFill>
              <a:latin typeface="Quattrocento Sans"/>
              <a:ea typeface="Quattrocento Sans"/>
              <a:cs typeface="Quattrocento Sans"/>
              <a:sym typeface="Quattrocento Sans"/>
            </a:endParaRPr>
          </a:p>
        </p:txBody>
      </p:sp>
      <p:sp>
        <p:nvSpPr>
          <p:cNvPr id="300" name="Google Shape;300;p132"/>
          <p:cNvSpPr/>
          <p:nvPr/>
        </p:nvSpPr>
        <p:spPr>
          <a:xfrm>
            <a:off x="952983" y="973943"/>
            <a:ext cx="411458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chemeClr val="dk1"/>
                </a:solidFill>
                <a:latin typeface="Quattrocento Sans"/>
                <a:ea typeface="Quattrocento Sans"/>
                <a:cs typeface="Quattrocento Sans"/>
                <a:sym typeface="Quattrocento Sans"/>
              </a:rPr>
              <a:t>3. solis. Sagatavot pētniecības instrumentu</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133"/>
          <p:cNvSpPr txBox="1"/>
          <p:nvPr/>
        </p:nvSpPr>
        <p:spPr>
          <a:xfrm>
            <a:off x="952983" y="489849"/>
            <a:ext cx="1014642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rgbClr val="29BA86"/>
                </a:solidFill>
                <a:latin typeface="Quattrocento Sans"/>
                <a:ea typeface="Quattrocento Sans"/>
                <a:cs typeface="Quattrocento Sans"/>
                <a:sym typeface="Quattrocento Sans"/>
              </a:rPr>
              <a:t>Tirgus izpētes veikšanas soļi</a:t>
            </a:r>
            <a:endParaRPr b="1" sz="3600">
              <a:solidFill>
                <a:srgbClr val="29BA86"/>
              </a:solidFill>
              <a:latin typeface="Quattrocento Sans"/>
              <a:ea typeface="Quattrocento Sans"/>
              <a:cs typeface="Quattrocento Sans"/>
              <a:sym typeface="Quattrocento Sans"/>
            </a:endParaRPr>
          </a:p>
        </p:txBody>
      </p:sp>
      <p:sp>
        <p:nvSpPr>
          <p:cNvPr id="306" name="Google Shape;306;p133"/>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307" name="Google Shape;307;p133"/>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308" name="Google Shape;308;p133"/>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309" name="Google Shape;309;p133"/>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
        <p:nvSpPr>
          <p:cNvPr id="310" name="Google Shape;310;p133"/>
          <p:cNvSpPr txBox="1"/>
          <p:nvPr/>
        </p:nvSpPr>
        <p:spPr>
          <a:xfrm>
            <a:off x="952983" y="1613028"/>
            <a:ext cx="10588248" cy="372409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chemeClr val="dk1"/>
                </a:solidFill>
                <a:latin typeface="Quattrocento Sans"/>
                <a:ea typeface="Quattrocento Sans"/>
                <a:cs typeface="Quattrocento Sans"/>
                <a:sym typeface="Quattrocento Sans"/>
              </a:rPr>
              <a:t>4. solis. Apkopot datus</a:t>
            </a:r>
            <a:endParaRPr b="1" sz="20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sz="20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2000">
                <a:solidFill>
                  <a:schemeClr val="dk1"/>
                </a:solidFill>
                <a:latin typeface="Quattrocento Sans"/>
                <a:ea typeface="Quattrocento Sans"/>
                <a:cs typeface="Quattrocento Sans"/>
                <a:sym typeface="Quattrocento Sans"/>
              </a:rPr>
              <a:t>Šis posms ir veltīts praktiskai ieviešanai, </a:t>
            </a:r>
            <a:r>
              <a:rPr b="1" lang="en-GB" sz="2000">
                <a:solidFill>
                  <a:srgbClr val="29BA86"/>
                </a:solidFill>
                <a:latin typeface="Quattrocento Sans"/>
                <a:ea typeface="Quattrocento Sans"/>
                <a:cs typeface="Quattrocento Sans"/>
                <a:sym typeface="Quattrocento Sans"/>
              </a:rPr>
              <a:t>daloties ar </a:t>
            </a:r>
            <a:r>
              <a:rPr lang="en-GB" sz="2000">
                <a:solidFill>
                  <a:schemeClr val="dk1"/>
                </a:solidFill>
                <a:latin typeface="Quattrocento Sans"/>
                <a:ea typeface="Quattrocento Sans"/>
                <a:cs typeface="Quattrocento Sans"/>
                <a:sym typeface="Quattrocento Sans"/>
              </a:rPr>
              <a:t>aptaujas rezultātiem, </a:t>
            </a:r>
            <a:r>
              <a:rPr b="1" lang="en-GB" sz="2000">
                <a:solidFill>
                  <a:srgbClr val="29BA86"/>
                </a:solidFill>
                <a:latin typeface="Quattrocento Sans"/>
                <a:ea typeface="Quattrocento Sans"/>
                <a:cs typeface="Quattrocento Sans"/>
                <a:sym typeface="Quattrocento Sans"/>
              </a:rPr>
              <a:t>vadot </a:t>
            </a:r>
            <a:r>
              <a:rPr lang="en-GB" sz="2000">
                <a:solidFill>
                  <a:schemeClr val="dk1"/>
                </a:solidFill>
                <a:latin typeface="Quattrocento Sans"/>
                <a:ea typeface="Quattrocento Sans"/>
                <a:cs typeface="Quattrocento Sans"/>
                <a:sym typeface="Quattrocento Sans"/>
              </a:rPr>
              <a:t>fokusa grupas, </a:t>
            </a:r>
            <a:r>
              <a:rPr b="1" lang="en-GB" sz="2000">
                <a:solidFill>
                  <a:srgbClr val="29BA86"/>
                </a:solidFill>
                <a:latin typeface="Quattrocento Sans"/>
                <a:ea typeface="Quattrocento Sans"/>
                <a:cs typeface="Quattrocento Sans"/>
                <a:sym typeface="Quattrocento Sans"/>
              </a:rPr>
              <a:t>veicot </a:t>
            </a:r>
            <a:r>
              <a:rPr lang="en-GB" sz="2000">
                <a:solidFill>
                  <a:schemeClr val="dk1"/>
                </a:solidFill>
                <a:latin typeface="Quattrocento Sans"/>
                <a:ea typeface="Quattrocento Sans"/>
                <a:cs typeface="Quattrocento Sans"/>
                <a:sym typeface="Quattrocento Sans"/>
              </a:rPr>
              <a:t>intervijas un/vai lauka testus.</a:t>
            </a:r>
            <a:endParaRPr/>
          </a:p>
          <a:p>
            <a:pPr indent="0" lvl="0" marL="0" marR="0" rtl="0" algn="l">
              <a:spcBef>
                <a:spcPts val="0"/>
              </a:spcBef>
              <a:spcAft>
                <a:spcPts val="0"/>
              </a:spcAft>
              <a:buNone/>
            </a:pPr>
            <a:r>
              <a:t/>
            </a:r>
            <a:endParaRPr sz="20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2000">
                <a:solidFill>
                  <a:schemeClr val="dk1"/>
                </a:solidFill>
                <a:latin typeface="Quattrocento Sans"/>
                <a:ea typeface="Quattrocento Sans"/>
                <a:cs typeface="Quattrocento Sans"/>
                <a:sym typeface="Quattrocento Sans"/>
              </a:rPr>
              <a:t>Informācija tiek apkopota no dažādiem avotiem un reģistrēta vai nu manuāli, vai izmantojot sistēmu.</a:t>
            </a:r>
            <a:endParaRPr sz="20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b="1" sz="1800" u="sng">
              <a:solidFill>
                <a:schemeClr val="dk1"/>
              </a:solidFill>
              <a:latin typeface="Calibri"/>
              <a:ea typeface="Calibri"/>
              <a:cs typeface="Calibri"/>
              <a:sym typeface="Calibri"/>
            </a:endParaRPr>
          </a:p>
          <a:p>
            <a:pPr indent="0" lvl="0" marL="0" marR="0" rtl="0" algn="l">
              <a:spcBef>
                <a:spcPts val="0"/>
              </a:spcBef>
              <a:spcAft>
                <a:spcPts val="0"/>
              </a:spcAft>
              <a:buNone/>
            </a:pPr>
            <a:r>
              <a:rPr b="1" lang="en-GB" sz="2000">
                <a:solidFill>
                  <a:schemeClr val="dk1"/>
                </a:solidFill>
                <a:latin typeface="Quattrocento Sans"/>
                <a:ea typeface="Quattrocento Sans"/>
                <a:cs typeface="Quattrocento Sans"/>
                <a:sym typeface="Quattrocento Sans"/>
              </a:rPr>
              <a:t>5. Datu analīze</a:t>
            </a:r>
            <a:endParaRPr/>
          </a:p>
          <a:p>
            <a:pPr indent="0" lvl="0" marL="0" marR="0" rtl="0" algn="l">
              <a:spcBef>
                <a:spcPts val="0"/>
              </a:spcBef>
              <a:spcAft>
                <a:spcPts val="0"/>
              </a:spcAft>
              <a:buNone/>
            </a:pPr>
            <a:r>
              <a:t/>
            </a:r>
            <a:endParaRPr b="1" sz="1800">
              <a:solidFill>
                <a:schemeClr val="dk1"/>
              </a:solidFill>
              <a:latin typeface="Calibri"/>
              <a:ea typeface="Calibri"/>
              <a:cs typeface="Calibri"/>
              <a:sym typeface="Calibri"/>
            </a:endParaRPr>
          </a:p>
          <a:p>
            <a:pPr indent="0" lvl="0" marL="0" marR="0" rtl="0" algn="l">
              <a:spcBef>
                <a:spcPts val="0"/>
              </a:spcBef>
              <a:spcAft>
                <a:spcPts val="0"/>
              </a:spcAft>
              <a:buNone/>
            </a:pPr>
            <a:r>
              <a:rPr lang="en-GB" sz="2000">
                <a:solidFill>
                  <a:schemeClr val="dk1"/>
                </a:solidFill>
                <a:latin typeface="Quattrocento Sans"/>
                <a:ea typeface="Quattrocento Sans"/>
                <a:cs typeface="Quattrocento Sans"/>
                <a:sym typeface="Quattrocento Sans"/>
              </a:rPr>
              <a:t>Iepriekšējā posmā apkopotā informācija tiks analizēta, izmantojot dažādas programmatūras paketes, piemēram, </a:t>
            </a:r>
            <a:r>
              <a:rPr lang="en-GB" sz="2000" u="sng">
                <a:solidFill>
                  <a:schemeClr val="dk1"/>
                </a:solidFill>
                <a:latin typeface="Quattrocento Sans"/>
                <a:ea typeface="Quattrocento Sans"/>
                <a:cs typeface="Quattrocento Sans"/>
                <a:sym typeface="Quattrocento Sans"/>
                <a:hlinkClick r:id="rId6">
                  <a:extLst>
                    <a:ext uri="{A12FA001-AC4F-418D-AE19-62706E023703}">
                      <ahyp:hlinkClr val="tx"/>
                    </a:ext>
                  </a:extLst>
                </a:hlinkClick>
              </a:rPr>
              <a:t>Excel, </a:t>
            </a:r>
            <a:r>
              <a:rPr lang="en-GB" sz="2000">
                <a:solidFill>
                  <a:schemeClr val="dk1"/>
                </a:solidFill>
                <a:latin typeface="Quattrocento Sans"/>
                <a:ea typeface="Quattrocento Sans"/>
                <a:cs typeface="Quattrocento Sans"/>
                <a:sym typeface="Quattrocento Sans"/>
              </a:rPr>
              <a:t>SPSS un Minitab.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16"/>
          <p:cNvSpPr txBox="1"/>
          <p:nvPr>
            <p:ph type="title"/>
          </p:nvPr>
        </p:nvSpPr>
        <p:spPr>
          <a:xfrm>
            <a:off x="3786886" y="479123"/>
            <a:ext cx="4618228" cy="49173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29BB89"/>
              </a:buClr>
              <a:buSzPts val="3600"/>
              <a:buFont typeface="Quattrocento Sans"/>
              <a:buNone/>
            </a:pPr>
            <a:r>
              <a:rPr b="1" lang="en-GB" sz="3600">
                <a:solidFill>
                  <a:srgbClr val="29BB89"/>
                </a:solidFill>
                <a:latin typeface="Quattrocento Sans"/>
                <a:ea typeface="Quattrocento Sans"/>
                <a:cs typeface="Quattrocento Sans"/>
                <a:sym typeface="Quattrocento Sans"/>
              </a:rPr>
              <a:t>5. modulis: Saturs</a:t>
            </a:r>
            <a:endParaRPr/>
          </a:p>
        </p:txBody>
      </p:sp>
      <p:sp>
        <p:nvSpPr>
          <p:cNvPr id="97" name="Google Shape;97;p116"/>
          <p:cNvSpPr txBox="1"/>
          <p:nvPr/>
        </p:nvSpPr>
        <p:spPr>
          <a:xfrm>
            <a:off x="2251311" y="1471132"/>
            <a:ext cx="1163221" cy="49173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95562"/>
              </a:buClr>
              <a:buSzPts val="2400"/>
              <a:buFont typeface="Quattrocento Sans"/>
              <a:buNone/>
            </a:pPr>
            <a:r>
              <a:rPr b="1" i="0" lang="en-GB" sz="2400" u="none" cap="none" strike="noStrike">
                <a:solidFill>
                  <a:srgbClr val="195562"/>
                </a:solidFill>
                <a:latin typeface="Quattrocento Sans"/>
                <a:ea typeface="Quattrocento Sans"/>
                <a:cs typeface="Quattrocento Sans"/>
                <a:sym typeface="Quattrocento Sans"/>
              </a:rPr>
              <a:t>1</a:t>
            </a:r>
            <a:endParaRPr/>
          </a:p>
        </p:txBody>
      </p:sp>
      <p:sp>
        <p:nvSpPr>
          <p:cNvPr id="98" name="Google Shape;98;p116"/>
          <p:cNvSpPr/>
          <p:nvPr/>
        </p:nvSpPr>
        <p:spPr>
          <a:xfrm>
            <a:off x="0" y="6198244"/>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00"/>
              <a:buFont typeface="Calibri"/>
              <a:buNone/>
            </a:pPr>
            <a:r>
              <a:t/>
            </a:r>
            <a:endParaRPr b="0" i="0" sz="400" u="none" cap="none" strike="noStrike">
              <a:solidFill>
                <a:srgbClr val="FFFFFF"/>
              </a:solidFill>
              <a:latin typeface="Calibri"/>
              <a:ea typeface="Calibri"/>
              <a:cs typeface="Calibri"/>
              <a:sym typeface="Calibri"/>
            </a:endParaRPr>
          </a:p>
        </p:txBody>
      </p:sp>
      <p:pic>
        <p:nvPicPr>
          <p:cNvPr descr="Text&#10;&#10;Description automatically generated" id="99" name="Google Shape;99;p116"/>
          <p:cNvPicPr preferRelativeResize="0"/>
          <p:nvPr/>
        </p:nvPicPr>
        <p:blipFill rotWithShape="1">
          <a:blip r:embed="rId3">
            <a:alphaModFix/>
          </a:blip>
          <a:srcRect b="0" l="0" r="0" t="0"/>
          <a:stretch/>
        </p:blipFill>
        <p:spPr>
          <a:xfrm>
            <a:off x="235341" y="6247302"/>
            <a:ext cx="1964299" cy="427819"/>
          </a:xfrm>
          <a:prstGeom prst="rect">
            <a:avLst/>
          </a:prstGeom>
          <a:noFill/>
          <a:ln>
            <a:noFill/>
          </a:ln>
        </p:spPr>
      </p:pic>
      <p:sp>
        <p:nvSpPr>
          <p:cNvPr id="100" name="Google Shape;100;p116"/>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00"/>
              <a:buFont typeface="Calibri"/>
              <a:buNone/>
            </a:pPr>
            <a:r>
              <a:t/>
            </a:r>
            <a:endParaRPr b="0" i="0" sz="400" u="none" cap="none" strike="noStrike">
              <a:solidFill>
                <a:srgbClr val="FFFFFF"/>
              </a:solidFill>
              <a:latin typeface="Calibri"/>
              <a:ea typeface="Calibri"/>
              <a:cs typeface="Calibri"/>
              <a:sym typeface="Calibri"/>
            </a:endParaRPr>
          </a:p>
        </p:txBody>
      </p:sp>
      <p:pic>
        <p:nvPicPr>
          <p:cNvPr descr="Text&#10;&#10;Description automatically generated" id="101" name="Google Shape;101;p116"/>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102" name="Google Shape;102;p116"/>
          <p:cNvPicPr preferRelativeResize="0"/>
          <p:nvPr/>
        </p:nvPicPr>
        <p:blipFill rotWithShape="1">
          <a:blip r:embed="rId4">
            <a:alphaModFix/>
          </a:blip>
          <a:srcRect b="40296" l="0" r="0" t="1925"/>
          <a:stretch/>
        </p:blipFill>
        <p:spPr>
          <a:xfrm>
            <a:off x="1045611" y="0"/>
            <a:ext cx="897978" cy="3428999"/>
          </a:xfrm>
          <a:prstGeom prst="rect">
            <a:avLst/>
          </a:prstGeom>
          <a:noFill/>
          <a:ln>
            <a:noFill/>
          </a:ln>
        </p:spPr>
      </p:pic>
      <p:pic>
        <p:nvPicPr>
          <p:cNvPr id="103" name="Google Shape;103;p116"/>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
        <p:nvSpPr>
          <p:cNvPr id="104" name="Google Shape;104;p116"/>
          <p:cNvSpPr txBox="1"/>
          <p:nvPr/>
        </p:nvSpPr>
        <p:spPr>
          <a:xfrm>
            <a:off x="2832921" y="1234208"/>
            <a:ext cx="7261149" cy="309966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95562"/>
              </a:buClr>
              <a:buSzPts val="2400"/>
              <a:buFont typeface="Quattrocento Sans"/>
              <a:buNone/>
            </a:pPr>
            <a:r>
              <a:rPr b="1" i="0" lang="en-GB" sz="2400" u="none" cap="none" strike="noStrike">
                <a:solidFill>
                  <a:srgbClr val="195562"/>
                </a:solidFill>
                <a:latin typeface="Quattrocento Sans"/>
                <a:ea typeface="Quattrocento Sans"/>
                <a:cs typeface="Quattrocento Sans"/>
                <a:sym typeface="Quattrocento Sans"/>
              </a:rPr>
              <a:t>Tirgus izpētes veikšana</a:t>
            </a:r>
            <a:endParaRPr b="1" i="0" sz="2400" u="none" cap="none" strike="noStrike">
              <a:solidFill>
                <a:srgbClr val="195562"/>
              </a:solidFill>
              <a:latin typeface="Quattrocento Sans"/>
              <a:ea typeface="Quattrocento Sans"/>
              <a:cs typeface="Quattrocento Sans"/>
              <a:sym typeface="Quattrocento Sans"/>
            </a:endParaRPr>
          </a:p>
          <a:p>
            <a:pPr indent="-342900" lvl="0" marL="342900" marR="0" rtl="0" algn="l">
              <a:lnSpc>
                <a:spcPct val="90000"/>
              </a:lnSpc>
              <a:spcBef>
                <a:spcPts val="1200"/>
              </a:spcBef>
              <a:spcAft>
                <a:spcPts val="0"/>
              </a:spcAft>
              <a:buClr>
                <a:srgbClr val="3F3F3F"/>
              </a:buClr>
              <a:buSzPts val="2000"/>
              <a:buFont typeface="Arial"/>
              <a:buChar char="•"/>
            </a:pPr>
            <a:r>
              <a:rPr b="0" i="0" lang="en-GB" sz="2000" u="none" cap="none" strike="noStrike">
                <a:solidFill>
                  <a:srgbClr val="3F3F3F"/>
                </a:solidFill>
                <a:latin typeface="Quattrocento Sans"/>
                <a:ea typeface="Quattrocento Sans"/>
                <a:cs typeface="Quattrocento Sans"/>
                <a:sym typeface="Quattrocento Sans"/>
              </a:rPr>
              <a:t>Tirgus izpēte reālajā dzīvē</a:t>
            </a:r>
            <a:endParaRPr/>
          </a:p>
          <a:p>
            <a:pPr indent="-342900" lvl="0" marL="342900" marR="0" rtl="0" algn="l">
              <a:lnSpc>
                <a:spcPct val="90000"/>
              </a:lnSpc>
              <a:spcBef>
                <a:spcPts val="1200"/>
              </a:spcBef>
              <a:spcAft>
                <a:spcPts val="0"/>
              </a:spcAft>
              <a:buClr>
                <a:srgbClr val="3F3F3F"/>
              </a:buClr>
              <a:buSzPts val="2000"/>
              <a:buFont typeface="Arial"/>
              <a:buChar char="•"/>
            </a:pPr>
            <a:r>
              <a:rPr b="0" i="0" lang="en-GB" sz="2000" u="none" cap="none" strike="noStrike">
                <a:solidFill>
                  <a:srgbClr val="3F3F3F"/>
                </a:solidFill>
                <a:latin typeface="Quattrocento Sans"/>
                <a:ea typeface="Quattrocento Sans"/>
                <a:cs typeface="Quattrocento Sans"/>
                <a:sym typeface="Quattrocento Sans"/>
              </a:rPr>
              <a:t>Tirgus izpēte ar biznesa objektīviem</a:t>
            </a:r>
            <a:endParaRPr/>
          </a:p>
          <a:p>
            <a:pPr indent="-342900" lvl="0" marL="342900" marR="0" rtl="0" algn="l">
              <a:lnSpc>
                <a:spcPct val="90000"/>
              </a:lnSpc>
              <a:spcBef>
                <a:spcPts val="1200"/>
              </a:spcBef>
              <a:spcAft>
                <a:spcPts val="0"/>
              </a:spcAft>
              <a:buClr>
                <a:srgbClr val="3F3F3F"/>
              </a:buClr>
              <a:buSzPts val="2000"/>
              <a:buFont typeface="Arial"/>
              <a:buChar char="•"/>
            </a:pPr>
            <a:r>
              <a:rPr b="0" i="0" lang="en-GB" sz="2000" u="none" cap="none" strike="noStrike">
                <a:solidFill>
                  <a:srgbClr val="3F3F3F"/>
                </a:solidFill>
                <a:latin typeface="Quattrocento Sans"/>
                <a:ea typeface="Quattrocento Sans"/>
                <a:cs typeface="Quattrocento Sans"/>
                <a:sym typeface="Quattrocento Sans"/>
              </a:rPr>
              <a:t>Kāpēc tirgus izpēte ir svarīga?</a:t>
            </a:r>
            <a:endParaRPr/>
          </a:p>
          <a:p>
            <a:pPr indent="-342900" lvl="0" marL="342900" marR="0" rtl="0" algn="l">
              <a:lnSpc>
                <a:spcPct val="90000"/>
              </a:lnSpc>
              <a:spcBef>
                <a:spcPts val="1200"/>
              </a:spcBef>
              <a:spcAft>
                <a:spcPts val="0"/>
              </a:spcAft>
              <a:buClr>
                <a:srgbClr val="3F3F3F"/>
              </a:buClr>
              <a:buSzPts val="2000"/>
              <a:buFont typeface="Arial"/>
              <a:buChar char="•"/>
            </a:pPr>
            <a:r>
              <a:rPr b="0" i="0" lang="en-GB" sz="2000" u="none" cap="none" strike="noStrike">
                <a:solidFill>
                  <a:srgbClr val="3F3F3F"/>
                </a:solidFill>
                <a:latin typeface="Quattrocento Sans"/>
                <a:ea typeface="Quattrocento Sans"/>
                <a:cs typeface="Quattrocento Sans"/>
                <a:sym typeface="Quattrocento Sans"/>
              </a:rPr>
              <a:t>Tirgus izpētes veikšanas iemesli</a:t>
            </a:r>
            <a:endParaRPr/>
          </a:p>
          <a:p>
            <a:pPr indent="-342900" lvl="0" marL="342900" marR="0" rtl="0" algn="l">
              <a:lnSpc>
                <a:spcPct val="90000"/>
              </a:lnSpc>
              <a:spcBef>
                <a:spcPts val="1200"/>
              </a:spcBef>
              <a:spcAft>
                <a:spcPts val="0"/>
              </a:spcAft>
              <a:buClr>
                <a:srgbClr val="3F3F3F"/>
              </a:buClr>
              <a:buSzPts val="2000"/>
              <a:buFont typeface="Arial"/>
              <a:buChar char="•"/>
            </a:pPr>
            <a:r>
              <a:rPr b="0" i="0" lang="en-GB" sz="2000" u="none" cap="none" strike="noStrike">
                <a:solidFill>
                  <a:srgbClr val="3F3F3F"/>
                </a:solidFill>
                <a:latin typeface="Quattrocento Sans"/>
                <a:ea typeface="Quattrocento Sans"/>
                <a:cs typeface="Quattrocento Sans"/>
                <a:sym typeface="Quattrocento Sans"/>
              </a:rPr>
              <a:t>Sešu soļu tirgus izpētes process</a:t>
            </a:r>
            <a:endParaRPr b="0" i="0" sz="2000" u="none" cap="none" strike="noStrike">
              <a:solidFill>
                <a:srgbClr val="3F3F3F"/>
              </a:solidFill>
              <a:latin typeface="Quattrocento Sans"/>
              <a:ea typeface="Quattrocento Sans"/>
              <a:cs typeface="Quattrocento Sans"/>
              <a:sym typeface="Quattrocento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134"/>
          <p:cNvSpPr txBox="1"/>
          <p:nvPr/>
        </p:nvSpPr>
        <p:spPr>
          <a:xfrm>
            <a:off x="952983" y="489849"/>
            <a:ext cx="1014642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rgbClr val="29BA86"/>
                </a:solidFill>
                <a:latin typeface="Quattrocento Sans"/>
                <a:ea typeface="Quattrocento Sans"/>
                <a:cs typeface="Quattrocento Sans"/>
                <a:sym typeface="Quattrocento Sans"/>
              </a:rPr>
              <a:t>Tirgus izpētes veikšanas soļi</a:t>
            </a:r>
            <a:endParaRPr b="1" sz="3600">
              <a:solidFill>
                <a:srgbClr val="29BA86"/>
              </a:solidFill>
              <a:latin typeface="Quattrocento Sans"/>
              <a:ea typeface="Quattrocento Sans"/>
              <a:cs typeface="Quattrocento Sans"/>
              <a:sym typeface="Quattrocento Sans"/>
            </a:endParaRPr>
          </a:p>
        </p:txBody>
      </p:sp>
      <p:sp>
        <p:nvSpPr>
          <p:cNvPr id="316" name="Google Shape;316;p134"/>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317" name="Google Shape;317;p134"/>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318" name="Google Shape;318;p134"/>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319" name="Google Shape;319;p134"/>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
        <p:nvSpPr>
          <p:cNvPr id="320" name="Google Shape;320;p134"/>
          <p:cNvSpPr txBox="1"/>
          <p:nvPr/>
        </p:nvSpPr>
        <p:spPr>
          <a:xfrm>
            <a:off x="952983" y="1613028"/>
            <a:ext cx="10588248" cy="286232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chemeClr val="dk1"/>
                </a:solidFill>
                <a:latin typeface="Quattrocento Sans"/>
                <a:ea typeface="Quattrocento Sans"/>
                <a:cs typeface="Quattrocento Sans"/>
                <a:sym typeface="Quattrocento Sans"/>
              </a:rPr>
              <a:t>6. solis. Vizualizēt un paziņot secinājumus</a:t>
            </a:r>
            <a:endParaRPr/>
          </a:p>
          <a:p>
            <a:pPr indent="0" lvl="0" marL="0" marR="0" rtl="0" algn="l">
              <a:spcBef>
                <a:spcPts val="0"/>
              </a:spcBef>
              <a:spcAft>
                <a:spcPts val="0"/>
              </a:spcAft>
              <a:buNone/>
            </a:pPr>
            <a:r>
              <a:t/>
            </a:r>
            <a:endParaRPr sz="20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2000">
                <a:solidFill>
                  <a:schemeClr val="dk1"/>
                </a:solidFill>
                <a:latin typeface="Quattrocento Sans"/>
                <a:ea typeface="Quattrocento Sans"/>
                <a:cs typeface="Quattrocento Sans"/>
                <a:sym typeface="Quattrocento Sans"/>
              </a:rPr>
              <a:t>Pēdējais posms ir iepriekšējā posmā iegūtās strukturētās informācijas pārvēršana jēgpilnos secinājumos par tirgus tendencēm un klientu vajadzībām. </a:t>
            </a:r>
            <a:endParaRPr sz="20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sz="20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2000">
                <a:solidFill>
                  <a:schemeClr val="dk1"/>
                </a:solidFill>
                <a:latin typeface="Quattrocento Sans"/>
                <a:ea typeface="Quattrocento Sans"/>
                <a:cs typeface="Quattrocento Sans"/>
                <a:sym typeface="Quattrocento Sans"/>
              </a:rPr>
              <a:t>Rezultātu prezentācijai jābūt saistītai ar pētījuma mērķiem un uzņēmējdarbības iespēju/problēmu (skatīt 1. soli).</a:t>
            </a:r>
            <a:endParaRPr/>
          </a:p>
          <a:p>
            <a:pPr indent="0" lvl="0" marL="0" marR="0" rtl="0" algn="l">
              <a:spcBef>
                <a:spcPts val="0"/>
              </a:spcBef>
              <a:spcAft>
                <a:spcPts val="0"/>
              </a:spcAft>
              <a:buNone/>
            </a:pPr>
            <a:r>
              <a:t/>
            </a:r>
            <a:endParaRPr sz="20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2000">
                <a:solidFill>
                  <a:schemeClr val="dk1"/>
                </a:solidFill>
                <a:latin typeface="Quattrocento Sans"/>
                <a:ea typeface="Quattrocento Sans"/>
                <a:cs typeface="Quattrocento Sans"/>
                <a:sym typeface="Quattrocento Sans"/>
              </a:rPr>
              <a:t>Rezultāti ir jānoformulē secinājumu un ieteikumu veidā.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135"/>
          <p:cNvSpPr txBox="1"/>
          <p:nvPr/>
        </p:nvSpPr>
        <p:spPr>
          <a:xfrm>
            <a:off x="952983" y="690109"/>
            <a:ext cx="1014642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rgbClr val="29BA86"/>
                </a:solidFill>
                <a:latin typeface="Quattrocento Sans"/>
                <a:ea typeface="Quattrocento Sans"/>
                <a:cs typeface="Quattrocento Sans"/>
                <a:sym typeface="Quattrocento Sans"/>
              </a:rPr>
              <a:t>GALVENIE PUNKTI</a:t>
            </a:r>
            <a:endParaRPr/>
          </a:p>
        </p:txBody>
      </p:sp>
      <p:sp>
        <p:nvSpPr>
          <p:cNvPr id="326" name="Google Shape;326;p135"/>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327" name="Google Shape;327;p135"/>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328" name="Google Shape;328;p135"/>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329" name="Google Shape;329;p135"/>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
        <p:nvSpPr>
          <p:cNvPr id="330" name="Google Shape;330;p135"/>
          <p:cNvSpPr txBox="1"/>
          <p:nvPr/>
        </p:nvSpPr>
        <p:spPr>
          <a:xfrm>
            <a:off x="952983" y="1502931"/>
            <a:ext cx="10588248"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000">
                <a:solidFill>
                  <a:schemeClr val="dk1"/>
                </a:solidFill>
                <a:latin typeface="Quattrocento Sans"/>
                <a:ea typeface="Quattrocento Sans"/>
                <a:cs typeface="Quattrocento Sans"/>
                <a:sym typeface="Quattrocento Sans"/>
              </a:rPr>
              <a:t>Kādi ir galvenie tirgus izpētes aspekti?</a:t>
            </a:r>
            <a:endParaRPr sz="20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sz="20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136"/>
          <p:cNvSpPr txBox="1"/>
          <p:nvPr/>
        </p:nvSpPr>
        <p:spPr>
          <a:xfrm>
            <a:off x="952983" y="566284"/>
            <a:ext cx="1014642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rgbClr val="29BA86"/>
                </a:solidFill>
                <a:latin typeface="Quattrocento Sans"/>
                <a:ea typeface="Quattrocento Sans"/>
                <a:cs typeface="Quattrocento Sans"/>
                <a:sym typeface="Quattrocento Sans"/>
              </a:rPr>
              <a:t>GALVENIE PUNKTI</a:t>
            </a:r>
            <a:endParaRPr/>
          </a:p>
        </p:txBody>
      </p:sp>
      <p:sp>
        <p:nvSpPr>
          <p:cNvPr id="336" name="Google Shape;336;p136"/>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337" name="Google Shape;337;p136"/>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338" name="Google Shape;338;p136"/>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339" name="Google Shape;339;p136"/>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
        <p:nvSpPr>
          <p:cNvPr id="340" name="Google Shape;340;p136"/>
          <p:cNvSpPr txBox="1"/>
          <p:nvPr/>
        </p:nvSpPr>
        <p:spPr>
          <a:xfrm>
            <a:off x="952983" y="1379106"/>
            <a:ext cx="10588248" cy="424731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Quattrocento Sans"/>
                <a:ea typeface="Quattrocento Sans"/>
                <a:cs typeface="Quattrocento Sans"/>
                <a:sym typeface="Quattrocento Sans"/>
              </a:rPr>
              <a:t>Tirgus izpēti </a:t>
            </a:r>
            <a:r>
              <a:rPr b="1" lang="en-GB" sz="1800">
                <a:solidFill>
                  <a:srgbClr val="29BB89"/>
                </a:solidFill>
                <a:latin typeface="Quattrocento Sans"/>
                <a:ea typeface="Quattrocento Sans"/>
                <a:cs typeface="Quattrocento Sans"/>
                <a:sym typeface="Quattrocento Sans"/>
              </a:rPr>
              <a:t>veic jebkura organizācija, </a:t>
            </a:r>
            <a:r>
              <a:rPr lang="en-GB" sz="1800">
                <a:solidFill>
                  <a:schemeClr val="dk1"/>
                </a:solidFill>
                <a:latin typeface="Quattrocento Sans"/>
                <a:ea typeface="Quattrocento Sans"/>
                <a:cs typeface="Quattrocento Sans"/>
                <a:sym typeface="Quattrocento Sans"/>
              </a:rPr>
              <a:t>neatkarīgi no tā, vai tā ir jaunizveidota vai labi pazīstama.</a:t>
            </a:r>
            <a:endParaRPr/>
          </a:p>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1800">
                <a:solidFill>
                  <a:schemeClr val="dk1"/>
                </a:solidFill>
                <a:latin typeface="Quattrocento Sans"/>
                <a:ea typeface="Quattrocento Sans"/>
                <a:cs typeface="Quattrocento Sans"/>
                <a:sym typeface="Quattrocento Sans"/>
              </a:rPr>
              <a:t>Tirgus izpētē iegūtā informācija ir instruments, kas ļauj uzņēmumam gūt skaidru priekšstatu par </a:t>
            </a:r>
            <a:r>
              <a:rPr b="1" lang="en-GB" sz="1800">
                <a:solidFill>
                  <a:srgbClr val="29BB89"/>
                </a:solidFill>
                <a:latin typeface="Quattrocento Sans"/>
                <a:ea typeface="Quattrocento Sans"/>
                <a:cs typeface="Quattrocento Sans"/>
                <a:sym typeface="Quattrocento Sans"/>
              </a:rPr>
              <a:t>pašreizējo situāciju tirgū, kurā </a:t>
            </a:r>
            <a:r>
              <a:rPr lang="en-GB" sz="1800">
                <a:solidFill>
                  <a:schemeClr val="dk1"/>
                </a:solidFill>
                <a:latin typeface="Quattrocento Sans"/>
                <a:ea typeface="Quattrocento Sans"/>
                <a:cs typeface="Quattrocento Sans"/>
                <a:sym typeface="Quattrocento Sans"/>
              </a:rPr>
              <a:t>tas vēlas ienākt/izvērsties, un tajā pašā laikā tā ir uzskatāma par </a:t>
            </a:r>
            <a:r>
              <a:rPr b="1" lang="en-GB" sz="1800">
                <a:solidFill>
                  <a:srgbClr val="29BB89"/>
                </a:solidFill>
                <a:latin typeface="Quattrocento Sans"/>
                <a:ea typeface="Quattrocento Sans"/>
                <a:cs typeface="Quattrocento Sans"/>
                <a:sym typeface="Quattrocento Sans"/>
              </a:rPr>
              <a:t>atgriezenisko saiti organizācijai, </a:t>
            </a:r>
            <a:r>
              <a:rPr lang="en-GB" sz="1800">
                <a:solidFill>
                  <a:schemeClr val="dk1"/>
                </a:solidFill>
                <a:latin typeface="Quattrocento Sans"/>
                <a:ea typeface="Quattrocento Sans"/>
                <a:cs typeface="Quattrocento Sans"/>
                <a:sym typeface="Quattrocento Sans"/>
              </a:rPr>
              <a:t>lai tā varētu pieņemt labākus lēmumus. </a:t>
            </a:r>
            <a:endParaRPr/>
          </a:p>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1800">
                <a:solidFill>
                  <a:schemeClr val="dk1"/>
                </a:solidFill>
                <a:latin typeface="Quattrocento Sans"/>
                <a:ea typeface="Quattrocento Sans"/>
                <a:cs typeface="Quattrocento Sans"/>
                <a:sym typeface="Quattrocento Sans"/>
              </a:rPr>
              <a:t>Tirgus izpētes mērķu definēšana ir svarīga, lai </a:t>
            </a:r>
            <a:r>
              <a:rPr b="1" lang="en-GB" sz="1800">
                <a:solidFill>
                  <a:srgbClr val="29BB89"/>
                </a:solidFill>
                <a:latin typeface="Quattrocento Sans"/>
                <a:ea typeface="Quattrocento Sans"/>
                <a:cs typeface="Quattrocento Sans"/>
                <a:sym typeface="Quattrocento Sans"/>
              </a:rPr>
              <a:t>samazinātu risku, ka </a:t>
            </a:r>
            <a:r>
              <a:rPr lang="en-GB" sz="1800">
                <a:solidFill>
                  <a:schemeClr val="dk1"/>
                </a:solidFill>
                <a:latin typeface="Quattrocento Sans"/>
                <a:ea typeface="Quattrocento Sans"/>
                <a:cs typeface="Quattrocento Sans"/>
                <a:sym typeface="Quattrocento Sans"/>
              </a:rPr>
              <a:t>iepriekš noteiktais(-ie) rezultāts(-i) </a:t>
            </a:r>
            <a:r>
              <a:rPr b="1" lang="en-GB" sz="1800">
                <a:solidFill>
                  <a:srgbClr val="29BB89"/>
                </a:solidFill>
                <a:latin typeface="Quattrocento Sans"/>
                <a:ea typeface="Quattrocento Sans"/>
                <a:cs typeface="Quattrocento Sans"/>
                <a:sym typeface="Quattrocento Sans"/>
              </a:rPr>
              <a:t>varētu tikt novirzīts(</a:t>
            </a:r>
            <a:r>
              <a:rPr lang="en-GB" sz="1800">
                <a:solidFill>
                  <a:schemeClr val="dk1"/>
                </a:solidFill>
                <a:latin typeface="Quattrocento Sans"/>
                <a:ea typeface="Quattrocento Sans"/>
                <a:cs typeface="Quattrocento Sans"/>
                <a:sym typeface="Quattrocento Sans"/>
              </a:rPr>
              <a:t>-i), un </a:t>
            </a:r>
            <a:r>
              <a:rPr b="1" lang="en-GB" sz="1800">
                <a:solidFill>
                  <a:srgbClr val="29BB89"/>
                </a:solidFill>
                <a:latin typeface="Quattrocento Sans"/>
                <a:ea typeface="Quattrocento Sans"/>
                <a:cs typeface="Quattrocento Sans"/>
                <a:sym typeface="Quattrocento Sans"/>
              </a:rPr>
              <a:t>kalpo kā atskaites punkts </a:t>
            </a:r>
            <a:r>
              <a:rPr lang="en-GB" sz="1800">
                <a:solidFill>
                  <a:schemeClr val="dk1"/>
                </a:solidFill>
                <a:latin typeface="Quattrocento Sans"/>
                <a:ea typeface="Quattrocento Sans"/>
                <a:cs typeface="Quattrocento Sans"/>
                <a:sym typeface="Quattrocento Sans"/>
              </a:rPr>
              <a:t>kopējā tirgus izpētes procesā.</a:t>
            </a:r>
            <a:endParaRPr/>
          </a:p>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1800">
                <a:solidFill>
                  <a:schemeClr val="dk1"/>
                </a:solidFill>
                <a:latin typeface="Quattrocento Sans"/>
                <a:ea typeface="Quattrocento Sans"/>
                <a:cs typeface="Quattrocento Sans"/>
                <a:sym typeface="Quattrocento Sans"/>
              </a:rPr>
              <a:t>Tirgus izpētes mērķis ir apkopot precīzu informāciju, kas atspoguļo "patieso situāciju", un izdarīt secinājumus par to. Tāpēc tirgus pētījumiem jābūt </a:t>
            </a:r>
            <a:r>
              <a:rPr b="1" lang="en-GB" sz="1800">
                <a:solidFill>
                  <a:srgbClr val="29BB89"/>
                </a:solidFill>
                <a:latin typeface="Quattrocento Sans"/>
                <a:ea typeface="Quattrocento Sans"/>
                <a:cs typeface="Quattrocento Sans"/>
                <a:sym typeface="Quattrocento Sans"/>
              </a:rPr>
              <a:t>brīviem no jebkādas </a:t>
            </a:r>
            <a:r>
              <a:rPr lang="en-GB" sz="1800">
                <a:solidFill>
                  <a:schemeClr val="dk1"/>
                </a:solidFill>
                <a:latin typeface="Quattrocento Sans"/>
                <a:ea typeface="Quattrocento Sans"/>
                <a:cs typeface="Quattrocento Sans"/>
                <a:sym typeface="Quattrocento Sans"/>
              </a:rPr>
              <a:t>pētnieka vai vadības </a:t>
            </a:r>
            <a:r>
              <a:rPr b="1" lang="en-GB" sz="1800">
                <a:solidFill>
                  <a:srgbClr val="29BB89"/>
                </a:solidFill>
                <a:latin typeface="Quattrocento Sans"/>
                <a:ea typeface="Quattrocento Sans"/>
                <a:cs typeface="Quattrocento Sans"/>
                <a:sym typeface="Quattrocento Sans"/>
              </a:rPr>
              <a:t>neobjektivitātes</a:t>
            </a:r>
            <a:r>
              <a:rPr lang="en-GB" sz="1800">
                <a:solidFill>
                  <a:schemeClr val="dk1"/>
                </a:solidFill>
                <a:latin typeface="Quattrocento Sans"/>
                <a:ea typeface="Quattrocento Sans"/>
                <a:cs typeface="Quattrocento Sans"/>
                <a:sym typeface="Quattrocento Sans"/>
              </a:rPr>
              <a:t>.</a:t>
            </a:r>
            <a:endParaRPr/>
          </a:p>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1800">
                <a:solidFill>
                  <a:schemeClr val="dk1"/>
                </a:solidFill>
                <a:latin typeface="Quattrocento Sans"/>
                <a:ea typeface="Quattrocento Sans"/>
                <a:cs typeface="Quattrocento Sans"/>
                <a:sym typeface="Quattrocento Sans"/>
              </a:rPr>
              <a:t>Tirgus izpētes rīki ir labākais veids, kā nodrošināt </a:t>
            </a:r>
            <a:r>
              <a:rPr b="1" lang="en-GB" sz="1800">
                <a:solidFill>
                  <a:schemeClr val="dk1"/>
                </a:solidFill>
                <a:latin typeface="Quattrocento Sans"/>
                <a:ea typeface="Quattrocento Sans"/>
                <a:cs typeface="Quattrocento Sans"/>
                <a:sym typeface="Quattrocento Sans"/>
              </a:rPr>
              <a:t>pieejamības aizspriedumu novēršanu, </a:t>
            </a:r>
            <a:r>
              <a:rPr lang="en-GB" sz="1800">
                <a:solidFill>
                  <a:schemeClr val="dk1"/>
                </a:solidFill>
                <a:latin typeface="Quattrocento Sans"/>
                <a:ea typeface="Quattrocento Sans"/>
                <a:cs typeface="Quattrocento Sans"/>
                <a:sym typeface="Quattrocento Sans"/>
              </a:rPr>
              <a:t>jo tie sniedz precīzu priekšstatu par klientu vajadzībām un vēlmēm.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137"/>
          <p:cNvSpPr txBox="1"/>
          <p:nvPr/>
        </p:nvSpPr>
        <p:spPr>
          <a:xfrm>
            <a:off x="952983" y="690109"/>
            <a:ext cx="1014642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rgbClr val="29BA86"/>
                </a:solidFill>
                <a:latin typeface="Quattrocento Sans"/>
                <a:ea typeface="Quattrocento Sans"/>
                <a:cs typeface="Quattrocento Sans"/>
                <a:sym typeface="Quattrocento Sans"/>
              </a:rPr>
              <a:t>GALVENIE PUNKTI</a:t>
            </a:r>
            <a:endParaRPr/>
          </a:p>
        </p:txBody>
      </p:sp>
      <p:sp>
        <p:nvSpPr>
          <p:cNvPr id="346" name="Google Shape;346;p137"/>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347" name="Google Shape;347;p137"/>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348" name="Google Shape;348;p137"/>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349" name="Google Shape;349;p137"/>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
        <p:nvSpPr>
          <p:cNvPr id="350" name="Google Shape;350;p137"/>
          <p:cNvSpPr txBox="1"/>
          <p:nvPr/>
        </p:nvSpPr>
        <p:spPr>
          <a:xfrm>
            <a:off x="952983" y="1502931"/>
            <a:ext cx="10588248" cy="1631216"/>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000"/>
              <a:buFont typeface="Arial"/>
              <a:buChar char="•"/>
            </a:pPr>
            <a:r>
              <a:rPr lang="en-GB" sz="2000">
                <a:solidFill>
                  <a:schemeClr val="dk1"/>
                </a:solidFill>
                <a:latin typeface="Quattrocento Sans"/>
                <a:ea typeface="Quattrocento Sans"/>
                <a:cs typeface="Quattrocento Sans"/>
                <a:sym typeface="Quattrocento Sans"/>
              </a:rPr>
              <a:t>Pārdomājiet šī moduļa galvenos punktus 5. </a:t>
            </a:r>
            <a:endParaRPr sz="2000">
              <a:solidFill>
                <a:schemeClr val="dk1"/>
              </a:solidFill>
              <a:latin typeface="Quattrocento Sans"/>
              <a:ea typeface="Quattrocento Sans"/>
              <a:cs typeface="Quattrocento Sans"/>
              <a:sym typeface="Quattrocento Sans"/>
            </a:endParaRPr>
          </a:p>
          <a:p>
            <a:pPr indent="-342900" lvl="0" marL="342900" marR="0" rtl="0" algn="l">
              <a:spcBef>
                <a:spcPts val="0"/>
              </a:spcBef>
              <a:spcAft>
                <a:spcPts val="0"/>
              </a:spcAft>
              <a:buClr>
                <a:srgbClr val="000000"/>
              </a:buClr>
              <a:buSzPts val="2000"/>
              <a:buFont typeface="Arial"/>
              <a:buChar char="•"/>
            </a:pPr>
            <a:r>
              <a:rPr lang="en-GB" sz="2000">
                <a:solidFill>
                  <a:srgbClr val="000000"/>
                </a:solidFill>
                <a:latin typeface="Quattrocento Sans"/>
                <a:ea typeface="Quattrocento Sans"/>
                <a:cs typeface="Quattrocento Sans"/>
                <a:sym typeface="Quattrocento Sans"/>
              </a:rPr>
              <a:t>Pārdomājiet šodienas nodarbībās apgūto un mēģiniet identificēt jaunus faktus, kurus pirms šodienas nezinājāt. </a:t>
            </a:r>
            <a:endParaRPr sz="2000">
              <a:solidFill>
                <a:srgbClr val="000000"/>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sz="20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sz="20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138"/>
          <p:cNvSpPr txBox="1"/>
          <p:nvPr/>
        </p:nvSpPr>
        <p:spPr>
          <a:xfrm>
            <a:off x="5185019" y="6117162"/>
            <a:ext cx="6771640" cy="553998"/>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GB" sz="1000">
                <a:solidFill>
                  <a:schemeClr val="dk1"/>
                </a:solidFill>
                <a:latin typeface="Quattrocento Sans"/>
                <a:ea typeface="Quattrocento Sans"/>
                <a:cs typeface="Quattrocento Sans"/>
                <a:sym typeface="Quattrocento Sans"/>
              </a:rPr>
              <a:t>"Eiropas Komisijas atbalsts šīs publikācijas izdošanai nenozīmē tās satura, kas atspoguļo tikai autoru viedokli, apstiprinājumu, un Komisija nav atbildīga par tajā ietvertās informācijas iespējamo izmantošanu." Projekta numurs: </a:t>
            </a:r>
            <a:r>
              <a:rPr b="0" i="0" lang="en-GB" sz="1000">
                <a:solidFill>
                  <a:srgbClr val="222222"/>
                </a:solidFill>
                <a:latin typeface="Arial"/>
                <a:ea typeface="Arial"/>
                <a:cs typeface="Arial"/>
                <a:sym typeface="Arial"/>
              </a:rPr>
              <a:t>2020-1-UK01-KA226-VET-094435</a:t>
            </a:r>
            <a:endParaRPr sz="1000">
              <a:solidFill>
                <a:schemeClr val="dk1"/>
              </a:solidFill>
              <a:latin typeface="Quattrocento Sans"/>
              <a:ea typeface="Quattrocento Sans"/>
              <a:cs typeface="Quattrocento Sans"/>
              <a:sym typeface="Quattrocento Sans"/>
            </a:endParaRPr>
          </a:p>
        </p:txBody>
      </p:sp>
      <p:pic>
        <p:nvPicPr>
          <p:cNvPr descr="Text&#10;&#10;Description automatically generated" id="356" name="Google Shape;356;p138"/>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357" name="Google Shape;357;p138"/>
          <p:cNvPicPr preferRelativeResize="0"/>
          <p:nvPr/>
        </p:nvPicPr>
        <p:blipFill rotWithShape="1">
          <a:blip r:embed="rId4">
            <a:alphaModFix/>
          </a:blip>
          <a:srcRect b="0" l="0" r="0" t="0"/>
          <a:stretch/>
        </p:blipFill>
        <p:spPr>
          <a:xfrm>
            <a:off x="4843244" y="1002244"/>
            <a:ext cx="2505512" cy="1859858"/>
          </a:xfrm>
          <a:prstGeom prst="rect">
            <a:avLst/>
          </a:prstGeom>
          <a:noFill/>
          <a:ln>
            <a:noFill/>
          </a:ln>
        </p:spPr>
      </p:pic>
      <p:sp>
        <p:nvSpPr>
          <p:cNvPr id="358" name="Google Shape;358;p138"/>
          <p:cNvSpPr/>
          <p:nvPr/>
        </p:nvSpPr>
        <p:spPr>
          <a:xfrm>
            <a:off x="10353554" y="57149"/>
            <a:ext cx="1838446" cy="79358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id="359" name="Google Shape;359;p138"/>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grpSp>
        <p:nvGrpSpPr>
          <p:cNvPr id="360" name="Google Shape;360;p138"/>
          <p:cNvGrpSpPr/>
          <p:nvPr/>
        </p:nvGrpSpPr>
        <p:grpSpPr>
          <a:xfrm>
            <a:off x="2569288" y="3802743"/>
            <a:ext cx="7053424" cy="1670958"/>
            <a:chOff x="2569288" y="3802743"/>
            <a:chExt cx="7053424" cy="1670958"/>
          </a:xfrm>
        </p:grpSpPr>
        <p:pic>
          <p:nvPicPr>
            <p:cNvPr descr="Qr code&#10;&#10;Description automatically generated" id="361" name="Google Shape;361;p138"/>
            <p:cNvPicPr preferRelativeResize="0"/>
            <p:nvPr/>
          </p:nvPicPr>
          <p:blipFill rotWithShape="1">
            <a:blip r:embed="rId6">
              <a:alphaModFix/>
            </a:blip>
            <a:srcRect b="0" l="0" r="0" t="0"/>
            <a:stretch/>
          </p:blipFill>
          <p:spPr>
            <a:xfrm>
              <a:off x="2569288" y="3802743"/>
              <a:ext cx="7053424" cy="1635034"/>
            </a:xfrm>
            <a:prstGeom prst="rect">
              <a:avLst/>
            </a:prstGeom>
            <a:noFill/>
            <a:ln>
              <a:noFill/>
            </a:ln>
          </p:spPr>
        </p:pic>
        <p:pic>
          <p:nvPicPr>
            <p:cNvPr descr="Logo&#10;&#10;Description automatically generated" id="362" name="Google Shape;362;p138"/>
            <p:cNvPicPr preferRelativeResize="0"/>
            <p:nvPr/>
          </p:nvPicPr>
          <p:blipFill rotWithShape="1">
            <a:blip r:embed="rId7">
              <a:alphaModFix/>
            </a:blip>
            <a:srcRect b="26992" l="25160" r="30392" t="26528"/>
            <a:stretch/>
          </p:blipFill>
          <p:spPr>
            <a:xfrm>
              <a:off x="6749430" y="4580527"/>
              <a:ext cx="854122" cy="893174"/>
            </a:xfrm>
            <a:prstGeom prst="rect">
              <a:avLst/>
            </a:prstGeom>
            <a:noFill/>
            <a:ln>
              <a:noFill/>
            </a:ln>
          </p:spPr>
        </p:pic>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pic>
        <p:nvPicPr>
          <p:cNvPr id="109" name="Google Shape;109;p117"/>
          <p:cNvPicPr preferRelativeResize="0"/>
          <p:nvPr/>
        </p:nvPicPr>
        <p:blipFill rotWithShape="1">
          <a:blip r:embed="rId3">
            <a:alphaModFix/>
          </a:blip>
          <a:srcRect b="0" l="0" r="0" t="0"/>
          <a:stretch/>
        </p:blipFill>
        <p:spPr>
          <a:xfrm>
            <a:off x="1367274" y="2409507"/>
            <a:ext cx="2013790" cy="2968271"/>
          </a:xfrm>
          <a:prstGeom prst="rect">
            <a:avLst/>
          </a:prstGeom>
          <a:noFill/>
          <a:ln>
            <a:noFill/>
          </a:ln>
        </p:spPr>
      </p:pic>
      <p:pic>
        <p:nvPicPr>
          <p:cNvPr id="110" name="Google Shape;110;p117"/>
          <p:cNvPicPr preferRelativeResize="0"/>
          <p:nvPr/>
        </p:nvPicPr>
        <p:blipFill rotWithShape="1">
          <a:blip r:embed="rId4">
            <a:alphaModFix/>
          </a:blip>
          <a:srcRect b="0" l="0" r="0" t="0"/>
          <a:stretch/>
        </p:blipFill>
        <p:spPr>
          <a:xfrm>
            <a:off x="3898026" y="2409507"/>
            <a:ext cx="2013790" cy="2968271"/>
          </a:xfrm>
          <a:prstGeom prst="rect">
            <a:avLst/>
          </a:prstGeom>
          <a:noFill/>
          <a:ln>
            <a:noFill/>
          </a:ln>
        </p:spPr>
      </p:pic>
      <p:pic>
        <p:nvPicPr>
          <p:cNvPr id="111" name="Google Shape;111;p117"/>
          <p:cNvPicPr preferRelativeResize="0"/>
          <p:nvPr/>
        </p:nvPicPr>
        <p:blipFill rotWithShape="1">
          <a:blip r:embed="rId4">
            <a:alphaModFix/>
          </a:blip>
          <a:srcRect b="0" l="0" r="0" t="0"/>
          <a:stretch/>
        </p:blipFill>
        <p:spPr>
          <a:xfrm>
            <a:off x="6428778" y="2409506"/>
            <a:ext cx="2013790" cy="2968271"/>
          </a:xfrm>
          <a:prstGeom prst="rect">
            <a:avLst/>
          </a:prstGeom>
          <a:noFill/>
          <a:ln>
            <a:noFill/>
          </a:ln>
        </p:spPr>
      </p:pic>
      <p:pic>
        <p:nvPicPr>
          <p:cNvPr descr="Text&#10;&#10;Description automatically generated" id="112" name="Google Shape;112;p117"/>
          <p:cNvPicPr preferRelativeResize="0"/>
          <p:nvPr/>
        </p:nvPicPr>
        <p:blipFill rotWithShape="1">
          <a:blip r:embed="rId5">
            <a:alphaModFix/>
          </a:blip>
          <a:srcRect b="0" l="0" r="0" t="0"/>
          <a:stretch/>
        </p:blipFill>
        <p:spPr>
          <a:xfrm>
            <a:off x="235341" y="6247302"/>
            <a:ext cx="1964299" cy="427819"/>
          </a:xfrm>
          <a:prstGeom prst="rect">
            <a:avLst/>
          </a:prstGeom>
          <a:noFill/>
          <a:ln>
            <a:noFill/>
          </a:ln>
        </p:spPr>
      </p:pic>
      <p:sp>
        <p:nvSpPr>
          <p:cNvPr id="113" name="Google Shape;113;p117"/>
          <p:cNvSpPr txBox="1"/>
          <p:nvPr/>
        </p:nvSpPr>
        <p:spPr>
          <a:xfrm>
            <a:off x="1533430" y="2644628"/>
            <a:ext cx="1681480"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400">
                <a:solidFill>
                  <a:srgbClr val="29BB89"/>
                </a:solidFill>
                <a:latin typeface="Quattrocento Sans"/>
                <a:ea typeface="Quattrocento Sans"/>
                <a:cs typeface="Quattrocento Sans"/>
                <a:sym typeface="Quattrocento Sans"/>
              </a:rPr>
              <a:t>ZINĀT</a:t>
            </a:r>
            <a:endParaRPr/>
          </a:p>
        </p:txBody>
      </p:sp>
      <p:sp>
        <p:nvSpPr>
          <p:cNvPr id="114" name="Google Shape;114;p117"/>
          <p:cNvSpPr txBox="1"/>
          <p:nvPr/>
        </p:nvSpPr>
        <p:spPr>
          <a:xfrm>
            <a:off x="4064181" y="2644628"/>
            <a:ext cx="1681480"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400">
                <a:solidFill>
                  <a:srgbClr val="29BB89"/>
                </a:solidFill>
                <a:latin typeface="Quattrocento Sans"/>
                <a:ea typeface="Quattrocento Sans"/>
                <a:cs typeface="Quattrocento Sans"/>
                <a:sym typeface="Quattrocento Sans"/>
              </a:rPr>
              <a:t>ATZĪST</a:t>
            </a:r>
            <a:endParaRPr/>
          </a:p>
        </p:txBody>
      </p:sp>
      <p:sp>
        <p:nvSpPr>
          <p:cNvPr id="115" name="Google Shape;115;p117"/>
          <p:cNvSpPr txBox="1"/>
          <p:nvPr/>
        </p:nvSpPr>
        <p:spPr>
          <a:xfrm>
            <a:off x="6594934" y="2644628"/>
            <a:ext cx="1681480"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400">
                <a:solidFill>
                  <a:srgbClr val="29BB89"/>
                </a:solidFill>
                <a:latin typeface="Quattrocento Sans"/>
                <a:ea typeface="Quattrocento Sans"/>
                <a:cs typeface="Quattrocento Sans"/>
                <a:sym typeface="Quattrocento Sans"/>
              </a:rPr>
              <a:t>COMPREHEND</a:t>
            </a:r>
            <a:endParaRPr/>
          </a:p>
        </p:txBody>
      </p:sp>
      <p:sp>
        <p:nvSpPr>
          <p:cNvPr id="116" name="Google Shape;116;p117"/>
          <p:cNvSpPr txBox="1"/>
          <p:nvPr/>
        </p:nvSpPr>
        <p:spPr>
          <a:xfrm>
            <a:off x="1533429" y="3213098"/>
            <a:ext cx="1681480" cy="116955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400">
                <a:solidFill>
                  <a:schemeClr val="lt1"/>
                </a:solidFill>
                <a:latin typeface="Quattrocento Sans"/>
                <a:ea typeface="Quattrocento Sans"/>
                <a:cs typeface="Quattrocento Sans"/>
                <a:sym typeface="Quattrocento Sans"/>
              </a:rPr>
              <a:t>Uzziniet, kas ir tirgus izpēte, un tās veikšanas iemeslus</a:t>
            </a:r>
            <a:endParaRPr sz="1400">
              <a:solidFill>
                <a:schemeClr val="lt1"/>
              </a:solidFill>
              <a:latin typeface="Quattrocento Sans"/>
              <a:ea typeface="Quattrocento Sans"/>
              <a:cs typeface="Quattrocento Sans"/>
              <a:sym typeface="Quattrocento Sans"/>
            </a:endParaRPr>
          </a:p>
        </p:txBody>
      </p:sp>
      <p:sp>
        <p:nvSpPr>
          <p:cNvPr id="117" name="Google Shape;117;p117"/>
          <p:cNvSpPr txBox="1"/>
          <p:nvPr/>
        </p:nvSpPr>
        <p:spPr>
          <a:xfrm>
            <a:off x="4037865" y="3213098"/>
            <a:ext cx="1681480"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400">
                <a:solidFill>
                  <a:schemeClr val="lt1"/>
                </a:solidFill>
                <a:latin typeface="Quattrocento Sans"/>
                <a:ea typeface="Quattrocento Sans"/>
                <a:cs typeface="Quattrocento Sans"/>
                <a:sym typeface="Quattrocento Sans"/>
              </a:rPr>
              <a:t>Izpratne par tirgus izpētes veikšanas nozīmi</a:t>
            </a:r>
            <a:endParaRPr sz="1400">
              <a:solidFill>
                <a:schemeClr val="lt1"/>
              </a:solidFill>
              <a:latin typeface="Quattrocento Sans"/>
              <a:ea typeface="Quattrocento Sans"/>
              <a:cs typeface="Quattrocento Sans"/>
              <a:sym typeface="Quattrocento Sans"/>
            </a:endParaRPr>
          </a:p>
        </p:txBody>
      </p:sp>
      <p:sp>
        <p:nvSpPr>
          <p:cNvPr id="118" name="Google Shape;118;p117"/>
          <p:cNvSpPr txBox="1"/>
          <p:nvPr/>
        </p:nvSpPr>
        <p:spPr>
          <a:xfrm>
            <a:off x="6594934" y="3187527"/>
            <a:ext cx="1681480" cy="1600438"/>
          </a:xfrm>
          <a:prstGeom prst="rect">
            <a:avLst/>
          </a:prstGeom>
          <a:noFill/>
          <a:ln>
            <a:noFill/>
          </a:ln>
        </p:spPr>
        <p:txBody>
          <a:bodyPr anchorCtr="0" anchor="t" bIns="45700" lIns="91425" spcFirstLastPara="1" rIns="91425" wrap="square" tIns="45700">
            <a:spAutoFit/>
          </a:bodyPr>
          <a:lstStyle/>
          <a:p>
            <a:pPr indent="0" lvl="1" marL="0" marR="0" rtl="0" algn="ctr">
              <a:spcBef>
                <a:spcPts val="0"/>
              </a:spcBef>
              <a:spcAft>
                <a:spcPts val="0"/>
              </a:spcAft>
              <a:buNone/>
            </a:pPr>
            <a:r>
              <a:rPr b="0" i="0" lang="en-GB" sz="1400" u="none" cap="none" strike="noStrike">
                <a:solidFill>
                  <a:schemeClr val="lt1"/>
                </a:solidFill>
                <a:latin typeface="Quattrocento Sans"/>
                <a:ea typeface="Quattrocento Sans"/>
                <a:cs typeface="Quattrocento Sans"/>
                <a:sym typeface="Quattrocento Sans"/>
              </a:rPr>
              <a:t>Izprast tirgus izpētes ietekmi uz produkta/pakalpojuma idejas iespējamību un dzīvotspēju.</a:t>
            </a:r>
            <a:endParaRPr b="0" i="0" sz="1400" u="none" cap="none" strike="noStrike">
              <a:solidFill>
                <a:schemeClr val="lt1"/>
              </a:solidFill>
              <a:latin typeface="Quattrocento Sans"/>
              <a:ea typeface="Quattrocento Sans"/>
              <a:cs typeface="Quattrocento Sans"/>
              <a:sym typeface="Quattrocento Sans"/>
            </a:endParaRPr>
          </a:p>
        </p:txBody>
      </p:sp>
      <p:sp>
        <p:nvSpPr>
          <p:cNvPr id="119" name="Google Shape;119;p117"/>
          <p:cNvSpPr txBox="1"/>
          <p:nvPr>
            <p:ph type="title"/>
          </p:nvPr>
        </p:nvSpPr>
        <p:spPr>
          <a:xfrm>
            <a:off x="2692861" y="934784"/>
            <a:ext cx="6192371" cy="49173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29BB89"/>
              </a:buClr>
              <a:buSzPts val="3600"/>
              <a:buFont typeface="Quattrocento Sans"/>
              <a:buNone/>
            </a:pPr>
            <a:r>
              <a:rPr b="1" lang="en-GB" sz="3600">
                <a:solidFill>
                  <a:srgbClr val="29BB89"/>
                </a:solidFill>
                <a:latin typeface="Quattrocento Sans"/>
                <a:ea typeface="Quattrocento Sans"/>
                <a:cs typeface="Quattrocento Sans"/>
                <a:sym typeface="Quattrocento Sans"/>
              </a:rPr>
              <a:t>MĒRĶI</a:t>
            </a:r>
            <a:endParaRPr/>
          </a:p>
        </p:txBody>
      </p:sp>
      <p:pic>
        <p:nvPicPr>
          <p:cNvPr id="120" name="Google Shape;120;p117"/>
          <p:cNvPicPr preferRelativeResize="0"/>
          <p:nvPr/>
        </p:nvPicPr>
        <p:blipFill rotWithShape="1">
          <a:blip r:embed="rId6">
            <a:alphaModFix/>
          </a:blip>
          <a:srcRect b="0" l="0" r="0" t="0"/>
          <a:stretch/>
        </p:blipFill>
        <p:spPr>
          <a:xfrm>
            <a:off x="11541231" y="108086"/>
            <a:ext cx="495921" cy="495921"/>
          </a:xfrm>
          <a:prstGeom prst="rect">
            <a:avLst/>
          </a:prstGeom>
          <a:noFill/>
          <a:ln>
            <a:noFill/>
          </a:ln>
        </p:spPr>
      </p:pic>
      <p:pic>
        <p:nvPicPr>
          <p:cNvPr id="121" name="Google Shape;121;p117"/>
          <p:cNvPicPr preferRelativeResize="0"/>
          <p:nvPr/>
        </p:nvPicPr>
        <p:blipFill rotWithShape="1">
          <a:blip r:embed="rId4">
            <a:alphaModFix/>
          </a:blip>
          <a:srcRect b="0" l="0" r="0" t="0"/>
          <a:stretch/>
        </p:blipFill>
        <p:spPr>
          <a:xfrm>
            <a:off x="8959530" y="2409506"/>
            <a:ext cx="2013790" cy="2968271"/>
          </a:xfrm>
          <a:prstGeom prst="rect">
            <a:avLst/>
          </a:prstGeom>
          <a:noFill/>
          <a:ln>
            <a:noFill/>
          </a:ln>
        </p:spPr>
      </p:pic>
      <p:sp>
        <p:nvSpPr>
          <p:cNvPr id="122" name="Google Shape;122;p117"/>
          <p:cNvSpPr txBox="1"/>
          <p:nvPr/>
        </p:nvSpPr>
        <p:spPr>
          <a:xfrm>
            <a:off x="9125686" y="2644628"/>
            <a:ext cx="1681480"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400">
                <a:solidFill>
                  <a:srgbClr val="29BB89"/>
                </a:solidFill>
                <a:latin typeface="Quattrocento Sans"/>
                <a:ea typeface="Quattrocento Sans"/>
                <a:cs typeface="Quattrocento Sans"/>
                <a:sym typeface="Quattrocento Sans"/>
              </a:rPr>
              <a:t>ZINĀT</a:t>
            </a:r>
            <a:endParaRPr b="1" sz="1400">
              <a:solidFill>
                <a:srgbClr val="29BB89"/>
              </a:solidFill>
              <a:latin typeface="Quattrocento Sans"/>
              <a:ea typeface="Quattrocento Sans"/>
              <a:cs typeface="Quattrocento Sans"/>
              <a:sym typeface="Quattrocento Sans"/>
            </a:endParaRPr>
          </a:p>
        </p:txBody>
      </p:sp>
      <p:sp>
        <p:nvSpPr>
          <p:cNvPr id="123" name="Google Shape;123;p117"/>
          <p:cNvSpPr txBox="1"/>
          <p:nvPr/>
        </p:nvSpPr>
        <p:spPr>
          <a:xfrm>
            <a:off x="9125685" y="3213098"/>
            <a:ext cx="1681480" cy="1384995"/>
          </a:xfrm>
          <a:prstGeom prst="rect">
            <a:avLst/>
          </a:prstGeom>
          <a:noFill/>
          <a:ln>
            <a:noFill/>
          </a:ln>
        </p:spPr>
        <p:txBody>
          <a:bodyPr anchorCtr="0" anchor="t" bIns="45700" lIns="91425" spcFirstLastPara="1" rIns="91425" wrap="square" tIns="45700">
            <a:spAutoFit/>
          </a:bodyPr>
          <a:lstStyle/>
          <a:p>
            <a:pPr indent="0" lvl="1" marL="0" marR="0" rtl="0" algn="ctr">
              <a:spcBef>
                <a:spcPts val="0"/>
              </a:spcBef>
              <a:spcAft>
                <a:spcPts val="0"/>
              </a:spcAft>
              <a:buNone/>
            </a:pPr>
            <a:r>
              <a:rPr b="0" i="0" lang="en-GB" sz="1400" u="none" cap="none" strike="noStrike">
                <a:solidFill>
                  <a:schemeClr val="lt1"/>
                </a:solidFill>
                <a:latin typeface="Quattrocento Sans"/>
                <a:ea typeface="Quattrocento Sans"/>
                <a:cs typeface="Quattrocento Sans"/>
                <a:sym typeface="Quattrocento Sans"/>
              </a:rPr>
              <a:t>Iepazīstieties ar galvenajiem veiksmīgas tirgus izpētes posmiem un pieejamajiem izpētes rīkiem. </a:t>
            </a:r>
            <a:endParaRPr b="0" i="0" sz="1400" u="none" cap="none" strike="noStrike">
              <a:solidFill>
                <a:schemeClr val="lt1"/>
              </a:solidFill>
              <a:latin typeface="Quattrocento Sans"/>
              <a:ea typeface="Quattrocento Sans"/>
              <a:cs typeface="Quattrocento Sans"/>
              <a:sym typeface="Quattrocento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pic>
        <p:nvPicPr>
          <p:cNvPr id="128" name="Google Shape;128;p118"/>
          <p:cNvPicPr preferRelativeResize="0"/>
          <p:nvPr/>
        </p:nvPicPr>
        <p:blipFill rotWithShape="1">
          <a:blip r:embed="rId3">
            <a:alphaModFix/>
          </a:blip>
          <a:srcRect b="34973" l="22760" r="0" t="17155"/>
          <a:stretch/>
        </p:blipFill>
        <p:spPr>
          <a:xfrm>
            <a:off x="-1" y="0"/>
            <a:ext cx="11064981" cy="6858000"/>
          </a:xfrm>
          <a:prstGeom prst="rect">
            <a:avLst/>
          </a:prstGeom>
          <a:noFill/>
          <a:ln>
            <a:noFill/>
          </a:ln>
        </p:spPr>
      </p:pic>
      <p:sp>
        <p:nvSpPr>
          <p:cNvPr id="129" name="Google Shape;129;p118"/>
          <p:cNvSpPr/>
          <p:nvPr/>
        </p:nvSpPr>
        <p:spPr>
          <a:xfrm>
            <a:off x="0" y="6198244"/>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130" name="Google Shape;130;p118"/>
          <p:cNvPicPr preferRelativeResize="0"/>
          <p:nvPr/>
        </p:nvPicPr>
        <p:blipFill rotWithShape="1">
          <a:blip r:embed="rId4">
            <a:alphaModFix/>
          </a:blip>
          <a:srcRect b="0" l="0" r="0" t="0"/>
          <a:stretch/>
        </p:blipFill>
        <p:spPr>
          <a:xfrm>
            <a:off x="235341" y="6247302"/>
            <a:ext cx="1964299" cy="427819"/>
          </a:xfrm>
          <a:prstGeom prst="rect">
            <a:avLst/>
          </a:prstGeom>
          <a:noFill/>
          <a:ln>
            <a:noFill/>
          </a:ln>
        </p:spPr>
      </p:pic>
      <p:sp>
        <p:nvSpPr>
          <p:cNvPr id="131" name="Google Shape;131;p118"/>
          <p:cNvSpPr/>
          <p:nvPr/>
        </p:nvSpPr>
        <p:spPr>
          <a:xfrm>
            <a:off x="2293620" y="501604"/>
            <a:ext cx="7664221" cy="5899195"/>
          </a:xfrm>
          <a:prstGeom prst="roundRect">
            <a:avLst>
              <a:gd fmla="val 7357" name="adj"/>
            </a:avLst>
          </a:prstGeom>
          <a:solidFill>
            <a:schemeClr val="lt1"/>
          </a:solidFill>
          <a:ln cap="flat" cmpd="sng" w="57150">
            <a:solidFill>
              <a:srgbClr val="29BB8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2" name="Google Shape;132;p118"/>
          <p:cNvSpPr txBox="1"/>
          <p:nvPr/>
        </p:nvSpPr>
        <p:spPr>
          <a:xfrm>
            <a:off x="2754443" y="1573630"/>
            <a:ext cx="6486166" cy="397031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GB" sz="1800">
                <a:solidFill>
                  <a:schemeClr val="dk1"/>
                </a:solidFill>
                <a:latin typeface="Quattrocento Sans"/>
                <a:ea typeface="Quattrocento Sans"/>
                <a:cs typeface="Quattrocento Sans"/>
                <a:sym typeface="Quattrocento Sans"/>
              </a:rPr>
              <a:t>Tirgus izpēte ir process, ko mēs izmantojam ikdienā, paši to neapzinoties. </a:t>
            </a:r>
            <a:endParaRPr/>
          </a:p>
          <a:p>
            <a:pPr indent="0" lvl="0" marL="0" marR="0" rtl="0" algn="just">
              <a:spcBef>
                <a:spcPts val="0"/>
              </a:spcBef>
              <a:spcAft>
                <a:spcPts val="0"/>
              </a:spcAft>
              <a:buNone/>
            </a:pPr>
            <a:r>
              <a:t/>
            </a:r>
            <a:endParaRPr sz="1800">
              <a:solidFill>
                <a:schemeClr val="dk1"/>
              </a:solidFill>
              <a:latin typeface="Quattrocento Sans"/>
              <a:ea typeface="Quattrocento Sans"/>
              <a:cs typeface="Quattrocento Sans"/>
              <a:sym typeface="Quattrocento Sans"/>
            </a:endParaRPr>
          </a:p>
          <a:p>
            <a:pPr indent="0" lvl="0" marL="0" marR="0" rtl="0" algn="just">
              <a:spcBef>
                <a:spcPts val="0"/>
              </a:spcBef>
              <a:spcAft>
                <a:spcPts val="0"/>
              </a:spcAft>
              <a:buNone/>
            </a:pPr>
            <a:r>
              <a:rPr lang="en-GB" sz="1800">
                <a:solidFill>
                  <a:schemeClr val="dk1"/>
                </a:solidFill>
                <a:latin typeface="Quattrocento Sans"/>
                <a:ea typeface="Quattrocento Sans"/>
                <a:cs typeface="Quattrocento Sans"/>
                <a:sym typeface="Quattrocento Sans"/>
              </a:rPr>
              <a:t>Padomāsim par piemēru - ceļojuma plānošana.</a:t>
            </a:r>
            <a:endParaRPr/>
          </a:p>
          <a:p>
            <a:pPr indent="0" lvl="0" marL="0" marR="0" rtl="0" algn="just">
              <a:spcBef>
                <a:spcPts val="0"/>
              </a:spcBef>
              <a:spcAft>
                <a:spcPts val="0"/>
              </a:spcAft>
              <a:buNone/>
            </a:pPr>
            <a:r>
              <a:t/>
            </a:r>
            <a:endParaRPr sz="1800">
              <a:solidFill>
                <a:schemeClr val="dk1"/>
              </a:solidFill>
              <a:latin typeface="Quattrocento Sans"/>
              <a:ea typeface="Quattrocento Sans"/>
              <a:cs typeface="Quattrocento Sans"/>
              <a:sym typeface="Quattrocento Sans"/>
            </a:endParaRPr>
          </a:p>
          <a:p>
            <a:pPr indent="0" lvl="0" marL="0" marR="0" rtl="0" algn="just">
              <a:spcBef>
                <a:spcPts val="0"/>
              </a:spcBef>
              <a:spcAft>
                <a:spcPts val="0"/>
              </a:spcAft>
              <a:buNone/>
            </a:pPr>
            <a:r>
              <a:rPr lang="en-GB" sz="1800">
                <a:solidFill>
                  <a:schemeClr val="dk1"/>
                </a:solidFill>
                <a:latin typeface="Quattrocento Sans"/>
                <a:ea typeface="Quattrocento Sans"/>
                <a:cs typeface="Quattrocento Sans"/>
                <a:sym typeface="Quattrocento Sans"/>
              </a:rPr>
              <a:t>Pirms ierašanās galamērķī jūs jau esat veicis izpēti par to, kur nakšņot (atrašanās vieta un nauda), kādus apskates objektus apmeklēt, kur ēst un ko dzert, ņemot vērā jūsu vēlmes. Ja izpēte nav veikta iepriekš, pastāv risks, ka ceļojums nebūs patīkams, ka jūsu naktsmītnes atrašanās vieta nebūs tuvu pilsētas centram, ka jūs palaidīsiet garām iespēju apmeklēt skaistas vietas un izmēģināt dažādas lietas. </a:t>
            </a:r>
            <a:endParaRPr sz="1800">
              <a:solidFill>
                <a:schemeClr val="dk1"/>
              </a:solidFill>
              <a:latin typeface="Quattrocento Sans"/>
              <a:ea typeface="Quattrocento Sans"/>
              <a:cs typeface="Quattrocento Sans"/>
              <a:sym typeface="Quattrocento Sans"/>
            </a:endParaRPr>
          </a:p>
          <a:p>
            <a:pPr indent="0" lvl="0" marL="0" marR="0" rtl="0" algn="just">
              <a:spcBef>
                <a:spcPts val="0"/>
              </a:spcBef>
              <a:spcAft>
                <a:spcPts val="0"/>
              </a:spcAft>
              <a:buClr>
                <a:schemeClr val="dk1"/>
              </a:buClr>
              <a:buSzPts val="1100"/>
              <a:buFont typeface="Calibri"/>
              <a:buNone/>
            </a:pPr>
            <a:r>
              <a:t/>
            </a:r>
            <a:endParaRPr sz="1800">
              <a:solidFill>
                <a:schemeClr val="dk1"/>
              </a:solidFill>
              <a:latin typeface="Quattrocento Sans"/>
              <a:ea typeface="Quattrocento Sans"/>
              <a:cs typeface="Quattrocento Sans"/>
              <a:sym typeface="Quattrocento Sans"/>
            </a:endParaRPr>
          </a:p>
        </p:txBody>
      </p:sp>
      <p:pic>
        <p:nvPicPr>
          <p:cNvPr id="133" name="Google Shape;133;p118"/>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
        <p:nvSpPr>
          <p:cNvPr id="134" name="Google Shape;134;p118"/>
          <p:cNvSpPr txBox="1"/>
          <p:nvPr/>
        </p:nvSpPr>
        <p:spPr>
          <a:xfrm>
            <a:off x="2754443" y="843677"/>
            <a:ext cx="7014257"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200">
                <a:solidFill>
                  <a:srgbClr val="29BB89"/>
                </a:solidFill>
                <a:latin typeface="Quattrocento Sans"/>
                <a:ea typeface="Quattrocento Sans"/>
                <a:cs typeface="Quattrocento Sans"/>
                <a:sym typeface="Quattrocento Sans"/>
              </a:rPr>
              <a:t>Tirgus izpēte reālajā dzīvē</a:t>
            </a:r>
            <a:endParaRPr b="1" sz="3200">
              <a:solidFill>
                <a:srgbClr val="29BB89"/>
              </a:solidFill>
              <a:latin typeface="Quattrocento Sans"/>
              <a:ea typeface="Quattrocento Sans"/>
              <a:cs typeface="Quattrocento Sans"/>
              <a:sym typeface="Quattrocento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pic>
        <p:nvPicPr>
          <p:cNvPr id="139" name="Google Shape;139;p119"/>
          <p:cNvPicPr preferRelativeResize="0"/>
          <p:nvPr/>
        </p:nvPicPr>
        <p:blipFill rotWithShape="1">
          <a:blip r:embed="rId3">
            <a:alphaModFix/>
          </a:blip>
          <a:srcRect b="34973" l="22760" r="0" t="17155"/>
          <a:stretch/>
        </p:blipFill>
        <p:spPr>
          <a:xfrm>
            <a:off x="-1" y="0"/>
            <a:ext cx="11064981" cy="6858000"/>
          </a:xfrm>
          <a:prstGeom prst="rect">
            <a:avLst/>
          </a:prstGeom>
          <a:noFill/>
          <a:ln>
            <a:noFill/>
          </a:ln>
        </p:spPr>
      </p:pic>
      <p:sp>
        <p:nvSpPr>
          <p:cNvPr id="140" name="Google Shape;140;p119"/>
          <p:cNvSpPr/>
          <p:nvPr/>
        </p:nvSpPr>
        <p:spPr>
          <a:xfrm>
            <a:off x="0" y="6198244"/>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141" name="Google Shape;141;p119"/>
          <p:cNvPicPr preferRelativeResize="0"/>
          <p:nvPr/>
        </p:nvPicPr>
        <p:blipFill rotWithShape="1">
          <a:blip r:embed="rId4">
            <a:alphaModFix/>
          </a:blip>
          <a:srcRect b="0" l="0" r="0" t="0"/>
          <a:stretch/>
        </p:blipFill>
        <p:spPr>
          <a:xfrm>
            <a:off x="235341" y="6247302"/>
            <a:ext cx="1964299" cy="427819"/>
          </a:xfrm>
          <a:prstGeom prst="rect">
            <a:avLst/>
          </a:prstGeom>
          <a:noFill/>
          <a:ln>
            <a:noFill/>
          </a:ln>
        </p:spPr>
      </p:pic>
      <p:sp>
        <p:nvSpPr>
          <p:cNvPr id="142" name="Google Shape;142;p119"/>
          <p:cNvSpPr/>
          <p:nvPr/>
        </p:nvSpPr>
        <p:spPr>
          <a:xfrm>
            <a:off x="2293620" y="501604"/>
            <a:ext cx="7664221" cy="5899195"/>
          </a:xfrm>
          <a:prstGeom prst="roundRect">
            <a:avLst>
              <a:gd fmla="val 7357" name="adj"/>
            </a:avLst>
          </a:prstGeom>
          <a:solidFill>
            <a:schemeClr val="lt1"/>
          </a:solidFill>
          <a:ln cap="flat" cmpd="sng" w="57150">
            <a:solidFill>
              <a:srgbClr val="29BB8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3" name="Google Shape;143;p119"/>
          <p:cNvSpPr txBox="1"/>
          <p:nvPr/>
        </p:nvSpPr>
        <p:spPr>
          <a:xfrm>
            <a:off x="2754443" y="843677"/>
            <a:ext cx="7014257"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000">
                <a:solidFill>
                  <a:srgbClr val="29BB89"/>
                </a:solidFill>
                <a:latin typeface="Quattrocento Sans"/>
                <a:ea typeface="Quattrocento Sans"/>
                <a:cs typeface="Quattrocento Sans"/>
                <a:sym typeface="Quattrocento Sans"/>
              </a:rPr>
              <a:t>Tirgus izpēte ar biznesa objektīviem</a:t>
            </a:r>
            <a:endParaRPr b="1" sz="3000">
              <a:solidFill>
                <a:srgbClr val="29BB89"/>
              </a:solidFill>
              <a:latin typeface="Quattrocento Sans"/>
              <a:ea typeface="Quattrocento Sans"/>
              <a:cs typeface="Quattrocento Sans"/>
              <a:sym typeface="Quattrocento Sans"/>
            </a:endParaRPr>
          </a:p>
        </p:txBody>
      </p:sp>
      <p:sp>
        <p:nvSpPr>
          <p:cNvPr id="144" name="Google Shape;144;p119"/>
          <p:cNvSpPr txBox="1"/>
          <p:nvPr/>
        </p:nvSpPr>
        <p:spPr>
          <a:xfrm>
            <a:off x="2754443" y="1569202"/>
            <a:ext cx="6486166" cy="4150239"/>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None/>
            </a:pPr>
            <a:r>
              <a:rPr lang="en-GB" sz="1800">
                <a:solidFill>
                  <a:schemeClr val="dk1"/>
                </a:solidFill>
                <a:latin typeface="Quattrocento Sans"/>
                <a:ea typeface="Quattrocento Sans"/>
                <a:cs typeface="Quattrocento Sans"/>
                <a:sym typeface="Quattrocento Sans"/>
              </a:rPr>
              <a:t>Tas, kas atšķir idejas, kas tiek liktas uz galda, no reāli dzīvotspējīga minimālā produkta (MVP) un galu galā veiksmīga produkta tirgū, ir šī tirgus izpētes fāze, kurā tiek apzināts, </a:t>
            </a:r>
            <a:r>
              <a:rPr b="1" lang="en-GB" sz="1800">
                <a:solidFill>
                  <a:schemeClr val="dk1"/>
                </a:solidFill>
                <a:latin typeface="Quattrocento Sans"/>
                <a:ea typeface="Quattrocento Sans"/>
                <a:cs typeface="Quattrocento Sans"/>
                <a:sym typeface="Quattrocento Sans"/>
              </a:rPr>
              <a:t>ko, kā, kāpēc un kad </a:t>
            </a:r>
            <a:r>
              <a:rPr lang="en-GB" sz="1800">
                <a:solidFill>
                  <a:schemeClr val="dk1"/>
                </a:solidFill>
                <a:latin typeface="Quattrocento Sans"/>
                <a:ea typeface="Quattrocento Sans"/>
                <a:cs typeface="Quattrocento Sans"/>
                <a:sym typeface="Quattrocento Sans"/>
              </a:rPr>
              <a:t>sasniegt mērķauditoriju.</a:t>
            </a:r>
            <a:endParaRPr/>
          </a:p>
          <a:p>
            <a:pPr indent="0" lvl="0" marL="0" marR="0" rtl="0" algn="just">
              <a:lnSpc>
                <a:spcPct val="107000"/>
              </a:lnSpc>
              <a:spcBef>
                <a:spcPts val="800"/>
              </a:spcBef>
              <a:spcAft>
                <a:spcPts val="0"/>
              </a:spcAft>
              <a:buNone/>
            </a:pPr>
            <a:r>
              <a:rPr lang="en-GB" sz="1800">
                <a:solidFill>
                  <a:schemeClr val="dk1"/>
                </a:solidFill>
                <a:latin typeface="Calibri"/>
                <a:ea typeface="Calibri"/>
                <a:cs typeface="Calibri"/>
                <a:sym typeface="Calibri"/>
              </a:rPr>
              <a:t>Runa </a:t>
            </a:r>
            <a:r>
              <a:rPr lang="en-GB" sz="1800">
                <a:solidFill>
                  <a:schemeClr val="dk1"/>
                </a:solidFill>
                <a:latin typeface="Quattrocento Sans"/>
                <a:ea typeface="Quattrocento Sans"/>
                <a:cs typeface="Quattrocento Sans"/>
                <a:sym typeface="Quattrocento Sans"/>
              </a:rPr>
              <a:t>ir par vērtēšanas informācijas identificēšanu un tās sasaisti ar organizācijas īstermiņa un ilgtermiņa mērķiem.</a:t>
            </a:r>
            <a:endParaRPr/>
          </a:p>
          <a:p>
            <a:pPr indent="0" lvl="0" marL="0" marR="0" rtl="0" algn="just">
              <a:lnSpc>
                <a:spcPct val="107000"/>
              </a:lnSpc>
              <a:spcBef>
                <a:spcPts val="800"/>
              </a:spcBef>
              <a:spcAft>
                <a:spcPts val="0"/>
              </a:spcAft>
              <a:buNone/>
            </a:pPr>
            <a:r>
              <a:rPr lang="en-GB" sz="1800">
                <a:solidFill>
                  <a:schemeClr val="dk1"/>
                </a:solidFill>
                <a:latin typeface="Quattrocento Sans"/>
                <a:ea typeface="Quattrocento Sans"/>
                <a:cs typeface="Quattrocento Sans"/>
                <a:sym typeface="Quattrocento Sans"/>
              </a:rPr>
              <a:t>Organizācijai ir jāatbild uz jautājumu, kādam nolūkam tā vēlas </a:t>
            </a:r>
            <a:r>
              <a:rPr b="1" lang="en-GB" sz="1800">
                <a:solidFill>
                  <a:schemeClr val="dk1"/>
                </a:solidFill>
                <a:latin typeface="Quattrocento Sans"/>
                <a:ea typeface="Quattrocento Sans"/>
                <a:cs typeface="Quattrocento Sans"/>
                <a:sym typeface="Quattrocento Sans"/>
              </a:rPr>
              <a:t>iegūt informāciju, </a:t>
            </a:r>
            <a:r>
              <a:rPr lang="en-GB" sz="1800">
                <a:solidFill>
                  <a:schemeClr val="dk1"/>
                </a:solidFill>
                <a:latin typeface="Quattrocento Sans"/>
                <a:ea typeface="Quattrocento Sans"/>
                <a:cs typeface="Quattrocento Sans"/>
                <a:sym typeface="Quattrocento Sans"/>
              </a:rPr>
              <a:t>kā tā to darīs (</a:t>
            </a:r>
            <a:r>
              <a:rPr b="1" lang="en-GB" sz="1800">
                <a:solidFill>
                  <a:schemeClr val="dk1"/>
                </a:solidFill>
                <a:latin typeface="Quattrocento Sans"/>
                <a:ea typeface="Quattrocento Sans"/>
                <a:cs typeface="Quattrocento Sans"/>
                <a:sym typeface="Quattrocento Sans"/>
              </a:rPr>
              <a:t>metodes un rīki</a:t>
            </a:r>
            <a:r>
              <a:rPr lang="en-GB" sz="1800">
                <a:solidFill>
                  <a:schemeClr val="dk1"/>
                </a:solidFill>
                <a:latin typeface="Quattrocento Sans"/>
                <a:ea typeface="Quattrocento Sans"/>
                <a:cs typeface="Quattrocento Sans"/>
                <a:sym typeface="Quattrocento Sans"/>
              </a:rPr>
              <a:t>) un kāpēc vispār veic tirgus izpēti. Organizācijām </a:t>
            </a:r>
            <a:r>
              <a:rPr b="1" lang="en-GB" sz="1800">
                <a:solidFill>
                  <a:schemeClr val="dk1"/>
                </a:solidFill>
                <a:latin typeface="Quattrocento Sans"/>
                <a:ea typeface="Quattrocento Sans"/>
                <a:cs typeface="Quattrocento Sans"/>
                <a:sym typeface="Quattrocento Sans"/>
              </a:rPr>
              <a:t>vispirms </a:t>
            </a:r>
            <a:r>
              <a:rPr lang="en-GB" sz="1800">
                <a:solidFill>
                  <a:schemeClr val="dk1"/>
                </a:solidFill>
                <a:latin typeface="Quattrocento Sans"/>
                <a:ea typeface="Quattrocento Sans"/>
                <a:cs typeface="Quattrocento Sans"/>
                <a:sym typeface="Quattrocento Sans"/>
              </a:rPr>
              <a:t>jākoncentrējas uz to</a:t>
            </a:r>
            <a:r>
              <a:rPr b="1" lang="en-GB" sz="1800">
                <a:solidFill>
                  <a:schemeClr val="dk1"/>
                </a:solidFill>
                <a:latin typeface="Quattrocento Sans"/>
                <a:ea typeface="Quattrocento Sans"/>
                <a:cs typeface="Quattrocento Sans"/>
                <a:sym typeface="Quattrocento Sans"/>
              </a:rPr>
              <a:t>, lai noteiktu produkta vai pakalpojuma mērķauditoriju, </a:t>
            </a:r>
            <a:r>
              <a:rPr lang="en-GB" sz="1800">
                <a:solidFill>
                  <a:schemeClr val="dk1"/>
                </a:solidFill>
                <a:latin typeface="Quattrocento Sans"/>
                <a:ea typeface="Quattrocento Sans"/>
                <a:cs typeface="Quattrocento Sans"/>
                <a:sym typeface="Quattrocento Sans"/>
              </a:rPr>
              <a:t>kuru tās vēlas ieviest/ paplašināt. </a:t>
            </a:r>
            <a:endParaRPr/>
          </a:p>
        </p:txBody>
      </p:sp>
      <p:pic>
        <p:nvPicPr>
          <p:cNvPr id="145" name="Google Shape;145;p119"/>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120"/>
          <p:cNvSpPr txBox="1"/>
          <p:nvPr/>
        </p:nvSpPr>
        <p:spPr>
          <a:xfrm>
            <a:off x="952983" y="690109"/>
            <a:ext cx="1014642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rgbClr val="29BA86"/>
                </a:solidFill>
                <a:latin typeface="Quattrocento Sans"/>
                <a:ea typeface="Quattrocento Sans"/>
                <a:cs typeface="Quattrocento Sans"/>
                <a:sym typeface="Quattrocento Sans"/>
              </a:rPr>
              <a:t>Kāpēc tirgus izpēte ir svarīga?</a:t>
            </a:r>
            <a:endParaRPr b="1" sz="3600">
              <a:solidFill>
                <a:srgbClr val="29BA86"/>
              </a:solidFill>
              <a:latin typeface="Quattrocento Sans"/>
              <a:ea typeface="Quattrocento Sans"/>
              <a:cs typeface="Quattrocento Sans"/>
              <a:sym typeface="Quattrocento Sans"/>
            </a:endParaRPr>
          </a:p>
        </p:txBody>
      </p:sp>
      <p:sp>
        <p:nvSpPr>
          <p:cNvPr id="151" name="Google Shape;151;p120"/>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152" name="Google Shape;152;p120"/>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153" name="Google Shape;153;p120"/>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154" name="Google Shape;154;p120"/>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
        <p:nvSpPr>
          <p:cNvPr id="155" name="Google Shape;155;p120"/>
          <p:cNvSpPr txBox="1"/>
          <p:nvPr/>
        </p:nvSpPr>
        <p:spPr>
          <a:xfrm>
            <a:off x="952983" y="2196152"/>
            <a:ext cx="10588248" cy="16312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000">
                <a:solidFill>
                  <a:schemeClr val="dk1"/>
                </a:solidFill>
                <a:latin typeface="Quattrocento Sans"/>
                <a:ea typeface="Quattrocento Sans"/>
                <a:cs typeface="Quattrocento Sans"/>
                <a:sym typeface="Quattrocento Sans"/>
              </a:rPr>
              <a:t>Jautājumi:</a:t>
            </a:r>
            <a:endParaRPr/>
          </a:p>
          <a:p>
            <a:pPr indent="-342900" lvl="0" marL="342900" marR="0" rtl="0" algn="l">
              <a:spcBef>
                <a:spcPts val="0"/>
              </a:spcBef>
              <a:spcAft>
                <a:spcPts val="0"/>
              </a:spcAft>
              <a:buClr>
                <a:schemeClr val="dk1"/>
              </a:buClr>
              <a:buSzPts val="2000"/>
              <a:buFont typeface="Arial"/>
              <a:buChar char="•"/>
            </a:pPr>
            <a:r>
              <a:rPr lang="en-GB" sz="2000">
                <a:solidFill>
                  <a:schemeClr val="dk1"/>
                </a:solidFill>
                <a:latin typeface="Quattrocento Sans"/>
                <a:ea typeface="Quattrocento Sans"/>
                <a:cs typeface="Quattrocento Sans"/>
                <a:sym typeface="Quattrocento Sans"/>
              </a:rPr>
              <a:t>Kāpēc tirgus izpēte ir svarīga?</a:t>
            </a:r>
            <a:endParaRPr/>
          </a:p>
          <a:p>
            <a:pPr indent="-342900" lvl="0" marL="342900" marR="0" rtl="0" algn="l">
              <a:spcBef>
                <a:spcPts val="0"/>
              </a:spcBef>
              <a:spcAft>
                <a:spcPts val="0"/>
              </a:spcAft>
              <a:buClr>
                <a:schemeClr val="dk1"/>
              </a:buClr>
              <a:buSzPts val="2000"/>
              <a:buFont typeface="Arial"/>
              <a:buChar char="•"/>
            </a:pPr>
            <a:r>
              <a:rPr lang="en-GB" sz="2000">
                <a:solidFill>
                  <a:schemeClr val="dk1"/>
                </a:solidFill>
                <a:latin typeface="Quattrocento Sans"/>
                <a:ea typeface="Quattrocento Sans"/>
                <a:cs typeface="Quattrocento Sans"/>
                <a:sym typeface="Quattrocento Sans"/>
              </a:rPr>
              <a:t>Vai tirgus izpēte ir vērtīga tikai jaundibinātiem uzņēmumiem, vai arī to vajadzētu veikt jau izveidotiem uzņēmumiem?</a:t>
            </a:r>
            <a:endParaRPr/>
          </a:p>
          <a:p>
            <a:pPr indent="-342900" lvl="0" marL="342900" marR="0" rtl="0" algn="l">
              <a:spcBef>
                <a:spcPts val="0"/>
              </a:spcBef>
              <a:spcAft>
                <a:spcPts val="0"/>
              </a:spcAft>
              <a:buClr>
                <a:schemeClr val="dk1"/>
              </a:buClr>
              <a:buSzPts val="2000"/>
              <a:buFont typeface="Arial"/>
              <a:buChar char="•"/>
            </a:pPr>
            <a:r>
              <a:rPr lang="en-GB" sz="2000">
                <a:solidFill>
                  <a:schemeClr val="dk1"/>
                </a:solidFill>
                <a:latin typeface="Quattrocento Sans"/>
                <a:ea typeface="Quattrocento Sans"/>
                <a:cs typeface="Quattrocento Sans"/>
                <a:sym typeface="Quattrocento Sans"/>
              </a:rPr>
              <a:t>Ar ko sākt un kā to darīt?</a:t>
            </a:r>
            <a:endParaRPr/>
          </a:p>
        </p:txBody>
      </p:sp>
      <p:sp>
        <p:nvSpPr>
          <p:cNvPr id="156" name="Google Shape;156;p120"/>
          <p:cNvSpPr txBox="1"/>
          <p:nvPr/>
        </p:nvSpPr>
        <p:spPr>
          <a:xfrm>
            <a:off x="952983" y="1463719"/>
            <a:ext cx="1058824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400">
                <a:solidFill>
                  <a:schemeClr val="dk1"/>
                </a:solidFill>
                <a:latin typeface="Quattrocento Sans"/>
                <a:ea typeface="Quattrocento Sans"/>
                <a:cs typeface="Quattrocento Sans"/>
                <a:sym typeface="Quattrocento Sans"/>
              </a:rPr>
              <a:t>Skatiet šo videoklipu: https:</a:t>
            </a:r>
            <a:r>
              <a:rPr lang="en-GB" sz="2400" u="sng">
                <a:solidFill>
                  <a:schemeClr val="dk1"/>
                </a:solidFill>
                <a:latin typeface="Quattrocento Sans"/>
                <a:ea typeface="Quattrocento Sans"/>
                <a:cs typeface="Quattrocento Sans"/>
                <a:sym typeface="Quattrocento Sans"/>
                <a:hlinkClick r:id="rId6">
                  <a:extLst>
                    <a:ext uri="{A12FA001-AC4F-418D-AE19-62706E023703}">
                      <ahyp:hlinkClr val="tx"/>
                    </a:ext>
                  </a:extLst>
                </a:hlinkClick>
              </a:rPr>
              <a:t>//www.youtube.com/watch?v=AxAkJA74QWI</a:t>
            </a:r>
            <a:endParaRPr sz="24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pic>
        <p:nvPicPr>
          <p:cNvPr id="161" name="Google Shape;161;p121"/>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62" name="Google Shape;162;p121"/>
          <p:cNvSpPr txBox="1"/>
          <p:nvPr/>
        </p:nvSpPr>
        <p:spPr>
          <a:xfrm>
            <a:off x="1270616" y="1530155"/>
            <a:ext cx="5855696" cy="343215"/>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lt1"/>
              </a:buClr>
              <a:buSzPts val="1600"/>
              <a:buFont typeface="Fjalla One"/>
              <a:buNone/>
            </a:pPr>
            <a:r>
              <a:rPr b="1" i="0" lang="en-GB" sz="1600" u="none" cap="none" strike="noStrike">
                <a:solidFill>
                  <a:srgbClr val="29BB89"/>
                </a:solidFill>
                <a:latin typeface="Quattrocento Sans"/>
                <a:ea typeface="Quattrocento Sans"/>
                <a:cs typeface="Quattrocento Sans"/>
                <a:sym typeface="Quattrocento Sans"/>
              </a:rPr>
              <a:t>Labāk izprotiet savu esošo auditoriju</a:t>
            </a:r>
            <a:endParaRPr b="1" i="0" sz="1600" u="none" cap="none" strike="noStrike">
              <a:solidFill>
                <a:srgbClr val="29BB89"/>
              </a:solidFill>
              <a:latin typeface="Quattrocento Sans"/>
              <a:ea typeface="Quattrocento Sans"/>
              <a:cs typeface="Quattrocento Sans"/>
              <a:sym typeface="Quattrocento Sans"/>
            </a:endParaRPr>
          </a:p>
        </p:txBody>
      </p:sp>
      <p:sp>
        <p:nvSpPr>
          <p:cNvPr id="163" name="Google Shape;163;p121"/>
          <p:cNvSpPr txBox="1"/>
          <p:nvPr/>
        </p:nvSpPr>
        <p:spPr>
          <a:xfrm>
            <a:off x="1308060" y="1905125"/>
            <a:ext cx="9470008" cy="633095"/>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bel"/>
              <a:buNone/>
            </a:pPr>
            <a:r>
              <a:rPr b="0" i="0" lang="en-GB" sz="1400" u="none" cap="none" strike="noStrike">
                <a:solidFill>
                  <a:schemeClr val="lt1"/>
                </a:solidFill>
                <a:latin typeface="Quattrocento Sans"/>
                <a:ea typeface="Quattrocento Sans"/>
                <a:cs typeface="Quattrocento Sans"/>
                <a:sym typeface="Quattrocento Sans"/>
              </a:rPr>
              <a:t>Izmantojot faktiskos datus, piemēram, par to, ko esošie klienti novērtē, kas ietekmē viņu pirkšanas lēmumus un kādus līdzekļus viņi izmanto pirkumiem, var palīdzēt pieņemt svarīgus lēmumus un veikt stratēģisko mārketingu.</a:t>
            </a:r>
            <a:endParaRPr/>
          </a:p>
        </p:txBody>
      </p:sp>
      <p:sp>
        <p:nvSpPr>
          <p:cNvPr id="164" name="Google Shape;164;p121"/>
          <p:cNvSpPr txBox="1"/>
          <p:nvPr/>
        </p:nvSpPr>
        <p:spPr>
          <a:xfrm>
            <a:off x="1308061" y="4163258"/>
            <a:ext cx="5311816" cy="3936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lt1"/>
              </a:buClr>
              <a:buSzPts val="1600"/>
              <a:buFont typeface="Fjalla One"/>
              <a:buNone/>
            </a:pPr>
            <a:r>
              <a:rPr b="1" i="0" lang="en-GB" sz="1600" u="none" cap="none" strike="noStrike">
                <a:solidFill>
                  <a:srgbClr val="29BB89"/>
                </a:solidFill>
                <a:latin typeface="Quattrocento Sans"/>
                <a:ea typeface="Quattrocento Sans"/>
                <a:cs typeface="Quattrocento Sans"/>
                <a:sym typeface="Quattrocento Sans"/>
              </a:rPr>
              <a:t>Jaunu klientu identificēšana</a:t>
            </a:r>
            <a:endParaRPr/>
          </a:p>
        </p:txBody>
      </p:sp>
      <p:sp>
        <p:nvSpPr>
          <p:cNvPr id="165" name="Google Shape;165;p121"/>
          <p:cNvSpPr txBox="1"/>
          <p:nvPr/>
        </p:nvSpPr>
        <p:spPr>
          <a:xfrm>
            <a:off x="1308061" y="4604655"/>
            <a:ext cx="9470007" cy="812309"/>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bel"/>
              <a:buNone/>
            </a:pPr>
            <a:r>
              <a:rPr b="0" i="0" lang="en-GB" sz="1400" u="none" cap="none" strike="noStrike">
                <a:solidFill>
                  <a:schemeClr val="lt1"/>
                </a:solidFill>
                <a:latin typeface="Quattrocento Sans"/>
                <a:ea typeface="Quattrocento Sans"/>
                <a:cs typeface="Quattrocento Sans"/>
                <a:sym typeface="Quattrocento Sans"/>
              </a:rPr>
              <a:t>Informācijas iegūšana no dažādiem aspektiem ļauj organizācijām pārveidot savu mārketinga stratēģiju, lai paplašinātu un sasniegtu dažādas mērķa grupas. Piemēram, var uzdot jautājumus par to, kas varētu izmantot jūsu produktu vai pakalpojumu, kur viņi dzīvo, kāds ir viņu izglītības līmenis, vecums, ģimenes stāvoklis.</a:t>
            </a:r>
            <a:endParaRPr/>
          </a:p>
        </p:txBody>
      </p:sp>
      <p:sp>
        <p:nvSpPr>
          <p:cNvPr id="166" name="Google Shape;166;p121"/>
          <p:cNvSpPr/>
          <p:nvPr/>
        </p:nvSpPr>
        <p:spPr>
          <a:xfrm>
            <a:off x="1057424" y="1591662"/>
            <a:ext cx="185100" cy="185100"/>
          </a:xfrm>
          <a:prstGeom prst="ellipse">
            <a:avLst/>
          </a:prstGeom>
          <a:solidFill>
            <a:schemeClr val="accent1"/>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 name="Google Shape;167;p121"/>
          <p:cNvSpPr/>
          <p:nvPr/>
        </p:nvSpPr>
        <p:spPr>
          <a:xfrm>
            <a:off x="1057424" y="4270879"/>
            <a:ext cx="185100" cy="185100"/>
          </a:xfrm>
          <a:prstGeom prst="ellipse">
            <a:avLst/>
          </a:prstGeom>
          <a:solidFill>
            <a:srgbClr val="DC67F4"/>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 name="Google Shape;168;p121"/>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169" name="Google Shape;169;p121"/>
          <p:cNvPicPr preferRelativeResize="0"/>
          <p:nvPr/>
        </p:nvPicPr>
        <p:blipFill rotWithShape="1">
          <a:blip r:embed="rId4">
            <a:alphaModFix/>
          </a:blip>
          <a:srcRect b="0" l="0" r="0" t="0"/>
          <a:stretch/>
        </p:blipFill>
        <p:spPr>
          <a:xfrm>
            <a:off x="235341" y="6242795"/>
            <a:ext cx="1964299" cy="427819"/>
          </a:xfrm>
          <a:prstGeom prst="rect">
            <a:avLst/>
          </a:prstGeom>
          <a:noFill/>
          <a:ln>
            <a:noFill/>
          </a:ln>
        </p:spPr>
      </p:pic>
      <p:pic>
        <p:nvPicPr>
          <p:cNvPr id="170" name="Google Shape;170;p121"/>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
        <p:nvSpPr>
          <p:cNvPr id="171" name="Google Shape;171;p121"/>
          <p:cNvSpPr txBox="1"/>
          <p:nvPr/>
        </p:nvSpPr>
        <p:spPr>
          <a:xfrm>
            <a:off x="911430" y="501668"/>
            <a:ext cx="9508919" cy="663125"/>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lt1"/>
              </a:buClr>
              <a:buSzPts val="3600"/>
              <a:buFont typeface="Fjalla One"/>
              <a:buNone/>
            </a:pPr>
            <a:r>
              <a:rPr b="1" i="0" lang="en-GB" sz="3600" u="none" cap="none" strike="noStrike">
                <a:solidFill>
                  <a:srgbClr val="29BB89"/>
                </a:solidFill>
                <a:latin typeface="Quattrocento Sans"/>
                <a:ea typeface="Quattrocento Sans"/>
                <a:cs typeface="Quattrocento Sans"/>
                <a:sym typeface="Quattrocento Sans"/>
              </a:rPr>
              <a:t>Tirgus izpētes veikšanas iemesli</a:t>
            </a:r>
            <a:endParaRPr b="1" i="0" sz="3600" u="none" cap="none" strike="noStrike">
              <a:solidFill>
                <a:srgbClr val="29BB89"/>
              </a:solidFill>
              <a:latin typeface="Quattrocento Sans"/>
              <a:ea typeface="Quattrocento Sans"/>
              <a:cs typeface="Quattrocento Sans"/>
              <a:sym typeface="Quattrocento Sans"/>
            </a:endParaRPr>
          </a:p>
        </p:txBody>
      </p:sp>
      <p:sp>
        <p:nvSpPr>
          <p:cNvPr id="172" name="Google Shape;172;p121"/>
          <p:cNvSpPr txBox="1"/>
          <p:nvPr/>
        </p:nvSpPr>
        <p:spPr>
          <a:xfrm>
            <a:off x="1308061" y="2701160"/>
            <a:ext cx="5311816" cy="3936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lt1"/>
              </a:buClr>
              <a:buSzPts val="1600"/>
              <a:buFont typeface="Fjalla One"/>
              <a:buNone/>
            </a:pPr>
            <a:r>
              <a:rPr b="1" i="0" lang="en-GB" sz="1600" u="none" cap="none" strike="noStrike">
                <a:solidFill>
                  <a:srgbClr val="29BB89"/>
                </a:solidFill>
                <a:latin typeface="Quattrocento Sans"/>
                <a:ea typeface="Quattrocento Sans"/>
                <a:cs typeface="Quattrocento Sans"/>
                <a:sym typeface="Quattrocento Sans"/>
              </a:rPr>
              <a:t>Stratēģiskās inovācijas</a:t>
            </a:r>
            <a:endParaRPr b="1" i="0" sz="1600" u="none" cap="none" strike="noStrike">
              <a:solidFill>
                <a:srgbClr val="29BB89"/>
              </a:solidFill>
              <a:latin typeface="Quattrocento Sans"/>
              <a:ea typeface="Quattrocento Sans"/>
              <a:cs typeface="Quattrocento Sans"/>
              <a:sym typeface="Quattrocento Sans"/>
            </a:endParaRPr>
          </a:p>
        </p:txBody>
      </p:sp>
      <p:sp>
        <p:nvSpPr>
          <p:cNvPr id="173" name="Google Shape;173;p121"/>
          <p:cNvSpPr/>
          <p:nvPr/>
        </p:nvSpPr>
        <p:spPr>
          <a:xfrm>
            <a:off x="1057424" y="2808781"/>
            <a:ext cx="185100" cy="185100"/>
          </a:xfrm>
          <a:prstGeom prst="ellipse">
            <a:avLst/>
          </a:prstGeom>
          <a:solidFill>
            <a:srgbClr val="DC67F4"/>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 name="Google Shape;174;p121"/>
          <p:cNvSpPr txBox="1"/>
          <p:nvPr/>
        </p:nvSpPr>
        <p:spPr>
          <a:xfrm>
            <a:off x="1308060" y="3094760"/>
            <a:ext cx="9470008" cy="839781"/>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bel"/>
              <a:buNone/>
            </a:pPr>
            <a:r>
              <a:rPr b="0" i="0" lang="en-GB" sz="1400" u="none" cap="none" strike="noStrike">
                <a:solidFill>
                  <a:schemeClr val="lt1"/>
                </a:solidFill>
                <a:latin typeface="Quattrocento Sans"/>
                <a:ea typeface="Quattrocento Sans"/>
                <a:cs typeface="Quattrocento Sans"/>
                <a:sym typeface="Quattrocento Sans"/>
              </a:rPr>
              <a:t>Šajā gadījumā tirgus izpēte var palīdzēt organizācijām gūt ieskatu par vidi, kas saistīta ar cenu noteikšanu, produktiem, izplatīšanas un reklāmas kanāliem, jo tās vēlas uzlabot produktu un/vai pakalpojumu, izmantojot inovācijas un progresīvas metodes.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pic>
        <p:nvPicPr>
          <p:cNvPr id="179" name="Google Shape;179;p122"/>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80" name="Google Shape;180;p122"/>
          <p:cNvSpPr txBox="1"/>
          <p:nvPr/>
        </p:nvSpPr>
        <p:spPr>
          <a:xfrm>
            <a:off x="1270616" y="1530155"/>
            <a:ext cx="5855696" cy="343215"/>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lt1"/>
              </a:buClr>
              <a:buSzPts val="1600"/>
              <a:buFont typeface="Fjalla One"/>
              <a:buNone/>
            </a:pPr>
            <a:r>
              <a:rPr b="1" i="0" lang="en-GB" sz="1600" u="none" cap="none" strike="noStrike">
                <a:solidFill>
                  <a:srgbClr val="29BB89"/>
                </a:solidFill>
                <a:latin typeface="Quattrocento Sans"/>
                <a:ea typeface="Quattrocento Sans"/>
                <a:cs typeface="Quattrocento Sans"/>
                <a:sym typeface="Quattrocento Sans"/>
              </a:rPr>
              <a:t>Identificēt nākotnes uzņēmējdarbības iespējas</a:t>
            </a:r>
            <a:endParaRPr/>
          </a:p>
        </p:txBody>
      </p:sp>
      <p:sp>
        <p:nvSpPr>
          <p:cNvPr id="181" name="Google Shape;181;p122"/>
          <p:cNvSpPr txBox="1"/>
          <p:nvPr/>
        </p:nvSpPr>
        <p:spPr>
          <a:xfrm>
            <a:off x="1308060" y="1905125"/>
            <a:ext cx="9470008" cy="633095"/>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bel"/>
              <a:buNone/>
            </a:pPr>
            <a:r>
              <a:rPr b="0" i="0" lang="en-GB" sz="1400" u="none" cap="none" strike="noStrike">
                <a:solidFill>
                  <a:schemeClr val="lt1"/>
                </a:solidFill>
                <a:latin typeface="Quattrocento Sans"/>
                <a:ea typeface="Quattrocento Sans"/>
                <a:cs typeface="Quattrocento Sans"/>
                <a:sym typeface="Quattrocento Sans"/>
              </a:rPr>
              <a:t>Tirgus izpēte ļauj organizācijām identificēt modeļus, kas var palīdzēt rast nākotnes uzņēmējdarbības iespējas, izmantojot aptaujas vai cita veida kvalitatīvu atgriezenisko saiti. Pētījumi palīdz noteikt mainīgās nozares tendences, iedzīvotāju skaita izmaiņas, izglītības līmeņa paaugstināšanos vai izmaiņas brīvā laika pavadīšanas veidos. </a:t>
            </a:r>
            <a:endParaRPr/>
          </a:p>
        </p:txBody>
      </p:sp>
      <p:sp>
        <p:nvSpPr>
          <p:cNvPr id="182" name="Google Shape;182;p122"/>
          <p:cNvSpPr/>
          <p:nvPr/>
        </p:nvSpPr>
        <p:spPr>
          <a:xfrm>
            <a:off x="1057424" y="1591662"/>
            <a:ext cx="185100" cy="185100"/>
          </a:xfrm>
          <a:prstGeom prst="ellipse">
            <a:avLst/>
          </a:prstGeom>
          <a:solidFill>
            <a:schemeClr val="accent1"/>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 name="Google Shape;183;p122"/>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184" name="Google Shape;184;p122"/>
          <p:cNvPicPr preferRelativeResize="0"/>
          <p:nvPr/>
        </p:nvPicPr>
        <p:blipFill rotWithShape="1">
          <a:blip r:embed="rId4">
            <a:alphaModFix/>
          </a:blip>
          <a:srcRect b="0" l="0" r="0" t="0"/>
          <a:stretch/>
        </p:blipFill>
        <p:spPr>
          <a:xfrm>
            <a:off x="235341" y="6242795"/>
            <a:ext cx="1964299" cy="427819"/>
          </a:xfrm>
          <a:prstGeom prst="rect">
            <a:avLst/>
          </a:prstGeom>
          <a:noFill/>
          <a:ln>
            <a:noFill/>
          </a:ln>
        </p:spPr>
      </p:pic>
      <p:pic>
        <p:nvPicPr>
          <p:cNvPr id="185" name="Google Shape;185;p122"/>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
        <p:nvSpPr>
          <p:cNvPr id="186" name="Google Shape;186;p122"/>
          <p:cNvSpPr txBox="1"/>
          <p:nvPr/>
        </p:nvSpPr>
        <p:spPr>
          <a:xfrm>
            <a:off x="911430" y="501668"/>
            <a:ext cx="10629801" cy="663125"/>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lt1"/>
              </a:buClr>
              <a:buSzPts val="3600"/>
              <a:buFont typeface="Fjalla One"/>
              <a:buNone/>
            </a:pPr>
            <a:r>
              <a:rPr b="1" i="0" lang="en-GB" sz="3600" u="none" cap="none" strike="noStrike">
                <a:solidFill>
                  <a:srgbClr val="29BB89"/>
                </a:solidFill>
                <a:latin typeface="Quattrocento Sans"/>
                <a:ea typeface="Quattrocento Sans"/>
                <a:cs typeface="Quattrocento Sans"/>
                <a:sym typeface="Quattrocento Sans"/>
              </a:rPr>
              <a:t>Tirgus izpētes veikšanas iemesli (secīgi)</a:t>
            </a:r>
            <a:endParaRPr b="1" i="0" sz="3600" u="none" cap="none" strike="noStrike">
              <a:solidFill>
                <a:srgbClr val="29BB89"/>
              </a:solidFill>
              <a:latin typeface="Quattrocento Sans"/>
              <a:ea typeface="Quattrocento Sans"/>
              <a:cs typeface="Quattrocento Sans"/>
              <a:sym typeface="Quattrocento Sans"/>
            </a:endParaRPr>
          </a:p>
        </p:txBody>
      </p:sp>
      <p:sp>
        <p:nvSpPr>
          <p:cNvPr id="187" name="Google Shape;187;p122"/>
          <p:cNvSpPr txBox="1"/>
          <p:nvPr/>
        </p:nvSpPr>
        <p:spPr>
          <a:xfrm>
            <a:off x="1308061" y="2882135"/>
            <a:ext cx="5311816" cy="3936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lt1"/>
              </a:buClr>
              <a:buSzPts val="1600"/>
              <a:buFont typeface="Fjalla One"/>
              <a:buNone/>
            </a:pPr>
            <a:r>
              <a:rPr b="1" i="0" lang="en-GB" sz="1600" u="none" cap="none" strike="noStrike">
                <a:solidFill>
                  <a:srgbClr val="29BB89"/>
                </a:solidFill>
                <a:latin typeface="Quattrocento Sans"/>
                <a:ea typeface="Quattrocento Sans"/>
                <a:cs typeface="Quattrocento Sans"/>
                <a:sym typeface="Quattrocento Sans"/>
              </a:rPr>
              <a:t>Uzņēmējdarbības paplašināšana</a:t>
            </a:r>
            <a:endParaRPr/>
          </a:p>
        </p:txBody>
      </p:sp>
      <p:sp>
        <p:nvSpPr>
          <p:cNvPr id="188" name="Google Shape;188;p122"/>
          <p:cNvSpPr/>
          <p:nvPr/>
        </p:nvSpPr>
        <p:spPr>
          <a:xfrm>
            <a:off x="1057424" y="2989756"/>
            <a:ext cx="185100" cy="185100"/>
          </a:xfrm>
          <a:prstGeom prst="ellipse">
            <a:avLst/>
          </a:prstGeom>
          <a:solidFill>
            <a:srgbClr val="DC67F4"/>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 name="Google Shape;189;p122"/>
          <p:cNvSpPr txBox="1"/>
          <p:nvPr/>
        </p:nvSpPr>
        <p:spPr>
          <a:xfrm>
            <a:off x="1308060" y="3275735"/>
            <a:ext cx="9470008" cy="839781"/>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bel"/>
              <a:buNone/>
            </a:pPr>
            <a:r>
              <a:rPr b="0" i="0" lang="en-GB" sz="1400" u="none" cap="none" strike="noStrike">
                <a:solidFill>
                  <a:schemeClr val="lt1"/>
                </a:solidFill>
                <a:latin typeface="Quattrocento Sans"/>
                <a:ea typeface="Quattrocento Sans"/>
                <a:cs typeface="Quattrocento Sans"/>
                <a:sym typeface="Quattrocento Sans"/>
              </a:rPr>
              <a:t>Veicot tirgus izpēti, organizācijas var pārbaudīt tirgus gatavību jaunam produktam un/vai pakalpojumam (piemēram, izlemt, vai atvērt otru mazumtirdzniecības veikalu un izvēlēties pareizo atrašanās vietu) un iegūt izpratni par tirgus konkurences vidi, novērtējot konkurentu labāko praksi.</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123"/>
          <p:cNvSpPr txBox="1"/>
          <p:nvPr/>
        </p:nvSpPr>
        <p:spPr>
          <a:xfrm>
            <a:off x="952983" y="690109"/>
            <a:ext cx="1014642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rgbClr val="29BA86"/>
                </a:solidFill>
                <a:latin typeface="Quattrocento Sans"/>
                <a:ea typeface="Quattrocento Sans"/>
                <a:cs typeface="Quattrocento Sans"/>
                <a:sym typeface="Quattrocento Sans"/>
              </a:rPr>
              <a:t>Sešu soļu tirgus izpētes process</a:t>
            </a:r>
            <a:endParaRPr b="1" sz="3600">
              <a:solidFill>
                <a:srgbClr val="29BA86"/>
              </a:solidFill>
              <a:latin typeface="Quattrocento Sans"/>
              <a:ea typeface="Quattrocento Sans"/>
              <a:cs typeface="Quattrocento Sans"/>
              <a:sym typeface="Quattrocento Sans"/>
            </a:endParaRPr>
          </a:p>
        </p:txBody>
      </p:sp>
      <p:sp>
        <p:nvSpPr>
          <p:cNvPr id="195" name="Google Shape;195;p123"/>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196" name="Google Shape;196;p123"/>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197" name="Google Shape;197;p123"/>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198" name="Google Shape;198;p123"/>
          <p:cNvPicPr preferRelativeResize="0"/>
          <p:nvPr/>
        </p:nvPicPr>
        <p:blipFill rotWithShape="1">
          <a:blip r:embed="rId5">
            <a:alphaModFix/>
          </a:blip>
          <a:srcRect b="0" l="0" r="71473" t="52289"/>
          <a:stretch/>
        </p:blipFill>
        <p:spPr>
          <a:xfrm rot="5400000">
            <a:off x="7321527" y="2000840"/>
            <a:ext cx="3644945" cy="6096001"/>
          </a:xfrm>
          <a:prstGeom prst="rect">
            <a:avLst/>
          </a:prstGeom>
          <a:noFill/>
          <a:ln>
            <a:noFill/>
          </a:ln>
        </p:spPr>
      </p:pic>
      <p:pic>
        <p:nvPicPr>
          <p:cNvPr descr="The Market Research Process: 6 Steps to Success" id="199" name="Google Shape;199;p123"/>
          <p:cNvPicPr preferRelativeResize="0"/>
          <p:nvPr/>
        </p:nvPicPr>
        <p:blipFill rotWithShape="1">
          <a:blip r:embed="rId6">
            <a:alphaModFix/>
          </a:blip>
          <a:srcRect b="39698" l="0" r="0" t="675"/>
          <a:stretch/>
        </p:blipFill>
        <p:spPr>
          <a:xfrm>
            <a:off x="6496799" y="1695450"/>
            <a:ext cx="5695201" cy="3467691"/>
          </a:xfrm>
          <a:prstGeom prst="rect">
            <a:avLst/>
          </a:prstGeom>
          <a:noFill/>
          <a:ln>
            <a:noFill/>
          </a:ln>
        </p:spPr>
      </p:pic>
      <p:sp>
        <p:nvSpPr>
          <p:cNvPr id="200" name="Google Shape;200;p123"/>
          <p:cNvSpPr/>
          <p:nvPr/>
        </p:nvSpPr>
        <p:spPr>
          <a:xfrm>
            <a:off x="952983" y="1622980"/>
            <a:ext cx="7327417" cy="31393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chemeClr val="dk1"/>
                </a:solidFill>
                <a:latin typeface="Quattrocento Sans"/>
                <a:ea typeface="Quattrocento Sans"/>
                <a:cs typeface="Quattrocento Sans"/>
                <a:sym typeface="Quattrocento Sans"/>
              </a:rPr>
              <a:t>1. solis. Definējiet savu mērķi</a:t>
            </a:r>
            <a:endParaRPr/>
          </a:p>
          <a:p>
            <a:pPr indent="0" lvl="0" marL="0" marR="0" rtl="0" algn="l">
              <a:spcBef>
                <a:spcPts val="0"/>
              </a:spcBef>
              <a:spcAft>
                <a:spcPts val="0"/>
              </a:spcAft>
              <a:buNone/>
            </a:pPr>
            <a:r>
              <a:t/>
            </a:r>
            <a:endParaRPr b="1" sz="18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b="1" lang="en-GB" sz="1800">
                <a:solidFill>
                  <a:schemeClr val="dk1"/>
                </a:solidFill>
                <a:latin typeface="Quattrocento Sans"/>
                <a:ea typeface="Quattrocento Sans"/>
                <a:cs typeface="Quattrocento Sans"/>
                <a:sym typeface="Quattrocento Sans"/>
              </a:rPr>
              <a:t>2. solis. Pētījuma plāna noteikšana</a:t>
            </a:r>
            <a:endParaRPr/>
          </a:p>
          <a:p>
            <a:pPr indent="0" lvl="0" marL="0" marR="0" rtl="0" algn="l">
              <a:spcBef>
                <a:spcPts val="0"/>
              </a:spcBef>
              <a:spcAft>
                <a:spcPts val="0"/>
              </a:spcAft>
              <a:buNone/>
            </a:pPr>
            <a:r>
              <a:t/>
            </a:r>
            <a:endParaRPr b="1" sz="18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b="1" lang="en-GB" sz="1800">
                <a:solidFill>
                  <a:schemeClr val="dk1"/>
                </a:solidFill>
                <a:latin typeface="Quattrocento Sans"/>
                <a:ea typeface="Quattrocento Sans"/>
                <a:cs typeface="Quattrocento Sans"/>
                <a:sym typeface="Quattrocento Sans"/>
              </a:rPr>
              <a:t>3. solis. Sagatavot pētniecības instrumentu</a:t>
            </a:r>
            <a:endParaRPr/>
          </a:p>
          <a:p>
            <a:pPr indent="0" lvl="0" marL="0" marR="0" rtl="0" algn="l">
              <a:spcBef>
                <a:spcPts val="0"/>
              </a:spcBef>
              <a:spcAft>
                <a:spcPts val="0"/>
              </a:spcAft>
              <a:buNone/>
            </a:pPr>
            <a:r>
              <a:t/>
            </a:r>
            <a:endParaRPr b="1" sz="18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b="1" lang="en-GB" sz="1800">
                <a:solidFill>
                  <a:schemeClr val="dk1"/>
                </a:solidFill>
                <a:latin typeface="Quattrocento Sans"/>
                <a:ea typeface="Quattrocento Sans"/>
                <a:cs typeface="Quattrocento Sans"/>
                <a:sym typeface="Quattrocento Sans"/>
              </a:rPr>
              <a:t>4. solis. Apkopot datus</a:t>
            </a:r>
            <a:endParaRPr/>
          </a:p>
          <a:p>
            <a:pPr indent="0" lvl="0" marL="0" marR="0" rtl="0" algn="l">
              <a:spcBef>
                <a:spcPts val="0"/>
              </a:spcBef>
              <a:spcAft>
                <a:spcPts val="0"/>
              </a:spcAft>
              <a:buNone/>
            </a:pPr>
            <a:r>
              <a:t/>
            </a:r>
            <a:endParaRPr b="1" sz="18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b="1" lang="en-GB" sz="1800">
                <a:solidFill>
                  <a:schemeClr val="dk1"/>
                </a:solidFill>
                <a:latin typeface="Quattrocento Sans"/>
                <a:ea typeface="Quattrocento Sans"/>
                <a:cs typeface="Quattrocento Sans"/>
                <a:sym typeface="Quattrocento Sans"/>
              </a:rPr>
              <a:t>5. Datu analīze</a:t>
            </a:r>
            <a:endParaRPr/>
          </a:p>
          <a:p>
            <a:pPr indent="0" lvl="0" marL="0" marR="0" rtl="0" algn="l">
              <a:spcBef>
                <a:spcPts val="0"/>
              </a:spcBef>
              <a:spcAft>
                <a:spcPts val="0"/>
              </a:spcAft>
              <a:buNone/>
            </a:pPr>
            <a:r>
              <a:t/>
            </a:r>
            <a:endParaRPr b="1" sz="18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b="1" lang="en-GB" sz="1800">
                <a:solidFill>
                  <a:schemeClr val="dk1"/>
                </a:solidFill>
                <a:latin typeface="Quattrocento Sans"/>
                <a:ea typeface="Quattrocento Sans"/>
                <a:cs typeface="Quattrocento Sans"/>
                <a:sym typeface="Quattrocento Sans"/>
              </a:rPr>
              <a:t>6. solis. Vizualizēt un paziņot secinājumus</a:t>
            </a:r>
            <a:endParaRPr b="1" sz="1800">
              <a:solidFill>
                <a:schemeClr val="dk1"/>
              </a:solidFill>
              <a:latin typeface="Quattrocento Sans"/>
              <a:ea typeface="Quattrocento Sans"/>
              <a:cs typeface="Quattrocento Sans"/>
              <a:sym typeface="Quattrocento Sans"/>
            </a:endParaRPr>
          </a:p>
        </p:txBody>
      </p:sp>
      <p:sp>
        <p:nvSpPr>
          <p:cNvPr id="201" name="Google Shape;201;p123"/>
          <p:cNvSpPr/>
          <p:nvPr/>
        </p:nvSpPr>
        <p:spPr>
          <a:xfrm>
            <a:off x="6734175" y="5163141"/>
            <a:ext cx="6096000"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GB" sz="900">
                <a:solidFill>
                  <a:srgbClr val="000000"/>
                </a:solidFill>
                <a:latin typeface="Quattrocento Sans"/>
                <a:ea typeface="Quattrocento Sans"/>
                <a:cs typeface="Quattrocento Sans"/>
                <a:sym typeface="Quattrocento Sans"/>
              </a:rPr>
              <a:t>(Avots: https://www.mymarketresearchmethods.com/the-market-research-process-6-steps-to-success/)</a:t>
            </a:r>
            <a:endParaRPr sz="900">
              <a:solidFill>
                <a:schemeClr val="dk1"/>
              </a:solidFill>
              <a:latin typeface="Quattrocento Sans"/>
              <a:ea typeface="Quattrocento Sans"/>
              <a:cs typeface="Quattrocento Sans"/>
              <a:sym typeface="Quattrocento Sans"/>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2021-04-20T08:47:25.0000000Z</dcterms:created>
  <dc:creator>Gary</dc:creator>
</cp:coreProperties>
</file>