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Lst>
  <p:sldSz cy="6858000" cx="12192000"/>
  <p:notesSz cx="6858000" cy="9144000"/>
  <p:embeddedFontLst>
    <p:embeddedFont>
      <p:font typeface="Quattrocento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3" roundtripDataSignature="AMtx7mhoj+oqOJOwPBofNBicThwa7g6R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QuattrocentoSans-regular.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QuattrocentoSans-italic.fntdata"/><Relationship Id="rId30" Type="http://schemas.openxmlformats.org/officeDocument/2006/relationships/font" Target="fonts/QuattrocentoSans-bold.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QuattrocentoSans-bold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4"/>
          <p:cNvSpPr/>
          <p:nvPr>
            <p:ph idx="2" type="pic"/>
          </p:nvPr>
        </p:nvSpPr>
        <p:spPr>
          <a:xfrm>
            <a:off x="5183188" y="987425"/>
            <a:ext cx="6172200" cy="4873625"/>
          </a:xfrm>
          <a:prstGeom prst="rect">
            <a:avLst/>
          </a:prstGeom>
          <a:noFill/>
          <a:ln>
            <a:noFill/>
          </a:ln>
        </p:spPr>
      </p:sp>
      <p:sp>
        <p:nvSpPr>
          <p:cNvPr id="64" name="Google Shape;64;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45.png"/><Relationship Id="rId7" Type="http://schemas.openxmlformats.org/officeDocument/2006/relationships/hyperlink" Target="https://socialbusinessdesign.org/profiling-beneficiaries-of-social-enterprise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49.jpg"/><Relationship Id="rId7" Type="http://schemas.openxmlformats.org/officeDocument/2006/relationships/hyperlink" Target="https://www.mymarketresearchmethods.com/an-overview-of-market-research-method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18.xml.rels><?xml version="1.0" encoding="UTF-8" standalone="yes"?><Relationships xmlns="http://schemas.openxmlformats.org/package/2006/relationships"><Relationship Id="rId11" Type="http://schemas.openxmlformats.org/officeDocument/2006/relationships/hyperlink" Target="https://www.heartbeatai.com/" TargetMode="External"/><Relationship Id="rId10" Type="http://schemas.openxmlformats.org/officeDocument/2006/relationships/hyperlink" Target="https://www.remesh.ai/" TargetMode="External"/><Relationship Id="rId13" Type="http://schemas.openxmlformats.org/officeDocument/2006/relationships/hyperlink" Target="https://www.askattest.com/" TargetMode="External"/><Relationship Id="rId12" Type="http://schemas.openxmlformats.org/officeDocument/2006/relationships/hyperlink" Target="https://answerthepublic.com/"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hyperlink" Target="https://www.surveymonkey.com/" TargetMode="External"/><Relationship Id="rId15" Type="http://schemas.openxmlformats.org/officeDocument/2006/relationships/hyperlink" Target="https://www.questback.com/" TargetMode="External"/><Relationship Id="rId14" Type="http://schemas.openxmlformats.org/officeDocument/2006/relationships/hyperlink" Target="https://aytm.com/" TargetMode="External"/><Relationship Id="rId16" Type="http://schemas.openxmlformats.org/officeDocument/2006/relationships/hyperlink" Target="https://www.statista.com/" TargetMode="External"/><Relationship Id="rId5" Type="http://schemas.openxmlformats.org/officeDocument/2006/relationships/image" Target="../media/image20.png"/><Relationship Id="rId6" Type="http://schemas.openxmlformats.org/officeDocument/2006/relationships/hyperlink" Target="https://trends.google.com/" TargetMode="External"/><Relationship Id="rId7" Type="http://schemas.openxmlformats.org/officeDocument/2006/relationships/hyperlink" Target="https://marketingplatform.google.com/about/analytics/" TargetMode="External"/><Relationship Id="rId8" Type="http://schemas.openxmlformats.org/officeDocument/2006/relationships/hyperlink" Target="http://socialmention.co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hyperlink" Target="http://office.microsoft.com/en-us/exce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52.png"/><Relationship Id="rId5"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png"/><Relationship Id="rId4" Type="http://schemas.openxmlformats.org/officeDocument/2006/relationships/image" Target="../media/image79.png"/><Relationship Id="rId5" Type="http://schemas.openxmlformats.org/officeDocument/2006/relationships/image" Target="../media/image3.png"/><Relationship Id="rId6" Type="http://schemas.openxmlformats.org/officeDocument/2006/relationships/image" Target="../media/image81.png"/><Relationship Id="rId7" Type="http://schemas.openxmlformats.org/officeDocument/2006/relationships/image" Target="../media/image8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8.png"/><Relationship Id="rId5" Type="http://schemas.openxmlformats.org/officeDocument/2006/relationships/image" Target="../media/image1.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1.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hyperlink" Target="https://www.youtube.com/watch?v=AxAkJA74QWI"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1.png"/><Relationship Id="rId4" Type="http://schemas.openxmlformats.org/officeDocument/2006/relationships/image" Target="../media/image1.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0.png"/><Relationship Id="rId6" Type="http://schemas.openxmlformats.org/officeDocument/2006/relationships/image" Target="../media/image32.png"/><Relationship Id="rId7" Type="http://schemas.openxmlformats.org/officeDocument/2006/relationships/hyperlink" Target="https://www.mymarketresearchmethods.com/the-market-research-process-6-steps-to-succes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303013" y="4760111"/>
            <a:ext cx="5585974" cy="937304"/>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7F7F7F"/>
              </a:buClr>
              <a:buSzPts val="2000"/>
              <a:buFont typeface="Quattrocento Sans"/>
              <a:buNone/>
            </a:pPr>
            <a:r>
              <a:rPr lang="en-GB" sz="2000">
                <a:solidFill>
                  <a:srgbClr val="7F7F7F"/>
                </a:solidFill>
                <a:latin typeface="Quattrocento Sans"/>
                <a:ea typeface="Quattrocento Sans"/>
                <a:cs typeface="Quattrocento Sans"/>
                <a:sym typeface="Quattrocento Sans"/>
              </a:rPr>
              <a:t>IO1: Fortbildungsprogramm</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Modul 5: Marktforschung und Tests</a:t>
            </a:r>
            <a:br>
              <a:rPr lang="en-GB" sz="2000">
                <a:solidFill>
                  <a:srgbClr val="7F7F7F"/>
                </a:solidFill>
                <a:latin typeface="Quattrocento Sans"/>
                <a:ea typeface="Quattrocento Sans"/>
                <a:cs typeface="Quattrocento Sans"/>
                <a:sym typeface="Quattrocento Sans"/>
              </a:rPr>
            </a:br>
            <a:r>
              <a:rPr lang="en-GB" sz="2000">
                <a:solidFill>
                  <a:srgbClr val="7F7F7F"/>
                </a:solidFill>
                <a:latin typeface="Quattrocento Sans"/>
                <a:ea typeface="Quattrocento Sans"/>
                <a:cs typeface="Quattrocento Sans"/>
                <a:sym typeface="Quattrocento Sans"/>
              </a:rPr>
              <a:t>- PPT1</a:t>
            </a:r>
            <a:endParaRPr/>
          </a:p>
        </p:txBody>
      </p:sp>
      <p:pic>
        <p:nvPicPr>
          <p:cNvPr descr="Text&#10;&#10;Description automatically generated" id="85" name="Google Shape;85;p1"/>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pic>
        <p:nvPicPr>
          <p:cNvPr id="86" name="Google Shape;86;p1"/>
          <p:cNvPicPr preferRelativeResize="0"/>
          <p:nvPr/>
        </p:nvPicPr>
        <p:blipFill rotWithShape="1">
          <a:blip r:embed="rId4">
            <a:alphaModFix/>
          </a:blip>
          <a:srcRect b="0" l="0" r="0" t="0"/>
          <a:stretch/>
        </p:blipFill>
        <p:spPr>
          <a:xfrm>
            <a:off x="3989122" y="1299400"/>
            <a:ext cx="4205268" cy="3121598"/>
          </a:xfrm>
          <a:prstGeom prst="rect">
            <a:avLst/>
          </a:prstGeom>
          <a:noFill/>
          <a:ln>
            <a:noFill/>
          </a:ln>
        </p:spPr>
      </p:pic>
      <p:pic>
        <p:nvPicPr>
          <p:cNvPr id="87" name="Google Shape;87;p1"/>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10"/>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03" name="Google Shape;203;p1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04" name="Google Shape;204;p1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05" name="Google Shape;205;p1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06" name="Google Shape;206;p1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07" name="Google Shape;207;p10"/>
          <p:cNvSpPr txBox="1"/>
          <p:nvPr/>
        </p:nvSpPr>
        <p:spPr>
          <a:xfrm>
            <a:off x="952983" y="1613028"/>
            <a:ext cx="10588248"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1. Definieren Sie Ihr Ziel</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Ein Marktforscher sollte in der Vergangenheit beginnen, d.h. was ist das gewünschte Ergebnis. Das wird der Organisation eine Vorstellung von ihrem "Warum" geben.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Beginnen Sie mit einem </a:t>
            </a:r>
            <a:r>
              <a:rPr b="1" lang="en-GB" sz="2000">
                <a:solidFill>
                  <a:schemeClr val="dk1"/>
                </a:solidFill>
                <a:latin typeface="Quattrocento Sans"/>
                <a:ea typeface="Quattrocento Sans"/>
                <a:cs typeface="Quattrocento Sans"/>
                <a:sym typeface="Quattrocento Sans"/>
              </a:rPr>
              <a:t>Brainstorming </a:t>
            </a:r>
            <a:r>
              <a:rPr lang="en-GB" sz="2000">
                <a:solidFill>
                  <a:schemeClr val="dk1"/>
                </a:solidFill>
                <a:latin typeface="Quattrocento Sans"/>
                <a:ea typeface="Quattrocento Sans"/>
                <a:cs typeface="Quattrocento Sans"/>
                <a:sym typeface="Quattrocento Sans"/>
              </a:rPr>
              <a:t>über das "Warum". Überlegen Sie dabei, was das Unternehmen aus dieser Untersuchung mitnehmen möchte, wie die Untersuchung zur Lösung des Geschäftsproblems beitragen soll und wie die gesammelten Informationen verwendet werden. Denken Sie auch an die Gründe für die Durchführung einer Marktforschung, wie oben beschrieben.</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Die ermittelten Ziele werden als Bezugspunkt betrachtet, da sie auf die ursprünglichen Ziele zurückverweisen. Daher gibt es ein Verfolgungssystem während des Marktforschungsprozesses.</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11"/>
          <p:cNvSpPr txBox="1"/>
          <p:nvPr/>
        </p:nvSpPr>
        <p:spPr>
          <a:xfrm>
            <a:off x="952983" y="4615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13" name="Google Shape;213;p1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14" name="Google Shape;214;p1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15" name="Google Shape;215;p1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16" name="Google Shape;216;p1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17" name="Google Shape;217;p11"/>
          <p:cNvSpPr txBox="1"/>
          <p:nvPr/>
        </p:nvSpPr>
        <p:spPr>
          <a:xfrm>
            <a:off x="952983" y="1712073"/>
            <a:ext cx="10588248" cy="417037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Kurztipp - Checkliste für die Festlegung eines Forschungsziels</a:t>
            </a:r>
            <a:endParaRPr/>
          </a:p>
          <a:p>
            <a:pPr indent="0" lvl="0" marL="0" marR="0" rtl="0" algn="l">
              <a:spcBef>
                <a:spcPts val="0"/>
              </a:spcBef>
              <a:spcAft>
                <a:spcPts val="0"/>
              </a:spcAft>
              <a:buNone/>
            </a:pPr>
            <a:r>
              <a:t/>
            </a:r>
            <a:endParaRPr sz="1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Beantworten Sie die folgenden Fragen:</a:t>
            </a:r>
            <a:endParaRPr/>
          </a:p>
          <a:p>
            <a:pPr indent="-342900" lvl="0" marL="342900" marR="0" rtl="0" algn="l">
              <a:spcBef>
                <a:spcPts val="0"/>
              </a:spcBef>
              <a:spcAft>
                <a:spcPts val="0"/>
              </a:spcAft>
              <a:buClr>
                <a:srgbClr val="0070C0"/>
              </a:buClr>
              <a:buSzPts val="2000"/>
              <a:buFont typeface="Noto Sans Symbols"/>
              <a:buChar char="✔"/>
            </a:pPr>
            <a:r>
              <a:rPr lang="en-GB" sz="2000">
                <a:solidFill>
                  <a:srgbClr val="0070C0"/>
                </a:solidFill>
                <a:latin typeface="Quattrocento Sans"/>
                <a:ea typeface="Quattrocento Sans"/>
                <a:cs typeface="Quattrocento Sans"/>
                <a:sym typeface="Quattrocento Sans"/>
              </a:rPr>
              <a:t>Wo passt das hin?</a:t>
            </a:r>
            <a:endParaRPr/>
          </a:p>
          <a:p>
            <a:pPr indent="-342900" lvl="0" marL="342900" marR="0" rtl="0" algn="l">
              <a:spcBef>
                <a:spcPts val="0"/>
              </a:spcBef>
              <a:spcAft>
                <a:spcPts val="0"/>
              </a:spcAft>
              <a:buClr>
                <a:srgbClr val="FF9933"/>
              </a:buClr>
              <a:buSzPts val="2000"/>
              <a:buFont typeface="Noto Sans Symbols"/>
              <a:buChar char="✔"/>
            </a:pPr>
            <a:r>
              <a:rPr lang="en-GB" sz="2000">
                <a:solidFill>
                  <a:srgbClr val="FF9933"/>
                </a:solidFill>
                <a:latin typeface="Quattrocento Sans"/>
                <a:ea typeface="Quattrocento Sans"/>
                <a:cs typeface="Quattrocento Sans"/>
                <a:sym typeface="Quattrocento Sans"/>
              </a:rPr>
              <a:t>Zielpublikum</a:t>
            </a:r>
            <a:endParaRPr/>
          </a:p>
          <a:p>
            <a:pPr indent="-342900" lvl="0" marL="342900" marR="0" rtl="0" algn="l">
              <a:spcBef>
                <a:spcPts val="0"/>
              </a:spcBef>
              <a:spcAft>
                <a:spcPts val="0"/>
              </a:spcAft>
              <a:buClr>
                <a:srgbClr val="FF0066"/>
              </a:buClr>
              <a:buSzPts val="2000"/>
              <a:buFont typeface="Noto Sans Symbols"/>
              <a:buChar char="✔"/>
            </a:pPr>
            <a:r>
              <a:rPr lang="en-GB" sz="2000">
                <a:solidFill>
                  <a:srgbClr val="FF0066"/>
                </a:solidFill>
                <a:latin typeface="Quattrocento Sans"/>
                <a:ea typeface="Quattrocento Sans"/>
                <a:cs typeface="Quattrocento Sans"/>
                <a:sym typeface="Quattrocento Sans"/>
              </a:rPr>
              <a:t>Was Sie messen werden</a:t>
            </a:r>
            <a:endParaRPr/>
          </a:p>
          <a:p>
            <a:pPr indent="-342900" lvl="0" marL="342900" marR="0" rtl="0" algn="l">
              <a:spcBef>
                <a:spcPts val="0"/>
              </a:spcBef>
              <a:spcAft>
                <a:spcPts val="0"/>
              </a:spcAft>
              <a:buClr>
                <a:srgbClr val="00B050"/>
              </a:buClr>
              <a:buSzPts val="2000"/>
              <a:buFont typeface="Noto Sans Symbols"/>
              <a:buChar char="✔"/>
            </a:pPr>
            <a:r>
              <a:rPr lang="en-GB" sz="2000">
                <a:solidFill>
                  <a:srgbClr val="00B050"/>
                </a:solidFill>
                <a:latin typeface="Quattrocento Sans"/>
                <a:ea typeface="Quattrocento Sans"/>
                <a:cs typeface="Quattrocento Sans"/>
                <a:sym typeface="Quattrocento Sans"/>
              </a:rPr>
              <a:t>Das Verhalten</a:t>
            </a:r>
            <a:endParaRPr/>
          </a:p>
          <a:p>
            <a:pPr indent="0" lvl="0" marL="0" marR="0" rtl="0" algn="l">
              <a:spcBef>
                <a:spcPts val="0"/>
              </a:spcBef>
              <a:spcAft>
                <a:spcPts val="0"/>
              </a:spcAft>
              <a:buNone/>
            </a:pPr>
            <a:r>
              <a:t/>
            </a:r>
            <a:endParaRPr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Beispiel 1: </a:t>
            </a:r>
            <a:r>
              <a:rPr b="1" lang="en-GB" sz="2000">
                <a:solidFill>
                  <a:srgbClr val="0070C0"/>
                </a:solidFill>
                <a:latin typeface="Quattrocento Sans"/>
                <a:ea typeface="Quattrocento Sans"/>
                <a:cs typeface="Quattrocento Sans"/>
                <a:sym typeface="Quattrocento Sans"/>
              </a:rPr>
              <a:t>In Übereinstimmung mit unserem Produktmarketingplan für Produkt X </a:t>
            </a:r>
            <a:r>
              <a:rPr lang="en-GB" sz="2000">
                <a:solidFill>
                  <a:schemeClr val="dk1"/>
                </a:solidFill>
                <a:latin typeface="Quattrocento Sans"/>
                <a:ea typeface="Quattrocento Sans"/>
                <a:cs typeface="Quattrocento Sans"/>
                <a:sym typeface="Quattrocento Sans"/>
              </a:rPr>
              <a:t>wollen wir bewerten</a:t>
            </a:r>
            <a:r>
              <a:rPr b="1" lang="en-GB" sz="2000">
                <a:solidFill>
                  <a:srgbClr val="FF0066"/>
                </a:solidFill>
                <a:latin typeface="Quattrocento Sans"/>
                <a:ea typeface="Quattrocento Sans"/>
                <a:cs typeface="Quattrocento Sans"/>
                <a:sym typeface="Quattrocento Sans"/>
              </a:rPr>
              <a:t>, welche Funktionen von Produkt X </a:t>
            </a:r>
            <a:r>
              <a:rPr lang="en-GB" sz="2000">
                <a:solidFill>
                  <a:schemeClr val="dk1"/>
                </a:solidFill>
                <a:latin typeface="Quattrocento Sans"/>
                <a:ea typeface="Quattrocento Sans"/>
                <a:cs typeface="Quattrocento Sans"/>
                <a:sym typeface="Quattrocento Sans"/>
              </a:rPr>
              <a:t>für unsere </a:t>
            </a:r>
            <a:r>
              <a:rPr b="1" lang="en-GB" sz="2000">
                <a:solidFill>
                  <a:srgbClr val="FF9933"/>
                </a:solidFill>
                <a:latin typeface="Quattrocento Sans"/>
                <a:ea typeface="Quattrocento Sans"/>
                <a:cs typeface="Quattrocento Sans"/>
                <a:sym typeface="Quattrocento Sans"/>
              </a:rPr>
              <a:t>Unternehmenskunden </a:t>
            </a:r>
            <a:r>
              <a:rPr lang="en-GB" sz="2000">
                <a:solidFill>
                  <a:schemeClr val="dk1"/>
                </a:solidFill>
                <a:latin typeface="Quattrocento Sans"/>
                <a:ea typeface="Quattrocento Sans"/>
                <a:cs typeface="Quattrocento Sans"/>
                <a:sym typeface="Quattrocento Sans"/>
              </a:rPr>
              <a:t>am wichtigsten sind, wenn sie </a:t>
            </a:r>
            <a:r>
              <a:rPr b="1" lang="en-GB" sz="2000">
                <a:solidFill>
                  <a:srgbClr val="00B050"/>
                </a:solidFill>
                <a:latin typeface="Quattrocento Sans"/>
                <a:ea typeface="Quattrocento Sans"/>
                <a:cs typeface="Quattrocento Sans"/>
                <a:sym typeface="Quattrocento Sans"/>
              </a:rPr>
              <a:t>sich für die Einführung einer neuen Software in ihrem Ökosystem entscheiden</a:t>
            </a:r>
            <a:r>
              <a:rPr lang="en-GB" sz="2000">
                <a:solidFill>
                  <a:schemeClr val="dk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t/>
            </a:r>
            <a:endParaRPr b="1" sz="16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Beispiel 2: </a:t>
            </a:r>
            <a:r>
              <a:rPr lang="en-GB" sz="2000">
                <a:solidFill>
                  <a:schemeClr val="dk1"/>
                </a:solidFill>
                <a:latin typeface="Quattrocento Sans"/>
                <a:ea typeface="Quattrocento Sans"/>
                <a:cs typeface="Quattrocento Sans"/>
                <a:sym typeface="Quattrocento Sans"/>
              </a:rPr>
              <a:t>Während wir daran arbeiten, </a:t>
            </a:r>
            <a:r>
              <a:rPr b="1" lang="en-GB" sz="2000">
                <a:solidFill>
                  <a:srgbClr val="0070C0"/>
                </a:solidFill>
                <a:latin typeface="Quattrocento Sans"/>
                <a:ea typeface="Quattrocento Sans"/>
                <a:cs typeface="Quattrocento Sans"/>
                <a:sym typeface="Quattrocento Sans"/>
              </a:rPr>
              <a:t>unsere Customer Journey zu verstehen</a:t>
            </a:r>
            <a:r>
              <a:rPr lang="en-GB" sz="2000">
                <a:solidFill>
                  <a:schemeClr val="dk1"/>
                </a:solidFill>
                <a:latin typeface="Quattrocento Sans"/>
                <a:ea typeface="Quattrocento Sans"/>
                <a:cs typeface="Quattrocento Sans"/>
                <a:sym typeface="Quattrocento Sans"/>
              </a:rPr>
              <a:t>, wollen wir herausfinden, </a:t>
            </a:r>
            <a:r>
              <a:rPr b="1" lang="en-GB" sz="2000">
                <a:solidFill>
                  <a:srgbClr val="FF9933"/>
                </a:solidFill>
                <a:latin typeface="Quattrocento Sans"/>
                <a:ea typeface="Quattrocento Sans"/>
                <a:cs typeface="Quattrocento Sans"/>
                <a:sym typeface="Quattrocento Sans"/>
              </a:rPr>
              <a:t>was </a:t>
            </a:r>
            <a:r>
              <a:rPr lang="en-GB" sz="2000">
                <a:solidFill>
                  <a:schemeClr val="dk1"/>
                </a:solidFill>
                <a:latin typeface="Quattrocento Sans"/>
                <a:ea typeface="Quattrocento Sans"/>
                <a:cs typeface="Quattrocento Sans"/>
                <a:sym typeface="Quattrocento Sans"/>
              </a:rPr>
              <a:t>unsere </a:t>
            </a:r>
            <a:r>
              <a:rPr b="1" lang="en-GB" sz="2000">
                <a:solidFill>
                  <a:srgbClr val="FF0066"/>
                </a:solidFill>
                <a:latin typeface="Quattrocento Sans"/>
                <a:ea typeface="Quattrocento Sans"/>
                <a:cs typeface="Quattrocento Sans"/>
                <a:sym typeface="Quattrocento Sans"/>
              </a:rPr>
              <a:t>vier Nutzersegmente </a:t>
            </a:r>
            <a:r>
              <a:rPr b="1" lang="en-GB" sz="2000">
                <a:solidFill>
                  <a:srgbClr val="FF9933"/>
                </a:solidFill>
                <a:latin typeface="Quattrocento Sans"/>
                <a:ea typeface="Quattrocento Sans"/>
                <a:cs typeface="Quattrocento Sans"/>
                <a:sym typeface="Quattrocento Sans"/>
              </a:rPr>
              <a:t>dazu veranlasst</a:t>
            </a:r>
            <a:r>
              <a:rPr lang="en-GB" sz="2000">
                <a:solidFill>
                  <a:schemeClr val="dk1"/>
                </a:solidFill>
                <a:latin typeface="Quattrocento Sans"/>
                <a:ea typeface="Quattrocento Sans"/>
                <a:cs typeface="Quattrocento Sans"/>
                <a:sym typeface="Quattrocento Sans"/>
              </a:rPr>
              <a:t>, </a:t>
            </a:r>
            <a:r>
              <a:rPr b="1" lang="en-GB" sz="2000">
                <a:solidFill>
                  <a:srgbClr val="00B050"/>
                </a:solidFill>
                <a:latin typeface="Quattrocento Sans"/>
                <a:ea typeface="Quattrocento Sans"/>
                <a:cs typeface="Quattrocento Sans"/>
                <a:sym typeface="Quattrocento Sans"/>
              </a:rPr>
              <a:t>nach Service Y zu suchen</a:t>
            </a:r>
            <a:r>
              <a:rPr lang="en-GB" sz="2000">
                <a:solidFill>
                  <a:schemeClr val="dk1"/>
                </a:solidFill>
                <a:latin typeface="Quattrocento Sans"/>
                <a:ea typeface="Quattrocento Sans"/>
                <a:cs typeface="Quattrocento Sans"/>
                <a:sym typeface="Quattrocento Sans"/>
              </a:rPr>
              <a:t>.</a:t>
            </a:r>
            <a:endParaRPr sz="2000">
              <a:solidFill>
                <a:schemeClr val="dk1"/>
              </a:solidFill>
              <a:latin typeface="Quattrocento Sans"/>
              <a:ea typeface="Quattrocento Sans"/>
              <a:cs typeface="Quattrocento Sans"/>
              <a:sym typeface="Quattrocento Sans"/>
            </a:endParaRPr>
          </a:p>
        </p:txBody>
      </p:sp>
      <p:sp>
        <p:nvSpPr>
          <p:cNvPr id="218" name="Google Shape;218;p11"/>
          <p:cNvSpPr/>
          <p:nvPr/>
        </p:nvSpPr>
        <p:spPr>
          <a:xfrm>
            <a:off x="952983" y="1262283"/>
            <a:ext cx="33121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1. Definieren Sie Ihr Ziel</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12"/>
          <p:cNvSpPr txBox="1"/>
          <p:nvPr/>
        </p:nvSpPr>
        <p:spPr>
          <a:xfrm>
            <a:off x="952983" y="356046"/>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24" name="Google Shape;224;p1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25" name="Google Shape;225;p1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26" name="Google Shape;226;p1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27" name="Google Shape;227;p1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28" name="Google Shape;228;p12"/>
          <p:cNvSpPr/>
          <p:nvPr/>
        </p:nvSpPr>
        <p:spPr>
          <a:xfrm>
            <a:off x="952983" y="1239792"/>
            <a:ext cx="331218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1. Definieren Sie Ihr Ziel</a:t>
            </a:r>
            <a:endParaRPr b="1" sz="1800">
              <a:solidFill>
                <a:schemeClr val="dk1"/>
              </a:solidFill>
              <a:latin typeface="Quattrocento Sans"/>
              <a:ea typeface="Quattrocento Sans"/>
              <a:cs typeface="Quattrocento Sans"/>
              <a:sym typeface="Quattrocento Sans"/>
            </a:endParaRPr>
          </a:p>
        </p:txBody>
      </p:sp>
      <p:sp>
        <p:nvSpPr>
          <p:cNvPr id="229" name="Google Shape;229;p12"/>
          <p:cNvSpPr/>
          <p:nvPr/>
        </p:nvSpPr>
        <p:spPr>
          <a:xfrm>
            <a:off x="952983" y="1809707"/>
            <a:ext cx="5343042"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Bei der Festlegung des Ziels muss auch die Zielgruppe des Produkts und/oder der Dienstleistung, die Sie einführen wollen, bestimmt werden.</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Die Beantwortung der Fragen in der Vorlage auf der rechten Seite wird es Ihnen ermöglichen, eine gezieltere Marktforschung im Allgemeinen zu entwickeln.</a:t>
            </a:r>
            <a:endParaRPr/>
          </a:p>
        </p:txBody>
      </p:sp>
      <p:pic>
        <p:nvPicPr>
          <p:cNvPr descr="https://lh6.googleusercontent.com/LqKQfuk7_dWuN2mnFWI6VSc3pvF8KeNLRzzpQzfBPStQGqiJLU38mqOQSbv4Zw89qxXHS8auwg7bgmXCBigPJgWUoXSgyAMexns3quaKdOmPdjco0vtrxuSRVtxeqBO9Wp481qGD" id="230" name="Google Shape;230;p12"/>
          <p:cNvPicPr preferRelativeResize="0"/>
          <p:nvPr/>
        </p:nvPicPr>
        <p:blipFill rotWithShape="1">
          <a:blip r:embed="rId6">
            <a:alphaModFix/>
          </a:blip>
          <a:srcRect b="0" l="0" r="0" t="0"/>
          <a:stretch/>
        </p:blipFill>
        <p:spPr>
          <a:xfrm>
            <a:off x="6410325" y="2163661"/>
            <a:ext cx="5781675" cy="3815906"/>
          </a:xfrm>
          <a:prstGeom prst="rect">
            <a:avLst/>
          </a:prstGeom>
          <a:noFill/>
          <a:ln>
            <a:noFill/>
          </a:ln>
        </p:spPr>
      </p:pic>
      <p:sp>
        <p:nvSpPr>
          <p:cNvPr id="231" name="Google Shape;231;p12"/>
          <p:cNvSpPr/>
          <p:nvPr/>
        </p:nvSpPr>
        <p:spPr>
          <a:xfrm>
            <a:off x="8629650" y="6017209"/>
            <a:ext cx="3562349"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00">
                <a:solidFill>
                  <a:srgbClr val="000000"/>
                </a:solidFill>
                <a:latin typeface="Quattrocento Sans"/>
                <a:ea typeface="Quattrocento Sans"/>
                <a:cs typeface="Quattrocento Sans"/>
                <a:sym typeface="Quattrocento Sans"/>
              </a:rPr>
              <a:t>Quelle: </a:t>
            </a:r>
            <a:r>
              <a:rPr i="1" lang="en-GB" sz="8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Profiling der Begünstigten von Sozialunternehmen | Social Business Design</a:t>
            </a:r>
            <a:endParaRPr sz="8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13"/>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37" name="Google Shape;237;p1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38" name="Google Shape;238;p1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39" name="Google Shape;239;p1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40" name="Google Shape;240;p1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41" name="Google Shape;241;p13"/>
          <p:cNvSpPr txBox="1"/>
          <p:nvPr/>
        </p:nvSpPr>
        <p:spPr>
          <a:xfrm>
            <a:off x="952983" y="1613028"/>
            <a:ext cx="1058824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2. Festlegen des Forschungsdesigns</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Mit Blick auf die oben definierten Forschungsziele muss ein detaillierter Plan für die Methoden erstellt werden, die für die Durchführung der Forschung und das Sammeln von Informationen verwendet werden sollen.</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Ein Marktforschungsdesign ist ein </a:t>
            </a:r>
            <a:r>
              <a:rPr b="1" lang="en-GB" sz="2000">
                <a:solidFill>
                  <a:srgbClr val="29BB89"/>
                </a:solidFill>
                <a:latin typeface="Quattrocento Sans"/>
                <a:ea typeface="Quattrocento Sans"/>
                <a:cs typeface="Quattrocento Sans"/>
                <a:sym typeface="Quattrocento Sans"/>
              </a:rPr>
              <a:t>Entwurf für die Beschaffung von Informationen, die zur Lösung des </a:t>
            </a:r>
            <a:r>
              <a:rPr lang="en-GB" sz="2000">
                <a:solidFill>
                  <a:schemeClr val="dk1"/>
                </a:solidFill>
                <a:latin typeface="Quattrocento Sans"/>
                <a:ea typeface="Quattrocento Sans"/>
                <a:cs typeface="Quattrocento Sans"/>
                <a:sym typeface="Quattrocento Sans"/>
              </a:rPr>
              <a:t>jeweiligen </a:t>
            </a:r>
            <a:r>
              <a:rPr b="1" lang="en-GB" sz="2000">
                <a:solidFill>
                  <a:srgbClr val="29BB89"/>
                </a:solidFill>
                <a:latin typeface="Quattrocento Sans"/>
                <a:ea typeface="Quattrocento Sans"/>
                <a:cs typeface="Quattrocento Sans"/>
                <a:sym typeface="Quattrocento Sans"/>
              </a:rPr>
              <a:t>Forschungsproblems benötigt werden</a:t>
            </a:r>
            <a:r>
              <a:rPr lang="en-GB" sz="2000">
                <a:solidFill>
                  <a:schemeClr val="dk1"/>
                </a:solidFill>
                <a:latin typeface="Quattrocento Sans"/>
                <a:ea typeface="Quattrocento Sans"/>
                <a:cs typeface="Quattrocento Sans"/>
                <a:sym typeface="Quattrocento Sans"/>
              </a:rPr>
              <a: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4"/>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47" name="Google Shape;247;p14"/>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48" name="Google Shape;248;p1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49" name="Google Shape;249;p14"/>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50" name="Google Shape;250;p14"/>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51" name="Google Shape;251;p14"/>
          <p:cNvSpPr txBox="1"/>
          <p:nvPr/>
        </p:nvSpPr>
        <p:spPr>
          <a:xfrm>
            <a:off x="952983" y="1613028"/>
            <a:ext cx="5292369" cy="34778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2. Festlegen des Forschungsdesigns</a:t>
            </a:r>
            <a:endParaRPr/>
          </a:p>
          <a:p>
            <a:pPr indent="0" lvl="0" marL="0" marR="0" rtl="0" algn="l">
              <a:spcBef>
                <a:spcPts val="0"/>
              </a:spcBef>
              <a:spcAft>
                <a:spcPts val="0"/>
              </a:spcAft>
              <a:buNone/>
            </a:pPr>
            <a:r>
              <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Es gibt zwei Arten von Marktforschung, die Teilnehmer wählen können: die primäre und die sekundäre.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Innerhalb jedes Typs gibt es verschiedene Untermethoden, wie in der Tabelle rechts dargestellt.</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pic>
        <p:nvPicPr>
          <p:cNvPr descr="Market Research Methods" id="252" name="Google Shape;252;p14"/>
          <p:cNvPicPr preferRelativeResize="0"/>
          <p:nvPr/>
        </p:nvPicPr>
        <p:blipFill rotWithShape="1">
          <a:blip r:embed="rId6">
            <a:alphaModFix/>
          </a:blip>
          <a:srcRect b="0" l="0" r="0" t="0"/>
          <a:stretch/>
        </p:blipFill>
        <p:spPr>
          <a:xfrm>
            <a:off x="6929719" y="1457792"/>
            <a:ext cx="5262281" cy="3885364"/>
          </a:xfrm>
          <a:prstGeom prst="rect">
            <a:avLst/>
          </a:prstGeom>
          <a:noFill/>
          <a:ln>
            <a:noFill/>
          </a:ln>
        </p:spPr>
      </p:pic>
      <p:sp>
        <p:nvSpPr>
          <p:cNvPr id="253" name="Google Shape;253;p14"/>
          <p:cNvSpPr/>
          <p:nvPr/>
        </p:nvSpPr>
        <p:spPr>
          <a:xfrm>
            <a:off x="7673787" y="5355870"/>
            <a:ext cx="4518211" cy="21544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800">
                <a:solidFill>
                  <a:srgbClr val="000000"/>
                </a:solidFill>
                <a:latin typeface="Quattrocento Sans"/>
                <a:ea typeface="Quattrocento Sans"/>
                <a:cs typeface="Quattrocento Sans"/>
                <a:sym typeface="Quattrocento Sans"/>
              </a:rPr>
              <a:t>Quelle: </a:t>
            </a:r>
            <a:r>
              <a:rPr i="1" lang="en-GB" sz="8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https://www.mymarketresearchmethods.com/an-overview-of-market-research-methods/</a:t>
            </a:r>
            <a:endParaRPr sz="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15"/>
          <p:cNvSpPr txBox="1"/>
          <p:nvPr/>
        </p:nvSpPr>
        <p:spPr>
          <a:xfrm>
            <a:off x="952983" y="292852"/>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59" name="Google Shape;259;p15"/>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60" name="Google Shape;260;p15"/>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61" name="Google Shape;261;p15"/>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62" name="Google Shape;262;p15"/>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63" name="Google Shape;263;p15"/>
          <p:cNvSpPr txBox="1"/>
          <p:nvPr/>
        </p:nvSpPr>
        <p:spPr>
          <a:xfrm>
            <a:off x="952983" y="1517659"/>
            <a:ext cx="10588248"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Quattrocento Sans"/>
                <a:ea typeface="Quattrocento Sans"/>
                <a:cs typeface="Quattrocento Sans"/>
                <a:sym typeface="Quattrocento Sans"/>
              </a:rPr>
              <a:t>Bei der Erstellung eines </a:t>
            </a:r>
            <a:r>
              <a:rPr b="1" lang="en-GB" sz="1800">
                <a:solidFill>
                  <a:schemeClr val="dk1"/>
                </a:solidFill>
                <a:latin typeface="Quattrocento Sans"/>
                <a:ea typeface="Quattrocento Sans"/>
                <a:cs typeface="Quattrocento Sans"/>
                <a:sym typeface="Quattrocento Sans"/>
              </a:rPr>
              <a:t>Marktforschungsdesigns müssen </a:t>
            </a:r>
            <a:r>
              <a:rPr lang="en-GB" sz="1800">
                <a:solidFill>
                  <a:schemeClr val="dk1"/>
                </a:solidFill>
                <a:latin typeface="Quattrocento Sans"/>
                <a:ea typeface="Quattrocento Sans"/>
                <a:cs typeface="Quattrocento Sans"/>
                <a:sym typeface="Quattrocento Sans"/>
              </a:rPr>
              <a:t>die folgenden 6 Ws berücksichtigt werden:</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B89"/>
              </a:buClr>
              <a:buSzPts val="1800"/>
              <a:buFont typeface="Quattrocento Sans"/>
              <a:buAutoNum type="arabicPeriod"/>
            </a:pPr>
            <a:r>
              <a:rPr b="1" lang="en-GB" sz="1800">
                <a:solidFill>
                  <a:srgbClr val="29BB89"/>
                </a:solidFill>
                <a:latin typeface="Quattrocento Sans"/>
                <a:ea typeface="Quattrocento Sans"/>
                <a:cs typeface="Quattrocento Sans"/>
                <a:sym typeface="Quattrocento Sans"/>
              </a:rPr>
              <a:t>Warum </a:t>
            </a:r>
            <a:r>
              <a:rPr lang="en-GB" sz="1800">
                <a:solidFill>
                  <a:schemeClr val="dk1"/>
                </a:solidFill>
                <a:latin typeface="Quattrocento Sans"/>
                <a:ea typeface="Quattrocento Sans"/>
                <a:cs typeface="Quattrocento Sans"/>
                <a:sym typeface="Quattrocento Sans"/>
              </a:rPr>
              <a:t>brauchen Sie die Forschung? - Dies ist eine Erinnerung daran, was in Schritt A als Ziel(e) definiert wurde.</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B89"/>
              </a:buClr>
              <a:buSzPts val="1800"/>
              <a:buFont typeface="Quattrocento Sans"/>
              <a:buAutoNum type="arabicPeriod"/>
            </a:pPr>
            <a:r>
              <a:rPr b="1" lang="en-GB" sz="1800">
                <a:solidFill>
                  <a:srgbClr val="29BB89"/>
                </a:solidFill>
                <a:latin typeface="Quattrocento Sans"/>
                <a:ea typeface="Quattrocento Sans"/>
                <a:cs typeface="Quattrocento Sans"/>
                <a:sym typeface="Quattrocento Sans"/>
              </a:rPr>
              <a:t>Welche </a:t>
            </a:r>
            <a:r>
              <a:rPr lang="en-GB" sz="1800">
                <a:solidFill>
                  <a:schemeClr val="dk1"/>
                </a:solidFill>
                <a:latin typeface="Quattrocento Sans"/>
                <a:ea typeface="Quattrocento Sans"/>
                <a:cs typeface="Quattrocento Sans"/>
                <a:sym typeface="Quattrocento Sans"/>
              </a:rPr>
              <a:t>Informationen werden benötigt? - Dies bezieht sich auf die Art der benötigten und erwarteten Daten, einschließlich des Preises des neuen Produkts/der neuen Dienstleistung, des Produktdesigns, der Marktchancen aufgrund der Demografie usw.</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29BB89"/>
              </a:buClr>
              <a:buSzPts val="1800"/>
              <a:buFont typeface="Quattrocento Sans"/>
              <a:buAutoNum type="arabicPeriod"/>
            </a:pPr>
            <a:r>
              <a:rPr b="1" lang="en-GB" sz="1800">
                <a:solidFill>
                  <a:srgbClr val="29BB89"/>
                </a:solidFill>
                <a:latin typeface="Quattrocento Sans"/>
                <a:ea typeface="Quattrocento Sans"/>
                <a:cs typeface="Quattrocento Sans"/>
                <a:sym typeface="Quattrocento Sans"/>
              </a:rPr>
              <a:t>Wer </a:t>
            </a:r>
            <a:r>
              <a:rPr lang="en-GB" sz="1800">
                <a:solidFill>
                  <a:schemeClr val="dk1"/>
                </a:solidFill>
                <a:latin typeface="Quattrocento Sans"/>
                <a:ea typeface="Quattrocento Sans"/>
                <a:cs typeface="Quattrocento Sans"/>
                <a:sym typeface="Quattrocento Sans"/>
              </a:rPr>
              <a:t>ist das Zielpublikum? - Die Beantwortung dieser Fragen wird Ihnen bei der Entscheidung helfen, welche Marktforschungsmethode Sie für die spätere Erhebung verwenden wollen. Die folgenden Fragen müssen geklärt werden:</a:t>
            </a:r>
            <a:endParaRPr/>
          </a:p>
          <a:p>
            <a:pPr indent="0" lvl="0" marL="0" marR="0" rtl="0" algn="l">
              <a:spcBef>
                <a:spcPts val="0"/>
              </a:spcBef>
              <a:spcAft>
                <a:spcPts val="0"/>
              </a:spcAft>
              <a:buNone/>
            </a:pPr>
            <a:r>
              <a:t/>
            </a:r>
            <a:endParaRPr sz="1800">
              <a:solidFill>
                <a:schemeClr val="dk1"/>
              </a:solidFill>
              <a:latin typeface="Quattrocento Sans"/>
              <a:ea typeface="Quattrocento Sans"/>
              <a:cs typeface="Quattrocento Sans"/>
              <a:sym typeface="Quattrocento Sans"/>
            </a:endParaRPr>
          </a:p>
          <a:p>
            <a:pPr indent="-285750" lvl="0" marL="6286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Von wem sollten Sie Daten sammeln? Kunden? Nicht-Kunden? Kategorie-Benutzer?</a:t>
            </a:r>
            <a:endParaRPr/>
          </a:p>
          <a:p>
            <a:pPr indent="-285750" lvl="0" marL="6286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Welche Auswahlkriterien sollten Sie verwenden, um verschiedene Gruppen in die Forschung einzubeziehen oder auszuschließen, und wie stimmen sie mit den Forschungszielen überein?</a:t>
            </a:r>
            <a:endParaRPr/>
          </a:p>
          <a:p>
            <a:pPr indent="-285750" lvl="0" marL="628650"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Wie können Sie die Zielgruppe erreichen und welche Einschränkungen gibt es dabei?</a:t>
            </a:r>
            <a:endParaRPr sz="1800">
              <a:solidFill>
                <a:schemeClr val="dk1"/>
              </a:solidFill>
              <a:latin typeface="Quattrocento Sans"/>
              <a:ea typeface="Quattrocento Sans"/>
              <a:cs typeface="Quattrocento Sans"/>
              <a:sym typeface="Quattrocento Sans"/>
            </a:endParaRPr>
          </a:p>
        </p:txBody>
      </p:sp>
      <p:sp>
        <p:nvSpPr>
          <p:cNvPr id="264" name="Google Shape;264;p15"/>
          <p:cNvSpPr/>
          <p:nvPr/>
        </p:nvSpPr>
        <p:spPr>
          <a:xfrm>
            <a:off x="952983" y="993974"/>
            <a:ext cx="43822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2. Festlegen des Forschungsdesigns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6"/>
          <p:cNvSpPr txBox="1"/>
          <p:nvPr/>
        </p:nvSpPr>
        <p:spPr>
          <a:xfrm>
            <a:off x="952983" y="356046"/>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70" name="Google Shape;270;p1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71" name="Google Shape;271;p1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72" name="Google Shape;272;p1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73" name="Google Shape;273;p1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74" name="Google Shape;274;p16"/>
          <p:cNvSpPr txBox="1"/>
          <p:nvPr/>
        </p:nvSpPr>
        <p:spPr>
          <a:xfrm>
            <a:off x="952983" y="1720582"/>
            <a:ext cx="10588200" cy="4171200"/>
          </a:xfrm>
          <a:prstGeom prst="rect">
            <a:avLst/>
          </a:prstGeom>
          <a:noFill/>
          <a:ln>
            <a:noFill/>
          </a:ln>
        </p:spPr>
        <p:txBody>
          <a:bodyPr anchorCtr="0" anchor="t" bIns="45700" lIns="91425" spcFirstLastPara="1" rIns="91425" wrap="square" tIns="45700">
            <a:spAutoFit/>
          </a:bodyPr>
          <a:lstStyle/>
          <a:p>
            <a:pPr indent="-336550" lvl="0" marL="342900" marR="0" rtl="0" algn="l">
              <a:spcBef>
                <a:spcPts val="0"/>
              </a:spcBef>
              <a:spcAft>
                <a:spcPts val="0"/>
              </a:spcAft>
              <a:buClr>
                <a:srgbClr val="29BB89"/>
              </a:buClr>
              <a:buSzPts val="1700"/>
              <a:buFont typeface="Calibri"/>
              <a:buAutoNum type="arabicPeriod" startAt="4"/>
            </a:pPr>
            <a:r>
              <a:rPr b="1" lang="en-GB" sz="1700">
                <a:solidFill>
                  <a:srgbClr val="29BB89"/>
                </a:solidFill>
                <a:latin typeface="Quattrocento Sans"/>
                <a:ea typeface="Quattrocento Sans"/>
                <a:cs typeface="Quattrocento Sans"/>
                <a:sym typeface="Quattrocento Sans"/>
              </a:rPr>
              <a:t>Wann </a:t>
            </a:r>
            <a:r>
              <a:rPr lang="en-GB" sz="1700">
                <a:solidFill>
                  <a:schemeClr val="dk1"/>
                </a:solidFill>
                <a:latin typeface="Quattrocento Sans"/>
                <a:ea typeface="Quattrocento Sans"/>
                <a:cs typeface="Quattrocento Sans"/>
                <a:sym typeface="Quattrocento Sans"/>
              </a:rPr>
              <a:t>sollten Sie die Informationen sammeln?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9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Die Daten können vor, während oder nach einem bestimmten Ereignis oder Verhalten erhoben werden. Auch die Häufigkeit der Messungen (einmalig, in regelmäßigen Abständen) muss gegebenenfalls festgelegt werden.</a:t>
            </a:r>
            <a:endParaRPr sz="1300"/>
          </a:p>
          <a:p>
            <a:pPr indent="-228600" lvl="0" marL="342900" marR="0" rtl="0" algn="l">
              <a:spcBef>
                <a:spcPts val="0"/>
              </a:spcBef>
              <a:spcAft>
                <a:spcPts val="0"/>
              </a:spcAft>
              <a:buClr>
                <a:schemeClr val="dk1"/>
              </a:buClr>
              <a:buSzPts val="1800"/>
              <a:buFont typeface="Calibri"/>
              <a:buNone/>
            </a:pPr>
            <a:r>
              <a:t/>
            </a:r>
            <a:endParaRPr sz="1700">
              <a:solidFill>
                <a:schemeClr val="dk1"/>
              </a:solidFill>
              <a:latin typeface="Quattrocento Sans"/>
              <a:ea typeface="Quattrocento Sans"/>
              <a:cs typeface="Quattrocento Sans"/>
              <a:sym typeface="Quattrocento Sans"/>
            </a:endParaRPr>
          </a:p>
          <a:p>
            <a:pPr indent="-336550" lvl="0" marL="342900" marR="0" rtl="0" algn="l">
              <a:spcBef>
                <a:spcPts val="0"/>
              </a:spcBef>
              <a:spcAft>
                <a:spcPts val="0"/>
              </a:spcAft>
              <a:buClr>
                <a:srgbClr val="29BB89"/>
              </a:buClr>
              <a:buSzPts val="1700"/>
              <a:buFont typeface="Calibri"/>
              <a:buAutoNum type="arabicPeriod" startAt="5"/>
            </a:pPr>
            <a:r>
              <a:rPr b="1" lang="en-GB" sz="1700">
                <a:solidFill>
                  <a:srgbClr val="29BB89"/>
                </a:solidFill>
                <a:latin typeface="Quattrocento Sans"/>
                <a:ea typeface="Quattrocento Sans"/>
                <a:cs typeface="Quattrocento Sans"/>
                <a:sym typeface="Quattrocento Sans"/>
              </a:rPr>
              <a:t>Wo </a:t>
            </a:r>
            <a:r>
              <a:rPr lang="en-GB" sz="1700">
                <a:solidFill>
                  <a:schemeClr val="dk1"/>
                </a:solidFill>
                <a:latin typeface="Quattrocento Sans"/>
                <a:ea typeface="Quattrocento Sans"/>
                <a:cs typeface="Quattrocento Sans"/>
                <a:sym typeface="Quattrocento Sans"/>
              </a:rPr>
              <a:t>sollten Sie die Informationen sammeln?</a:t>
            </a:r>
            <a:endParaRPr sz="1300"/>
          </a:p>
          <a:p>
            <a:pPr indent="0" lvl="0" marL="0" marR="0" rtl="0" algn="l">
              <a:spcBef>
                <a:spcPts val="0"/>
              </a:spcBef>
              <a:spcAft>
                <a:spcPts val="0"/>
              </a:spcAft>
              <a:buNone/>
            </a:pPr>
            <a:r>
              <a:t/>
            </a:r>
            <a:endParaRPr sz="9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Je nachdem, welche Marktforschungsmethoden angewandt werden sollen (z. B. Fokusgruppen, persönliche Interviews, Umfragen usw.), müssen Sie entscheiden, ob die Forschungsteilnehmer in einer normalen Umgebung (z. B. zu Hause, am Arbeitsplatz, an einem öffentlichen Ort, in einem Geschäft usw.) oder in einer kontrollierten Umgebung (z. B. in Labors, Fokusgruppeneinrichtungen usw.) erreicht werden sollen.</a:t>
            </a:r>
            <a:endParaRPr sz="1300"/>
          </a:p>
          <a:p>
            <a:pPr indent="-228600" lvl="0" marL="342900" marR="0" rtl="0" algn="l">
              <a:spcBef>
                <a:spcPts val="0"/>
              </a:spcBef>
              <a:spcAft>
                <a:spcPts val="0"/>
              </a:spcAft>
              <a:buClr>
                <a:schemeClr val="dk1"/>
              </a:buClr>
              <a:buSzPts val="1800"/>
              <a:buFont typeface="Calibri"/>
              <a:buNone/>
            </a:pPr>
            <a:r>
              <a:t/>
            </a:r>
            <a:endParaRPr sz="1700">
              <a:solidFill>
                <a:schemeClr val="dk1"/>
              </a:solidFill>
              <a:latin typeface="Quattrocento Sans"/>
              <a:ea typeface="Quattrocento Sans"/>
              <a:cs typeface="Quattrocento Sans"/>
              <a:sym typeface="Quattrocento Sans"/>
            </a:endParaRPr>
          </a:p>
          <a:p>
            <a:pPr indent="-336550" lvl="0" marL="342900" marR="0" rtl="0" algn="l">
              <a:spcBef>
                <a:spcPts val="0"/>
              </a:spcBef>
              <a:spcAft>
                <a:spcPts val="0"/>
              </a:spcAft>
              <a:buClr>
                <a:schemeClr val="dk1"/>
              </a:buClr>
              <a:buSzPts val="1700"/>
              <a:buFont typeface="Calibri"/>
              <a:buAutoNum type="arabicPeriod" startAt="6"/>
            </a:pPr>
            <a:r>
              <a:rPr lang="en-GB" sz="1700">
                <a:solidFill>
                  <a:schemeClr val="dk1"/>
                </a:solidFill>
                <a:latin typeface="Quattrocento Sans"/>
                <a:ea typeface="Quattrocento Sans"/>
                <a:cs typeface="Quattrocento Sans"/>
                <a:sym typeface="Quattrocento Sans"/>
              </a:rPr>
              <a:t>Auf welche </a:t>
            </a:r>
            <a:r>
              <a:rPr b="1" lang="en-GB" sz="1700">
                <a:solidFill>
                  <a:srgbClr val="29BB89"/>
                </a:solidFill>
                <a:latin typeface="Quattrocento Sans"/>
                <a:ea typeface="Quattrocento Sans"/>
                <a:cs typeface="Quattrocento Sans"/>
                <a:sym typeface="Quattrocento Sans"/>
              </a:rPr>
              <a:t>Weise </a:t>
            </a:r>
            <a:r>
              <a:rPr lang="en-GB" sz="1700">
                <a:solidFill>
                  <a:schemeClr val="dk1"/>
                </a:solidFill>
                <a:latin typeface="Quattrocento Sans"/>
                <a:ea typeface="Quattrocento Sans"/>
                <a:cs typeface="Quattrocento Sans"/>
                <a:sym typeface="Quattrocento Sans"/>
              </a:rPr>
              <a:t>sollten Sie die Informationen sammeln?</a:t>
            </a:r>
            <a:endParaRPr sz="1300"/>
          </a:p>
          <a:p>
            <a:pPr indent="0" lvl="0" marL="0" marR="0" rtl="0" algn="l">
              <a:spcBef>
                <a:spcPts val="0"/>
              </a:spcBef>
              <a:spcAft>
                <a:spcPts val="0"/>
              </a:spcAft>
              <a:buNone/>
            </a:pPr>
            <a:r>
              <a:t/>
            </a:r>
            <a:endParaRPr sz="9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Dies bezieht sich auf die Marktmethoden, einschließlich Fokusgruppen, persönliche Interviews, Umfragen, usw. Bei der Entscheidung über die Methoden müssen Sie sowohl deren Vor- als auch deren Nachteile in Bezug auf Relevanz, Anwendbarkeit, Zeit- und Kosteneffizienz berücksichtigen.</a:t>
            </a:r>
            <a:endParaRPr sz="1300"/>
          </a:p>
        </p:txBody>
      </p:sp>
      <p:sp>
        <p:nvSpPr>
          <p:cNvPr id="275" name="Google Shape;275;p16"/>
          <p:cNvSpPr/>
          <p:nvPr/>
        </p:nvSpPr>
        <p:spPr>
          <a:xfrm>
            <a:off x="952983" y="1049292"/>
            <a:ext cx="438222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2. Festlegen des Forschungsdesigns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7"/>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81" name="Google Shape;281;p1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82" name="Google Shape;282;p17"/>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83" name="Google Shape;283;p17"/>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84" name="Google Shape;284;p17"/>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85" name="Google Shape;285;p17"/>
          <p:cNvSpPr txBox="1"/>
          <p:nvPr/>
        </p:nvSpPr>
        <p:spPr>
          <a:xfrm>
            <a:off x="952983" y="1613028"/>
            <a:ext cx="10588248"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3. Forschungsinstrument vorbereiten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Jetzt ist es an der Zeit, das </a:t>
            </a:r>
            <a:r>
              <a:rPr b="1" lang="en-GB" sz="2000">
                <a:solidFill>
                  <a:srgbClr val="29BB89"/>
                </a:solidFill>
                <a:latin typeface="Quattrocento Sans"/>
                <a:ea typeface="Quattrocento Sans"/>
                <a:cs typeface="Quattrocento Sans"/>
                <a:sym typeface="Quattrocento Sans"/>
              </a:rPr>
              <a:t>Forschungsinstrument </a:t>
            </a:r>
            <a:r>
              <a:rPr lang="en-GB" sz="2000">
                <a:solidFill>
                  <a:schemeClr val="dk1"/>
                </a:solidFill>
                <a:latin typeface="Quattrocento Sans"/>
                <a:ea typeface="Quattrocento Sans"/>
                <a:cs typeface="Quattrocento Sans"/>
                <a:sym typeface="Quattrocento Sans"/>
              </a:rPr>
              <a:t>zu entwerfen. Dies ist der erste Schritt bei der Umsetzung des Plans.</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Je nach gewählter Methode, d. h. Umfragen, Fokusgruppen und/oder persönliche Interviews, müssen </a:t>
            </a:r>
            <a:r>
              <a:rPr b="1" lang="en-GB" sz="2000">
                <a:solidFill>
                  <a:srgbClr val="29BB89"/>
                </a:solidFill>
                <a:latin typeface="Quattrocento Sans"/>
                <a:ea typeface="Quattrocento Sans"/>
                <a:cs typeface="Quattrocento Sans"/>
                <a:sym typeface="Quattrocento Sans"/>
              </a:rPr>
              <a:t>Struktur und Format </a:t>
            </a:r>
            <a:r>
              <a:rPr lang="en-GB" sz="2000">
                <a:solidFill>
                  <a:schemeClr val="dk1"/>
                </a:solidFill>
                <a:latin typeface="Quattrocento Sans"/>
                <a:ea typeface="Quattrocento Sans"/>
                <a:cs typeface="Quattrocento Sans"/>
                <a:sym typeface="Quattrocento Sans"/>
              </a:rPr>
              <a:t>vorbereitet werden.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8"/>
          <p:cNvSpPr txBox="1"/>
          <p:nvPr/>
        </p:nvSpPr>
        <p:spPr>
          <a:xfrm>
            <a:off x="952983" y="280841"/>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291" name="Google Shape;291;p1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292" name="Google Shape;292;p18"/>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293" name="Google Shape;293;p18"/>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294" name="Google Shape;294;p18"/>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295" name="Google Shape;295;p18"/>
          <p:cNvSpPr txBox="1"/>
          <p:nvPr/>
        </p:nvSpPr>
        <p:spPr>
          <a:xfrm>
            <a:off x="952983" y="1497337"/>
            <a:ext cx="10588248" cy="430887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1800"/>
              <a:buFont typeface="Calibri"/>
              <a:buAutoNum type="alphaUcPeriod"/>
            </a:pPr>
            <a:r>
              <a:rPr lang="en-GB" sz="1800" u="sng">
                <a:solidFill>
                  <a:schemeClr val="dk1"/>
                </a:solidFill>
                <a:latin typeface="Quattrocento Sans"/>
                <a:ea typeface="Quattrocento Sans"/>
                <a:cs typeface="Quattrocento Sans"/>
                <a:sym typeface="Quattrocento Sans"/>
              </a:rPr>
              <a:t>Liste der Marktforschungstools - kostenlos</a:t>
            </a:r>
            <a:endParaRPr/>
          </a:p>
          <a:p>
            <a:pPr indent="0" lvl="0" marL="0" marR="0" rtl="0" algn="l">
              <a:spcBef>
                <a:spcPts val="0"/>
              </a:spcBef>
              <a:spcAft>
                <a:spcPts val="0"/>
              </a:spcAft>
              <a:buNone/>
            </a:pPr>
            <a:r>
              <a:t/>
            </a:r>
            <a:endParaRPr sz="1000" u="sng">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Google Trends - </a:t>
            </a:r>
            <a:r>
              <a:rPr lang="en-GB" sz="18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https://trends.google.com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Google Analytics - </a:t>
            </a:r>
            <a:r>
              <a:rPr lang="en-GB" sz="1800" u="sng">
                <a:solidFill>
                  <a:schemeClr val="dk1"/>
                </a:solidFill>
                <a:latin typeface="Quattrocento Sans"/>
                <a:ea typeface="Quattrocento Sans"/>
                <a:cs typeface="Quattrocento Sans"/>
                <a:sym typeface="Quattrocento Sans"/>
                <a:hlinkClick r:id="rId7">
                  <a:extLst>
                    <a:ext uri="{A12FA001-AC4F-418D-AE19-62706E023703}">
                      <ahyp:hlinkClr val="tx"/>
                    </a:ext>
                  </a:extLst>
                </a:hlinkClick>
              </a:rPr>
              <a:t>https://marketingplatform.google.com/about/analytics/</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Soziale Erwähnung - </a:t>
            </a:r>
            <a:r>
              <a:rPr lang="en-GB" sz="1800" u="sng">
                <a:solidFill>
                  <a:schemeClr val="dk1"/>
                </a:solidFill>
                <a:latin typeface="Quattrocento Sans"/>
                <a:ea typeface="Quattrocento Sans"/>
                <a:cs typeface="Quattrocento Sans"/>
                <a:sym typeface="Quattrocento Sans"/>
                <a:hlinkClick r:id="rId8">
                  <a:extLst>
                    <a:ext uri="{A12FA001-AC4F-418D-AE19-62706E023703}">
                      <ahyp:hlinkClr val="tx"/>
                    </a:ext>
                  </a:extLst>
                </a:hlinkClick>
              </a:rPr>
              <a:t>http://socialmention.com</a:t>
            </a:r>
            <a:endParaRPr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chemeClr val="dk1"/>
              </a:buClr>
              <a:buSzPts val="1800"/>
              <a:buFont typeface="Calibri"/>
              <a:buAutoNum type="alphaUcPeriod" startAt="2"/>
            </a:pPr>
            <a:r>
              <a:rPr lang="en-GB" sz="1800" u="sng">
                <a:solidFill>
                  <a:schemeClr val="dk1"/>
                </a:solidFill>
                <a:latin typeface="Quattrocento Sans"/>
                <a:ea typeface="Quattrocento Sans"/>
                <a:cs typeface="Quattrocento Sans"/>
                <a:sym typeface="Quattrocento Sans"/>
              </a:rPr>
              <a:t>Liste der Marktforschungstools - mit Abonnement</a:t>
            </a:r>
            <a:endParaRPr/>
          </a:p>
          <a:p>
            <a:pPr indent="0" lvl="0" marL="0" marR="0" rtl="0" algn="l">
              <a:spcBef>
                <a:spcPts val="0"/>
              </a:spcBef>
              <a:spcAft>
                <a:spcPts val="0"/>
              </a:spcAft>
              <a:buNone/>
            </a:pPr>
            <a:r>
              <a:t/>
            </a:r>
            <a:endParaRPr b="1" sz="1000">
              <a:solidFill>
                <a:schemeClr val="dk1"/>
              </a:solidFill>
              <a:latin typeface="Calibri"/>
              <a:ea typeface="Calibri"/>
              <a:cs typeface="Calibri"/>
              <a:sym typeface="Calibri"/>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Survey Monkey - </a:t>
            </a:r>
            <a:r>
              <a:rPr lang="en-GB" sz="1800" u="sng">
                <a:solidFill>
                  <a:schemeClr val="dk1"/>
                </a:solidFill>
                <a:latin typeface="Quattrocento Sans"/>
                <a:ea typeface="Quattrocento Sans"/>
                <a:cs typeface="Quattrocento Sans"/>
                <a:sym typeface="Quattrocento Sans"/>
                <a:hlinkClick r:id="rId9">
                  <a:extLst>
                    <a:ext uri="{A12FA001-AC4F-418D-AE19-62706E023703}">
                      <ahyp:hlinkClr val="tx"/>
                    </a:ext>
                  </a:extLst>
                </a:hlinkClick>
              </a:rPr>
              <a:t>https://www.surveymonkey.com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Remesh - </a:t>
            </a:r>
            <a:r>
              <a:rPr lang="en-GB" sz="1800" u="sng">
                <a:solidFill>
                  <a:schemeClr val="dk1"/>
                </a:solidFill>
                <a:latin typeface="Quattrocento Sans"/>
                <a:ea typeface="Quattrocento Sans"/>
                <a:cs typeface="Quattrocento Sans"/>
                <a:sym typeface="Quattrocento Sans"/>
                <a:hlinkClick r:id="rId10">
                  <a:extLst>
                    <a:ext uri="{A12FA001-AC4F-418D-AE19-62706E023703}">
                      <ahyp:hlinkClr val="tx"/>
                    </a:ext>
                  </a:extLst>
                </a:hlinkClick>
              </a:rPr>
              <a:t>https://www.remesh.ai/</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Heartbeat Ai - </a:t>
            </a:r>
            <a:r>
              <a:rPr lang="en-GB" sz="1800" u="sng">
                <a:solidFill>
                  <a:schemeClr val="dk1"/>
                </a:solidFill>
                <a:latin typeface="Quattrocento Sans"/>
                <a:ea typeface="Quattrocento Sans"/>
                <a:cs typeface="Quattrocento Sans"/>
                <a:sym typeface="Quattrocento Sans"/>
                <a:hlinkClick r:id="rId11">
                  <a:extLst>
                    <a:ext uri="{A12FA001-AC4F-418D-AE19-62706E023703}">
                      <ahyp:hlinkClr val="tx"/>
                    </a:ext>
                  </a:extLst>
                </a:hlinkClick>
              </a:rPr>
              <a:t>https://www.heartbeatai.com/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Antworten Sie der Öffentlichkeit - </a:t>
            </a:r>
            <a:r>
              <a:rPr lang="en-GB" sz="1800" u="sng">
                <a:solidFill>
                  <a:schemeClr val="dk1"/>
                </a:solidFill>
                <a:latin typeface="Quattrocento Sans"/>
                <a:ea typeface="Quattrocento Sans"/>
                <a:cs typeface="Quattrocento Sans"/>
                <a:sym typeface="Quattrocento Sans"/>
                <a:hlinkClick r:id="rId12">
                  <a:extLst>
                    <a:ext uri="{A12FA001-AC4F-418D-AE19-62706E023703}">
                      <ahyp:hlinkClr val="tx"/>
                    </a:ext>
                  </a:extLst>
                </a:hlinkClick>
              </a:rPr>
              <a:t>https://answerthepublic.com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Attest - </a:t>
            </a:r>
            <a:r>
              <a:rPr lang="en-GB" sz="1800" u="sng">
                <a:solidFill>
                  <a:schemeClr val="dk1"/>
                </a:solidFill>
                <a:latin typeface="Quattrocento Sans"/>
                <a:ea typeface="Quattrocento Sans"/>
                <a:cs typeface="Quattrocento Sans"/>
                <a:sym typeface="Quattrocento Sans"/>
                <a:hlinkClick r:id="rId13">
                  <a:extLst>
                    <a:ext uri="{A12FA001-AC4F-418D-AE19-62706E023703}">
                      <ahyp:hlinkClr val="tx"/>
                    </a:ext>
                  </a:extLst>
                </a:hlinkClick>
              </a:rPr>
              <a:t>https://www.askattest.com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Fragen Sie Ihren Zielmarkt - </a:t>
            </a:r>
            <a:r>
              <a:rPr lang="en-GB" sz="1800" u="sng">
                <a:solidFill>
                  <a:schemeClr val="dk1"/>
                </a:solidFill>
                <a:latin typeface="Quattrocento Sans"/>
                <a:ea typeface="Quattrocento Sans"/>
                <a:cs typeface="Quattrocento Sans"/>
                <a:sym typeface="Quattrocento Sans"/>
                <a:hlinkClick r:id="rId14">
                  <a:extLst>
                    <a:ext uri="{A12FA001-AC4F-418D-AE19-62706E023703}">
                      <ahyp:hlinkClr val="tx"/>
                    </a:ext>
                  </a:extLst>
                </a:hlinkClick>
              </a:rPr>
              <a:t>https://aytm.com/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Rückfrage - </a:t>
            </a:r>
            <a:r>
              <a:rPr lang="en-GB" sz="1800" u="sng">
                <a:solidFill>
                  <a:schemeClr val="dk1"/>
                </a:solidFill>
                <a:latin typeface="Quattrocento Sans"/>
                <a:ea typeface="Quattrocento Sans"/>
                <a:cs typeface="Quattrocento Sans"/>
                <a:sym typeface="Quattrocento Sans"/>
                <a:hlinkClick r:id="rId15">
                  <a:extLst>
                    <a:ext uri="{A12FA001-AC4F-418D-AE19-62706E023703}">
                      <ahyp:hlinkClr val="tx"/>
                    </a:ext>
                  </a:extLst>
                </a:hlinkClick>
              </a:rPr>
              <a:t>https://www.questback.com/</a:t>
            </a:r>
            <a:endParaRPr sz="1800">
              <a:solidFill>
                <a:schemeClr val="dk1"/>
              </a:solidFill>
              <a:latin typeface="Quattrocento Sans"/>
              <a:ea typeface="Quattrocento Sans"/>
              <a:cs typeface="Quattrocento Sans"/>
              <a:sym typeface="Quattrocento Sans"/>
            </a:endParaRPr>
          </a:p>
          <a:p>
            <a:pPr indent="-285750" lvl="0" marL="714375" marR="0" rtl="0" algn="l">
              <a:spcBef>
                <a:spcPts val="0"/>
              </a:spcBef>
              <a:spcAft>
                <a:spcPts val="0"/>
              </a:spcAft>
              <a:buClr>
                <a:schemeClr val="dk1"/>
              </a:buClr>
              <a:buSzPts val="1800"/>
              <a:buFont typeface="Noto Sans Symbols"/>
              <a:buChar char="✔"/>
            </a:pPr>
            <a:r>
              <a:rPr lang="en-GB" sz="1800">
                <a:solidFill>
                  <a:schemeClr val="dk1"/>
                </a:solidFill>
                <a:latin typeface="Quattrocento Sans"/>
                <a:ea typeface="Quattrocento Sans"/>
                <a:cs typeface="Quattrocento Sans"/>
                <a:sym typeface="Quattrocento Sans"/>
              </a:rPr>
              <a:t>Statista - </a:t>
            </a:r>
            <a:r>
              <a:rPr lang="en-GB" sz="1800" u="sng">
                <a:solidFill>
                  <a:schemeClr val="dk1"/>
                </a:solidFill>
                <a:latin typeface="Quattrocento Sans"/>
                <a:ea typeface="Quattrocento Sans"/>
                <a:cs typeface="Quattrocento Sans"/>
                <a:sym typeface="Quattrocento Sans"/>
                <a:hlinkClick r:id="rId16">
                  <a:extLst>
                    <a:ext uri="{A12FA001-AC4F-418D-AE19-62706E023703}">
                      <ahyp:hlinkClr val="tx"/>
                    </a:ext>
                  </a:extLst>
                </a:hlinkClick>
              </a:rPr>
              <a:t>https://www.statista.com</a:t>
            </a:r>
            <a:endParaRPr sz="2000">
              <a:solidFill>
                <a:schemeClr val="dk1"/>
              </a:solidFill>
              <a:latin typeface="Quattrocento Sans"/>
              <a:ea typeface="Quattrocento Sans"/>
              <a:cs typeface="Quattrocento Sans"/>
              <a:sym typeface="Quattrocento Sans"/>
            </a:endParaRPr>
          </a:p>
        </p:txBody>
      </p:sp>
      <p:sp>
        <p:nvSpPr>
          <p:cNvPr id="296" name="Google Shape;296;p18"/>
          <p:cNvSpPr/>
          <p:nvPr/>
        </p:nvSpPr>
        <p:spPr>
          <a:xfrm>
            <a:off x="952983" y="973943"/>
            <a:ext cx="41145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3. Forschungsinstrument vorbereiten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9"/>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302" name="Google Shape;302;p1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03" name="Google Shape;303;p1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04" name="Google Shape;304;p1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05" name="Google Shape;305;p19"/>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06" name="Google Shape;306;p19"/>
          <p:cNvSpPr txBox="1"/>
          <p:nvPr/>
        </p:nvSpPr>
        <p:spPr>
          <a:xfrm>
            <a:off x="952983" y="1613028"/>
            <a:ext cx="10588248" cy="372409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4. Daten sammeln</a:t>
            </a:r>
            <a:endParaRPr b="1"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In dieser Phase geht es darum, die Dinge in die Praxis umzusetzen, indem die Umfrage </a:t>
            </a:r>
            <a:r>
              <a:rPr b="1" lang="en-GB" sz="2000">
                <a:solidFill>
                  <a:srgbClr val="29BA86"/>
                </a:solidFill>
                <a:latin typeface="Quattrocento Sans"/>
                <a:ea typeface="Quattrocento Sans"/>
                <a:cs typeface="Quattrocento Sans"/>
                <a:sym typeface="Quattrocento Sans"/>
              </a:rPr>
              <a:t>geteilt</a:t>
            </a:r>
            <a:r>
              <a:rPr lang="en-GB" sz="2000">
                <a:solidFill>
                  <a:schemeClr val="dk1"/>
                </a:solidFill>
                <a:latin typeface="Quattrocento Sans"/>
                <a:ea typeface="Quattrocento Sans"/>
                <a:cs typeface="Quattrocento Sans"/>
                <a:sym typeface="Quattrocento Sans"/>
              </a:rPr>
              <a:t>, die Fokusgruppen </a:t>
            </a:r>
            <a:r>
              <a:rPr b="1" lang="en-GB" sz="2000">
                <a:solidFill>
                  <a:srgbClr val="29BA86"/>
                </a:solidFill>
                <a:latin typeface="Quattrocento Sans"/>
                <a:ea typeface="Quattrocento Sans"/>
                <a:cs typeface="Quattrocento Sans"/>
                <a:sym typeface="Quattrocento Sans"/>
              </a:rPr>
              <a:t>durchgeführt</a:t>
            </a:r>
            <a:r>
              <a:rPr lang="en-GB" sz="2000">
                <a:solidFill>
                  <a:schemeClr val="dk1"/>
                </a:solidFill>
                <a:latin typeface="Quattrocento Sans"/>
                <a:ea typeface="Quattrocento Sans"/>
                <a:cs typeface="Quattrocento Sans"/>
                <a:sym typeface="Quattrocento Sans"/>
              </a:rPr>
              <a:t>, die Interviews und/oder die Feldtests </a:t>
            </a:r>
            <a:r>
              <a:rPr b="1" lang="en-GB" sz="2000">
                <a:solidFill>
                  <a:srgbClr val="29BA86"/>
                </a:solidFill>
                <a:latin typeface="Quattrocento Sans"/>
                <a:ea typeface="Quattrocento Sans"/>
                <a:cs typeface="Quattrocento Sans"/>
                <a:sym typeface="Quattrocento Sans"/>
              </a:rPr>
              <a:t>durchgeführt werden</a:t>
            </a:r>
            <a:r>
              <a:rPr lang="en-GB" sz="2000">
                <a:solidFill>
                  <a:schemeClr val="dk1"/>
                </a:solidFill>
                <a:latin typeface="Quattrocento Sans"/>
                <a:ea typeface="Quattrocento Sans"/>
                <a:cs typeface="Quattrocento Sans"/>
                <a:sym typeface="Quattrocento Sans"/>
              </a:rPr>
              <a:t>.</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Die Informationen werden aus verschiedenen Quellen gesammelt und entweder manuell oder über ein System erfasst.</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5. Daten analysieren</a:t>
            </a:r>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Die im vorangegangenen Schritt gesammelten Informationen werden mit Hilfe verschiedener Softwarepakete wie </a:t>
            </a:r>
            <a:r>
              <a:rPr lang="en-GB" sz="20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Excel</a:t>
            </a:r>
            <a:r>
              <a:rPr lang="en-GB" sz="2000">
                <a:solidFill>
                  <a:schemeClr val="dk1"/>
                </a:solidFill>
                <a:latin typeface="Quattrocento Sans"/>
                <a:ea typeface="Quattrocento Sans"/>
                <a:cs typeface="Quattrocento Sans"/>
                <a:sym typeface="Quattrocento Sans"/>
              </a:rPr>
              <a:t>, SPSS und Minitab ausgewertet.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
          <p:cNvSpPr txBox="1"/>
          <p:nvPr>
            <p:ph type="title"/>
          </p:nvPr>
        </p:nvSpPr>
        <p:spPr>
          <a:xfrm>
            <a:off x="3786886" y="479123"/>
            <a:ext cx="4618228"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Modul 5: Inhalt</a:t>
            </a:r>
            <a:endParaRPr/>
          </a:p>
        </p:txBody>
      </p:sp>
      <p:sp>
        <p:nvSpPr>
          <p:cNvPr id="93" name="Google Shape;93;p2"/>
          <p:cNvSpPr txBox="1"/>
          <p:nvPr/>
        </p:nvSpPr>
        <p:spPr>
          <a:xfrm>
            <a:off x="2251311" y="1471132"/>
            <a:ext cx="1163221" cy="49173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1</a:t>
            </a:r>
            <a:endParaRPr/>
          </a:p>
        </p:txBody>
      </p:sp>
      <p:sp>
        <p:nvSpPr>
          <p:cNvPr id="94" name="Google Shape;94;p2"/>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5" name="Google Shape;95;p2"/>
          <p:cNvPicPr preferRelativeResize="0"/>
          <p:nvPr/>
        </p:nvPicPr>
        <p:blipFill rotWithShape="1">
          <a:blip r:embed="rId3">
            <a:alphaModFix/>
          </a:blip>
          <a:srcRect b="0" l="0" r="0" t="0"/>
          <a:stretch/>
        </p:blipFill>
        <p:spPr>
          <a:xfrm>
            <a:off x="235341" y="6247302"/>
            <a:ext cx="1964299" cy="427819"/>
          </a:xfrm>
          <a:prstGeom prst="rect">
            <a:avLst/>
          </a:prstGeom>
          <a:noFill/>
          <a:ln>
            <a:noFill/>
          </a:ln>
        </p:spPr>
      </p:pic>
      <p:sp>
        <p:nvSpPr>
          <p:cNvPr id="96" name="Google Shape;96;p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
              <a:buFont typeface="Calibri"/>
              <a:buNone/>
            </a:pPr>
            <a:r>
              <a:t/>
            </a:r>
            <a:endParaRPr b="0" i="0" sz="400" u="none" cap="none" strike="noStrike">
              <a:solidFill>
                <a:srgbClr val="FFFFFF"/>
              </a:solidFill>
              <a:latin typeface="Calibri"/>
              <a:ea typeface="Calibri"/>
              <a:cs typeface="Calibri"/>
              <a:sym typeface="Calibri"/>
            </a:endParaRPr>
          </a:p>
        </p:txBody>
      </p:sp>
      <p:pic>
        <p:nvPicPr>
          <p:cNvPr descr="Text&#10;&#10;Description automatically generated" id="97" name="Google Shape;97;p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98" name="Google Shape;98;p2"/>
          <p:cNvPicPr preferRelativeResize="0"/>
          <p:nvPr/>
        </p:nvPicPr>
        <p:blipFill rotWithShape="1">
          <a:blip r:embed="rId4">
            <a:alphaModFix/>
          </a:blip>
          <a:srcRect b="40296" l="0" r="0" t="1925"/>
          <a:stretch/>
        </p:blipFill>
        <p:spPr>
          <a:xfrm>
            <a:off x="1045611" y="0"/>
            <a:ext cx="897978" cy="3428999"/>
          </a:xfrm>
          <a:prstGeom prst="rect">
            <a:avLst/>
          </a:prstGeom>
          <a:noFill/>
          <a:ln>
            <a:noFill/>
          </a:ln>
        </p:spPr>
      </p:pic>
      <p:pic>
        <p:nvPicPr>
          <p:cNvPr id="99" name="Google Shape;99;p2"/>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00" name="Google Shape;100;p2"/>
          <p:cNvSpPr txBox="1"/>
          <p:nvPr/>
        </p:nvSpPr>
        <p:spPr>
          <a:xfrm>
            <a:off x="2832921" y="1234208"/>
            <a:ext cx="7261149" cy="3099668"/>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rgbClr val="195562"/>
              </a:buClr>
              <a:buSzPts val="2400"/>
              <a:buFont typeface="Quattrocento Sans"/>
              <a:buNone/>
            </a:pPr>
            <a:r>
              <a:rPr b="1" i="0" lang="en-GB" sz="2400" u="none" cap="none" strike="noStrike">
                <a:solidFill>
                  <a:srgbClr val="195562"/>
                </a:solidFill>
                <a:latin typeface="Quattrocento Sans"/>
                <a:ea typeface="Quattrocento Sans"/>
                <a:cs typeface="Quattrocento Sans"/>
                <a:sym typeface="Quattrocento Sans"/>
              </a:rPr>
              <a:t>Durchführen von Marktforschung</a:t>
            </a:r>
            <a:endParaRPr b="1" i="0" sz="2400" u="none" cap="none" strike="noStrike">
              <a:solidFill>
                <a:srgbClr val="195562"/>
              </a:solidFill>
              <a:latin typeface="Quattrocento Sans"/>
              <a:ea typeface="Quattrocento Sans"/>
              <a:cs typeface="Quattrocento Sans"/>
              <a:sym typeface="Quattrocento Sans"/>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Marktforschung im wirklichen Leben</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Marktforschung mit Business-Objektiven</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Warum ist Marktforschung wichtig?</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Gründe für die Durchführung von Marktforschung</a:t>
            </a:r>
            <a:endParaRPr/>
          </a:p>
          <a:p>
            <a:pPr indent="-342900" lvl="0" marL="342900" marR="0" rtl="0" algn="l">
              <a:lnSpc>
                <a:spcPct val="90000"/>
              </a:lnSpc>
              <a:spcBef>
                <a:spcPts val="1200"/>
              </a:spcBef>
              <a:spcAft>
                <a:spcPts val="0"/>
              </a:spcAft>
              <a:buClr>
                <a:srgbClr val="3F3F3F"/>
              </a:buClr>
              <a:buSzPts val="2000"/>
              <a:buFont typeface="Arial"/>
              <a:buChar char="•"/>
            </a:pPr>
            <a:r>
              <a:rPr b="0" i="0" lang="en-GB" sz="2000" u="none" cap="none" strike="noStrike">
                <a:solidFill>
                  <a:srgbClr val="3F3F3F"/>
                </a:solidFill>
                <a:latin typeface="Quattrocento Sans"/>
                <a:ea typeface="Quattrocento Sans"/>
                <a:cs typeface="Quattrocento Sans"/>
                <a:sym typeface="Quattrocento Sans"/>
              </a:rPr>
              <a:t>Sechsstufiger Marktforschungsprozess</a:t>
            </a:r>
            <a:endParaRPr b="0" i="0" sz="2000" u="none" cap="none" strike="noStrike">
              <a:solidFill>
                <a:srgbClr val="3F3F3F"/>
              </a:solidFill>
              <a:latin typeface="Quattrocento Sans"/>
              <a:ea typeface="Quattrocento Sans"/>
              <a:cs typeface="Quattrocento Sans"/>
              <a:sym typeface="Quattrocento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20"/>
          <p:cNvSpPr txBox="1"/>
          <p:nvPr/>
        </p:nvSpPr>
        <p:spPr>
          <a:xfrm>
            <a:off x="952983" y="48984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Schritte zur Durchführung von Marktforschung</a:t>
            </a:r>
            <a:endParaRPr b="1" sz="3600">
              <a:solidFill>
                <a:srgbClr val="29BA86"/>
              </a:solidFill>
              <a:latin typeface="Quattrocento Sans"/>
              <a:ea typeface="Quattrocento Sans"/>
              <a:cs typeface="Quattrocento Sans"/>
              <a:sym typeface="Quattrocento Sans"/>
            </a:endParaRPr>
          </a:p>
        </p:txBody>
      </p:sp>
      <p:sp>
        <p:nvSpPr>
          <p:cNvPr id="312" name="Google Shape;312;p20"/>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13" name="Google Shape;313;p20"/>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14" name="Google Shape;314;p20"/>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15" name="Google Shape;315;p20"/>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16" name="Google Shape;316;p20"/>
          <p:cNvSpPr txBox="1"/>
          <p:nvPr/>
        </p:nvSpPr>
        <p:spPr>
          <a:xfrm>
            <a:off x="952983" y="1613028"/>
            <a:ext cx="10588248" cy="286232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chemeClr val="dk1"/>
                </a:solidFill>
                <a:latin typeface="Quattrocento Sans"/>
                <a:ea typeface="Quattrocento Sans"/>
                <a:cs typeface="Quattrocento Sans"/>
                <a:sym typeface="Quattrocento Sans"/>
              </a:rPr>
              <a:t>Schritt 6. Visualisierung und Kommunikation der Ergebnisse</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Der letzte Schritt besteht darin, die strukturierten Informationen aus dem vorherigen Schritt in aussagekräftige Schlussfolgerungen über Markttrends und Kundenbedürfnisse umzuwandeln.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Die Präsentation der Ergebnisse sollte einen Bezug zu den Forschungszielen und der Geschäftsmöglichkeit/Problemstellung (siehe Schritt 1) herstellen.</a:t>
            </a:r>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Die Ergebnisse sollten in Form von Erkenntnissen und Empfehlungen präsentiert werden.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1"/>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322" name="Google Shape;322;p21"/>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23" name="Google Shape;323;p21"/>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24" name="Google Shape;324;p21"/>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25" name="Google Shape;325;p21"/>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26" name="Google Shape;326;p21"/>
          <p:cNvSpPr txBox="1"/>
          <p:nvPr/>
        </p:nvSpPr>
        <p:spPr>
          <a:xfrm>
            <a:off x="952983" y="1502931"/>
            <a:ext cx="10588248"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Was sind die wichtigsten Punkte der Marktforschung?</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2"/>
          <p:cNvSpPr txBox="1"/>
          <p:nvPr/>
        </p:nvSpPr>
        <p:spPr>
          <a:xfrm>
            <a:off x="952983" y="566284"/>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332" name="Google Shape;332;p22"/>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33" name="Google Shape;333;p22"/>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34" name="Google Shape;334;p22"/>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35" name="Google Shape;335;p22"/>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36" name="Google Shape;336;p22"/>
          <p:cNvSpPr txBox="1"/>
          <p:nvPr/>
        </p:nvSpPr>
        <p:spPr>
          <a:xfrm>
            <a:off x="952983" y="1379106"/>
            <a:ext cx="10588200" cy="4540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Marktforschung wird </a:t>
            </a:r>
            <a:r>
              <a:rPr b="1" lang="en-GB" sz="1700">
                <a:solidFill>
                  <a:srgbClr val="29BB89"/>
                </a:solidFill>
                <a:latin typeface="Quattrocento Sans"/>
                <a:ea typeface="Quattrocento Sans"/>
                <a:cs typeface="Quattrocento Sans"/>
                <a:sym typeface="Quattrocento Sans"/>
              </a:rPr>
              <a:t>von jeder Organisation durchgeführt</a:t>
            </a:r>
            <a:r>
              <a:rPr lang="en-GB" sz="1700">
                <a:solidFill>
                  <a:schemeClr val="dk1"/>
                </a:solidFill>
                <a:latin typeface="Quattrocento Sans"/>
                <a:ea typeface="Quattrocento Sans"/>
                <a:cs typeface="Quattrocento Sans"/>
                <a:sym typeface="Quattrocento Sans"/>
              </a:rPr>
              <a:t>, egal ob es sich um ein Start-up oder ein etabliertes Unternehmen handelt.</a:t>
            </a:r>
            <a:endParaRPr sz="1300"/>
          </a:p>
          <a:p>
            <a:pPr indent="0" lvl="0" marL="0" marR="0" rtl="0" algn="l">
              <a:spcBef>
                <a:spcPts val="0"/>
              </a:spcBef>
              <a:spcAft>
                <a:spcPts val="0"/>
              </a:spcAft>
              <a:buNone/>
            </a:pPr>
            <a:r>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Die durch eine Marktforschung gesammelten Informationen sind ein Instrument, das es dem Unternehmen ermöglicht, sich ein klares Bild von der </a:t>
            </a:r>
            <a:r>
              <a:rPr b="1" lang="en-GB" sz="1700">
                <a:solidFill>
                  <a:srgbClr val="29BB89"/>
                </a:solidFill>
                <a:latin typeface="Quattrocento Sans"/>
                <a:ea typeface="Quattrocento Sans"/>
                <a:cs typeface="Quattrocento Sans"/>
                <a:sym typeface="Quattrocento Sans"/>
              </a:rPr>
              <a:t>aktuellen Situation des Marktes zu machen, </a:t>
            </a:r>
            <a:r>
              <a:rPr lang="en-GB" sz="1700">
                <a:solidFill>
                  <a:schemeClr val="dk1"/>
                </a:solidFill>
                <a:latin typeface="Quattrocento Sans"/>
                <a:ea typeface="Quattrocento Sans"/>
                <a:cs typeface="Quattrocento Sans"/>
                <a:sym typeface="Quattrocento Sans"/>
              </a:rPr>
              <a:t>in den es eintreten/expandieren möchte, und das gleichzeitig als </a:t>
            </a:r>
            <a:r>
              <a:rPr b="1" lang="en-GB" sz="1700">
                <a:solidFill>
                  <a:srgbClr val="29BB89"/>
                </a:solidFill>
                <a:latin typeface="Quattrocento Sans"/>
                <a:ea typeface="Quattrocento Sans"/>
                <a:cs typeface="Quattrocento Sans"/>
                <a:sym typeface="Quattrocento Sans"/>
              </a:rPr>
              <a:t>Feedback für die Organisation </a:t>
            </a:r>
            <a:r>
              <a:rPr lang="en-GB" sz="1700">
                <a:solidFill>
                  <a:schemeClr val="dk1"/>
                </a:solidFill>
                <a:latin typeface="Quattrocento Sans"/>
                <a:ea typeface="Quattrocento Sans"/>
                <a:cs typeface="Quattrocento Sans"/>
                <a:sym typeface="Quattrocento Sans"/>
              </a:rPr>
              <a:t>zur besseren Entscheidungsfindung dient. </a:t>
            </a:r>
            <a:endParaRPr sz="1300"/>
          </a:p>
          <a:p>
            <a:pPr indent="0" lvl="0" marL="0" marR="0" rtl="0" algn="l">
              <a:spcBef>
                <a:spcPts val="0"/>
              </a:spcBef>
              <a:spcAft>
                <a:spcPts val="0"/>
              </a:spcAft>
              <a:buNone/>
            </a:pPr>
            <a:r>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Die Festlegung von Marktforschungszielen ist wichtig, um das </a:t>
            </a:r>
            <a:r>
              <a:rPr b="1" lang="en-GB" sz="1700">
                <a:solidFill>
                  <a:srgbClr val="29BB89"/>
                </a:solidFill>
                <a:latin typeface="Quattrocento Sans"/>
                <a:ea typeface="Quattrocento Sans"/>
                <a:cs typeface="Quattrocento Sans"/>
                <a:sym typeface="Quattrocento Sans"/>
              </a:rPr>
              <a:t>Risiko einer Verwässerung </a:t>
            </a:r>
            <a:r>
              <a:rPr lang="en-GB" sz="1700">
                <a:solidFill>
                  <a:schemeClr val="dk1"/>
                </a:solidFill>
                <a:latin typeface="Quattrocento Sans"/>
                <a:ea typeface="Quattrocento Sans"/>
                <a:cs typeface="Quattrocento Sans"/>
                <a:sym typeface="Quattrocento Sans"/>
              </a:rPr>
              <a:t>der vorher festgelegten Ergebnisse zu </a:t>
            </a:r>
            <a:r>
              <a:rPr b="1" lang="en-GB" sz="1700">
                <a:solidFill>
                  <a:srgbClr val="29BB89"/>
                </a:solidFill>
                <a:latin typeface="Quattrocento Sans"/>
                <a:ea typeface="Quattrocento Sans"/>
                <a:cs typeface="Quattrocento Sans"/>
                <a:sym typeface="Quattrocento Sans"/>
              </a:rPr>
              <a:t>verringern</a:t>
            </a:r>
            <a:r>
              <a:rPr lang="en-GB" sz="1700">
                <a:solidFill>
                  <a:schemeClr val="dk1"/>
                </a:solidFill>
                <a:latin typeface="Quattrocento Sans"/>
                <a:ea typeface="Quattrocento Sans"/>
                <a:cs typeface="Quattrocento Sans"/>
                <a:sym typeface="Quattrocento Sans"/>
              </a:rPr>
              <a:t>, und </a:t>
            </a:r>
            <a:r>
              <a:rPr b="1" lang="en-GB" sz="1700">
                <a:solidFill>
                  <a:srgbClr val="29BB89"/>
                </a:solidFill>
                <a:latin typeface="Quattrocento Sans"/>
                <a:ea typeface="Quattrocento Sans"/>
                <a:cs typeface="Quattrocento Sans"/>
                <a:sym typeface="Quattrocento Sans"/>
              </a:rPr>
              <a:t>dient als Bezugspunkt für </a:t>
            </a:r>
            <a:r>
              <a:rPr lang="en-GB" sz="1700">
                <a:solidFill>
                  <a:schemeClr val="dk1"/>
                </a:solidFill>
                <a:latin typeface="Quattrocento Sans"/>
                <a:ea typeface="Quattrocento Sans"/>
                <a:cs typeface="Quattrocento Sans"/>
                <a:sym typeface="Quattrocento Sans"/>
              </a:rPr>
              <a:t>den gesamten Marktforschungsprozess.</a:t>
            </a:r>
            <a:endParaRPr sz="1300"/>
          </a:p>
          <a:p>
            <a:pPr indent="0" lvl="0" marL="0" marR="0" rtl="0" algn="l">
              <a:spcBef>
                <a:spcPts val="0"/>
              </a:spcBef>
              <a:spcAft>
                <a:spcPts val="0"/>
              </a:spcAft>
              <a:buNone/>
            </a:pPr>
            <a:r>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Ziel der Marktforschung ist es, genaue Informationen zu sammeln und daraus Schlüsse zu ziehen, die den "wahren Stand der Dinge" widerspiegeln. Daher sollte die Marktforschung </a:t>
            </a:r>
            <a:r>
              <a:rPr b="1" lang="en-GB" sz="1700">
                <a:solidFill>
                  <a:srgbClr val="29BB89"/>
                </a:solidFill>
                <a:latin typeface="Quattrocento Sans"/>
                <a:ea typeface="Quattrocento Sans"/>
                <a:cs typeface="Quattrocento Sans"/>
                <a:sym typeface="Quattrocento Sans"/>
              </a:rPr>
              <a:t>frei von jeglicher Form der Voreingenommenheit </a:t>
            </a:r>
            <a:r>
              <a:rPr lang="en-GB" sz="1700">
                <a:solidFill>
                  <a:schemeClr val="dk1"/>
                </a:solidFill>
                <a:latin typeface="Quattrocento Sans"/>
                <a:ea typeface="Quattrocento Sans"/>
                <a:cs typeface="Quattrocento Sans"/>
                <a:sym typeface="Quattrocento Sans"/>
              </a:rPr>
              <a:t>des Forschers oder des Managements sein.</a:t>
            </a:r>
            <a:endParaRPr sz="1300"/>
          </a:p>
          <a:p>
            <a:pPr indent="0" lvl="0" marL="0" marR="0" rtl="0" algn="l">
              <a:spcBef>
                <a:spcPts val="0"/>
              </a:spcBef>
              <a:spcAft>
                <a:spcPts val="0"/>
              </a:spcAft>
              <a:buNone/>
            </a:pPr>
            <a:r>
              <a:t/>
            </a:r>
            <a:endParaRPr sz="17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lang="en-GB" sz="1700">
                <a:solidFill>
                  <a:schemeClr val="dk1"/>
                </a:solidFill>
                <a:latin typeface="Quattrocento Sans"/>
                <a:ea typeface="Quattrocento Sans"/>
                <a:cs typeface="Quattrocento Sans"/>
                <a:sym typeface="Quattrocento Sans"/>
              </a:rPr>
              <a:t>Marktforschungsinstrumente sind der beste Weg, um den </a:t>
            </a:r>
            <a:r>
              <a:rPr b="1" lang="en-GB" sz="1700">
                <a:solidFill>
                  <a:schemeClr val="dk1"/>
                </a:solidFill>
                <a:latin typeface="Quattrocento Sans"/>
                <a:ea typeface="Quattrocento Sans"/>
                <a:cs typeface="Quattrocento Sans"/>
                <a:sym typeface="Quattrocento Sans"/>
              </a:rPr>
              <a:t>Verfügbarkeitsbias zu beseitigen</a:t>
            </a:r>
            <a:r>
              <a:rPr lang="en-GB" sz="1700">
                <a:solidFill>
                  <a:schemeClr val="dk1"/>
                </a:solidFill>
                <a:latin typeface="Quattrocento Sans"/>
                <a:ea typeface="Quattrocento Sans"/>
                <a:cs typeface="Quattrocento Sans"/>
                <a:sym typeface="Quattrocento Sans"/>
              </a:rPr>
              <a:t>, da sie ein genaues Bild von den Bedürfnissen und Vorlieben der Kunden vermitteln. </a:t>
            </a:r>
            <a:endParaRPr sz="13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SCHLÜSSELPUNKTE</a:t>
            </a:r>
            <a:endParaRPr/>
          </a:p>
        </p:txBody>
      </p:sp>
      <p:sp>
        <p:nvSpPr>
          <p:cNvPr id="342" name="Google Shape;342;p23"/>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343" name="Google Shape;343;p23"/>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44" name="Google Shape;344;p23"/>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345" name="Google Shape;345;p23"/>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346" name="Google Shape;346;p23"/>
          <p:cNvSpPr txBox="1"/>
          <p:nvPr/>
        </p:nvSpPr>
        <p:spPr>
          <a:xfrm>
            <a:off x="952983" y="1502931"/>
            <a:ext cx="10588248" cy="163121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Denken Sie über die wichtigsten Punkte in diesem Modul nach. 5. </a:t>
            </a:r>
            <a:endParaRPr sz="2000">
              <a:solidFill>
                <a:schemeClr val="dk1"/>
              </a:solidFill>
              <a:latin typeface="Quattrocento Sans"/>
              <a:ea typeface="Quattrocento Sans"/>
              <a:cs typeface="Quattrocento Sans"/>
              <a:sym typeface="Quattrocento Sans"/>
            </a:endParaRPr>
          </a:p>
          <a:p>
            <a:pPr indent="-342900" lvl="0" marL="342900" marR="0" rtl="0" algn="l">
              <a:spcBef>
                <a:spcPts val="0"/>
              </a:spcBef>
              <a:spcAft>
                <a:spcPts val="0"/>
              </a:spcAft>
              <a:buClr>
                <a:srgbClr val="000000"/>
              </a:buClr>
              <a:buSzPts val="2000"/>
              <a:buFont typeface="Arial"/>
              <a:buChar char="•"/>
            </a:pPr>
            <a:r>
              <a:rPr lang="en-GB" sz="2000">
                <a:solidFill>
                  <a:srgbClr val="000000"/>
                </a:solidFill>
                <a:latin typeface="Quattrocento Sans"/>
                <a:ea typeface="Quattrocento Sans"/>
                <a:cs typeface="Quattrocento Sans"/>
                <a:sym typeface="Quattrocento Sans"/>
              </a:rPr>
              <a:t>Denken Sie darüber nach, was Sie in den heutigen Sitzungen gelernt haben, und versuchen Sie, die neuen Fakten herauszufinden, die Sie vor dem heutigen Tag nicht wussten. </a:t>
            </a:r>
            <a:endParaRPr sz="2000">
              <a:solidFill>
                <a:srgbClr val="000000"/>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t/>
            </a:r>
            <a:endParaRPr sz="20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p24"/>
          <p:cNvSpPr txBox="1"/>
          <p:nvPr/>
        </p:nvSpPr>
        <p:spPr>
          <a:xfrm>
            <a:off x="5185019" y="6117162"/>
            <a:ext cx="6771640" cy="553998"/>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000">
                <a:solidFill>
                  <a:schemeClr val="dk1"/>
                </a:solidFill>
                <a:latin typeface="Quattrocento Sans"/>
                <a:ea typeface="Quattrocento Sans"/>
                <a:cs typeface="Quattrocento Sans"/>
                <a:sym typeface="Quattrocento Sans"/>
              </a:rPr>
              <a:t>"Die Unterstützung der Europäischen Kommission für die Erstellung dieser Veröffentlichung stellt keine Billigung des Inhalts dar, der ausschließlich die Meinung der Autoren wiedergibt, und die Kommission kann nicht für die Verwendung der darin enthaltenen Informationen verantwortlich gemacht werden." Projektnummer: </a:t>
            </a:r>
            <a:r>
              <a:rPr b="0" i="0" lang="en-GB" sz="1000">
                <a:solidFill>
                  <a:srgbClr val="222222"/>
                </a:solidFill>
                <a:latin typeface="Arial"/>
                <a:ea typeface="Arial"/>
                <a:cs typeface="Arial"/>
                <a:sym typeface="Arial"/>
              </a:rPr>
              <a:t>2020-1-UK01-KA226-VET-094435</a:t>
            </a:r>
            <a:endParaRPr sz="1000">
              <a:solidFill>
                <a:schemeClr val="dk1"/>
              </a:solidFill>
              <a:latin typeface="Quattrocento Sans"/>
              <a:ea typeface="Quattrocento Sans"/>
              <a:cs typeface="Quattrocento Sans"/>
              <a:sym typeface="Quattrocento Sans"/>
            </a:endParaRPr>
          </a:p>
        </p:txBody>
      </p:sp>
      <p:pic>
        <p:nvPicPr>
          <p:cNvPr descr="Text&#10;&#10;Description automatically generated" id="352" name="Google Shape;352;p24"/>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353" name="Google Shape;353;p24"/>
          <p:cNvPicPr preferRelativeResize="0"/>
          <p:nvPr/>
        </p:nvPicPr>
        <p:blipFill rotWithShape="1">
          <a:blip r:embed="rId4">
            <a:alphaModFix/>
          </a:blip>
          <a:srcRect b="0" l="0" r="0" t="0"/>
          <a:stretch/>
        </p:blipFill>
        <p:spPr>
          <a:xfrm>
            <a:off x="4843244" y="1002244"/>
            <a:ext cx="2505512" cy="1859858"/>
          </a:xfrm>
          <a:prstGeom prst="rect">
            <a:avLst/>
          </a:prstGeom>
          <a:noFill/>
          <a:ln>
            <a:noFill/>
          </a:ln>
        </p:spPr>
      </p:pic>
      <p:sp>
        <p:nvSpPr>
          <p:cNvPr id="354" name="Google Shape;354;p24"/>
          <p:cNvSpPr/>
          <p:nvPr/>
        </p:nvSpPr>
        <p:spPr>
          <a:xfrm>
            <a:off x="10353554" y="57149"/>
            <a:ext cx="1838446" cy="79358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id="355" name="Google Shape;355;p2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grpSp>
        <p:nvGrpSpPr>
          <p:cNvPr id="356" name="Google Shape;356;p24"/>
          <p:cNvGrpSpPr/>
          <p:nvPr/>
        </p:nvGrpSpPr>
        <p:grpSpPr>
          <a:xfrm>
            <a:off x="2569288" y="3802743"/>
            <a:ext cx="7053424" cy="1670958"/>
            <a:chOff x="2569288" y="3802743"/>
            <a:chExt cx="7053424" cy="1670958"/>
          </a:xfrm>
        </p:grpSpPr>
        <p:pic>
          <p:nvPicPr>
            <p:cNvPr descr="Qr code&#10;&#10;Description automatically generated" id="357" name="Google Shape;357;p24"/>
            <p:cNvPicPr preferRelativeResize="0"/>
            <p:nvPr/>
          </p:nvPicPr>
          <p:blipFill rotWithShape="1">
            <a:blip r:embed="rId6">
              <a:alphaModFix/>
            </a:blip>
            <a:srcRect b="0" l="0" r="0" t="0"/>
            <a:stretch/>
          </p:blipFill>
          <p:spPr>
            <a:xfrm>
              <a:off x="2569288" y="3802743"/>
              <a:ext cx="7053424" cy="1635034"/>
            </a:xfrm>
            <a:prstGeom prst="rect">
              <a:avLst/>
            </a:prstGeom>
            <a:noFill/>
            <a:ln>
              <a:noFill/>
            </a:ln>
          </p:spPr>
        </p:pic>
        <p:pic>
          <p:nvPicPr>
            <p:cNvPr descr="Logo&#10;&#10;Description automatically generated" id="358" name="Google Shape;358;p24"/>
            <p:cNvPicPr preferRelativeResize="0"/>
            <p:nvPr/>
          </p:nvPicPr>
          <p:blipFill rotWithShape="1">
            <a:blip r:embed="rId7">
              <a:alphaModFix/>
            </a:blip>
            <a:srcRect b="26992" l="25160" r="30392" t="26528"/>
            <a:stretch/>
          </p:blipFill>
          <p:spPr>
            <a:xfrm>
              <a:off x="6749430" y="4580527"/>
              <a:ext cx="854122" cy="893174"/>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3"/>
          <p:cNvPicPr preferRelativeResize="0"/>
          <p:nvPr/>
        </p:nvPicPr>
        <p:blipFill rotWithShape="1">
          <a:blip r:embed="rId3">
            <a:alphaModFix/>
          </a:blip>
          <a:srcRect b="0" l="0" r="0" t="0"/>
          <a:stretch/>
        </p:blipFill>
        <p:spPr>
          <a:xfrm>
            <a:off x="1367274" y="2409507"/>
            <a:ext cx="2013790" cy="2968271"/>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3898026" y="2409507"/>
            <a:ext cx="2013790" cy="2968271"/>
          </a:xfrm>
          <a:prstGeom prst="rect">
            <a:avLst/>
          </a:prstGeom>
          <a:noFill/>
          <a:ln>
            <a:noFill/>
          </a:ln>
        </p:spPr>
      </p:pic>
      <p:pic>
        <p:nvPicPr>
          <p:cNvPr id="107" name="Google Shape;107;p3"/>
          <p:cNvPicPr preferRelativeResize="0"/>
          <p:nvPr/>
        </p:nvPicPr>
        <p:blipFill rotWithShape="1">
          <a:blip r:embed="rId4">
            <a:alphaModFix/>
          </a:blip>
          <a:srcRect b="0" l="0" r="0" t="0"/>
          <a:stretch/>
        </p:blipFill>
        <p:spPr>
          <a:xfrm>
            <a:off x="6428778" y="2409506"/>
            <a:ext cx="2013790" cy="2968271"/>
          </a:xfrm>
          <a:prstGeom prst="rect">
            <a:avLst/>
          </a:prstGeom>
          <a:noFill/>
          <a:ln>
            <a:noFill/>
          </a:ln>
        </p:spPr>
      </p:pic>
      <p:pic>
        <p:nvPicPr>
          <p:cNvPr descr="Text&#10;&#10;Description automatically generated" id="108" name="Google Shape;108;p3"/>
          <p:cNvPicPr preferRelativeResize="0"/>
          <p:nvPr/>
        </p:nvPicPr>
        <p:blipFill rotWithShape="1">
          <a:blip r:embed="rId5">
            <a:alphaModFix/>
          </a:blip>
          <a:srcRect b="0" l="0" r="0" t="0"/>
          <a:stretch/>
        </p:blipFill>
        <p:spPr>
          <a:xfrm>
            <a:off x="235341" y="6247302"/>
            <a:ext cx="1964299" cy="427819"/>
          </a:xfrm>
          <a:prstGeom prst="rect">
            <a:avLst/>
          </a:prstGeom>
          <a:noFill/>
          <a:ln>
            <a:noFill/>
          </a:ln>
        </p:spPr>
      </p:pic>
      <p:sp>
        <p:nvSpPr>
          <p:cNvPr id="109" name="Google Shape;109;p3"/>
          <p:cNvSpPr txBox="1"/>
          <p:nvPr/>
        </p:nvSpPr>
        <p:spPr>
          <a:xfrm>
            <a:off x="1533430"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a:p>
        </p:txBody>
      </p:sp>
      <p:sp>
        <p:nvSpPr>
          <p:cNvPr id="110" name="Google Shape;110;p3"/>
          <p:cNvSpPr txBox="1"/>
          <p:nvPr/>
        </p:nvSpPr>
        <p:spPr>
          <a:xfrm>
            <a:off x="4064181"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VERSTEHEN</a:t>
            </a:r>
            <a:endParaRPr/>
          </a:p>
        </p:txBody>
      </p:sp>
      <p:sp>
        <p:nvSpPr>
          <p:cNvPr id="111" name="Google Shape;111;p3"/>
          <p:cNvSpPr txBox="1"/>
          <p:nvPr/>
        </p:nvSpPr>
        <p:spPr>
          <a:xfrm>
            <a:off x="6594934"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COMPREHEND</a:t>
            </a:r>
            <a:endParaRPr/>
          </a:p>
        </p:txBody>
      </p:sp>
      <p:sp>
        <p:nvSpPr>
          <p:cNvPr id="112" name="Google Shape;112;p3"/>
          <p:cNvSpPr txBox="1"/>
          <p:nvPr/>
        </p:nvSpPr>
        <p:spPr>
          <a:xfrm>
            <a:off x="1533429" y="3213098"/>
            <a:ext cx="1681480" cy="116955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Wissen, was Marktforschung ist und warum man sie durchführen sollte</a:t>
            </a:r>
            <a:endParaRPr b="0" i="0" sz="1400" u="none" cap="none" strike="noStrike">
              <a:solidFill>
                <a:schemeClr val="lt1"/>
              </a:solidFill>
              <a:latin typeface="Quattrocento Sans"/>
              <a:ea typeface="Quattrocento Sans"/>
              <a:cs typeface="Quattrocento Sans"/>
              <a:sym typeface="Quattrocento Sans"/>
            </a:endParaRPr>
          </a:p>
        </p:txBody>
      </p:sp>
      <p:sp>
        <p:nvSpPr>
          <p:cNvPr id="113" name="Google Shape;113;p3"/>
          <p:cNvSpPr txBox="1"/>
          <p:nvPr/>
        </p:nvSpPr>
        <p:spPr>
          <a:xfrm>
            <a:off x="4037865" y="3213098"/>
            <a:ext cx="168148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Bedeutung der Durchführung von Marktforschung zu verstehen</a:t>
            </a:r>
            <a:endParaRPr b="0" i="0" sz="1400" u="none" cap="none" strike="noStrike">
              <a:solidFill>
                <a:schemeClr val="lt1"/>
              </a:solidFill>
              <a:latin typeface="Quattrocento Sans"/>
              <a:ea typeface="Quattrocento Sans"/>
              <a:cs typeface="Quattrocento Sans"/>
              <a:sym typeface="Quattrocento Sans"/>
            </a:endParaRPr>
          </a:p>
        </p:txBody>
      </p:sp>
      <p:sp>
        <p:nvSpPr>
          <p:cNvPr id="114" name="Google Shape;114;p3"/>
          <p:cNvSpPr txBox="1"/>
          <p:nvPr/>
        </p:nvSpPr>
        <p:spPr>
          <a:xfrm>
            <a:off x="6594934" y="3187527"/>
            <a:ext cx="1681480" cy="1600438"/>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die Auswirkungen der Marktforschung auf die Durchführbarkeit und Rentabilität einer Produkt-/Dienstleistungsidee zu verstehen</a:t>
            </a:r>
            <a:endParaRPr b="0" i="0" sz="1400" u="none" cap="none" strike="noStrike">
              <a:solidFill>
                <a:schemeClr val="lt1"/>
              </a:solidFill>
              <a:latin typeface="Quattrocento Sans"/>
              <a:ea typeface="Quattrocento Sans"/>
              <a:cs typeface="Quattrocento Sans"/>
              <a:sym typeface="Quattrocento Sans"/>
            </a:endParaRPr>
          </a:p>
        </p:txBody>
      </p:sp>
      <p:sp>
        <p:nvSpPr>
          <p:cNvPr id="115" name="Google Shape;115;p3"/>
          <p:cNvSpPr txBox="1"/>
          <p:nvPr>
            <p:ph type="title"/>
          </p:nvPr>
        </p:nvSpPr>
        <p:spPr>
          <a:xfrm>
            <a:off x="2692861" y="934784"/>
            <a:ext cx="6192371" cy="4917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29BB89"/>
              </a:buClr>
              <a:buSzPts val="3600"/>
              <a:buFont typeface="Quattrocento Sans"/>
              <a:buNone/>
            </a:pPr>
            <a:r>
              <a:rPr b="1" lang="en-GB" sz="3600">
                <a:solidFill>
                  <a:srgbClr val="29BB89"/>
                </a:solidFill>
                <a:latin typeface="Quattrocento Sans"/>
                <a:ea typeface="Quattrocento Sans"/>
                <a:cs typeface="Quattrocento Sans"/>
                <a:sym typeface="Quattrocento Sans"/>
              </a:rPr>
              <a:t>ZIELE</a:t>
            </a:r>
            <a:endParaRPr/>
          </a:p>
        </p:txBody>
      </p:sp>
      <p:pic>
        <p:nvPicPr>
          <p:cNvPr id="116" name="Google Shape;116;p3"/>
          <p:cNvPicPr preferRelativeResize="0"/>
          <p:nvPr/>
        </p:nvPicPr>
        <p:blipFill rotWithShape="1">
          <a:blip r:embed="rId6">
            <a:alphaModFix/>
          </a:blip>
          <a:srcRect b="0" l="0" r="0" t="0"/>
          <a:stretch/>
        </p:blipFill>
        <p:spPr>
          <a:xfrm>
            <a:off x="11541231" y="108086"/>
            <a:ext cx="495921" cy="495921"/>
          </a:xfrm>
          <a:prstGeom prst="rect">
            <a:avLst/>
          </a:prstGeom>
          <a:noFill/>
          <a:ln>
            <a:noFill/>
          </a:ln>
        </p:spPr>
      </p:pic>
      <p:pic>
        <p:nvPicPr>
          <p:cNvPr id="117" name="Google Shape;117;p3"/>
          <p:cNvPicPr preferRelativeResize="0"/>
          <p:nvPr/>
        </p:nvPicPr>
        <p:blipFill rotWithShape="1">
          <a:blip r:embed="rId4">
            <a:alphaModFix/>
          </a:blip>
          <a:srcRect b="0" l="0" r="0" t="0"/>
          <a:stretch/>
        </p:blipFill>
        <p:spPr>
          <a:xfrm>
            <a:off x="8959530" y="2409506"/>
            <a:ext cx="2013790" cy="2968271"/>
          </a:xfrm>
          <a:prstGeom prst="rect">
            <a:avLst/>
          </a:prstGeom>
          <a:noFill/>
          <a:ln>
            <a:noFill/>
          </a:ln>
        </p:spPr>
      </p:pic>
      <p:sp>
        <p:nvSpPr>
          <p:cNvPr id="118" name="Google Shape;118;p3"/>
          <p:cNvSpPr txBox="1"/>
          <p:nvPr/>
        </p:nvSpPr>
        <p:spPr>
          <a:xfrm>
            <a:off x="9125686" y="2644628"/>
            <a:ext cx="168148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rgbClr val="29BB89"/>
                </a:solidFill>
                <a:latin typeface="Quattrocento Sans"/>
                <a:ea typeface="Quattrocento Sans"/>
                <a:cs typeface="Quattrocento Sans"/>
                <a:sym typeface="Quattrocento Sans"/>
              </a:rPr>
              <a:t>WISSEN</a:t>
            </a:r>
            <a:endParaRPr b="1" i="0" sz="1400" u="none" cap="none" strike="noStrike">
              <a:solidFill>
                <a:srgbClr val="29BB89"/>
              </a:solidFill>
              <a:latin typeface="Quattrocento Sans"/>
              <a:ea typeface="Quattrocento Sans"/>
              <a:cs typeface="Quattrocento Sans"/>
              <a:sym typeface="Quattrocento Sans"/>
            </a:endParaRPr>
          </a:p>
        </p:txBody>
      </p:sp>
      <p:sp>
        <p:nvSpPr>
          <p:cNvPr id="119" name="Google Shape;119;p3"/>
          <p:cNvSpPr txBox="1"/>
          <p:nvPr/>
        </p:nvSpPr>
        <p:spPr>
          <a:xfrm>
            <a:off x="9125685" y="3213098"/>
            <a:ext cx="1681480" cy="138499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en-GB" sz="1400" u="none" cap="none" strike="noStrike">
                <a:solidFill>
                  <a:schemeClr val="lt1"/>
                </a:solidFill>
                <a:latin typeface="Quattrocento Sans"/>
                <a:ea typeface="Quattrocento Sans"/>
                <a:cs typeface="Quattrocento Sans"/>
                <a:sym typeface="Quattrocento Sans"/>
              </a:rPr>
              <a:t>Kenntnis der wichtigsten Schritte für eine erfolgreiche Marktforschung und der verfügbaren Forschungsinstrumente </a:t>
            </a:r>
            <a:endParaRPr b="0" i="0" sz="1400" u="none" cap="none" strike="noStrike">
              <a:solidFill>
                <a:schemeClr val="lt1"/>
              </a:solidFill>
              <a:latin typeface="Quattrocento Sans"/>
              <a:ea typeface="Quattrocento Sans"/>
              <a:cs typeface="Quattrocento Sans"/>
              <a:sym typeface="Quattrocento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4"/>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25" name="Google Shape;125;p4"/>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400" u="none" cap="none" strike="noStrike">
              <a:solidFill>
                <a:schemeClr val="lt1"/>
              </a:solidFill>
              <a:latin typeface="Calibri"/>
              <a:ea typeface="Calibri"/>
              <a:cs typeface="Calibri"/>
              <a:sym typeface="Calibri"/>
            </a:endParaRPr>
          </a:p>
        </p:txBody>
      </p:sp>
      <p:pic>
        <p:nvPicPr>
          <p:cNvPr descr="Text&#10;&#10;Description automatically generated" id="126" name="Google Shape;126;p4"/>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27" name="Google Shape;127;p4"/>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28" name="Google Shape;128;p4"/>
          <p:cNvSpPr txBox="1"/>
          <p:nvPr/>
        </p:nvSpPr>
        <p:spPr>
          <a:xfrm>
            <a:off x="2754443" y="1573630"/>
            <a:ext cx="6486166" cy="397031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GB" sz="1800" u="none" cap="none" strike="noStrike">
                <a:solidFill>
                  <a:schemeClr val="dk1"/>
                </a:solidFill>
                <a:latin typeface="Quattrocento Sans"/>
                <a:ea typeface="Quattrocento Sans"/>
                <a:cs typeface="Quattrocento Sans"/>
                <a:sym typeface="Quattrocento Sans"/>
              </a:rPr>
              <a:t>Marktforschung ist ein Prozess, den wir in unserem Alltag anwenden, ohne uns dessen bewusst zu sein. </a:t>
            </a:r>
            <a:endParaRPr/>
          </a:p>
          <a:p>
            <a:pPr indent="0" lvl="0" marL="0" marR="0" rtl="0" algn="just">
              <a:spcBef>
                <a:spcPts val="0"/>
              </a:spcBef>
              <a:spcAft>
                <a:spcPts val="0"/>
              </a:spcAft>
              <a:buNone/>
            </a:pPr>
            <a:r>
              <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b="0" i="0" lang="en-GB" sz="1800" u="none" cap="none" strike="noStrike">
                <a:solidFill>
                  <a:schemeClr val="dk1"/>
                </a:solidFill>
                <a:latin typeface="Quattrocento Sans"/>
                <a:ea typeface="Quattrocento Sans"/>
                <a:cs typeface="Quattrocento Sans"/>
                <a:sym typeface="Quattrocento Sans"/>
              </a:rPr>
              <a:t>Denken wir an ein Beispiel: die Planung einer Reise.</a:t>
            </a:r>
            <a:endParaRPr/>
          </a:p>
          <a:p>
            <a:pPr indent="0" lvl="0" marL="0" marR="0" rtl="0" algn="just">
              <a:spcBef>
                <a:spcPts val="0"/>
              </a:spcBef>
              <a:spcAft>
                <a:spcPts val="0"/>
              </a:spcAft>
              <a:buNone/>
            </a:pPr>
            <a:r>
              <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None/>
            </a:pPr>
            <a:r>
              <a:rPr b="0" i="0" lang="en-GB" sz="1800" u="none" cap="none" strike="noStrike">
                <a:solidFill>
                  <a:schemeClr val="dk1"/>
                </a:solidFill>
                <a:latin typeface="Quattrocento Sans"/>
                <a:ea typeface="Quattrocento Sans"/>
                <a:cs typeface="Quattrocento Sans"/>
                <a:sym typeface="Quattrocento Sans"/>
              </a:rPr>
              <a:t>Bevor Sie an Ihrem endgültigen Reiseziel ankommen, haben Sie sich bereits Gedanken darüber gemacht, wo Sie übernachten möchten (in Bezug auf Lage und Kosten), welche Attraktionen Sie besuchen möchten, wo Sie essen und trinken können - alles entsprechend Ihren Vorlieben. Wenn Sie sich nicht vorher informieren, besteht die Gefahr, dass die Reise nicht angenehm wird, dass Ihre Unterkunft nicht in der Nähe des Stadtzentrums liegt und dass Sie es verpassen, schöne Orte zu besuchen und verschiedene Dinge auszuprobieren. </a:t>
            </a:r>
            <a:endParaRPr b="0" i="0" sz="1800" u="none" cap="none" strike="noStrike">
              <a:solidFill>
                <a:schemeClr val="dk1"/>
              </a:solidFill>
              <a:latin typeface="Quattrocento Sans"/>
              <a:ea typeface="Quattrocento Sans"/>
              <a:cs typeface="Quattrocento Sans"/>
              <a:sym typeface="Quattrocento Sans"/>
            </a:endParaRPr>
          </a:p>
          <a:p>
            <a:pPr indent="0" lvl="0" marL="0" marR="0" rtl="0" algn="just">
              <a:spcBef>
                <a:spcPts val="0"/>
              </a:spcBef>
              <a:spcAft>
                <a:spcPts val="0"/>
              </a:spcAft>
              <a:buClr>
                <a:schemeClr val="dk1"/>
              </a:buClr>
              <a:buSzPts val="1100"/>
              <a:buFont typeface="Calibri"/>
              <a:buNone/>
            </a:pPr>
            <a:r>
              <a:t/>
            </a:r>
            <a:endParaRPr b="0" i="0" sz="1800" u="none" cap="none" strike="noStrike">
              <a:solidFill>
                <a:schemeClr val="dk1"/>
              </a:solidFill>
              <a:latin typeface="Quattrocento Sans"/>
              <a:ea typeface="Quattrocento Sans"/>
              <a:cs typeface="Quattrocento Sans"/>
              <a:sym typeface="Quattrocento Sans"/>
            </a:endParaRPr>
          </a:p>
        </p:txBody>
      </p:sp>
      <p:pic>
        <p:nvPicPr>
          <p:cNvPr id="129" name="Google Shape;129;p4"/>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30" name="Google Shape;130;p4"/>
          <p:cNvSpPr txBox="1"/>
          <p:nvPr/>
        </p:nvSpPr>
        <p:spPr>
          <a:xfrm>
            <a:off x="2754443" y="843677"/>
            <a:ext cx="701425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3200" u="none" cap="none" strike="noStrike">
                <a:solidFill>
                  <a:srgbClr val="29BB89"/>
                </a:solidFill>
                <a:latin typeface="Quattrocento Sans"/>
                <a:ea typeface="Quattrocento Sans"/>
                <a:cs typeface="Quattrocento Sans"/>
                <a:sym typeface="Quattrocento Sans"/>
              </a:rPr>
              <a:t>Marktforschung im wirklichen Leben</a:t>
            </a:r>
            <a:endParaRPr b="1" sz="3200">
              <a:solidFill>
                <a:srgbClr val="29BB89"/>
              </a:solidFill>
              <a:latin typeface="Quattrocento Sans"/>
              <a:ea typeface="Quattrocento Sans"/>
              <a:cs typeface="Quattrocento Sans"/>
              <a:sym typeface="Quattrocento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id="135" name="Google Shape;135;p5"/>
          <p:cNvPicPr preferRelativeResize="0"/>
          <p:nvPr/>
        </p:nvPicPr>
        <p:blipFill rotWithShape="1">
          <a:blip r:embed="rId3">
            <a:alphaModFix/>
          </a:blip>
          <a:srcRect b="34973" l="22760" r="0" t="17155"/>
          <a:stretch/>
        </p:blipFill>
        <p:spPr>
          <a:xfrm>
            <a:off x="-1" y="0"/>
            <a:ext cx="11064981" cy="6858000"/>
          </a:xfrm>
          <a:prstGeom prst="rect">
            <a:avLst/>
          </a:prstGeom>
          <a:noFill/>
          <a:ln>
            <a:noFill/>
          </a:ln>
        </p:spPr>
      </p:pic>
      <p:sp>
        <p:nvSpPr>
          <p:cNvPr id="136" name="Google Shape;136;p5"/>
          <p:cNvSpPr/>
          <p:nvPr/>
        </p:nvSpPr>
        <p:spPr>
          <a:xfrm>
            <a:off x="0" y="6198244"/>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37" name="Google Shape;137;p5"/>
          <p:cNvPicPr preferRelativeResize="0"/>
          <p:nvPr/>
        </p:nvPicPr>
        <p:blipFill rotWithShape="1">
          <a:blip r:embed="rId4">
            <a:alphaModFix/>
          </a:blip>
          <a:srcRect b="0" l="0" r="0" t="0"/>
          <a:stretch/>
        </p:blipFill>
        <p:spPr>
          <a:xfrm>
            <a:off x="235341" y="6247302"/>
            <a:ext cx="1964299" cy="427819"/>
          </a:xfrm>
          <a:prstGeom prst="rect">
            <a:avLst/>
          </a:prstGeom>
          <a:noFill/>
          <a:ln>
            <a:noFill/>
          </a:ln>
        </p:spPr>
      </p:pic>
      <p:sp>
        <p:nvSpPr>
          <p:cNvPr id="138" name="Google Shape;138;p5"/>
          <p:cNvSpPr/>
          <p:nvPr/>
        </p:nvSpPr>
        <p:spPr>
          <a:xfrm>
            <a:off x="2293620" y="501604"/>
            <a:ext cx="7664221" cy="5899195"/>
          </a:xfrm>
          <a:prstGeom prst="roundRect">
            <a:avLst>
              <a:gd fmla="val 7357" name="adj"/>
            </a:avLst>
          </a:prstGeom>
          <a:solidFill>
            <a:schemeClr val="lt1"/>
          </a:solidFill>
          <a:ln cap="flat" cmpd="sng" w="57150">
            <a:solidFill>
              <a:srgbClr val="29BB8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5"/>
          <p:cNvSpPr txBox="1"/>
          <p:nvPr/>
        </p:nvSpPr>
        <p:spPr>
          <a:xfrm>
            <a:off x="2754443" y="843677"/>
            <a:ext cx="7014257" cy="55399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000">
                <a:solidFill>
                  <a:srgbClr val="29BB89"/>
                </a:solidFill>
                <a:latin typeface="Quattrocento Sans"/>
                <a:ea typeface="Quattrocento Sans"/>
                <a:cs typeface="Quattrocento Sans"/>
                <a:sym typeface="Quattrocento Sans"/>
              </a:rPr>
              <a:t>Marktforschung mit Business-Objektiven</a:t>
            </a:r>
            <a:endParaRPr b="1" sz="3000">
              <a:solidFill>
                <a:srgbClr val="29BB89"/>
              </a:solidFill>
              <a:latin typeface="Quattrocento Sans"/>
              <a:ea typeface="Quattrocento Sans"/>
              <a:cs typeface="Quattrocento Sans"/>
              <a:sym typeface="Quattrocento Sans"/>
            </a:endParaRPr>
          </a:p>
        </p:txBody>
      </p:sp>
      <p:sp>
        <p:nvSpPr>
          <p:cNvPr id="140" name="Google Shape;140;p5"/>
          <p:cNvSpPr txBox="1"/>
          <p:nvPr/>
        </p:nvSpPr>
        <p:spPr>
          <a:xfrm>
            <a:off x="2754443" y="1569202"/>
            <a:ext cx="6486166" cy="4150239"/>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GB" sz="1800">
                <a:solidFill>
                  <a:schemeClr val="dk1"/>
                </a:solidFill>
                <a:latin typeface="Quattrocento Sans"/>
                <a:ea typeface="Quattrocento Sans"/>
                <a:cs typeface="Quattrocento Sans"/>
                <a:sym typeface="Quattrocento Sans"/>
              </a:rPr>
              <a:t>Was den Unterschied zwischen einer Idee, die auf den Tisch kommt, und einem Minimum Viable Product (MVP) und schließlich einem erfolgreichen Produkt auf dem Markt ausmacht, ist die Phase, in der der Markt erforscht und das </a:t>
            </a:r>
            <a:r>
              <a:rPr b="1" lang="en-GB" sz="1800">
                <a:solidFill>
                  <a:schemeClr val="dk1"/>
                </a:solidFill>
                <a:latin typeface="Quattrocento Sans"/>
                <a:ea typeface="Quattrocento Sans"/>
                <a:cs typeface="Quattrocento Sans"/>
                <a:sym typeface="Quattrocento Sans"/>
              </a:rPr>
              <a:t>Was, Wie, Warum und Wann </a:t>
            </a:r>
            <a:r>
              <a:rPr lang="en-GB" sz="1800">
                <a:solidFill>
                  <a:schemeClr val="dk1"/>
                </a:solidFill>
                <a:latin typeface="Quattrocento Sans"/>
                <a:ea typeface="Quattrocento Sans"/>
                <a:cs typeface="Quattrocento Sans"/>
                <a:sym typeface="Quattrocento Sans"/>
              </a:rPr>
              <a:t>der Zielgruppe ermittelt wird.</a:t>
            </a:r>
            <a:endParaRPr/>
          </a:p>
          <a:p>
            <a:pPr indent="0" lvl="0" marL="0" marR="0" rtl="0" algn="just">
              <a:lnSpc>
                <a:spcPct val="107000"/>
              </a:lnSpc>
              <a:spcBef>
                <a:spcPts val="800"/>
              </a:spcBef>
              <a:spcAft>
                <a:spcPts val="0"/>
              </a:spcAft>
              <a:buNone/>
            </a:pPr>
            <a:r>
              <a:rPr lang="en-GB" sz="1800">
                <a:solidFill>
                  <a:schemeClr val="dk1"/>
                </a:solidFill>
                <a:latin typeface="Calibri"/>
                <a:ea typeface="Calibri"/>
                <a:cs typeface="Calibri"/>
                <a:sym typeface="Calibri"/>
              </a:rPr>
              <a:t>Es </a:t>
            </a:r>
            <a:r>
              <a:rPr lang="en-GB" sz="1800">
                <a:solidFill>
                  <a:schemeClr val="dk1"/>
                </a:solidFill>
                <a:latin typeface="Quattrocento Sans"/>
                <a:ea typeface="Quattrocento Sans"/>
                <a:cs typeface="Quattrocento Sans"/>
                <a:sym typeface="Quattrocento Sans"/>
              </a:rPr>
              <a:t>geht darum, Bewertungsinformationen zu ermitteln und sie mit den kurz- und langfristigen Zielen der Organisation zu verknüpfen.</a:t>
            </a:r>
            <a:endParaRPr/>
          </a:p>
          <a:p>
            <a:pPr indent="0" lvl="0" marL="0" marR="0" rtl="0" algn="just">
              <a:lnSpc>
                <a:spcPct val="107000"/>
              </a:lnSpc>
              <a:spcBef>
                <a:spcPts val="800"/>
              </a:spcBef>
              <a:spcAft>
                <a:spcPts val="0"/>
              </a:spcAft>
              <a:buNone/>
            </a:pPr>
            <a:r>
              <a:rPr lang="en-GB" sz="1800">
                <a:solidFill>
                  <a:schemeClr val="dk1"/>
                </a:solidFill>
                <a:latin typeface="Quattrocento Sans"/>
                <a:ea typeface="Quattrocento Sans"/>
                <a:cs typeface="Quattrocento Sans"/>
                <a:sym typeface="Quattrocento Sans"/>
              </a:rPr>
              <a:t>Eine Organisation muss die Frage beantworten, wofür die Marktforschung </a:t>
            </a:r>
            <a:r>
              <a:rPr b="1" lang="en-GB" sz="1800">
                <a:solidFill>
                  <a:schemeClr val="dk1"/>
                </a:solidFill>
                <a:latin typeface="Quattrocento Sans"/>
                <a:ea typeface="Quattrocento Sans"/>
                <a:cs typeface="Quattrocento Sans"/>
                <a:sym typeface="Quattrocento Sans"/>
              </a:rPr>
              <a:t>Informationen gewinnen soll</a:t>
            </a:r>
            <a:r>
              <a:rPr lang="en-GB" sz="1800">
                <a:solidFill>
                  <a:schemeClr val="dk1"/>
                </a:solidFill>
                <a:latin typeface="Quattrocento Sans"/>
                <a:ea typeface="Quattrocento Sans"/>
                <a:cs typeface="Quattrocento Sans"/>
                <a:sym typeface="Quattrocento Sans"/>
              </a:rPr>
              <a:t>, wie sie dabei vorgehen wird (</a:t>
            </a:r>
            <a:r>
              <a:rPr b="1" lang="en-GB" sz="1800">
                <a:solidFill>
                  <a:schemeClr val="dk1"/>
                </a:solidFill>
                <a:latin typeface="Quattrocento Sans"/>
                <a:ea typeface="Quattrocento Sans"/>
                <a:cs typeface="Quattrocento Sans"/>
                <a:sym typeface="Quattrocento Sans"/>
              </a:rPr>
              <a:t>Methoden und Instrumente</a:t>
            </a:r>
            <a:r>
              <a:rPr lang="en-GB" sz="1800">
                <a:solidFill>
                  <a:schemeClr val="dk1"/>
                </a:solidFill>
                <a:latin typeface="Quattrocento Sans"/>
                <a:ea typeface="Quattrocento Sans"/>
                <a:cs typeface="Quattrocento Sans"/>
                <a:sym typeface="Quattrocento Sans"/>
              </a:rPr>
              <a:t>) und warum sie die Marktforschung überhaupt durchführt. Organisationen sollten sich </a:t>
            </a:r>
            <a:r>
              <a:rPr b="1" lang="en-GB" sz="1800">
                <a:solidFill>
                  <a:schemeClr val="dk1"/>
                </a:solidFill>
                <a:latin typeface="Quattrocento Sans"/>
                <a:ea typeface="Quattrocento Sans"/>
                <a:cs typeface="Quattrocento Sans"/>
                <a:sym typeface="Quattrocento Sans"/>
              </a:rPr>
              <a:t>zunächst darauf </a:t>
            </a:r>
            <a:r>
              <a:rPr lang="en-GB" sz="1800">
                <a:solidFill>
                  <a:schemeClr val="dk1"/>
                </a:solidFill>
                <a:latin typeface="Quattrocento Sans"/>
                <a:ea typeface="Quattrocento Sans"/>
                <a:cs typeface="Quattrocento Sans"/>
                <a:sym typeface="Quattrocento Sans"/>
              </a:rPr>
              <a:t>konzentrieren</a:t>
            </a:r>
            <a:r>
              <a:rPr b="1" lang="en-GB" sz="1800">
                <a:solidFill>
                  <a:schemeClr val="dk1"/>
                </a:solidFill>
                <a:latin typeface="Quattrocento Sans"/>
                <a:ea typeface="Quattrocento Sans"/>
                <a:cs typeface="Quattrocento Sans"/>
                <a:sym typeface="Quattrocento Sans"/>
              </a:rPr>
              <a:t>, die Zielgruppe </a:t>
            </a:r>
            <a:r>
              <a:rPr lang="en-GB" sz="1800">
                <a:solidFill>
                  <a:schemeClr val="dk1"/>
                </a:solidFill>
                <a:latin typeface="Quattrocento Sans"/>
                <a:ea typeface="Quattrocento Sans"/>
                <a:cs typeface="Quattrocento Sans"/>
                <a:sym typeface="Quattrocento Sans"/>
              </a:rPr>
              <a:t>des </a:t>
            </a:r>
            <a:r>
              <a:rPr b="1" lang="en-GB" sz="1800">
                <a:solidFill>
                  <a:schemeClr val="dk1"/>
                </a:solidFill>
                <a:latin typeface="Quattrocento Sans"/>
                <a:ea typeface="Quattrocento Sans"/>
                <a:cs typeface="Quattrocento Sans"/>
                <a:sym typeface="Quattrocento Sans"/>
              </a:rPr>
              <a:t>Produkts oder der Dienstleistung zu ermitteln, die </a:t>
            </a:r>
            <a:r>
              <a:rPr lang="en-GB" sz="1800">
                <a:solidFill>
                  <a:schemeClr val="dk1"/>
                </a:solidFill>
                <a:latin typeface="Quattrocento Sans"/>
                <a:ea typeface="Quattrocento Sans"/>
                <a:cs typeface="Quattrocento Sans"/>
                <a:sym typeface="Quattrocento Sans"/>
              </a:rPr>
              <a:t>sie einführen/erweitern wollen. </a:t>
            </a:r>
            <a:endParaRPr/>
          </a:p>
        </p:txBody>
      </p:sp>
      <p:pic>
        <p:nvPicPr>
          <p:cNvPr id="141" name="Google Shape;141;p5"/>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6"/>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Warum ist Marktforschung wichtig?</a:t>
            </a:r>
            <a:endParaRPr b="1" sz="3600">
              <a:solidFill>
                <a:srgbClr val="29BA86"/>
              </a:solidFill>
              <a:latin typeface="Quattrocento Sans"/>
              <a:ea typeface="Quattrocento Sans"/>
              <a:cs typeface="Quattrocento Sans"/>
              <a:sym typeface="Quattrocento Sans"/>
            </a:endParaRPr>
          </a:p>
        </p:txBody>
      </p:sp>
      <p:sp>
        <p:nvSpPr>
          <p:cNvPr id="147" name="Google Shape;147;p6"/>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48" name="Google Shape;148;p6"/>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49" name="Google Shape;149;p6"/>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50" name="Google Shape;150;p6"/>
          <p:cNvPicPr preferRelativeResize="0"/>
          <p:nvPr/>
        </p:nvPicPr>
        <p:blipFill rotWithShape="1">
          <a:blip r:embed="rId5">
            <a:alphaModFix/>
          </a:blip>
          <a:srcRect b="0" l="0" r="71473" t="52289"/>
          <a:stretch/>
        </p:blipFill>
        <p:spPr>
          <a:xfrm rot="5400000">
            <a:off x="7321526" y="1987527"/>
            <a:ext cx="3644945" cy="6096001"/>
          </a:xfrm>
          <a:prstGeom prst="rect">
            <a:avLst/>
          </a:prstGeom>
          <a:noFill/>
          <a:ln>
            <a:noFill/>
          </a:ln>
        </p:spPr>
      </p:pic>
      <p:sp>
        <p:nvSpPr>
          <p:cNvPr id="151" name="Google Shape;151;p6"/>
          <p:cNvSpPr txBox="1"/>
          <p:nvPr/>
        </p:nvSpPr>
        <p:spPr>
          <a:xfrm>
            <a:off x="952983" y="2196152"/>
            <a:ext cx="10588248" cy="163121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Quattrocento Sans"/>
                <a:ea typeface="Quattrocento Sans"/>
                <a:cs typeface="Quattrocento Sans"/>
                <a:sym typeface="Quattrocento Sans"/>
              </a:rPr>
              <a:t>Fragen: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Warum ist Marktforschung wichtig?</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Ist Marktforschung nur für Start-ups wertvoll oder sollten auch bereits etablierte Unternehmen sie durchführen?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Quattrocento Sans"/>
                <a:ea typeface="Quattrocento Sans"/>
                <a:cs typeface="Quattrocento Sans"/>
                <a:sym typeface="Quattrocento Sans"/>
              </a:rPr>
              <a:t>Wo fangen wir an und wie gehen wir vor?</a:t>
            </a:r>
            <a:endParaRPr/>
          </a:p>
        </p:txBody>
      </p:sp>
      <p:sp>
        <p:nvSpPr>
          <p:cNvPr id="152" name="Google Shape;152;p6"/>
          <p:cNvSpPr txBox="1"/>
          <p:nvPr/>
        </p:nvSpPr>
        <p:spPr>
          <a:xfrm>
            <a:off x="952983" y="1463719"/>
            <a:ext cx="1058824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Quattrocento Sans"/>
                <a:ea typeface="Quattrocento Sans"/>
                <a:cs typeface="Quattrocento Sans"/>
                <a:sym typeface="Quattrocento Sans"/>
              </a:rPr>
              <a:t>Sehen Sie sich dieses Video an: </a:t>
            </a:r>
            <a:r>
              <a:rPr lang="en-GB" sz="2400" u="sng">
                <a:solidFill>
                  <a:schemeClr val="dk1"/>
                </a:solidFill>
                <a:latin typeface="Quattrocento Sans"/>
                <a:ea typeface="Quattrocento Sans"/>
                <a:cs typeface="Quattrocento Sans"/>
                <a:sym typeface="Quattrocento Sans"/>
                <a:hlinkClick r:id="rId6">
                  <a:extLst>
                    <a:ext uri="{A12FA001-AC4F-418D-AE19-62706E023703}">
                      <ahyp:hlinkClr val="tx"/>
                    </a:ext>
                  </a:extLst>
                </a:hlinkClick>
              </a:rPr>
              <a:t>https://www.youtube.com/watch?v=AxAkJA74QWI</a:t>
            </a:r>
            <a:endParaRPr sz="240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pic>
        <p:nvPicPr>
          <p:cNvPr id="157" name="Google Shape;157;p7"/>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58" name="Google Shape;158;p7"/>
          <p:cNvSpPr txBox="1"/>
          <p:nvPr/>
        </p:nvSpPr>
        <p:spPr>
          <a:xfrm>
            <a:off x="1270616" y="1530155"/>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Verstehen Sie Ihr bestehendes Publikum besser</a:t>
            </a:r>
            <a:endParaRPr b="1" i="0" sz="1600" u="none" cap="none" strike="noStrike">
              <a:solidFill>
                <a:srgbClr val="29BB89"/>
              </a:solidFill>
              <a:latin typeface="Quattrocento Sans"/>
              <a:ea typeface="Quattrocento Sans"/>
              <a:cs typeface="Quattrocento Sans"/>
              <a:sym typeface="Quattrocento Sans"/>
            </a:endParaRPr>
          </a:p>
        </p:txBody>
      </p:sp>
      <p:sp>
        <p:nvSpPr>
          <p:cNvPr id="159" name="Google Shape;159;p7"/>
          <p:cNvSpPr txBox="1"/>
          <p:nvPr/>
        </p:nvSpPr>
        <p:spPr>
          <a:xfrm>
            <a:off x="1308060" y="1905125"/>
            <a:ext cx="9470008" cy="63309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Durch aktuelle Daten, z. B. darüber, was bestehende Kunden schätzen, wer ihre Kaufentscheidungen beeinflusst und welche Mittel sie für ihre Einkäufe nutzen, können wichtige Entscheidungen und strategisches Marketing getroffen werden.</a:t>
            </a:r>
            <a:endParaRPr/>
          </a:p>
        </p:txBody>
      </p:sp>
      <p:sp>
        <p:nvSpPr>
          <p:cNvPr id="160" name="Google Shape;160;p7"/>
          <p:cNvSpPr txBox="1"/>
          <p:nvPr/>
        </p:nvSpPr>
        <p:spPr>
          <a:xfrm>
            <a:off x="1308061" y="4163258"/>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Identifizieren Sie neue Kunden</a:t>
            </a:r>
            <a:endParaRPr/>
          </a:p>
        </p:txBody>
      </p:sp>
      <p:sp>
        <p:nvSpPr>
          <p:cNvPr id="161" name="Google Shape;161;p7"/>
          <p:cNvSpPr txBox="1"/>
          <p:nvPr/>
        </p:nvSpPr>
        <p:spPr>
          <a:xfrm>
            <a:off x="1308061" y="4604655"/>
            <a:ext cx="9470007" cy="812309"/>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Die Erfassung von Informationen aus einer Vielzahl von Blickwinkeln ermöglicht es Unternehmen, ihre Marketingstrategie neu zu gestalten, um verschiedene Zielgruppen zu erreichen und zu erweitern. Beispiele für Fragen sind, wer Ihr Produkt oder Ihre Dienstleistung wahrscheinlich nutzen wird, wo sie wohnen, welchen Bildungsstand sie haben, wie alt sie sind und welchen Familienstand sie haben.</a:t>
            </a:r>
            <a:endParaRPr/>
          </a:p>
        </p:txBody>
      </p:sp>
      <p:sp>
        <p:nvSpPr>
          <p:cNvPr id="162" name="Google Shape;162;p7"/>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p:nvPr/>
        </p:nvSpPr>
        <p:spPr>
          <a:xfrm>
            <a:off x="1057424" y="4270879"/>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65" name="Google Shape;165;p7"/>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66" name="Google Shape;166;p7"/>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67" name="Google Shape;167;p7"/>
          <p:cNvSpPr txBox="1"/>
          <p:nvPr/>
        </p:nvSpPr>
        <p:spPr>
          <a:xfrm>
            <a:off x="911430" y="501668"/>
            <a:ext cx="9508919"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400" u="none" cap="none" strike="noStrike">
                <a:solidFill>
                  <a:srgbClr val="29BB89"/>
                </a:solidFill>
                <a:latin typeface="Quattrocento Sans"/>
                <a:ea typeface="Quattrocento Sans"/>
                <a:cs typeface="Quattrocento Sans"/>
                <a:sym typeface="Quattrocento Sans"/>
              </a:rPr>
              <a:t>Gründe für die Durchführung von Marktforschung</a:t>
            </a:r>
            <a:endParaRPr b="1" i="0" sz="3400" u="none" cap="none" strike="noStrike">
              <a:solidFill>
                <a:srgbClr val="29BB89"/>
              </a:solidFill>
              <a:latin typeface="Quattrocento Sans"/>
              <a:ea typeface="Quattrocento Sans"/>
              <a:cs typeface="Quattrocento Sans"/>
              <a:sym typeface="Quattrocento Sans"/>
            </a:endParaRPr>
          </a:p>
        </p:txBody>
      </p:sp>
      <p:sp>
        <p:nvSpPr>
          <p:cNvPr id="168" name="Google Shape;168;p7"/>
          <p:cNvSpPr txBox="1"/>
          <p:nvPr/>
        </p:nvSpPr>
        <p:spPr>
          <a:xfrm>
            <a:off x="1308061" y="2701160"/>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Strategische Innovationen</a:t>
            </a:r>
            <a:endParaRPr b="1" i="0" sz="1600" u="none" cap="none" strike="noStrike">
              <a:solidFill>
                <a:srgbClr val="29BB89"/>
              </a:solidFill>
              <a:latin typeface="Quattrocento Sans"/>
              <a:ea typeface="Quattrocento Sans"/>
              <a:cs typeface="Quattrocento Sans"/>
              <a:sym typeface="Quattrocento Sans"/>
            </a:endParaRPr>
          </a:p>
        </p:txBody>
      </p:sp>
      <p:sp>
        <p:nvSpPr>
          <p:cNvPr id="169" name="Google Shape;169;p7"/>
          <p:cNvSpPr/>
          <p:nvPr/>
        </p:nvSpPr>
        <p:spPr>
          <a:xfrm>
            <a:off x="1057424" y="2808781"/>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1308060" y="3094760"/>
            <a:ext cx="9470008" cy="8397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In diesem Fall kann die Marktforschung den Unternehmen helfen, Einblicke in das Umfeld der Preisgestaltung, der Produkte, der Vertriebs- und der Werbekanäle zu gewinnen, wenn sie ein Produkt und/oder eine Dienstleistung durch Innovation und modernste Techniken verbessern wollen.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pic>
        <p:nvPicPr>
          <p:cNvPr id="175" name="Google Shape;175;p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6" name="Google Shape;176;p8"/>
          <p:cNvSpPr txBox="1"/>
          <p:nvPr/>
        </p:nvSpPr>
        <p:spPr>
          <a:xfrm>
            <a:off x="1270616" y="1530155"/>
            <a:ext cx="5855696" cy="343215"/>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Künftige Geschäftsmöglichkeiten identifizieren</a:t>
            </a:r>
            <a:endParaRPr/>
          </a:p>
        </p:txBody>
      </p:sp>
      <p:sp>
        <p:nvSpPr>
          <p:cNvPr id="177" name="Google Shape;177;p8"/>
          <p:cNvSpPr txBox="1"/>
          <p:nvPr/>
        </p:nvSpPr>
        <p:spPr>
          <a:xfrm>
            <a:off x="1308060" y="1905125"/>
            <a:ext cx="9470008" cy="63309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Die Marktforschung ermöglicht es Organisationen, Muster zu erkennen, die zu künftigen Geschäftsmöglichkeiten führen können, sei es durch Umfragen oder andere Arten von qualitativem Feedback. Forschungsstudien erleichtern die Identifizierung von sich verändernden Branchentrends, Bevölkerungsverschiebungen, steigenden Bildungsniveaus oder Veränderungen bei den Freizeitaktivitäten. </a:t>
            </a:r>
            <a:endParaRPr/>
          </a:p>
        </p:txBody>
      </p:sp>
      <p:sp>
        <p:nvSpPr>
          <p:cNvPr id="178" name="Google Shape;178;p8"/>
          <p:cNvSpPr/>
          <p:nvPr/>
        </p:nvSpPr>
        <p:spPr>
          <a:xfrm>
            <a:off x="1057424" y="1591662"/>
            <a:ext cx="185100" cy="185100"/>
          </a:xfrm>
          <a:prstGeom prst="ellipse">
            <a:avLst/>
          </a:prstGeom>
          <a:solidFill>
            <a:schemeClr val="accent1"/>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8"/>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80" name="Google Shape;180;p8"/>
          <p:cNvPicPr preferRelativeResize="0"/>
          <p:nvPr/>
        </p:nvPicPr>
        <p:blipFill rotWithShape="1">
          <a:blip r:embed="rId4">
            <a:alphaModFix/>
          </a:blip>
          <a:srcRect b="0" l="0" r="0" t="0"/>
          <a:stretch/>
        </p:blipFill>
        <p:spPr>
          <a:xfrm>
            <a:off x="235341" y="6242795"/>
            <a:ext cx="1964299" cy="427819"/>
          </a:xfrm>
          <a:prstGeom prst="rect">
            <a:avLst/>
          </a:prstGeom>
          <a:noFill/>
          <a:ln>
            <a:noFill/>
          </a:ln>
        </p:spPr>
      </p:pic>
      <p:pic>
        <p:nvPicPr>
          <p:cNvPr id="181" name="Google Shape;181;p8"/>
          <p:cNvPicPr preferRelativeResize="0"/>
          <p:nvPr/>
        </p:nvPicPr>
        <p:blipFill rotWithShape="1">
          <a:blip r:embed="rId5">
            <a:alphaModFix/>
          </a:blip>
          <a:srcRect b="0" l="0" r="0" t="0"/>
          <a:stretch/>
        </p:blipFill>
        <p:spPr>
          <a:xfrm>
            <a:off x="11541231" y="108086"/>
            <a:ext cx="495921" cy="495921"/>
          </a:xfrm>
          <a:prstGeom prst="rect">
            <a:avLst/>
          </a:prstGeom>
          <a:noFill/>
          <a:ln>
            <a:noFill/>
          </a:ln>
        </p:spPr>
      </p:pic>
      <p:sp>
        <p:nvSpPr>
          <p:cNvPr id="182" name="Google Shape;182;p8"/>
          <p:cNvSpPr txBox="1"/>
          <p:nvPr/>
        </p:nvSpPr>
        <p:spPr>
          <a:xfrm>
            <a:off x="911430" y="501668"/>
            <a:ext cx="10629801" cy="663125"/>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lt1"/>
              </a:buClr>
              <a:buSzPts val="3600"/>
              <a:buFont typeface="Fjalla One"/>
              <a:buNone/>
            </a:pPr>
            <a:r>
              <a:rPr b="1" i="0" lang="en-GB" sz="3300" u="none" cap="none" strike="noStrike">
                <a:solidFill>
                  <a:srgbClr val="29BB89"/>
                </a:solidFill>
                <a:latin typeface="Quattrocento Sans"/>
                <a:ea typeface="Quattrocento Sans"/>
                <a:cs typeface="Quattrocento Sans"/>
                <a:sym typeface="Quattrocento Sans"/>
              </a:rPr>
              <a:t>Gründe für die Durchführung von Marktforschung (con'd)</a:t>
            </a:r>
            <a:endParaRPr b="1" i="0" sz="3300" u="none" cap="none" strike="noStrike">
              <a:solidFill>
                <a:srgbClr val="29BB89"/>
              </a:solidFill>
              <a:latin typeface="Quattrocento Sans"/>
              <a:ea typeface="Quattrocento Sans"/>
              <a:cs typeface="Quattrocento Sans"/>
              <a:sym typeface="Quattrocento Sans"/>
            </a:endParaRPr>
          </a:p>
        </p:txBody>
      </p:sp>
      <p:sp>
        <p:nvSpPr>
          <p:cNvPr id="183" name="Google Shape;183;p8"/>
          <p:cNvSpPr txBox="1"/>
          <p:nvPr/>
        </p:nvSpPr>
        <p:spPr>
          <a:xfrm>
            <a:off x="1308061" y="2882135"/>
            <a:ext cx="5311816" cy="3936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lt1"/>
              </a:buClr>
              <a:buSzPts val="1600"/>
              <a:buFont typeface="Fjalla One"/>
              <a:buNone/>
            </a:pPr>
            <a:r>
              <a:rPr b="1" i="0" lang="en-GB" sz="1600" u="none" cap="none" strike="noStrike">
                <a:solidFill>
                  <a:srgbClr val="29BB89"/>
                </a:solidFill>
                <a:latin typeface="Quattrocento Sans"/>
                <a:ea typeface="Quattrocento Sans"/>
                <a:cs typeface="Quattrocento Sans"/>
                <a:sym typeface="Quattrocento Sans"/>
              </a:rPr>
              <a:t>Geschäftsausweitung</a:t>
            </a:r>
            <a:endParaRPr/>
          </a:p>
        </p:txBody>
      </p:sp>
      <p:sp>
        <p:nvSpPr>
          <p:cNvPr id="184" name="Google Shape;184;p8"/>
          <p:cNvSpPr/>
          <p:nvPr/>
        </p:nvSpPr>
        <p:spPr>
          <a:xfrm>
            <a:off x="1057424" y="2989756"/>
            <a:ext cx="185100" cy="185100"/>
          </a:xfrm>
          <a:prstGeom prst="ellipse">
            <a:avLst/>
          </a:prstGeom>
          <a:solidFill>
            <a:srgbClr val="DC67F4"/>
          </a:solid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8"/>
          <p:cNvSpPr txBox="1"/>
          <p:nvPr/>
        </p:nvSpPr>
        <p:spPr>
          <a:xfrm>
            <a:off x="1308060" y="3275735"/>
            <a:ext cx="9470008" cy="839781"/>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1100"/>
              <a:buFont typeface="Abel"/>
              <a:buNone/>
            </a:pPr>
            <a:r>
              <a:rPr b="0" i="0" lang="en-GB" sz="1400" u="none" cap="none" strike="noStrike">
                <a:solidFill>
                  <a:schemeClr val="lt1"/>
                </a:solidFill>
                <a:latin typeface="Quattrocento Sans"/>
                <a:ea typeface="Quattrocento Sans"/>
                <a:cs typeface="Quattrocento Sans"/>
                <a:sym typeface="Quattrocento Sans"/>
              </a:rPr>
              <a:t>Mit Hilfe der Marktforschung können Unternehmen testen, ob der Markt für ein neues Produkt und/oder eine neue Dienstleistung bereit ist (z. B. bei der Entscheidung über die Eröffnung eines zweiten Einzelhandelsgeschäfts und die Wahl des richtigen Standorts), und sie können sich ein Bild von der Wettbewerbslandschaft auf dem Markt machen, indem sie die besten Praktiken der Wettbewerber bewerten.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9"/>
          <p:cNvSpPr txBox="1"/>
          <p:nvPr/>
        </p:nvSpPr>
        <p:spPr>
          <a:xfrm>
            <a:off x="952983" y="690109"/>
            <a:ext cx="1014642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600">
                <a:solidFill>
                  <a:srgbClr val="29BA86"/>
                </a:solidFill>
                <a:latin typeface="Quattrocento Sans"/>
                <a:ea typeface="Quattrocento Sans"/>
                <a:cs typeface="Quattrocento Sans"/>
                <a:sym typeface="Quattrocento Sans"/>
              </a:rPr>
              <a:t>Sechsstufiger Marktforschungsprozess</a:t>
            </a:r>
            <a:endParaRPr b="1" sz="3600">
              <a:solidFill>
                <a:srgbClr val="29BA86"/>
              </a:solidFill>
              <a:latin typeface="Quattrocento Sans"/>
              <a:ea typeface="Quattrocento Sans"/>
              <a:cs typeface="Quattrocento Sans"/>
              <a:sym typeface="Quattrocento Sans"/>
            </a:endParaRPr>
          </a:p>
        </p:txBody>
      </p:sp>
      <p:sp>
        <p:nvSpPr>
          <p:cNvPr id="191" name="Google Shape;191;p9"/>
          <p:cNvSpPr/>
          <p:nvPr/>
        </p:nvSpPr>
        <p:spPr>
          <a:xfrm>
            <a:off x="0" y="6193737"/>
            <a:ext cx="2293620" cy="52593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400">
              <a:solidFill>
                <a:schemeClr val="lt1"/>
              </a:solidFill>
              <a:latin typeface="Calibri"/>
              <a:ea typeface="Calibri"/>
              <a:cs typeface="Calibri"/>
              <a:sym typeface="Calibri"/>
            </a:endParaRPr>
          </a:p>
        </p:txBody>
      </p:sp>
      <p:pic>
        <p:nvPicPr>
          <p:cNvPr descr="Text&#10;&#10;Description automatically generated" id="192" name="Google Shape;192;p9"/>
          <p:cNvPicPr preferRelativeResize="0"/>
          <p:nvPr/>
        </p:nvPicPr>
        <p:blipFill rotWithShape="1">
          <a:blip r:embed="rId3">
            <a:alphaModFix/>
          </a:blip>
          <a:srcRect b="0" l="0" r="0" t="0"/>
          <a:stretch/>
        </p:blipFill>
        <p:spPr>
          <a:xfrm>
            <a:off x="235341" y="6242795"/>
            <a:ext cx="1964299" cy="427819"/>
          </a:xfrm>
          <a:prstGeom prst="rect">
            <a:avLst/>
          </a:prstGeom>
          <a:noFill/>
          <a:ln>
            <a:noFill/>
          </a:ln>
        </p:spPr>
      </p:pic>
      <p:pic>
        <p:nvPicPr>
          <p:cNvPr id="193" name="Google Shape;193;p9"/>
          <p:cNvPicPr preferRelativeResize="0"/>
          <p:nvPr/>
        </p:nvPicPr>
        <p:blipFill rotWithShape="1">
          <a:blip r:embed="rId4">
            <a:alphaModFix/>
          </a:blip>
          <a:srcRect b="0" l="0" r="0" t="0"/>
          <a:stretch/>
        </p:blipFill>
        <p:spPr>
          <a:xfrm>
            <a:off x="11541231" y="108086"/>
            <a:ext cx="495921" cy="495921"/>
          </a:xfrm>
          <a:prstGeom prst="rect">
            <a:avLst/>
          </a:prstGeom>
          <a:noFill/>
          <a:ln>
            <a:noFill/>
          </a:ln>
        </p:spPr>
      </p:pic>
      <p:pic>
        <p:nvPicPr>
          <p:cNvPr id="194" name="Google Shape;194;p9"/>
          <p:cNvPicPr preferRelativeResize="0"/>
          <p:nvPr/>
        </p:nvPicPr>
        <p:blipFill rotWithShape="1">
          <a:blip r:embed="rId5">
            <a:alphaModFix/>
          </a:blip>
          <a:srcRect b="0" l="0" r="71473" t="52289"/>
          <a:stretch/>
        </p:blipFill>
        <p:spPr>
          <a:xfrm rot="5400000">
            <a:off x="7321527" y="2000840"/>
            <a:ext cx="3644945" cy="6096001"/>
          </a:xfrm>
          <a:prstGeom prst="rect">
            <a:avLst/>
          </a:prstGeom>
          <a:noFill/>
          <a:ln>
            <a:noFill/>
          </a:ln>
        </p:spPr>
      </p:pic>
      <p:pic>
        <p:nvPicPr>
          <p:cNvPr descr="The Market Research Process: 6 Steps to Success" id="195" name="Google Shape;195;p9"/>
          <p:cNvPicPr preferRelativeResize="0"/>
          <p:nvPr/>
        </p:nvPicPr>
        <p:blipFill rotWithShape="1">
          <a:blip r:embed="rId6">
            <a:alphaModFix/>
          </a:blip>
          <a:srcRect b="39698" l="0" r="0" t="675"/>
          <a:stretch/>
        </p:blipFill>
        <p:spPr>
          <a:xfrm>
            <a:off x="6496799" y="1695450"/>
            <a:ext cx="5695201" cy="3467691"/>
          </a:xfrm>
          <a:prstGeom prst="rect">
            <a:avLst/>
          </a:prstGeom>
          <a:noFill/>
          <a:ln>
            <a:noFill/>
          </a:ln>
        </p:spPr>
      </p:pic>
      <p:sp>
        <p:nvSpPr>
          <p:cNvPr id="196" name="Google Shape;196;p9"/>
          <p:cNvSpPr/>
          <p:nvPr/>
        </p:nvSpPr>
        <p:spPr>
          <a:xfrm>
            <a:off x="952983" y="1622980"/>
            <a:ext cx="7327417" cy="31393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1. Definieren Sie Ihr Ziel</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2. Festlegen des Forschungsdesigns</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3. Forschungsinstrument vorbereiten</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4. Daten sammeln</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5. Daten analysieren</a:t>
            </a:r>
            <a:endParaRPr/>
          </a:p>
          <a:p>
            <a:pPr indent="0" lvl="0" marL="0" marR="0" rtl="0" algn="l">
              <a:spcBef>
                <a:spcPts val="0"/>
              </a:spcBef>
              <a:spcAft>
                <a:spcPts val="0"/>
              </a:spcAft>
              <a:buNone/>
            </a:pPr>
            <a:r>
              <a:t/>
            </a:r>
            <a:endParaRPr b="1" sz="1800">
              <a:solidFill>
                <a:schemeClr val="dk1"/>
              </a:solidFill>
              <a:latin typeface="Quattrocento Sans"/>
              <a:ea typeface="Quattrocento Sans"/>
              <a:cs typeface="Quattrocento Sans"/>
              <a:sym typeface="Quattrocento Sans"/>
            </a:endParaRPr>
          </a:p>
          <a:p>
            <a:pPr indent="0" lvl="0" marL="0" marR="0" rtl="0" algn="l">
              <a:spcBef>
                <a:spcPts val="0"/>
              </a:spcBef>
              <a:spcAft>
                <a:spcPts val="0"/>
              </a:spcAft>
              <a:buNone/>
            </a:pPr>
            <a:r>
              <a:rPr b="1" lang="en-GB" sz="1800">
                <a:solidFill>
                  <a:schemeClr val="dk1"/>
                </a:solidFill>
                <a:latin typeface="Quattrocento Sans"/>
                <a:ea typeface="Quattrocento Sans"/>
                <a:cs typeface="Quattrocento Sans"/>
                <a:sym typeface="Quattrocento Sans"/>
              </a:rPr>
              <a:t>Schritt 6. Visualisierung und Kommunikation der Ergebnisse</a:t>
            </a:r>
            <a:endParaRPr b="1" sz="1800">
              <a:solidFill>
                <a:schemeClr val="dk1"/>
              </a:solidFill>
              <a:latin typeface="Quattrocento Sans"/>
              <a:ea typeface="Quattrocento Sans"/>
              <a:cs typeface="Quattrocento Sans"/>
              <a:sym typeface="Quattrocento Sans"/>
            </a:endParaRPr>
          </a:p>
        </p:txBody>
      </p:sp>
      <p:sp>
        <p:nvSpPr>
          <p:cNvPr id="197" name="Google Shape;197;p9"/>
          <p:cNvSpPr/>
          <p:nvPr/>
        </p:nvSpPr>
        <p:spPr>
          <a:xfrm>
            <a:off x="6734175" y="5163141"/>
            <a:ext cx="6096000"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GB" sz="900">
                <a:solidFill>
                  <a:srgbClr val="000000"/>
                </a:solidFill>
                <a:latin typeface="Quattrocento Sans"/>
                <a:ea typeface="Quattrocento Sans"/>
                <a:cs typeface="Quattrocento Sans"/>
                <a:sym typeface="Quattrocento Sans"/>
              </a:rPr>
              <a:t>(Quelle: </a:t>
            </a:r>
            <a:r>
              <a:rPr i="1" lang="en-GB" sz="900" u="sng">
                <a:solidFill>
                  <a:srgbClr val="1155CC"/>
                </a:solidFill>
                <a:latin typeface="Quattrocento Sans"/>
                <a:ea typeface="Quattrocento Sans"/>
                <a:cs typeface="Quattrocento Sans"/>
                <a:sym typeface="Quattrocento Sans"/>
                <a:hlinkClick r:id="rId7">
                  <a:extLst>
                    <a:ext uri="{A12FA001-AC4F-418D-AE19-62706E023703}">
                      <ahyp:hlinkClr val="tx"/>
                    </a:ext>
                  </a:extLst>
                </a:hlinkClick>
              </a:rPr>
              <a:t>https:</a:t>
            </a:r>
            <a:r>
              <a:rPr i="1" lang="en-GB" sz="900">
                <a:solidFill>
                  <a:srgbClr val="000000"/>
                </a:solidFill>
                <a:latin typeface="Quattrocento Sans"/>
                <a:ea typeface="Quattrocento Sans"/>
                <a:cs typeface="Quattrocento Sans"/>
                <a:sym typeface="Quattrocento Sans"/>
              </a:rPr>
              <a:t>//www.mymarketresearchmethods.com/the-market-research-process-6-steps-to-success/)</a:t>
            </a:r>
            <a:endParaRPr sz="900">
              <a:solidFill>
                <a:schemeClr val="dk1"/>
              </a:solidFill>
              <a:latin typeface="Quattrocento Sans"/>
              <a:ea typeface="Quattrocento Sans"/>
              <a:cs typeface="Quattrocento Sans"/>
              <a:sym typeface="Quattrocento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2021-04-20T08:47:25.0000000Z</dcterms:created>
  <dc:creator>Gary</dc:creator>
</cp:coreProperties>
</file>