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Abel"/>
      <p:regular r:id="rId20"/>
    </p:embeddedFont>
    <p:embeddedFont>
      <p:font typeface="Quattrocento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huCSWVUQmFXNpP4rwUURtAVni1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bel-regular.fntdata"/><Relationship Id="rId22" Type="http://schemas.openxmlformats.org/officeDocument/2006/relationships/font" Target="fonts/QuattrocentoSans-bold.fntdata"/><Relationship Id="rId21" Type="http://schemas.openxmlformats.org/officeDocument/2006/relationships/font" Target="fonts/QuattrocentoSans-regular.fntdata"/><Relationship Id="rId24" Type="http://schemas.openxmlformats.org/officeDocument/2006/relationships/font" Target="fonts/QuattrocentoSans-boldItalic.fntdata"/><Relationship Id="rId23"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8"/>
          <p:cNvSpPr/>
          <p:nvPr>
            <p:ph idx="2" type="pic"/>
          </p:nvPr>
        </p:nvSpPr>
        <p:spPr>
          <a:xfrm>
            <a:off x="5183188" y="987425"/>
            <a:ext cx="6172200" cy="4873625"/>
          </a:xfrm>
          <a:prstGeom prst="rect">
            <a:avLst/>
          </a:prstGeom>
          <a:noFill/>
          <a:ln>
            <a:noFill/>
          </a:ln>
        </p:spPr>
      </p:sp>
      <p:sp>
        <p:nvSpPr>
          <p:cNvPr id="68" name="Google Shape;68;p1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s://www.repack.com/" TargetMode="External"/><Relationship Id="rId7"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s://www.repack.com/" TargetMode="External"/><Relationship Id="rId7"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s://www.repack.com/" TargetMode="External"/><Relationship Id="rId7"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hyperlink" Target="https://www.repack.com/impact/" TargetMode="Externa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s://www.repack.com/" TargetMode="External"/><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17.png"/><Relationship Id="rId7"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0.jp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s://www.repack.com/" TargetMode="External"/><Relationship Id="rId7"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8"/>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Mācību darba vietā programma</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4. modulis: Aprites ekonomikas un sociālās uzņēmējdarbības paraugprakse - PPT2</a:t>
            </a:r>
            <a:endParaRPr/>
          </a:p>
        </p:txBody>
      </p:sp>
      <p:pic>
        <p:nvPicPr>
          <p:cNvPr descr="Text&#10;&#10;Description automatically generated" id="89" name="Google Shape;89;p78"/>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90" name="Google Shape;90;p78"/>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91" name="Google Shape;91;p7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8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9" name="Google Shape;199;p87"/>
          <p:cNvSpPr txBox="1"/>
          <p:nvPr/>
        </p:nvSpPr>
        <p:spPr>
          <a:xfrm>
            <a:off x="911431"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Somija)</a:t>
            </a:r>
            <a:endParaRPr/>
          </a:p>
        </p:txBody>
      </p:sp>
      <p:sp>
        <p:nvSpPr>
          <p:cNvPr id="200" name="Google Shape;200;p87"/>
          <p:cNvSpPr txBox="1"/>
          <p:nvPr/>
        </p:nvSpPr>
        <p:spPr>
          <a:xfrm>
            <a:off x="4739328" y="2137683"/>
            <a:ext cx="681596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Izturīgie RePack maisiņi ir paredzēti mīkstajiem izstrādājumiem un tukši salocāmi vēstuļu formātā.</a:t>
            </a:r>
            <a:endParaRPr/>
          </a:p>
          <a:p>
            <a:pPr indent="-342900" lvl="0" marL="342900" marR="0" rtl="0" algn="just">
              <a:lnSpc>
                <a:spcPct val="100000"/>
              </a:lnSpc>
              <a:spcBef>
                <a:spcPts val="0"/>
              </a:spcBef>
              <a:spcAft>
                <a:spcPts val="0"/>
              </a:spcAft>
              <a:buClr>
                <a:srgbClr val="04B9D9"/>
              </a:buClr>
              <a:buSzPts val="2000"/>
              <a:buFont typeface="Noto Sans Symbols"/>
              <a:buChar char="⮚"/>
            </a:pPr>
            <a:r>
              <a:rPr b="1" i="0" lang="en-GB" sz="2000" u="none" cap="none" strike="noStrike">
                <a:solidFill>
                  <a:schemeClr val="lt1"/>
                </a:solidFill>
                <a:latin typeface="Quattrocento Sans"/>
                <a:ea typeface="Quattrocento Sans"/>
                <a:cs typeface="Quattrocento Sans"/>
                <a:sym typeface="Quattrocento Sans"/>
              </a:rPr>
              <a:t>Izturīgs, </a:t>
            </a:r>
            <a:r>
              <a:rPr b="0" i="0" lang="en-GB" sz="2000" u="none" cap="none" strike="noStrike">
                <a:solidFill>
                  <a:schemeClr val="lt1"/>
                </a:solidFill>
                <a:latin typeface="Quattrocento Sans"/>
                <a:ea typeface="Quattrocento Sans"/>
                <a:cs typeface="Quattrocento Sans"/>
                <a:sym typeface="Quattrocento Sans"/>
              </a:rPr>
              <a:t>otrreizēji pārstrādāts materiāls, pārstrādāts pēc kalpošanas laika beigām.</a:t>
            </a:r>
            <a:endParaRPr/>
          </a:p>
          <a:p>
            <a:pPr indent="-342900" lvl="0" marL="342900" marR="0" rtl="0" algn="just">
              <a:lnSpc>
                <a:spcPct val="100000"/>
              </a:lnSpc>
              <a:spcBef>
                <a:spcPts val="0"/>
              </a:spcBef>
              <a:spcAft>
                <a:spcPts val="0"/>
              </a:spcAft>
              <a:buClr>
                <a:srgbClr val="04B9D9"/>
              </a:buClr>
              <a:buSzPts val="2000"/>
              <a:buFont typeface="Noto Sans Symbols"/>
              <a:buChar char="⮚"/>
            </a:pPr>
            <a:r>
              <a:rPr b="0" i="0" lang="en-GB" sz="2000" u="none" cap="none" strike="noStrike">
                <a:solidFill>
                  <a:schemeClr val="lt1"/>
                </a:solidFill>
                <a:latin typeface="Quattrocento Sans"/>
                <a:ea typeface="Quattrocento Sans"/>
                <a:cs typeface="Quattrocento Sans"/>
                <a:sym typeface="Quattrocento Sans"/>
              </a:rPr>
              <a:t>Trīs izmēri, pielāgojami precēm.</a:t>
            </a:r>
            <a:endParaRPr/>
          </a:p>
          <a:p>
            <a:pPr indent="-342900" lvl="0" marL="342900" marR="0" rtl="0" algn="just">
              <a:lnSpc>
                <a:spcPct val="100000"/>
              </a:lnSpc>
              <a:spcBef>
                <a:spcPts val="0"/>
              </a:spcBef>
              <a:spcAft>
                <a:spcPts val="0"/>
              </a:spcAft>
              <a:buClr>
                <a:srgbClr val="04B9D9"/>
              </a:buClr>
              <a:buSzPts val="2000"/>
              <a:buFont typeface="Noto Sans Symbols"/>
              <a:buChar char="⮚"/>
            </a:pPr>
            <a:r>
              <a:rPr b="0" i="0" lang="en-GB" sz="2000" u="none" cap="none" strike="noStrike">
                <a:solidFill>
                  <a:schemeClr val="lt1"/>
                </a:solidFill>
                <a:latin typeface="Quattrocento Sans"/>
                <a:ea typeface="Quattrocento Sans"/>
                <a:cs typeface="Quattrocento Sans"/>
                <a:sym typeface="Quattrocento Sans"/>
              </a:rPr>
              <a:t>blīvēšanas risinājumi iepakojuma drošībai.</a:t>
            </a:r>
            <a:endParaRPr/>
          </a:p>
          <a:p>
            <a:pPr indent="-342900" lvl="0" marL="342900" marR="0" rtl="0" algn="just">
              <a:lnSpc>
                <a:spcPct val="100000"/>
              </a:lnSpc>
              <a:spcBef>
                <a:spcPts val="0"/>
              </a:spcBef>
              <a:spcAft>
                <a:spcPts val="0"/>
              </a:spcAft>
              <a:buClr>
                <a:srgbClr val="04B9D9"/>
              </a:buClr>
              <a:buSzPts val="2000"/>
              <a:buFont typeface="Noto Sans Symbols"/>
              <a:buChar char="⮚"/>
            </a:pPr>
            <a:r>
              <a:rPr b="0" i="0" lang="en-GB" sz="2000" u="none" cap="none" strike="noStrike">
                <a:solidFill>
                  <a:schemeClr val="lt1"/>
                </a:solidFill>
                <a:latin typeface="Quattrocento Sans"/>
                <a:ea typeface="Quattrocento Sans"/>
                <a:cs typeface="Quattrocento Sans"/>
                <a:sym typeface="Quattrocento Sans"/>
              </a:rPr>
              <a:t>Sertificēts ētikas un ilgtspējas jomā.</a:t>
            </a:r>
            <a:endParaRPr/>
          </a:p>
          <a:p>
            <a:pPr indent="0" lvl="0" marL="0" marR="0" rtl="0" algn="just">
              <a:lnSpc>
                <a:spcPct val="100000"/>
              </a:lnSpc>
              <a:spcBef>
                <a:spcPts val="0"/>
              </a:spcBef>
              <a:spcAft>
                <a:spcPts val="0"/>
              </a:spcAft>
              <a:buClr>
                <a:srgbClr val="04B9D9"/>
              </a:buClr>
              <a:buSzPts val="20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rgbClr val="04B9D9"/>
              </a:buClr>
              <a:buSzPts val="2000"/>
              <a:buFont typeface="Abel"/>
              <a:buNone/>
            </a:pPr>
            <a:r>
              <a:rPr b="0" i="0" lang="en-GB" sz="2000" u="none" cap="none" strike="noStrike">
                <a:solidFill>
                  <a:schemeClr val="lt1"/>
                </a:solidFill>
                <a:latin typeface="Quattrocento Sans"/>
                <a:ea typeface="Quattrocento Sans"/>
                <a:cs typeface="Quattrocento Sans"/>
                <a:sym typeface="Quattrocento Sans"/>
              </a:rPr>
              <a:t>Lieliski piemērots uzņēmumiem ar jau esošiem aprites modeļiem un tur, kur nepieciešams atkārtoti lietojams iepakojums: noma, pieņemšana atpakaļ, paraugi...</a:t>
            </a:r>
            <a:endParaRPr/>
          </a:p>
          <a:p>
            <a:pPr indent="0" lvl="0" marL="0" marR="0" rtl="0" algn="just">
              <a:lnSpc>
                <a:spcPct val="100000"/>
              </a:lnSpc>
              <a:spcBef>
                <a:spcPts val="0"/>
              </a:spcBef>
              <a:spcAft>
                <a:spcPts val="0"/>
              </a:spcAft>
              <a:buClr>
                <a:srgbClr val="04B9D9"/>
              </a:buClr>
              <a:buSzPts val="20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rgbClr val="04B9D9"/>
              </a:buClr>
              <a:buSzPts val="2000"/>
              <a:buFont typeface="Abel"/>
              <a:buNone/>
            </a:pPr>
            <a:r>
              <a:rPr b="0" i="0" lang="en-GB" sz="2000" u="none" cap="none" strike="noStrike">
                <a:solidFill>
                  <a:schemeClr val="lt1"/>
                </a:solidFill>
                <a:latin typeface="Quattrocento Sans"/>
                <a:ea typeface="Quattrocento Sans"/>
                <a:cs typeface="Quattrocento Sans"/>
                <a:sym typeface="Quattrocento Sans"/>
              </a:rPr>
              <a:t>Ideāli piemērots tiešsaistes veikaliem, kas vēlas samazināt e-komercijas sūtījumu ietekmi uz vidi.</a:t>
            </a:r>
            <a:endParaRPr/>
          </a:p>
          <a:p>
            <a:pPr indent="-241300" lvl="0" marL="342900" marR="0" rtl="0" algn="just">
              <a:lnSpc>
                <a:spcPct val="100000"/>
              </a:lnSpc>
              <a:spcBef>
                <a:spcPts val="0"/>
              </a:spcBef>
              <a:spcAft>
                <a:spcPts val="0"/>
              </a:spcAft>
              <a:buClr>
                <a:srgbClr val="04B9D9"/>
              </a:buClr>
              <a:buSzPts val="1600"/>
              <a:buFont typeface="Noto Sans Symbols"/>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201" name="Google Shape;201;p8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2" name="Google Shape;202;p8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03" name="Google Shape;203;p8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04" name="Google Shape;204;p87"/>
          <p:cNvSpPr txBox="1"/>
          <p:nvPr/>
        </p:nvSpPr>
        <p:spPr>
          <a:xfrm>
            <a:off x="922003" y="1157624"/>
            <a:ext cx="315249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https://www.repack.com/ </a:t>
            </a:r>
            <a:endParaRPr/>
          </a:p>
        </p:txBody>
      </p:sp>
      <p:pic>
        <p:nvPicPr>
          <p:cNvPr id="205" name="Google Shape;205;p87"/>
          <p:cNvPicPr preferRelativeResize="0"/>
          <p:nvPr/>
        </p:nvPicPr>
        <p:blipFill rotWithShape="1">
          <a:blip r:embed="rId7">
            <a:alphaModFix/>
          </a:blip>
          <a:srcRect b="0" l="0" r="0" t="0"/>
          <a:stretch/>
        </p:blipFill>
        <p:spPr>
          <a:xfrm>
            <a:off x="1185554" y="2836994"/>
            <a:ext cx="2657021" cy="711032"/>
          </a:xfrm>
          <a:prstGeom prst="rect">
            <a:avLst/>
          </a:prstGeom>
          <a:noFill/>
          <a:ln>
            <a:noFill/>
          </a:ln>
        </p:spPr>
      </p:pic>
      <p:sp>
        <p:nvSpPr>
          <p:cNvPr id="206" name="Google Shape;206;p87"/>
          <p:cNvSpPr txBox="1"/>
          <p:nvPr/>
        </p:nvSpPr>
        <p:spPr>
          <a:xfrm>
            <a:off x="4729677" y="1697048"/>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APRITES UZŅĒMĒJDARBĪBAS MODELIS</a:t>
            </a:r>
            <a:endParaRPr/>
          </a:p>
        </p:txBody>
      </p:sp>
      <p:sp>
        <p:nvSpPr>
          <p:cNvPr id="207" name="Google Shape;207;p87"/>
          <p:cNvSpPr/>
          <p:nvPr/>
        </p:nvSpPr>
        <p:spPr>
          <a:xfrm>
            <a:off x="4495949" y="172283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8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3" name="Google Shape;213;p88"/>
          <p:cNvSpPr txBox="1"/>
          <p:nvPr/>
        </p:nvSpPr>
        <p:spPr>
          <a:xfrm>
            <a:off x="4715608" y="1373492"/>
            <a:ext cx="7059050" cy="300564"/>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CIKLA NOSLĒGŠANA: POZITĪVA IETEKME UZ VIDI</a:t>
            </a:r>
            <a:endParaRPr b="1" i="0" sz="2000" u="none" cap="none" strike="noStrike">
              <a:solidFill>
                <a:srgbClr val="29BB89"/>
              </a:solidFill>
              <a:latin typeface="Quattrocento Sans"/>
              <a:ea typeface="Quattrocento Sans"/>
              <a:cs typeface="Quattrocento Sans"/>
              <a:sym typeface="Quattrocento Sans"/>
            </a:endParaRPr>
          </a:p>
        </p:txBody>
      </p:sp>
      <p:sp>
        <p:nvSpPr>
          <p:cNvPr id="214" name="Google Shape;214;p88"/>
          <p:cNvSpPr txBox="1"/>
          <p:nvPr/>
        </p:nvSpPr>
        <p:spPr>
          <a:xfrm>
            <a:off x="4452305" y="1818853"/>
            <a:ext cx="7164936" cy="32072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RePack ir planētai nekaitīgāks par vienreizlietojamo iepakojumu. </a:t>
            </a:r>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Pārdomājot iepakojumu, tie noslēdz loku un veicina pozitīvākus patēriņa paradumus. Iepazīstieties, kā vairākkārt lietojams iepakojums palīdz simtiem interneta veikalu kļūt ilgtspējīgākiem. Mazāk atkritumu, labākas vibrācijas. </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Neatkarīgi no tā, vai tas ir izgatavots no plastmasas, kartona vai kukurūzas cietes, vienreizlietojamie priekšmeti atbilst lineārajam modelim "paņem, izveido, izmet". </a:t>
            </a:r>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Risinājums ir noslēgt loop: CE mērķis ir pāriet no lineārā modeļa uz apļveida modeli, balstoties uz 3 principiem: </a:t>
            </a:r>
            <a:endParaRPr/>
          </a:p>
          <a:p>
            <a:pPr indent="-342900" lvl="0" marL="457200" marR="0" rtl="0" algn="l">
              <a:lnSpc>
                <a:spcPct val="100000"/>
              </a:lnSpc>
              <a:spcBef>
                <a:spcPts val="0"/>
              </a:spcBef>
              <a:spcAft>
                <a:spcPts val="0"/>
              </a:spcAft>
              <a:buClr>
                <a:schemeClr val="lt1"/>
              </a:buClr>
              <a:buSzPts val="1400"/>
              <a:buFont typeface="Arial"/>
              <a:buChar char="•"/>
            </a:pPr>
            <a:r>
              <a:rPr b="0" i="0" lang="en-GB" sz="2000" u="none" cap="none" strike="noStrike">
                <a:solidFill>
                  <a:schemeClr val="lt1"/>
                </a:solidFill>
                <a:latin typeface="Quattrocento Sans"/>
                <a:ea typeface="Quattrocento Sans"/>
                <a:cs typeface="Quattrocento Sans"/>
                <a:sym typeface="Quattrocento Sans"/>
              </a:rPr>
              <a:t>atkritumu un piesārņojuma novēršana.</a:t>
            </a:r>
            <a:endParaRPr/>
          </a:p>
          <a:p>
            <a:pPr indent="-342900" lvl="0" marL="457200" marR="0" rtl="0" algn="l">
              <a:lnSpc>
                <a:spcPct val="100000"/>
              </a:lnSpc>
              <a:spcBef>
                <a:spcPts val="0"/>
              </a:spcBef>
              <a:spcAft>
                <a:spcPts val="0"/>
              </a:spcAft>
              <a:buClr>
                <a:schemeClr val="lt1"/>
              </a:buClr>
              <a:buSzPts val="1400"/>
              <a:buFont typeface="Arial"/>
              <a:buChar char="•"/>
            </a:pPr>
            <a:r>
              <a:rPr b="0" i="0" lang="en-GB" sz="2000" u="none" cap="none" strike="noStrike">
                <a:solidFill>
                  <a:schemeClr val="lt1"/>
                </a:solidFill>
                <a:latin typeface="Quattrocento Sans"/>
                <a:ea typeface="Quattrocento Sans"/>
                <a:cs typeface="Quattrocento Sans"/>
                <a:sym typeface="Quattrocento Sans"/>
              </a:rPr>
              <a:t>saglabāt lietojamos produktus un materiālus.</a:t>
            </a:r>
            <a:endParaRPr/>
          </a:p>
          <a:p>
            <a:pPr indent="-342900" lvl="0" marL="457200" marR="0" rtl="0" algn="l">
              <a:lnSpc>
                <a:spcPct val="100000"/>
              </a:lnSpc>
              <a:spcBef>
                <a:spcPts val="0"/>
              </a:spcBef>
              <a:spcAft>
                <a:spcPts val="0"/>
              </a:spcAft>
              <a:buClr>
                <a:schemeClr val="lt1"/>
              </a:buClr>
              <a:buSzPts val="1400"/>
              <a:buFont typeface="Arial"/>
              <a:buChar char="•"/>
            </a:pPr>
            <a:r>
              <a:rPr b="0" i="0" lang="en-GB" sz="2000" u="none" cap="none" strike="noStrike">
                <a:solidFill>
                  <a:schemeClr val="lt1"/>
                </a:solidFill>
                <a:latin typeface="Quattrocento Sans"/>
                <a:ea typeface="Quattrocento Sans"/>
                <a:cs typeface="Quattrocento Sans"/>
                <a:sym typeface="Quattrocento Sans"/>
              </a:rPr>
              <a:t>atjaunot dabas sistēmas.</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15" name="Google Shape;215;p88"/>
          <p:cNvSpPr/>
          <p:nvPr/>
        </p:nvSpPr>
        <p:spPr>
          <a:xfrm>
            <a:off x="4467813" y="139927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8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7" name="Google Shape;217;p8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18" name="Google Shape;218;p8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19" name="Google Shape;219;p88"/>
          <p:cNvSpPr txBox="1"/>
          <p:nvPr/>
        </p:nvSpPr>
        <p:spPr>
          <a:xfrm>
            <a:off x="714482"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Somija)</a:t>
            </a:r>
            <a:endParaRPr/>
          </a:p>
        </p:txBody>
      </p:sp>
      <p:sp>
        <p:nvSpPr>
          <p:cNvPr id="220" name="Google Shape;220;p88"/>
          <p:cNvSpPr txBox="1"/>
          <p:nvPr/>
        </p:nvSpPr>
        <p:spPr>
          <a:xfrm>
            <a:off x="725054" y="1157624"/>
            <a:ext cx="315249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https://www.repack.com/ </a:t>
            </a:r>
            <a:endParaRPr/>
          </a:p>
        </p:txBody>
      </p:sp>
      <p:pic>
        <p:nvPicPr>
          <p:cNvPr id="221" name="Google Shape;221;p88"/>
          <p:cNvPicPr preferRelativeResize="0"/>
          <p:nvPr/>
        </p:nvPicPr>
        <p:blipFill rotWithShape="1">
          <a:blip r:embed="rId7">
            <a:alphaModFix/>
          </a:blip>
          <a:srcRect b="0" l="0" r="0" t="0"/>
          <a:stretch/>
        </p:blipFill>
        <p:spPr>
          <a:xfrm>
            <a:off x="988605" y="2836994"/>
            <a:ext cx="2657021" cy="7110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8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7" name="Google Shape;227;p89"/>
          <p:cNvSpPr txBox="1"/>
          <p:nvPr/>
        </p:nvSpPr>
        <p:spPr>
          <a:xfrm>
            <a:off x="4828153" y="1373491"/>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ATKĀRTOTA IZMANTOŠANA PRET VIENREIZĒJU IZMANTOŠANU</a:t>
            </a:r>
            <a:endParaRPr b="1" i="0" sz="2000" u="none" cap="none" strike="noStrike">
              <a:solidFill>
                <a:srgbClr val="29BB89"/>
              </a:solidFill>
              <a:latin typeface="Quattrocento Sans"/>
              <a:ea typeface="Quattrocento Sans"/>
              <a:cs typeface="Quattrocento Sans"/>
              <a:sym typeface="Quattrocento Sans"/>
            </a:endParaRPr>
          </a:p>
        </p:txBody>
      </p:sp>
      <p:sp>
        <p:nvSpPr>
          <p:cNvPr id="228" name="Google Shape;228;p89"/>
          <p:cNvSpPr txBox="1"/>
          <p:nvPr/>
        </p:nvSpPr>
        <p:spPr>
          <a:xfrm>
            <a:off x="4452305" y="1818853"/>
            <a:ext cx="7164936" cy="32072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Ražojot izturīgus un atkārtoti lietojamus produktus, ievērojami samazinās radīto atkritumu daudzums un CO2 emisijas.</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Otrkārt, atkārtota izmantošana ļauj ietaupīt resursus un novērš nepieciešamību izmantot piesārņojošus atkritumu apsaimniekošanas procesus, piemēram, enerģijas reģenerāciju vai pārstrādi.</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29" name="Google Shape;229;p89"/>
          <p:cNvSpPr/>
          <p:nvPr/>
        </p:nvSpPr>
        <p:spPr>
          <a:xfrm>
            <a:off x="4552221" y="139927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8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1" name="Google Shape;231;p8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32" name="Google Shape;232;p8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33" name="Google Shape;233;p89"/>
          <p:cNvSpPr txBox="1"/>
          <p:nvPr/>
        </p:nvSpPr>
        <p:spPr>
          <a:xfrm>
            <a:off x="714482"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Somija)</a:t>
            </a:r>
            <a:endParaRPr/>
          </a:p>
        </p:txBody>
      </p:sp>
      <p:sp>
        <p:nvSpPr>
          <p:cNvPr id="234" name="Google Shape;234;p89"/>
          <p:cNvSpPr txBox="1"/>
          <p:nvPr/>
        </p:nvSpPr>
        <p:spPr>
          <a:xfrm>
            <a:off x="725054" y="1157624"/>
            <a:ext cx="315249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https://www.repack.com/ </a:t>
            </a:r>
            <a:endParaRPr/>
          </a:p>
        </p:txBody>
      </p:sp>
      <p:pic>
        <p:nvPicPr>
          <p:cNvPr id="235" name="Google Shape;235;p89"/>
          <p:cNvPicPr preferRelativeResize="0"/>
          <p:nvPr/>
        </p:nvPicPr>
        <p:blipFill rotWithShape="1">
          <a:blip r:embed="rId7">
            <a:alphaModFix/>
          </a:blip>
          <a:srcRect b="0" l="0" r="0" t="0"/>
          <a:stretch/>
        </p:blipFill>
        <p:spPr>
          <a:xfrm>
            <a:off x="988605" y="2836994"/>
            <a:ext cx="2657021" cy="7110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9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1" name="Google Shape;241;p90"/>
          <p:cNvSpPr txBox="1"/>
          <p:nvPr/>
        </p:nvSpPr>
        <p:spPr>
          <a:xfrm>
            <a:off x="4828153" y="1373491"/>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SOCIĀLĀ UN VIDES IETEKME</a:t>
            </a:r>
            <a:endParaRPr b="1" i="0" sz="2000" u="none" cap="none" strike="noStrike">
              <a:solidFill>
                <a:srgbClr val="29BB89"/>
              </a:solidFill>
              <a:latin typeface="Quattrocento Sans"/>
              <a:ea typeface="Quattrocento Sans"/>
              <a:cs typeface="Quattrocento Sans"/>
              <a:sym typeface="Quattrocento Sans"/>
            </a:endParaRPr>
          </a:p>
        </p:txBody>
      </p:sp>
      <p:sp>
        <p:nvSpPr>
          <p:cNvPr id="242" name="Google Shape;242;p90"/>
          <p:cNvSpPr txBox="1"/>
          <p:nvPr/>
        </p:nvSpPr>
        <p:spPr>
          <a:xfrm>
            <a:off x="4452305" y="1638297"/>
            <a:ext cx="7164936" cy="32072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Viņi uzskata, ka, augot uzņēmumiem, ir svarīgi saprast, kāda ir viņu ietekme uz sabiedrību gan mikro, gan makro līmenī.</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Viņi ir analizējuši to ietekmi. Meklēt šeit:</a:t>
            </a:r>
            <a:endParaRPr/>
          </a:p>
          <a:p>
            <a:pPr indent="0" lvl="0" marL="0" marR="0" rtl="0" algn="l">
              <a:lnSpc>
                <a:spcPct val="100000"/>
              </a:lnSpc>
              <a:spcBef>
                <a:spcPts val="0"/>
              </a:spcBef>
              <a:spcAft>
                <a:spcPts val="0"/>
              </a:spcAft>
              <a:buClr>
                <a:schemeClr val="dk1"/>
              </a:buClr>
              <a:buSzPts val="1100"/>
              <a:buFont typeface="Abel"/>
              <a:buNone/>
            </a:pPr>
            <a:r>
              <a:rPr b="0" i="0" lang="en-GB" sz="2000" u="sng" cap="none" strike="noStrike">
                <a:solidFill>
                  <a:srgbClr val="04B9D9"/>
                </a:solidFill>
                <a:latin typeface="Quattrocento Sans"/>
                <a:ea typeface="Quattrocento Sans"/>
                <a:cs typeface="Quattrocento Sans"/>
                <a:sym typeface="Quattrocento Sans"/>
                <a:hlinkClick r:id="rId4">
                  <a:extLst>
                    <a:ext uri="{A12FA001-AC4F-418D-AE19-62706E023703}">
                      <ahyp:hlinkClr val="tx"/>
                    </a:ext>
                  </a:extLst>
                </a:hlinkClick>
              </a:rPr>
              <a:t>https://www.repack.com/impact/ </a:t>
            </a:r>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rgbClr val="04B9D9"/>
                </a:solidFill>
                <a:latin typeface="Quattrocento Sans"/>
                <a:ea typeface="Quattrocento Sans"/>
                <a:cs typeface="Quattrocento Sans"/>
                <a:sym typeface="Quattrocento Sans"/>
              </a:rPr>
              <a:t>https://f.hubspotusercontent00.net/hubfs/2630758/Net%20Impact%20of%20RePack%20-%20Net%20Positive%20Nordics%20workshop%2015.9.2020%20-%20UPDATED.pdf</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2000" u="none" cap="none" strike="noStrike">
                <a:solidFill>
                  <a:schemeClr val="lt1"/>
                </a:solidFill>
                <a:latin typeface="Quattrocento Sans"/>
                <a:ea typeface="Quattrocento Sans"/>
                <a:cs typeface="Quattrocento Sans"/>
                <a:sym typeface="Quattrocento Sans"/>
              </a:rPr>
              <a:t>Tie finansē augstas kvalitātes oglekļa dioksīda emisiju samazināšanas/uztveršanas projektus, lai atbalstītu globālo pāreju uz ekonomiku ar zemu oglekļa dioksīda emisiju līmeni. Šim nolūkam viņi sadarbosies ar Baltijas jūras rīcības grupu, kuras mērķis ir atjaunot Baltijas jūru, reģenerēt ekosistēmas un panākt regulējumu. </a:t>
            </a:r>
            <a:endParaRPr/>
          </a:p>
          <a:p>
            <a:pPr indent="0" lvl="0" marL="0" marR="0" rtl="0" algn="l">
              <a:lnSpc>
                <a:spcPct val="100000"/>
              </a:lnSpc>
              <a:spcBef>
                <a:spcPts val="0"/>
              </a:spcBef>
              <a:spcAft>
                <a:spcPts val="0"/>
              </a:spcAft>
              <a:buClr>
                <a:schemeClr val="dk1"/>
              </a:buClr>
              <a:buSzPts val="1100"/>
              <a:buFont typeface="A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43" name="Google Shape;243;p90"/>
          <p:cNvSpPr/>
          <p:nvPr/>
        </p:nvSpPr>
        <p:spPr>
          <a:xfrm>
            <a:off x="4552221" y="139927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5" name="Google Shape;245;p90"/>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pic>
        <p:nvPicPr>
          <p:cNvPr id="246" name="Google Shape;246;p90"/>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
        <p:nvSpPr>
          <p:cNvPr id="247" name="Google Shape;247;p90"/>
          <p:cNvSpPr txBox="1"/>
          <p:nvPr/>
        </p:nvSpPr>
        <p:spPr>
          <a:xfrm>
            <a:off x="714482"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Somija)</a:t>
            </a:r>
            <a:endParaRPr/>
          </a:p>
        </p:txBody>
      </p:sp>
      <p:sp>
        <p:nvSpPr>
          <p:cNvPr id="248" name="Google Shape;248;p90"/>
          <p:cNvSpPr txBox="1"/>
          <p:nvPr/>
        </p:nvSpPr>
        <p:spPr>
          <a:xfrm>
            <a:off x="725054" y="1157624"/>
            <a:ext cx="315249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7">
                  <a:extLst>
                    <a:ext uri="{A12FA001-AC4F-418D-AE19-62706E023703}">
                      <ahyp:hlinkClr val="tx"/>
                    </a:ext>
                  </a:extLst>
                </a:hlinkClick>
              </a:rPr>
              <a:t>https://www.repack.com/ </a:t>
            </a:r>
            <a:endParaRPr/>
          </a:p>
        </p:txBody>
      </p:sp>
      <p:pic>
        <p:nvPicPr>
          <p:cNvPr id="249" name="Google Shape;249;p90"/>
          <p:cNvPicPr preferRelativeResize="0"/>
          <p:nvPr/>
        </p:nvPicPr>
        <p:blipFill rotWithShape="1">
          <a:blip r:embed="rId8">
            <a:alphaModFix/>
          </a:blip>
          <a:srcRect b="0" l="0" r="0" t="0"/>
          <a:stretch/>
        </p:blipFill>
        <p:spPr>
          <a:xfrm>
            <a:off x="988605" y="2836994"/>
            <a:ext cx="2657021" cy="7110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91"/>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JAUTĀJUMI</a:t>
            </a:r>
            <a:endParaRPr/>
          </a:p>
        </p:txBody>
      </p:sp>
      <p:sp>
        <p:nvSpPr>
          <p:cNvPr id="255" name="Google Shape;255;p9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6" name="Google Shape;256;p9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7" name="Google Shape;257;p9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58" name="Google Shape;258;p9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9" name="Google Shape;259;p91"/>
          <p:cNvSpPr txBox="1"/>
          <p:nvPr/>
        </p:nvSpPr>
        <p:spPr>
          <a:xfrm>
            <a:off x="952983" y="1859340"/>
            <a:ext cx="1058824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Kāpēc ir labāk atkārtoti izmantot, nevis pārstrādāt? Apsveriet transporta ietekmi uz iepakojuma atgriešanu.</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Vai tas ir sociālais uzņēmums? Paskaidrojiet, kāpēc</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Kā viņi mēra savu pozitīvo ietekmi?  Kādas dimensijas viņi ir ņēmuši vērā?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92"/>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265" name="Google Shape;265;p9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6" name="Google Shape;266;p92"/>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67" name="Google Shape;267;p92"/>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68" name="Google Shape;268;p9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69" name="Google Shape;269;p92"/>
          <p:cNvGrpSpPr/>
          <p:nvPr/>
        </p:nvGrpSpPr>
        <p:grpSpPr>
          <a:xfrm>
            <a:off x="2569288" y="3802743"/>
            <a:ext cx="7053424" cy="1670958"/>
            <a:chOff x="2569288" y="3802743"/>
            <a:chExt cx="7053424" cy="1670958"/>
          </a:xfrm>
        </p:grpSpPr>
        <p:pic>
          <p:nvPicPr>
            <p:cNvPr descr="Qr code&#10;&#10;Description automatically generated" id="270" name="Google Shape;270;p92"/>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71" name="Google Shape;271;p92"/>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9"/>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4. modulis: Saturs</a:t>
            </a:r>
            <a:endParaRPr/>
          </a:p>
        </p:txBody>
      </p:sp>
      <p:sp>
        <p:nvSpPr>
          <p:cNvPr id="97" name="Google Shape;97;p79"/>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8" name="Google Shape;98;p79"/>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99" name="Google Shape;99;p79"/>
          <p:cNvSpPr txBox="1"/>
          <p:nvPr/>
        </p:nvSpPr>
        <p:spPr>
          <a:xfrm>
            <a:off x="3262906" y="2711796"/>
            <a:ext cx="7583284" cy="7345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Laba prakse attiecībā uz </a:t>
            </a:r>
            <a:r>
              <a:rPr b="1" lang="en-GB" sz="2400">
                <a:solidFill>
                  <a:srgbClr val="3F3F3F"/>
                </a:solidFill>
                <a:latin typeface="Quattrocento Sans"/>
                <a:ea typeface="Quattrocento Sans"/>
                <a:cs typeface="Quattrocento Sans"/>
                <a:sym typeface="Quattrocento Sans"/>
              </a:rPr>
              <a:t>produktu kā pakalpojumu</a:t>
            </a:r>
            <a:r>
              <a:rPr b="1" i="0" lang="en-GB" sz="2400" u="none" cap="none" strike="noStrike">
                <a:solidFill>
                  <a:srgbClr val="3F3F3F"/>
                </a:solidFill>
                <a:latin typeface="Quattrocento Sans"/>
                <a:ea typeface="Quattrocento Sans"/>
                <a:cs typeface="Quattrocento Sans"/>
                <a:sym typeface="Quattrocento Sans"/>
              </a:rPr>
              <a:t>: Inwit un Repack</a:t>
            </a:r>
            <a:endParaRPr b="1" i="0" sz="2400" u="none" cap="none" strike="noStrike">
              <a:solidFill>
                <a:srgbClr val="3F3F3F"/>
              </a:solidFill>
              <a:latin typeface="Quattrocento Sans"/>
              <a:ea typeface="Quattrocento Sans"/>
              <a:cs typeface="Quattrocento Sans"/>
              <a:sym typeface="Quattrocento Sans"/>
            </a:endParaRPr>
          </a:p>
        </p:txBody>
      </p:sp>
      <p:sp>
        <p:nvSpPr>
          <p:cNvPr id="100" name="Google Shape;100;p79"/>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3</a:t>
            </a:r>
            <a:endParaRPr/>
          </a:p>
        </p:txBody>
      </p:sp>
      <p:sp>
        <p:nvSpPr>
          <p:cNvPr id="101" name="Google Shape;101;p79"/>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2" name="Google Shape;102;p79"/>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3" name="Google Shape;103;p7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4" name="Google Shape;104;p7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5" name="Google Shape;105;p79"/>
          <p:cNvPicPr preferRelativeResize="0"/>
          <p:nvPr/>
        </p:nvPicPr>
        <p:blipFill rotWithShape="1">
          <a:blip r:embed="rId4">
            <a:alphaModFix/>
          </a:blip>
          <a:srcRect b="19852" l="0" r="0" t="1926"/>
          <a:stretch/>
        </p:blipFill>
        <p:spPr>
          <a:xfrm>
            <a:off x="1045611" y="0"/>
            <a:ext cx="897978" cy="4642338"/>
          </a:xfrm>
          <a:prstGeom prst="rect">
            <a:avLst/>
          </a:prstGeom>
          <a:noFill/>
          <a:ln>
            <a:noFill/>
          </a:ln>
        </p:spPr>
      </p:pic>
      <p:pic>
        <p:nvPicPr>
          <p:cNvPr id="106" name="Google Shape;106;p7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7" name="Google Shape;107;p79"/>
          <p:cNvSpPr txBox="1"/>
          <p:nvPr/>
        </p:nvSpPr>
        <p:spPr>
          <a:xfrm>
            <a:off x="3262906" y="1471132"/>
            <a:ext cx="7261149" cy="6578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Laba prakse pārtikas nozarē: Espigoladors un Laba prakse</a:t>
            </a:r>
            <a:endParaRPr/>
          </a:p>
        </p:txBody>
      </p:sp>
      <p:sp>
        <p:nvSpPr>
          <p:cNvPr id="108" name="Google Shape;108;p79"/>
          <p:cNvSpPr txBox="1"/>
          <p:nvPr/>
        </p:nvSpPr>
        <p:spPr>
          <a:xfrm>
            <a:off x="3262907" y="3917766"/>
            <a:ext cx="7261149" cy="72457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i="0" lang="en-GB" sz="2400" u="none" cap="none" strike="noStrike">
                <a:solidFill>
                  <a:srgbClr val="3F3F3F"/>
                </a:solidFill>
                <a:latin typeface="Quattrocento Sans"/>
                <a:ea typeface="Quattrocento Sans"/>
                <a:cs typeface="Quattrocento Sans"/>
                <a:sym typeface="Quattrocento Sans"/>
              </a:rPr>
              <a:t>Labā prakse enerģētikas nozarē un resursu atgūšanā: Energy4all un Dycle</a:t>
            </a:r>
            <a:endParaRPr i="0" sz="24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80"/>
          <p:cNvPicPr preferRelativeResize="0"/>
          <p:nvPr/>
        </p:nvPicPr>
        <p:blipFill rotWithShape="1">
          <a:blip r:embed="rId3">
            <a:alphaModFix/>
          </a:blip>
          <a:srcRect b="0" l="0" r="0" t="0"/>
          <a:stretch/>
        </p:blipFill>
        <p:spPr>
          <a:xfrm>
            <a:off x="2277715" y="2409507"/>
            <a:ext cx="2013790" cy="2968271"/>
          </a:xfrm>
          <a:prstGeom prst="rect">
            <a:avLst/>
          </a:prstGeom>
          <a:noFill/>
          <a:ln>
            <a:noFill/>
          </a:ln>
        </p:spPr>
      </p:pic>
      <p:pic>
        <p:nvPicPr>
          <p:cNvPr id="114" name="Google Shape;114;p80"/>
          <p:cNvPicPr preferRelativeResize="0"/>
          <p:nvPr/>
        </p:nvPicPr>
        <p:blipFill rotWithShape="1">
          <a:blip r:embed="rId4">
            <a:alphaModFix/>
          </a:blip>
          <a:srcRect b="0" l="0" r="0" t="0"/>
          <a:stretch/>
        </p:blipFill>
        <p:spPr>
          <a:xfrm>
            <a:off x="4808467" y="2409507"/>
            <a:ext cx="2013790" cy="2968271"/>
          </a:xfrm>
          <a:prstGeom prst="rect">
            <a:avLst/>
          </a:prstGeom>
          <a:noFill/>
          <a:ln>
            <a:noFill/>
          </a:ln>
        </p:spPr>
      </p:pic>
      <p:pic>
        <p:nvPicPr>
          <p:cNvPr id="115" name="Google Shape;115;p80"/>
          <p:cNvPicPr preferRelativeResize="0"/>
          <p:nvPr/>
        </p:nvPicPr>
        <p:blipFill rotWithShape="1">
          <a:blip r:embed="rId4">
            <a:alphaModFix/>
          </a:blip>
          <a:srcRect b="0" l="0" r="0" t="0"/>
          <a:stretch/>
        </p:blipFill>
        <p:spPr>
          <a:xfrm>
            <a:off x="7339219" y="2409506"/>
            <a:ext cx="2013790" cy="2968271"/>
          </a:xfrm>
          <a:prstGeom prst="rect">
            <a:avLst/>
          </a:prstGeom>
          <a:noFill/>
          <a:ln>
            <a:noFill/>
          </a:ln>
        </p:spPr>
      </p:pic>
      <p:pic>
        <p:nvPicPr>
          <p:cNvPr descr="Text&#10;&#10;Description automatically generated" id="116" name="Google Shape;116;p80"/>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7" name="Google Shape;117;p80"/>
          <p:cNvSpPr txBox="1"/>
          <p:nvPr/>
        </p:nvSpPr>
        <p:spPr>
          <a:xfrm>
            <a:off x="244387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ZINĀT</a:t>
            </a:r>
            <a:endParaRPr/>
          </a:p>
        </p:txBody>
      </p:sp>
      <p:sp>
        <p:nvSpPr>
          <p:cNvPr id="118" name="Google Shape;118;p80"/>
          <p:cNvSpPr txBox="1"/>
          <p:nvPr/>
        </p:nvSpPr>
        <p:spPr>
          <a:xfrm>
            <a:off x="497462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ATZĪST</a:t>
            </a:r>
            <a:endParaRPr/>
          </a:p>
        </p:txBody>
      </p:sp>
      <p:sp>
        <p:nvSpPr>
          <p:cNvPr id="119" name="Google Shape;119;p80"/>
          <p:cNvSpPr txBox="1"/>
          <p:nvPr/>
        </p:nvSpPr>
        <p:spPr>
          <a:xfrm>
            <a:off x="750537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ATZĪST</a:t>
            </a:r>
            <a:endParaRPr/>
          </a:p>
        </p:txBody>
      </p:sp>
      <p:sp>
        <p:nvSpPr>
          <p:cNvPr id="120" name="Google Shape;120;p80"/>
          <p:cNvSpPr txBox="1"/>
          <p:nvPr/>
        </p:nvSpPr>
        <p:spPr>
          <a:xfrm>
            <a:off x="2520279" y="4138539"/>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Iepazīstieties ar sociālo uzņēmumu labo praksi aprites ekonomikā</a:t>
            </a:r>
            <a:endParaRPr sz="1400">
              <a:solidFill>
                <a:schemeClr val="lt1"/>
              </a:solidFill>
              <a:latin typeface="Quattrocento Sans"/>
              <a:ea typeface="Quattrocento Sans"/>
              <a:cs typeface="Quattrocento Sans"/>
              <a:sym typeface="Quattrocento Sans"/>
            </a:endParaRPr>
          </a:p>
        </p:txBody>
      </p:sp>
      <p:sp>
        <p:nvSpPr>
          <p:cNvPr id="121" name="Google Shape;121;p80"/>
          <p:cNvSpPr txBox="1"/>
          <p:nvPr/>
        </p:nvSpPr>
        <p:spPr>
          <a:xfrm>
            <a:off x="4974622"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Izpratne par sociālo uzņēmumu pievienoto vērtību</a:t>
            </a:r>
            <a:endParaRPr/>
          </a:p>
        </p:txBody>
      </p:sp>
      <p:sp>
        <p:nvSpPr>
          <p:cNvPr id="122" name="Google Shape;122;p80"/>
          <p:cNvSpPr txBox="1"/>
          <p:nvPr/>
        </p:nvSpPr>
        <p:spPr>
          <a:xfrm>
            <a:off x="7505374" y="4353982"/>
            <a:ext cx="1681480" cy="738664"/>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Izpratne par aprites uzņēmējdarbības modeļiem</a:t>
            </a:r>
            <a:endParaRPr b="0" i="0" sz="1400" u="none" cap="none" strike="noStrike">
              <a:solidFill>
                <a:schemeClr val="lt1"/>
              </a:solidFill>
              <a:latin typeface="Quattrocento Sans"/>
              <a:ea typeface="Quattrocento Sans"/>
              <a:cs typeface="Quattrocento Sans"/>
              <a:sym typeface="Quattrocento Sans"/>
            </a:endParaRPr>
          </a:p>
        </p:txBody>
      </p:sp>
      <p:sp>
        <p:nvSpPr>
          <p:cNvPr id="123" name="Google Shape;123;p80"/>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MĒRĶI</a:t>
            </a:r>
            <a:endParaRPr/>
          </a:p>
        </p:txBody>
      </p:sp>
      <p:pic>
        <p:nvPicPr>
          <p:cNvPr id="124" name="Google Shape;124;p80"/>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81"/>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0" name="Google Shape;130;p81"/>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1" name="Google Shape;131;p81"/>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2" name="Google Shape;132;p81"/>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81"/>
          <p:cNvSpPr txBox="1"/>
          <p:nvPr/>
        </p:nvSpPr>
        <p:spPr>
          <a:xfrm>
            <a:off x="2754443" y="843677"/>
            <a:ext cx="7014257"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Labā prakse: aprites ekonomika + sociālā uzņēmējdarbība produktā kā pakalpojumā</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Inwit</a:t>
            </a:r>
            <a:endParaRPr/>
          </a:p>
        </p:txBody>
      </p:sp>
      <p:pic>
        <p:nvPicPr>
          <p:cNvPr id="134" name="Google Shape;134;p8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82"/>
          <p:cNvPicPr preferRelativeResize="0"/>
          <p:nvPr/>
        </p:nvPicPr>
        <p:blipFill rotWithShape="1">
          <a:blip r:embed="rId3">
            <a:alphaModFix/>
          </a:blip>
          <a:srcRect b="0" l="0" r="0" t="0"/>
          <a:stretch/>
        </p:blipFill>
        <p:spPr>
          <a:xfrm>
            <a:off x="-74425" y="-72036"/>
            <a:ext cx="12192000" cy="6858000"/>
          </a:xfrm>
          <a:prstGeom prst="rect">
            <a:avLst/>
          </a:prstGeom>
          <a:noFill/>
          <a:ln>
            <a:noFill/>
          </a:ln>
        </p:spPr>
      </p:pic>
      <p:sp>
        <p:nvSpPr>
          <p:cNvPr id="140" name="Google Shape;140;p82"/>
          <p:cNvSpPr txBox="1"/>
          <p:nvPr/>
        </p:nvSpPr>
        <p:spPr>
          <a:xfrm>
            <a:off x="911431"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INWIT (Kanāda)</a:t>
            </a:r>
            <a:endParaRPr b="1" i="0" sz="3600" u="none" cap="none" strike="noStrike">
              <a:solidFill>
                <a:srgbClr val="29BB89"/>
              </a:solidFill>
              <a:latin typeface="Quattrocento Sans"/>
              <a:ea typeface="Quattrocento Sans"/>
              <a:cs typeface="Quattrocento Sans"/>
              <a:sym typeface="Quattrocento Sans"/>
            </a:endParaRPr>
          </a:p>
        </p:txBody>
      </p:sp>
      <p:sp>
        <p:nvSpPr>
          <p:cNvPr id="141" name="Google Shape;141;p82"/>
          <p:cNvSpPr txBox="1"/>
          <p:nvPr/>
        </p:nvSpPr>
        <p:spPr>
          <a:xfrm>
            <a:off x="4262511" y="1177711"/>
            <a:ext cx="7278720" cy="4000377"/>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Inwit produkti koncentrējas uz aprites ekonomikas "koplietošanas" aspektu, izplatot atkārtoti lietojamus traukus pārtikas uzņēmumiem un patērētājiem. </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"Šis koplietošanas modelis ļauj mums investēt kvalitatīvos aktīvos un radīt augstākās kvalitātes ēdināšanas pieredzi, kas nav dzīvotspējīga pārtikas uzņēmumiem, kuri to dara individuāli," norādīja Anastasija Kiku. </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Premium izbraukuma konteineri ir labs piemērs tam, kā aprites principi var uzlabot klientu pieredzi un palielināt zīmola lojalitāti.</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342900" lvl="0" marL="457200" marR="0" rtl="0" algn="r">
              <a:lnSpc>
                <a:spcPct val="100000"/>
              </a:lnSpc>
              <a:spcBef>
                <a:spcPts val="0"/>
              </a:spcBef>
              <a:spcAft>
                <a:spcPts val="0"/>
              </a:spcAft>
              <a:buClr>
                <a:schemeClr val="lt1"/>
              </a:buClr>
              <a:buSzPts val="1400"/>
              <a:buFont typeface="Abel"/>
              <a:buNone/>
            </a:pPr>
            <a:r>
              <a:rPr b="0" i="1" lang="en-GB" sz="2000" u="none" cap="none" strike="noStrike">
                <a:solidFill>
                  <a:schemeClr val="lt1"/>
                </a:solidFill>
                <a:latin typeface="Abel"/>
                <a:ea typeface="Abel"/>
                <a:cs typeface="Abel"/>
                <a:sym typeface="Abel"/>
              </a:rPr>
              <a:t>Mēs uzskatām, ka atkārtota izmantošana ēdienu līdzņemšanas nozarē var kļūt par vārtiem, kas iedvesmo vairāk cilvēku uzsākt savu ilgtspējības ceļojumu. </a:t>
            </a:r>
            <a:endParaRPr b="0" i="0" sz="2000" u="none" cap="none" strike="noStrike">
              <a:solidFill>
                <a:schemeClr val="lt1"/>
              </a:solidFill>
              <a:latin typeface="Abel"/>
              <a:ea typeface="Abel"/>
              <a:cs typeface="Abel"/>
              <a:sym typeface="Abel"/>
            </a:endParaRPr>
          </a:p>
          <a:p>
            <a:pPr indent="-342900" lvl="0" marL="457200" marR="0" rtl="0" algn="r">
              <a:lnSpc>
                <a:spcPct val="100000"/>
              </a:lnSpc>
              <a:spcBef>
                <a:spcPts val="0"/>
              </a:spcBef>
              <a:spcAft>
                <a:spcPts val="0"/>
              </a:spcAft>
              <a:buClr>
                <a:schemeClr val="lt1"/>
              </a:buClr>
              <a:buSzPts val="1400"/>
              <a:buFont typeface="Abel"/>
              <a:buNone/>
            </a:pPr>
            <a:r>
              <a:rPr b="0" i="1" lang="en-GB" sz="2000" u="none" cap="none" strike="noStrike">
                <a:solidFill>
                  <a:schemeClr val="lt1"/>
                </a:solidFill>
                <a:latin typeface="Abel"/>
                <a:ea typeface="Abel"/>
                <a:cs typeface="Abel"/>
                <a:sym typeface="Abel"/>
              </a:rPr>
              <a:t>Mēs uzskatām, ka klimata pārmaiņas ir lielākais drauds cilvēcei, un tās sniedz iespēju mums visiem no jauna izdomāt, kā dzīvot, strādāt un baudīt dzīvi! </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2" name="Google Shape;142;p8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3" name="Google Shape;143;p8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44" name="Google Shape;144;p8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45" name="Google Shape;145;p82"/>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rgbClr val="04B9D9"/>
                </a:solidFill>
                <a:latin typeface="Arial"/>
                <a:ea typeface="Arial"/>
                <a:cs typeface="Arial"/>
                <a:sym typeface="Arial"/>
              </a:rPr>
              <a:t>https://inwit.ca/ </a:t>
            </a:r>
            <a:endParaRPr/>
          </a:p>
        </p:txBody>
      </p:sp>
      <p:pic>
        <p:nvPicPr>
          <p:cNvPr descr="Una persona con un plato de comida con ensalada&#10;&#10;Descripción generada automáticamente" id="146" name="Google Shape;146;p82"/>
          <p:cNvPicPr preferRelativeResize="0"/>
          <p:nvPr/>
        </p:nvPicPr>
        <p:blipFill rotWithShape="1">
          <a:blip r:embed="rId6">
            <a:alphaModFix/>
          </a:blip>
          <a:srcRect b="0" l="0" r="0" t="0"/>
          <a:stretch/>
        </p:blipFill>
        <p:spPr>
          <a:xfrm>
            <a:off x="1023298" y="2895922"/>
            <a:ext cx="2141490" cy="2862775"/>
          </a:xfrm>
          <a:prstGeom prst="rect">
            <a:avLst/>
          </a:prstGeom>
          <a:noFill/>
          <a:ln>
            <a:noFill/>
          </a:ln>
        </p:spPr>
      </p:pic>
      <p:pic>
        <p:nvPicPr>
          <p:cNvPr id="147" name="Google Shape;147;p82"/>
          <p:cNvPicPr preferRelativeResize="0"/>
          <p:nvPr/>
        </p:nvPicPr>
        <p:blipFill rotWithShape="1">
          <a:blip r:embed="rId7">
            <a:alphaModFix/>
          </a:blip>
          <a:srcRect b="0" l="0" r="0" t="0"/>
          <a:stretch/>
        </p:blipFill>
        <p:spPr>
          <a:xfrm>
            <a:off x="922003" y="1820749"/>
            <a:ext cx="2638425" cy="92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8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83"/>
          <p:cNvSpPr txBox="1"/>
          <p:nvPr/>
        </p:nvSpPr>
        <p:spPr>
          <a:xfrm>
            <a:off x="4739328" y="2055515"/>
            <a:ext cx="6815966" cy="711032"/>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400"/>
              <a:buFont typeface="Abel"/>
              <a:buNone/>
            </a:pPr>
            <a:r>
              <a:rPr b="1" i="0" lang="en-GB" sz="1800" u="none" cap="none" strike="noStrike">
                <a:solidFill>
                  <a:schemeClr val="lt1"/>
                </a:solidFill>
                <a:latin typeface="Abel"/>
                <a:ea typeface="Abel"/>
                <a:cs typeface="Abel"/>
                <a:sym typeface="Abel"/>
              </a:rPr>
              <a:t>Mums rūp</a:t>
            </a:r>
            <a:endParaRPr b="0" i="0" sz="1800" u="none" cap="none" strike="noStrike">
              <a:solidFill>
                <a:schemeClr val="lt1"/>
              </a:solidFill>
              <a:latin typeface="Abel"/>
              <a:ea typeface="Abel"/>
              <a:cs typeface="Abel"/>
              <a:sym typeface="Abel"/>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Kopienai, mūsu videi un nākamajām paaudzēm.</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Daudzveidības, iekļaušanas un vienlīdzības nodrošināšanai</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Vietējiem uzņēmumiem</a:t>
            </a:r>
            <a:endParaRPr/>
          </a:p>
          <a:p>
            <a:pPr indent="-342900" lvl="0" marL="457200" marR="0" rtl="0" algn="l">
              <a:lnSpc>
                <a:spcPct val="100000"/>
              </a:lnSpc>
              <a:spcBef>
                <a:spcPts val="0"/>
              </a:spcBef>
              <a:spcAft>
                <a:spcPts val="0"/>
              </a:spcAft>
              <a:buClr>
                <a:schemeClr val="lt1"/>
              </a:buClr>
              <a:buSzPts val="1400"/>
              <a:buFont typeface="Abel"/>
              <a:buNone/>
            </a:pPr>
            <a:r>
              <a:rPr b="0" i="0" lang="en-GB" sz="1800" u="none" cap="none" strike="noStrike">
                <a:solidFill>
                  <a:schemeClr val="lt1"/>
                </a:solidFill>
                <a:latin typeface="Abel"/>
                <a:ea typeface="Abel"/>
                <a:cs typeface="Abel"/>
                <a:sym typeface="Abel"/>
              </a:rPr>
              <a:t> </a:t>
            </a:r>
            <a:endParaRPr/>
          </a:p>
          <a:p>
            <a:pPr indent="-342900" lvl="0" marL="457200" marR="0" rtl="0" algn="l">
              <a:lnSpc>
                <a:spcPct val="100000"/>
              </a:lnSpc>
              <a:spcBef>
                <a:spcPts val="0"/>
              </a:spcBef>
              <a:spcAft>
                <a:spcPts val="0"/>
              </a:spcAft>
              <a:buClr>
                <a:schemeClr val="lt1"/>
              </a:buClr>
              <a:buSzPts val="1400"/>
              <a:buFont typeface="Abel"/>
              <a:buNone/>
            </a:pPr>
            <a:r>
              <a:rPr b="1" i="0" lang="en-GB" sz="1800" u="none" cap="none" strike="noStrike">
                <a:solidFill>
                  <a:schemeClr val="lt1"/>
                </a:solidFill>
                <a:latin typeface="Abel"/>
                <a:ea typeface="Abel"/>
                <a:cs typeface="Abel"/>
                <a:sym typeface="Abel"/>
              </a:rPr>
              <a:t>Mēs apņemamies</a:t>
            </a:r>
            <a:endParaRPr b="0" i="0" sz="1800" u="none" cap="none" strike="noStrike">
              <a:solidFill>
                <a:schemeClr val="lt1"/>
              </a:solidFill>
              <a:latin typeface="Abel"/>
              <a:ea typeface="Abel"/>
              <a:cs typeface="Abel"/>
              <a:sym typeface="Abel"/>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Ar augstu integritātes līmeni</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Mēs esam atbildīgi un uzticami</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Mūsu vērtības nosaka mūsu rīcību</a:t>
            </a:r>
            <a:endParaRPr/>
          </a:p>
          <a:p>
            <a:pPr indent="-342900" lvl="0" marL="457200" marR="0" rtl="0" algn="l">
              <a:lnSpc>
                <a:spcPct val="100000"/>
              </a:lnSpc>
              <a:spcBef>
                <a:spcPts val="0"/>
              </a:spcBef>
              <a:spcAft>
                <a:spcPts val="0"/>
              </a:spcAft>
              <a:buClr>
                <a:schemeClr val="lt1"/>
              </a:buClr>
              <a:buSzPts val="1400"/>
              <a:buFont typeface="Abel"/>
              <a:buNone/>
            </a:pPr>
            <a:r>
              <a:rPr b="0" i="0" lang="en-GB" sz="1800" u="none" cap="none" strike="noStrike">
                <a:solidFill>
                  <a:schemeClr val="lt1"/>
                </a:solidFill>
                <a:latin typeface="Abel"/>
                <a:ea typeface="Abel"/>
                <a:cs typeface="Abel"/>
                <a:sym typeface="Abel"/>
              </a:rPr>
              <a:t> </a:t>
            </a:r>
            <a:endParaRPr/>
          </a:p>
          <a:p>
            <a:pPr indent="-342900" lvl="0" marL="457200" marR="0" rtl="0" algn="l">
              <a:lnSpc>
                <a:spcPct val="100000"/>
              </a:lnSpc>
              <a:spcBef>
                <a:spcPts val="0"/>
              </a:spcBef>
              <a:spcAft>
                <a:spcPts val="0"/>
              </a:spcAft>
              <a:buClr>
                <a:schemeClr val="lt1"/>
              </a:buClr>
              <a:buSzPts val="1400"/>
              <a:buFont typeface="Abel"/>
              <a:buNone/>
            </a:pPr>
            <a:r>
              <a:rPr b="1" i="0" lang="en-GB" sz="1800" u="none" cap="none" strike="noStrike">
                <a:solidFill>
                  <a:schemeClr val="lt1"/>
                </a:solidFill>
                <a:latin typeface="Abel"/>
                <a:ea typeface="Abel"/>
                <a:cs typeface="Abel"/>
                <a:sym typeface="Abel"/>
              </a:rPr>
              <a:t>Mēs iedvesmojam</a:t>
            </a:r>
            <a:endParaRPr b="0" i="0" sz="1800" u="none" cap="none" strike="noStrike">
              <a:solidFill>
                <a:schemeClr val="lt1"/>
              </a:solidFill>
              <a:latin typeface="Abel"/>
              <a:ea typeface="Abel"/>
              <a:cs typeface="Abel"/>
              <a:sym typeface="Abel"/>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Ar aizrautību par atkritumu samazināšanu</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Radot telpu un sarunas, lai palīdzētu mainīt naratīvus.</a:t>
            </a:r>
            <a:endParaRPr/>
          </a:p>
          <a:p>
            <a:pPr indent="-342900" lvl="0" marL="457200" marR="0" rtl="0" algn="l">
              <a:lnSpc>
                <a:spcPct val="100000"/>
              </a:lnSpc>
              <a:spcBef>
                <a:spcPts val="0"/>
              </a:spcBef>
              <a:spcAft>
                <a:spcPts val="0"/>
              </a:spcAft>
              <a:buClr>
                <a:schemeClr val="lt1"/>
              </a:buClr>
              <a:buSzPts val="1400"/>
              <a:buFont typeface="Arial"/>
              <a:buChar char="•"/>
            </a:pPr>
            <a:r>
              <a:rPr b="0" i="0" lang="en-GB" sz="1800" u="none" cap="none" strike="noStrike">
                <a:solidFill>
                  <a:schemeClr val="lt1"/>
                </a:solidFill>
                <a:latin typeface="Abel"/>
                <a:ea typeface="Abel"/>
                <a:cs typeface="Abel"/>
                <a:sym typeface="Abel"/>
              </a:rPr>
              <a:t>Veicinot aprites un ētisku ekonomiku.</a:t>
            </a:r>
            <a:endParaRPr/>
          </a:p>
        </p:txBody>
      </p:sp>
      <p:sp>
        <p:nvSpPr>
          <p:cNvPr id="154" name="Google Shape;154;p8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5" name="Google Shape;155;p8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56" name="Google Shape;156;p83"/>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57" name="Google Shape;157;p83"/>
          <p:cNvSpPr txBox="1"/>
          <p:nvPr/>
        </p:nvSpPr>
        <p:spPr>
          <a:xfrm>
            <a:off x="4739328" y="1595062"/>
            <a:ext cx="6825617" cy="44063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rgbClr val="29BB89"/>
                </a:solidFill>
                <a:latin typeface="Quattrocento Sans"/>
                <a:ea typeface="Quattrocento Sans"/>
                <a:cs typeface="Quattrocento Sans"/>
                <a:sym typeface="Quattrocento Sans"/>
              </a:rPr>
              <a:t>MISIJA</a:t>
            </a:r>
            <a:endParaRPr/>
          </a:p>
        </p:txBody>
      </p:sp>
      <p:sp>
        <p:nvSpPr>
          <p:cNvPr id="158" name="Google Shape;158;p83"/>
          <p:cNvSpPr/>
          <p:nvPr/>
        </p:nvSpPr>
        <p:spPr>
          <a:xfrm>
            <a:off x="4495949" y="172283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83"/>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rgbClr val="04B9D9"/>
                </a:solidFill>
                <a:latin typeface="Arial"/>
                <a:ea typeface="Arial"/>
                <a:cs typeface="Arial"/>
                <a:sym typeface="Arial"/>
              </a:rPr>
              <a:t>https://inwit.ca/ </a:t>
            </a:r>
            <a:endParaRPr/>
          </a:p>
        </p:txBody>
      </p:sp>
      <p:sp>
        <p:nvSpPr>
          <p:cNvPr id="160" name="Google Shape;160;p83"/>
          <p:cNvSpPr txBox="1"/>
          <p:nvPr/>
        </p:nvSpPr>
        <p:spPr>
          <a:xfrm>
            <a:off x="911431"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INWIT (Kanāda)</a:t>
            </a:r>
            <a:endParaRPr b="1" i="0" sz="3600" u="none" cap="none" strike="noStrike">
              <a:solidFill>
                <a:srgbClr val="29BB89"/>
              </a:solidFill>
              <a:latin typeface="Quattrocento Sans"/>
              <a:ea typeface="Quattrocento Sans"/>
              <a:cs typeface="Quattrocento Sans"/>
              <a:sym typeface="Quattrocento Sans"/>
            </a:endParaRPr>
          </a:p>
        </p:txBody>
      </p:sp>
      <p:pic>
        <p:nvPicPr>
          <p:cNvPr id="161" name="Google Shape;161;p83"/>
          <p:cNvPicPr preferRelativeResize="0"/>
          <p:nvPr/>
        </p:nvPicPr>
        <p:blipFill rotWithShape="1">
          <a:blip r:embed="rId6">
            <a:alphaModFix/>
          </a:blip>
          <a:srcRect b="0" l="0" r="0" t="0"/>
          <a:stretch/>
        </p:blipFill>
        <p:spPr>
          <a:xfrm>
            <a:off x="1217490" y="2136404"/>
            <a:ext cx="2638425" cy="92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4"/>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JAUTĀJUMI</a:t>
            </a:r>
            <a:endParaRPr/>
          </a:p>
        </p:txBody>
      </p:sp>
      <p:sp>
        <p:nvSpPr>
          <p:cNvPr id="167" name="Google Shape;167;p8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8" name="Google Shape;168;p8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9" name="Google Shape;169;p8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70" name="Google Shape;170;p8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71" name="Google Shape;171;p84"/>
          <p:cNvSpPr txBox="1"/>
          <p:nvPr/>
        </p:nvSpPr>
        <p:spPr>
          <a:xfrm>
            <a:off x="952983" y="1859340"/>
            <a:ext cx="10588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Vai tas ir sociālais uzņēmums? Paskaidrojiet, kāpēc</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Kā tās piemēro aprites ekonomikas principus?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8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77" name="Google Shape;177;p8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8" name="Google Shape;178;p8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79" name="Google Shape;179;p8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85"/>
          <p:cNvSpPr txBox="1"/>
          <p:nvPr/>
        </p:nvSpPr>
        <p:spPr>
          <a:xfrm>
            <a:off x="2754443" y="843677"/>
            <a:ext cx="7014257"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Labā prakse: aprites ekonomika + </a:t>
            </a:r>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Iepakojums</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RePack</a:t>
            </a:r>
            <a:endParaRPr b="1" sz="3200">
              <a:solidFill>
                <a:srgbClr val="29BB89"/>
              </a:solidFill>
              <a:latin typeface="Quattrocento Sans"/>
              <a:ea typeface="Quattrocento Sans"/>
              <a:cs typeface="Quattrocento Sans"/>
              <a:sym typeface="Quattrocento Sans"/>
            </a:endParaRPr>
          </a:p>
        </p:txBody>
      </p:sp>
      <p:pic>
        <p:nvPicPr>
          <p:cNvPr id="181" name="Google Shape;181;p8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8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7" name="Google Shape;187;p86"/>
          <p:cNvSpPr txBox="1"/>
          <p:nvPr/>
        </p:nvSpPr>
        <p:spPr>
          <a:xfrm>
            <a:off x="911431" y="501668"/>
            <a:ext cx="765579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Repak (Helsinki, Somija)</a:t>
            </a:r>
            <a:endParaRPr/>
          </a:p>
        </p:txBody>
      </p:sp>
      <p:sp>
        <p:nvSpPr>
          <p:cNvPr id="188" name="Google Shape;188;p86"/>
          <p:cNvSpPr txBox="1"/>
          <p:nvPr/>
        </p:nvSpPr>
        <p:spPr>
          <a:xfrm>
            <a:off x="4386113" y="1666461"/>
            <a:ext cx="7278720"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RePack novērš atkritumu rašanos no piegādēm, izmantojot atkārtoti lietojamu iepakojumu.</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Kad persona saņem tiešsaistes pasūtījumu, kas iepakots ar Repack, tā izpako savu sūtījumu un pēc tam vienkārši salocīt paku un ievietot to pastkastītē jebkurā pasaules vietā. </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Daži maisiņi tiek nosūtīti atpakaļ tieši uz RePack, bet citi tiek nosūtīti atpakaļ uz RePack, izmantojot marķējumu, piemēram, iepriekš apmaksāta klientu atgriešana, un tiek izmantoti līdz (vismaz) 20 reizēm jaunām piegādēm. </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2000" u="none" cap="none" strike="noStrike">
                <a:solidFill>
                  <a:schemeClr val="lt1"/>
                </a:solidFill>
                <a:latin typeface="Quattrocento Sans"/>
                <a:ea typeface="Quattrocento Sans"/>
                <a:cs typeface="Quattrocento Sans"/>
                <a:sym typeface="Quattrocento Sans"/>
              </a:rPr>
              <a:t>Tiešās atdeves rādītājs ir 75 %. Daži lietotāji patur iepakojumu un izmanto to atkārtoti vai vēlāk to atdod atpakaļ.</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189" name="Google Shape;189;p8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0" name="Google Shape;190;p8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1" name="Google Shape;191;p8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92" name="Google Shape;192;p86"/>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https://www.repack.com/ </a:t>
            </a:r>
            <a:endParaRPr/>
          </a:p>
        </p:txBody>
      </p:sp>
      <p:pic>
        <p:nvPicPr>
          <p:cNvPr id="193" name="Google Shape;193;p86"/>
          <p:cNvPicPr preferRelativeResize="0"/>
          <p:nvPr/>
        </p:nvPicPr>
        <p:blipFill rotWithShape="1">
          <a:blip r:embed="rId7">
            <a:alphaModFix/>
          </a:blip>
          <a:srcRect b="0" l="0" r="0" t="0"/>
          <a:stretch/>
        </p:blipFill>
        <p:spPr>
          <a:xfrm>
            <a:off x="1185554" y="2836994"/>
            <a:ext cx="2657021" cy="7110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