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Abel"/>
      <p:regular r:id="rId20"/>
    </p:embeddedFont>
    <p:embeddedFont>
      <p:font typeface="Quattrocento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j8uKUAt6LSBqHsurWelxWh6KQM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bel-regular.fntdata"/><Relationship Id="rId22" Type="http://schemas.openxmlformats.org/officeDocument/2006/relationships/font" Target="fonts/QuattrocentoSans-bold.fntdata"/><Relationship Id="rId21" Type="http://schemas.openxmlformats.org/officeDocument/2006/relationships/font" Target="fonts/QuattrocentoSans-regular.fntdata"/><Relationship Id="rId24" Type="http://schemas.openxmlformats.org/officeDocument/2006/relationships/font" Target="fonts/QuattrocentoSans-boldItalic.fntdata"/><Relationship Id="rId23" Type="http://schemas.openxmlformats.org/officeDocument/2006/relationships/font" Target="fonts/Quattrocento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5"/>
          <p:cNvSpPr/>
          <p:nvPr>
            <p:ph idx="2" type="pic"/>
          </p:nvPr>
        </p:nvSpPr>
        <p:spPr>
          <a:xfrm>
            <a:off x="5183188" y="987425"/>
            <a:ext cx="6172200" cy="4873625"/>
          </a:xfrm>
          <a:prstGeom prst="rect">
            <a:avLst/>
          </a:prstGeom>
          <a:noFill/>
          <a:ln>
            <a:noFill/>
          </a:ln>
        </p:spPr>
      </p:sp>
      <p:sp>
        <p:nvSpPr>
          <p:cNvPr id="64" name="Google Shape;64;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hyperlink" Target="https://www.repack.com/" TargetMode="External"/><Relationship Id="rId7"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hyperlink" Target="https://www.repack.com/" TargetMode="External"/><Relationship Id="rId7"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hyperlink" Target="https://www.repack.com/" TargetMode="External"/><Relationship Id="rId7"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hyperlink" Target="https://www.repack.com/impact/" TargetMode="External"/><Relationship Id="rId5" Type="http://schemas.openxmlformats.org/officeDocument/2006/relationships/image" Target="../media/image19.png"/><Relationship Id="rId6" Type="http://schemas.openxmlformats.org/officeDocument/2006/relationships/image" Target="../media/image8.png"/><Relationship Id="rId7" Type="http://schemas.openxmlformats.org/officeDocument/2006/relationships/hyperlink" Target="https://www.repack.com/" TargetMode="External"/><Relationship Id="rId8"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8.png"/><Relationship Id="rId6" Type="http://schemas.openxmlformats.org/officeDocument/2006/relationships/image" Target="../media/image21.png"/><Relationship Id="rId7"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4.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7.jp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hyperlink" Target="https://www.repack.com/" TargetMode="External"/><Relationship Id="rId7"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Fortbildungsprogramm</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Modul 4: Bewährte Praktiken der Kreislaufwirtschaft und des sozialen Unternehmertums - PPT2</a:t>
            </a:r>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5" name="Google Shape;195;p10"/>
          <p:cNvSpPr txBox="1"/>
          <p:nvPr/>
        </p:nvSpPr>
        <p:spPr>
          <a:xfrm>
            <a:off x="911431"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Repak (Helsinki, Finnland)</a:t>
            </a:r>
            <a:endParaRPr/>
          </a:p>
        </p:txBody>
      </p:sp>
      <p:sp>
        <p:nvSpPr>
          <p:cNvPr id="196" name="Google Shape;196;p10"/>
          <p:cNvSpPr txBox="1"/>
          <p:nvPr/>
        </p:nvSpPr>
        <p:spPr>
          <a:xfrm>
            <a:off x="4739328" y="2137683"/>
            <a:ext cx="6815966"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Die strapazierfähigen RePack-Beutel sind für weiche Waren konzipiert und lassen sich im leeren Zustand auf Briefgröße zusammenfalten.</a:t>
            </a:r>
            <a:endParaRPr sz="1200"/>
          </a:p>
          <a:p>
            <a:pPr indent="-330200" lvl="0" marL="342900" marR="0" rtl="0" algn="just">
              <a:lnSpc>
                <a:spcPct val="100000"/>
              </a:lnSpc>
              <a:spcBef>
                <a:spcPts val="0"/>
              </a:spcBef>
              <a:spcAft>
                <a:spcPts val="0"/>
              </a:spcAft>
              <a:buClr>
                <a:srgbClr val="04B9D9"/>
              </a:buClr>
              <a:buSzPts val="1800"/>
              <a:buFont typeface="Noto Sans Symbols"/>
              <a:buChar char="⮚"/>
            </a:pPr>
            <a:r>
              <a:rPr b="1" i="0" lang="en-GB" sz="1800" u="none" cap="none" strike="noStrike">
                <a:solidFill>
                  <a:schemeClr val="lt1"/>
                </a:solidFill>
                <a:latin typeface="Quattrocento Sans"/>
                <a:ea typeface="Quattrocento Sans"/>
                <a:cs typeface="Quattrocento Sans"/>
                <a:sym typeface="Quattrocento Sans"/>
              </a:rPr>
              <a:t>Langlebiges, </a:t>
            </a:r>
            <a:r>
              <a:rPr b="0" i="0" lang="en-GB" sz="1800" u="none" cap="none" strike="noStrike">
                <a:solidFill>
                  <a:schemeClr val="lt1"/>
                </a:solidFill>
                <a:latin typeface="Quattrocento Sans"/>
                <a:ea typeface="Quattrocento Sans"/>
                <a:cs typeface="Quattrocento Sans"/>
                <a:sym typeface="Quattrocento Sans"/>
              </a:rPr>
              <a:t>recyceltes Material, das am Ende seiner Lebensdauer wiederverwertet wird.</a:t>
            </a:r>
            <a:endParaRPr sz="1200"/>
          </a:p>
          <a:p>
            <a:pPr indent="-330200" lvl="0" marL="342900" marR="0" rtl="0" algn="just">
              <a:lnSpc>
                <a:spcPct val="100000"/>
              </a:lnSpc>
              <a:spcBef>
                <a:spcPts val="0"/>
              </a:spcBef>
              <a:spcAft>
                <a:spcPts val="0"/>
              </a:spcAft>
              <a:buClr>
                <a:srgbClr val="04B9D9"/>
              </a:buClr>
              <a:buSzPts val="1800"/>
              <a:buFont typeface="Noto Sans Symbols"/>
              <a:buChar char="⮚"/>
            </a:pPr>
            <a:r>
              <a:rPr b="0" i="0" lang="en-GB" sz="1800" u="none" cap="none" strike="noStrike">
                <a:solidFill>
                  <a:schemeClr val="lt1"/>
                </a:solidFill>
                <a:latin typeface="Quattrocento Sans"/>
                <a:ea typeface="Quattrocento Sans"/>
                <a:cs typeface="Quattrocento Sans"/>
                <a:sym typeface="Quattrocento Sans"/>
              </a:rPr>
              <a:t>Drei Größen, einstellbar auf die Waren.</a:t>
            </a:r>
            <a:endParaRPr sz="1200"/>
          </a:p>
          <a:p>
            <a:pPr indent="-330200" lvl="0" marL="342900" marR="0" rtl="0" algn="just">
              <a:lnSpc>
                <a:spcPct val="100000"/>
              </a:lnSpc>
              <a:spcBef>
                <a:spcPts val="0"/>
              </a:spcBef>
              <a:spcAft>
                <a:spcPts val="0"/>
              </a:spcAft>
              <a:buClr>
                <a:srgbClr val="04B9D9"/>
              </a:buClr>
              <a:buSzPts val="1800"/>
              <a:buFont typeface="Noto Sans Symbols"/>
              <a:buChar char="⮚"/>
            </a:pPr>
            <a:r>
              <a:rPr b="0" i="0" lang="en-GB" sz="1800" u="none" cap="none" strike="noStrike">
                <a:solidFill>
                  <a:schemeClr val="lt1"/>
                </a:solidFill>
                <a:latin typeface="Quattrocento Sans"/>
                <a:ea typeface="Quattrocento Sans"/>
                <a:cs typeface="Quattrocento Sans"/>
                <a:sym typeface="Quattrocento Sans"/>
              </a:rPr>
              <a:t>Versiegelungslösungen zur Sicherung der Verpackung.</a:t>
            </a:r>
            <a:endParaRPr sz="1200"/>
          </a:p>
          <a:p>
            <a:pPr indent="-330200" lvl="0" marL="342900" marR="0" rtl="0" algn="just">
              <a:lnSpc>
                <a:spcPct val="100000"/>
              </a:lnSpc>
              <a:spcBef>
                <a:spcPts val="0"/>
              </a:spcBef>
              <a:spcAft>
                <a:spcPts val="0"/>
              </a:spcAft>
              <a:buClr>
                <a:srgbClr val="04B9D9"/>
              </a:buClr>
              <a:buSzPts val="1800"/>
              <a:buFont typeface="Noto Sans Symbols"/>
              <a:buChar char="⮚"/>
            </a:pPr>
            <a:r>
              <a:rPr b="0" i="0" lang="en-GB" sz="1800" u="none" cap="none" strike="noStrike">
                <a:solidFill>
                  <a:schemeClr val="lt1"/>
                </a:solidFill>
                <a:latin typeface="Quattrocento Sans"/>
                <a:ea typeface="Quattrocento Sans"/>
                <a:cs typeface="Quattrocento Sans"/>
                <a:sym typeface="Quattrocento Sans"/>
              </a:rPr>
              <a:t>Zertifiziert für Ethik und Nachhaltigkeit.</a:t>
            </a:r>
            <a:endParaRPr sz="1200"/>
          </a:p>
          <a:p>
            <a:pPr indent="0" lvl="0" marL="0" marR="0" rtl="0" algn="just">
              <a:lnSpc>
                <a:spcPct val="100000"/>
              </a:lnSpc>
              <a:spcBef>
                <a:spcPts val="0"/>
              </a:spcBef>
              <a:spcAft>
                <a:spcPts val="0"/>
              </a:spcAft>
              <a:buClr>
                <a:srgbClr val="04B9D9"/>
              </a:buClr>
              <a:buSzPts val="2000"/>
              <a:buFont typeface="Abe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rgbClr val="04B9D9"/>
              </a:buClr>
              <a:buSzPts val="2000"/>
              <a:buFont typeface="Abel"/>
              <a:buNone/>
            </a:pPr>
            <a:r>
              <a:rPr b="0" i="0" lang="en-GB" sz="1800" u="none" cap="none" strike="noStrike">
                <a:solidFill>
                  <a:schemeClr val="lt1"/>
                </a:solidFill>
                <a:latin typeface="Quattrocento Sans"/>
                <a:ea typeface="Quattrocento Sans"/>
                <a:cs typeface="Quattrocento Sans"/>
                <a:sym typeface="Quattrocento Sans"/>
              </a:rPr>
              <a:t>Hervorragend geeignet für Unternehmen mit bestehenden Kreislaufmodellen und dort, wo wiederverwendbare Verpackungen benötigt werden: Verleih, Rücknahme, Muster...</a:t>
            </a:r>
            <a:endParaRPr sz="1200"/>
          </a:p>
          <a:p>
            <a:pPr indent="0" lvl="0" marL="0" marR="0" rtl="0" algn="just">
              <a:lnSpc>
                <a:spcPct val="100000"/>
              </a:lnSpc>
              <a:spcBef>
                <a:spcPts val="0"/>
              </a:spcBef>
              <a:spcAft>
                <a:spcPts val="0"/>
              </a:spcAft>
              <a:buClr>
                <a:srgbClr val="04B9D9"/>
              </a:buClr>
              <a:buSzPts val="2000"/>
              <a:buFont typeface="Abe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rgbClr val="04B9D9"/>
              </a:buClr>
              <a:buSzPts val="2000"/>
              <a:buFont typeface="Abel"/>
              <a:buNone/>
            </a:pPr>
            <a:r>
              <a:rPr b="0" i="0" lang="en-GB" sz="1800" u="none" cap="none" strike="noStrike">
                <a:solidFill>
                  <a:schemeClr val="lt1"/>
                </a:solidFill>
                <a:latin typeface="Quattrocento Sans"/>
                <a:ea typeface="Quattrocento Sans"/>
                <a:cs typeface="Quattrocento Sans"/>
                <a:sym typeface="Quattrocento Sans"/>
              </a:rPr>
              <a:t>Ideal für Online-Shops, die die Umweltauswirkungen ihres E-Commerce-Versands reduzieren möchten.</a:t>
            </a:r>
            <a:endParaRPr sz="1200"/>
          </a:p>
          <a:p>
            <a:pPr indent="-241300" lvl="0" marL="342900" marR="0" rtl="0" algn="just">
              <a:lnSpc>
                <a:spcPct val="100000"/>
              </a:lnSpc>
              <a:spcBef>
                <a:spcPts val="0"/>
              </a:spcBef>
              <a:spcAft>
                <a:spcPts val="0"/>
              </a:spcAft>
              <a:buClr>
                <a:srgbClr val="04B9D9"/>
              </a:buClr>
              <a:buSzPts val="1600"/>
              <a:buFont typeface="Noto Sans Symbols"/>
              <a:buNone/>
            </a:pPr>
            <a:r>
              <a:t/>
            </a:r>
            <a:endParaRPr b="0" i="0" u="none" cap="none" strike="noStrike">
              <a:solidFill>
                <a:schemeClr val="lt1"/>
              </a:solidFill>
              <a:latin typeface="Quattrocento Sans"/>
              <a:ea typeface="Quattrocento Sans"/>
              <a:cs typeface="Quattrocento Sans"/>
              <a:sym typeface="Quattrocento Sans"/>
            </a:endParaRPr>
          </a:p>
        </p:txBody>
      </p:sp>
      <p:sp>
        <p:nvSpPr>
          <p:cNvPr id="197" name="Google Shape;197;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8" name="Google Shape;198;p1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99" name="Google Shape;199;p1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00" name="Google Shape;200;p10"/>
          <p:cNvSpPr txBox="1"/>
          <p:nvPr/>
        </p:nvSpPr>
        <p:spPr>
          <a:xfrm>
            <a:off x="922003" y="1157624"/>
            <a:ext cx="3152493"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https://www.repack.com/ </a:t>
            </a:r>
            <a:endParaRPr/>
          </a:p>
        </p:txBody>
      </p:sp>
      <p:pic>
        <p:nvPicPr>
          <p:cNvPr id="201" name="Google Shape;201;p10"/>
          <p:cNvPicPr preferRelativeResize="0"/>
          <p:nvPr/>
        </p:nvPicPr>
        <p:blipFill rotWithShape="1">
          <a:blip r:embed="rId7">
            <a:alphaModFix/>
          </a:blip>
          <a:srcRect b="0" l="0" r="0" t="0"/>
          <a:stretch/>
        </p:blipFill>
        <p:spPr>
          <a:xfrm>
            <a:off x="1185554" y="2836994"/>
            <a:ext cx="2657021" cy="711032"/>
          </a:xfrm>
          <a:prstGeom prst="rect">
            <a:avLst/>
          </a:prstGeom>
          <a:noFill/>
          <a:ln>
            <a:noFill/>
          </a:ln>
        </p:spPr>
      </p:pic>
      <p:sp>
        <p:nvSpPr>
          <p:cNvPr id="202" name="Google Shape;202;p10"/>
          <p:cNvSpPr txBox="1"/>
          <p:nvPr/>
        </p:nvSpPr>
        <p:spPr>
          <a:xfrm>
            <a:off x="4729677" y="1697048"/>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000" u="none" cap="none" strike="noStrike">
                <a:solidFill>
                  <a:srgbClr val="29BB89"/>
                </a:solidFill>
                <a:latin typeface="Quattrocento Sans"/>
                <a:ea typeface="Quattrocento Sans"/>
                <a:cs typeface="Quattrocento Sans"/>
                <a:sym typeface="Quattrocento Sans"/>
              </a:rPr>
              <a:t>ZIRKULÄRES GESCHÄFTSMODELL</a:t>
            </a:r>
            <a:endParaRPr/>
          </a:p>
        </p:txBody>
      </p:sp>
      <p:sp>
        <p:nvSpPr>
          <p:cNvPr id="203" name="Google Shape;203;p10"/>
          <p:cNvSpPr/>
          <p:nvPr/>
        </p:nvSpPr>
        <p:spPr>
          <a:xfrm>
            <a:off x="4495949" y="172283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9" name="Google Shape;209;p11"/>
          <p:cNvSpPr txBox="1"/>
          <p:nvPr/>
        </p:nvSpPr>
        <p:spPr>
          <a:xfrm>
            <a:off x="4715608" y="1373492"/>
            <a:ext cx="7059050" cy="300564"/>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000" u="none" cap="none" strike="noStrike">
                <a:solidFill>
                  <a:srgbClr val="29BB89"/>
                </a:solidFill>
                <a:latin typeface="Quattrocento Sans"/>
                <a:ea typeface="Quattrocento Sans"/>
                <a:cs typeface="Quattrocento Sans"/>
                <a:sym typeface="Quattrocento Sans"/>
              </a:rPr>
              <a:t>SCHLIESSUNG DES KREISLAUFS: POSITIVE AUSWIRKUNGEN AUF DIE UMWELT</a:t>
            </a:r>
            <a:endParaRPr b="1" i="0" sz="2000" u="none" cap="none" strike="noStrike">
              <a:solidFill>
                <a:srgbClr val="29BB89"/>
              </a:solidFill>
              <a:latin typeface="Quattrocento Sans"/>
              <a:ea typeface="Quattrocento Sans"/>
              <a:cs typeface="Quattrocento Sans"/>
              <a:sym typeface="Quattrocento Sans"/>
            </a:endParaRPr>
          </a:p>
        </p:txBody>
      </p:sp>
      <p:sp>
        <p:nvSpPr>
          <p:cNvPr id="210" name="Google Shape;210;p11"/>
          <p:cNvSpPr txBox="1"/>
          <p:nvPr/>
        </p:nvSpPr>
        <p:spPr>
          <a:xfrm>
            <a:off x="4452305" y="1818853"/>
            <a:ext cx="7164936" cy="32072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900" u="none" cap="none" strike="noStrike">
                <a:solidFill>
                  <a:schemeClr val="lt1"/>
                </a:solidFill>
                <a:latin typeface="Quattrocento Sans"/>
                <a:ea typeface="Quattrocento Sans"/>
                <a:cs typeface="Quattrocento Sans"/>
                <a:sym typeface="Quattrocento Sans"/>
              </a:rPr>
              <a:t>RePack ist besser für die Umwelt als Einwegverpackungen. </a:t>
            </a:r>
            <a:endParaRPr sz="1300"/>
          </a:p>
          <a:p>
            <a:pPr indent="0" lvl="0" marL="0" marR="0" rtl="0" algn="l">
              <a:lnSpc>
                <a:spcPct val="100000"/>
              </a:lnSpc>
              <a:spcBef>
                <a:spcPts val="0"/>
              </a:spcBef>
              <a:spcAft>
                <a:spcPts val="0"/>
              </a:spcAft>
              <a:buClr>
                <a:schemeClr val="dk1"/>
              </a:buClr>
              <a:buSzPts val="1100"/>
              <a:buFont typeface="Abel"/>
              <a:buNone/>
            </a:pPr>
            <a:r>
              <a:rPr b="0" i="0" lang="en-GB" sz="1900" u="none" cap="none" strike="noStrike">
                <a:solidFill>
                  <a:schemeClr val="lt1"/>
                </a:solidFill>
                <a:latin typeface="Quattrocento Sans"/>
                <a:ea typeface="Quattrocento Sans"/>
                <a:cs typeface="Quattrocento Sans"/>
                <a:sym typeface="Quattrocento Sans"/>
              </a:rPr>
              <a:t>Indem sie Verpackungen überdenken, schließen sie den Kreislauf und fördern positive Konsumgewohnheiten. Erfahren Sie, wie wiederverwendbare Verpackungen Hunderten von Webshops zu mehr Nachhaltigkeit verhelfen. Weniger Müll, bessere Schwingungen. </a:t>
            </a:r>
            <a:endParaRPr sz="1300"/>
          </a:p>
          <a:p>
            <a:pPr indent="0" lvl="0" marL="0" marR="0" rtl="0" algn="l">
              <a:lnSpc>
                <a:spcPct val="100000"/>
              </a:lnSpc>
              <a:spcBef>
                <a:spcPts val="0"/>
              </a:spcBef>
              <a:spcAft>
                <a:spcPts val="0"/>
              </a:spcAft>
              <a:buClr>
                <a:schemeClr val="dk1"/>
              </a:buClr>
              <a:buSzPts val="1100"/>
              <a:buFont typeface="Abel"/>
              <a:buNone/>
            </a:pPr>
            <a:r>
              <a:t/>
            </a:r>
            <a:endParaRPr b="0" i="0" sz="19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rPr b="0" i="0" lang="en-GB" sz="1900" u="none" cap="none" strike="noStrike">
                <a:solidFill>
                  <a:schemeClr val="lt1"/>
                </a:solidFill>
                <a:latin typeface="Quattrocento Sans"/>
                <a:ea typeface="Quattrocento Sans"/>
                <a:cs typeface="Quattrocento Sans"/>
                <a:sym typeface="Quattrocento Sans"/>
              </a:rPr>
              <a:t>Egal, ob es aus Plastik, Pappe oder Maisstärke besteht, Einwegprodukte folgen dem linearen Modell "nehmen, herstellen, verschwenden". </a:t>
            </a:r>
            <a:endParaRPr sz="1300"/>
          </a:p>
          <a:p>
            <a:pPr indent="0" lvl="0" marL="0" marR="0" rtl="0" algn="l">
              <a:lnSpc>
                <a:spcPct val="100000"/>
              </a:lnSpc>
              <a:spcBef>
                <a:spcPts val="0"/>
              </a:spcBef>
              <a:spcAft>
                <a:spcPts val="0"/>
              </a:spcAft>
              <a:buClr>
                <a:schemeClr val="dk1"/>
              </a:buClr>
              <a:buSzPts val="1100"/>
              <a:buFont typeface="Abel"/>
              <a:buNone/>
            </a:pPr>
            <a:r>
              <a:rPr b="0" i="0" lang="en-GB" sz="1900" u="none" cap="none" strike="noStrike">
                <a:solidFill>
                  <a:schemeClr val="lt1"/>
                </a:solidFill>
                <a:latin typeface="Quattrocento Sans"/>
                <a:ea typeface="Quattrocento Sans"/>
                <a:cs typeface="Quattrocento Sans"/>
                <a:sym typeface="Quattrocento Sans"/>
              </a:rPr>
              <a:t>Die Lösung besteht darin, den Kreislauf zu schließen: Die CE zielt darauf ab, von einem linearen Modell zu einem zirkulären Modell überzugehen, das auf drei Grundsätzen beruht: </a:t>
            </a:r>
            <a:endParaRPr sz="1300"/>
          </a:p>
          <a:p>
            <a:pPr indent="-336550" lvl="0" marL="457200" marR="0" rtl="0" algn="l">
              <a:lnSpc>
                <a:spcPct val="100000"/>
              </a:lnSpc>
              <a:spcBef>
                <a:spcPts val="0"/>
              </a:spcBef>
              <a:spcAft>
                <a:spcPts val="0"/>
              </a:spcAft>
              <a:buClr>
                <a:schemeClr val="lt1"/>
              </a:buClr>
              <a:buSzPts val="1300"/>
              <a:buFont typeface="Arial"/>
              <a:buChar char="•"/>
            </a:pPr>
            <a:r>
              <a:rPr b="0" i="0" lang="en-GB" sz="1900" u="none" cap="none" strike="noStrike">
                <a:solidFill>
                  <a:schemeClr val="lt1"/>
                </a:solidFill>
                <a:latin typeface="Quattrocento Sans"/>
                <a:ea typeface="Quattrocento Sans"/>
                <a:cs typeface="Quattrocento Sans"/>
                <a:sym typeface="Quattrocento Sans"/>
              </a:rPr>
              <a:t>Abfall und Verschmutzung zu vermeiden</a:t>
            </a:r>
            <a:endParaRPr sz="1300"/>
          </a:p>
          <a:p>
            <a:pPr indent="-336550" lvl="0" marL="457200" marR="0" rtl="0" algn="l">
              <a:lnSpc>
                <a:spcPct val="100000"/>
              </a:lnSpc>
              <a:spcBef>
                <a:spcPts val="0"/>
              </a:spcBef>
              <a:spcAft>
                <a:spcPts val="0"/>
              </a:spcAft>
              <a:buClr>
                <a:schemeClr val="lt1"/>
              </a:buClr>
              <a:buSzPts val="1300"/>
              <a:buFont typeface="Arial"/>
              <a:buChar char="•"/>
            </a:pPr>
            <a:r>
              <a:rPr b="0" i="0" lang="en-GB" sz="1900" u="none" cap="none" strike="noStrike">
                <a:solidFill>
                  <a:schemeClr val="lt1"/>
                </a:solidFill>
                <a:latin typeface="Quattrocento Sans"/>
                <a:ea typeface="Quattrocento Sans"/>
                <a:cs typeface="Quattrocento Sans"/>
                <a:sym typeface="Quattrocento Sans"/>
              </a:rPr>
              <a:t>Produkte und Materialien in Gebrauch zu halten</a:t>
            </a:r>
            <a:endParaRPr sz="1300"/>
          </a:p>
          <a:p>
            <a:pPr indent="-336550" lvl="0" marL="457200" marR="0" rtl="0" algn="l">
              <a:lnSpc>
                <a:spcPct val="100000"/>
              </a:lnSpc>
              <a:spcBef>
                <a:spcPts val="0"/>
              </a:spcBef>
              <a:spcAft>
                <a:spcPts val="0"/>
              </a:spcAft>
              <a:buClr>
                <a:schemeClr val="lt1"/>
              </a:buClr>
              <a:buSzPts val="1300"/>
              <a:buFont typeface="Arial"/>
              <a:buChar char="•"/>
            </a:pPr>
            <a:r>
              <a:rPr b="0" i="0" lang="en-GB" sz="1900" u="none" cap="none" strike="noStrike">
                <a:solidFill>
                  <a:schemeClr val="lt1"/>
                </a:solidFill>
                <a:latin typeface="Quattrocento Sans"/>
                <a:ea typeface="Quattrocento Sans"/>
                <a:cs typeface="Quattrocento Sans"/>
                <a:sym typeface="Quattrocento Sans"/>
              </a:rPr>
              <a:t>natürliche Systeme zu regenerieren.</a:t>
            </a:r>
            <a:endParaRPr sz="1300"/>
          </a:p>
          <a:p>
            <a:pPr indent="0" lvl="0" marL="0" marR="0" rtl="0" algn="l">
              <a:lnSpc>
                <a:spcPct val="100000"/>
              </a:lnSpc>
              <a:spcBef>
                <a:spcPts val="0"/>
              </a:spcBef>
              <a:spcAft>
                <a:spcPts val="0"/>
              </a:spcAft>
              <a:buClr>
                <a:schemeClr val="dk1"/>
              </a:buClr>
              <a:buSzPts val="1100"/>
              <a:buFont typeface="Abel"/>
              <a:buNone/>
            </a:pPr>
            <a:r>
              <a:t/>
            </a:r>
            <a:endParaRPr b="0" i="0" sz="19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p:txBody>
      </p:sp>
      <p:sp>
        <p:nvSpPr>
          <p:cNvPr id="211" name="Google Shape;211;p11"/>
          <p:cNvSpPr/>
          <p:nvPr/>
        </p:nvSpPr>
        <p:spPr>
          <a:xfrm>
            <a:off x="4467813" y="1399273"/>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3" name="Google Shape;213;p1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14" name="Google Shape;214;p1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15" name="Google Shape;215;p11"/>
          <p:cNvSpPr txBox="1"/>
          <p:nvPr/>
        </p:nvSpPr>
        <p:spPr>
          <a:xfrm>
            <a:off x="714482"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Repak (Helsinki, Finnland)</a:t>
            </a:r>
            <a:endParaRPr/>
          </a:p>
        </p:txBody>
      </p:sp>
      <p:sp>
        <p:nvSpPr>
          <p:cNvPr id="216" name="Google Shape;216;p11"/>
          <p:cNvSpPr txBox="1"/>
          <p:nvPr/>
        </p:nvSpPr>
        <p:spPr>
          <a:xfrm>
            <a:off x="725054" y="1157624"/>
            <a:ext cx="3152493"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https://www.repack.com/ </a:t>
            </a:r>
            <a:endParaRPr/>
          </a:p>
        </p:txBody>
      </p:sp>
      <p:pic>
        <p:nvPicPr>
          <p:cNvPr id="217" name="Google Shape;217;p11"/>
          <p:cNvPicPr preferRelativeResize="0"/>
          <p:nvPr/>
        </p:nvPicPr>
        <p:blipFill rotWithShape="1">
          <a:blip r:embed="rId7">
            <a:alphaModFix/>
          </a:blip>
          <a:srcRect b="0" l="0" r="0" t="0"/>
          <a:stretch/>
        </p:blipFill>
        <p:spPr>
          <a:xfrm>
            <a:off x="988605" y="2836994"/>
            <a:ext cx="2657021" cy="7110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3" name="Google Shape;223;p12"/>
          <p:cNvSpPr txBox="1"/>
          <p:nvPr/>
        </p:nvSpPr>
        <p:spPr>
          <a:xfrm>
            <a:off x="4828153" y="1373491"/>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000" u="none" cap="none" strike="noStrike">
                <a:solidFill>
                  <a:srgbClr val="29BB89"/>
                </a:solidFill>
                <a:latin typeface="Quattrocento Sans"/>
                <a:ea typeface="Quattrocento Sans"/>
                <a:cs typeface="Quattrocento Sans"/>
                <a:sym typeface="Quattrocento Sans"/>
              </a:rPr>
              <a:t>WIEDERVERWENDUNG VS. EINMALGEBRAUCH</a:t>
            </a:r>
            <a:endParaRPr b="1" i="0" sz="2000" u="none" cap="none" strike="noStrike">
              <a:solidFill>
                <a:srgbClr val="29BB89"/>
              </a:solidFill>
              <a:latin typeface="Quattrocento Sans"/>
              <a:ea typeface="Quattrocento Sans"/>
              <a:cs typeface="Quattrocento Sans"/>
              <a:sym typeface="Quattrocento Sans"/>
            </a:endParaRPr>
          </a:p>
        </p:txBody>
      </p:sp>
      <p:sp>
        <p:nvSpPr>
          <p:cNvPr id="224" name="Google Shape;224;p12"/>
          <p:cNvSpPr txBox="1"/>
          <p:nvPr/>
        </p:nvSpPr>
        <p:spPr>
          <a:xfrm>
            <a:off x="4452305" y="1818853"/>
            <a:ext cx="7164936" cy="32072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Durch die Herstellung von Produkten, die langlebig und wiederverwendbar sind, werden das Abfallaufkommen und die CO2-Emissionen erheblich reduziert.</a:t>
            </a:r>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Zweitens spart die Wiederverwendung Ressourcen und macht umweltbelastende Abfallbewirtschaftungsverfahren wie Energierückgewinnung oder Recycling überflüssig.</a:t>
            </a:r>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p:txBody>
      </p:sp>
      <p:sp>
        <p:nvSpPr>
          <p:cNvPr id="225" name="Google Shape;225;p12"/>
          <p:cNvSpPr/>
          <p:nvPr/>
        </p:nvSpPr>
        <p:spPr>
          <a:xfrm>
            <a:off x="4552221" y="1399273"/>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7" name="Google Shape;227;p12"/>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28" name="Google Shape;228;p1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29" name="Google Shape;229;p12"/>
          <p:cNvSpPr txBox="1"/>
          <p:nvPr/>
        </p:nvSpPr>
        <p:spPr>
          <a:xfrm>
            <a:off x="714482"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Repak (Helsinki, Finnland)</a:t>
            </a:r>
            <a:endParaRPr/>
          </a:p>
        </p:txBody>
      </p:sp>
      <p:sp>
        <p:nvSpPr>
          <p:cNvPr id="230" name="Google Shape;230;p12"/>
          <p:cNvSpPr txBox="1"/>
          <p:nvPr/>
        </p:nvSpPr>
        <p:spPr>
          <a:xfrm>
            <a:off x="725054" y="1157624"/>
            <a:ext cx="3152493"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https://www.repack.com/ </a:t>
            </a:r>
            <a:endParaRPr/>
          </a:p>
        </p:txBody>
      </p:sp>
      <p:pic>
        <p:nvPicPr>
          <p:cNvPr id="231" name="Google Shape;231;p12"/>
          <p:cNvPicPr preferRelativeResize="0"/>
          <p:nvPr/>
        </p:nvPicPr>
        <p:blipFill rotWithShape="1">
          <a:blip r:embed="rId7">
            <a:alphaModFix/>
          </a:blip>
          <a:srcRect b="0" l="0" r="0" t="0"/>
          <a:stretch/>
        </p:blipFill>
        <p:spPr>
          <a:xfrm>
            <a:off x="988605" y="2836994"/>
            <a:ext cx="2657021" cy="7110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7" name="Google Shape;237;p13"/>
          <p:cNvSpPr txBox="1"/>
          <p:nvPr/>
        </p:nvSpPr>
        <p:spPr>
          <a:xfrm>
            <a:off x="4828153" y="1373491"/>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000" u="none" cap="none" strike="noStrike">
                <a:solidFill>
                  <a:srgbClr val="29BB89"/>
                </a:solidFill>
                <a:latin typeface="Quattrocento Sans"/>
                <a:ea typeface="Quattrocento Sans"/>
                <a:cs typeface="Quattrocento Sans"/>
                <a:sym typeface="Quattrocento Sans"/>
              </a:rPr>
              <a:t>SOZIALE UND ÖKOLOGISCHE AUSWIRKUNGEN</a:t>
            </a:r>
            <a:endParaRPr b="1" i="0" sz="2000" u="none" cap="none" strike="noStrike">
              <a:solidFill>
                <a:srgbClr val="29BB89"/>
              </a:solidFill>
              <a:latin typeface="Quattrocento Sans"/>
              <a:ea typeface="Quattrocento Sans"/>
              <a:cs typeface="Quattrocento Sans"/>
              <a:sym typeface="Quattrocento Sans"/>
            </a:endParaRPr>
          </a:p>
        </p:txBody>
      </p:sp>
      <p:sp>
        <p:nvSpPr>
          <p:cNvPr id="238" name="Google Shape;238;p13"/>
          <p:cNvSpPr txBox="1"/>
          <p:nvPr/>
        </p:nvSpPr>
        <p:spPr>
          <a:xfrm>
            <a:off x="4452305" y="1638297"/>
            <a:ext cx="7164936" cy="32072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Während sie wachsen, halten sie es für wichtig, die Auswirkungen, die sie auf die Gesellschaft haben, sowohl auf der Mikro- als auch auf der Makroebene, wirklich zu verstehen.</a:t>
            </a:r>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Sie haben ihre Auswirkungen analysiert. Suchen Sie hier:</a:t>
            </a:r>
            <a:endParaRPr/>
          </a:p>
          <a:p>
            <a:pPr indent="0" lvl="0" marL="0" marR="0" rtl="0" algn="l">
              <a:lnSpc>
                <a:spcPct val="100000"/>
              </a:lnSpc>
              <a:spcBef>
                <a:spcPts val="0"/>
              </a:spcBef>
              <a:spcAft>
                <a:spcPts val="0"/>
              </a:spcAft>
              <a:buClr>
                <a:schemeClr val="dk1"/>
              </a:buClr>
              <a:buSzPts val="1100"/>
              <a:buFont typeface="Abel"/>
              <a:buNone/>
            </a:pPr>
            <a:r>
              <a:rPr b="0" i="0" lang="en-GB" sz="2000" u="sng" cap="none" strike="noStrike">
                <a:solidFill>
                  <a:srgbClr val="04B9D9"/>
                </a:solidFill>
                <a:latin typeface="Quattrocento Sans"/>
                <a:ea typeface="Quattrocento Sans"/>
                <a:cs typeface="Quattrocento Sans"/>
                <a:sym typeface="Quattrocento Sans"/>
                <a:hlinkClick r:id="rId4">
                  <a:extLst>
                    <a:ext uri="{A12FA001-AC4F-418D-AE19-62706E023703}">
                      <ahyp:hlinkClr val="tx"/>
                    </a:ext>
                  </a:extLst>
                </a:hlinkClick>
              </a:rPr>
              <a:t>https://www.repack.com/impact/ </a:t>
            </a:r>
            <a:endParaRPr/>
          </a:p>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rgbClr val="04B9D9"/>
                </a:solidFill>
                <a:latin typeface="Quattrocento Sans"/>
                <a:ea typeface="Quattrocento Sans"/>
                <a:cs typeface="Quattrocento Sans"/>
                <a:sym typeface="Quattrocento Sans"/>
              </a:rPr>
              <a:t>https://f.hubspotusercontent00.net/hubfs/2630758/Net%20Impact%20of%20RePack%20-%20Net%20Positive%20Nordics%20workshop%2015.9.2020%20-%20UPDATED.pdf</a:t>
            </a:r>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Sie finanzieren hochwertige Projekte zur Kohlenstoffreduzierung und -abscheidung, um den weltweiten Übergang zu einer kohlenstoffarmen Wirtschaft zu unterstützen. Zu diesem Zweck arbeiten sie mit der Baltic Sea Action Group zusammen, deren Ziel es ist, die Ostsee wiederherzustellen, Ökosysteme zu regenerieren und auf eine Regulierung zu drängen. </a:t>
            </a:r>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p:txBody>
      </p:sp>
      <p:sp>
        <p:nvSpPr>
          <p:cNvPr id="239" name="Google Shape;239;p13"/>
          <p:cNvSpPr/>
          <p:nvPr/>
        </p:nvSpPr>
        <p:spPr>
          <a:xfrm>
            <a:off x="4552221" y="1399273"/>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1" name="Google Shape;241;p13"/>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pic>
        <p:nvPicPr>
          <p:cNvPr id="242" name="Google Shape;242;p1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
        <p:nvSpPr>
          <p:cNvPr id="243" name="Google Shape;243;p13"/>
          <p:cNvSpPr txBox="1"/>
          <p:nvPr/>
        </p:nvSpPr>
        <p:spPr>
          <a:xfrm>
            <a:off x="714482"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Repak (Helsinki, Finnland)</a:t>
            </a:r>
            <a:endParaRPr/>
          </a:p>
        </p:txBody>
      </p:sp>
      <p:sp>
        <p:nvSpPr>
          <p:cNvPr id="244" name="Google Shape;244;p13"/>
          <p:cNvSpPr txBox="1"/>
          <p:nvPr/>
        </p:nvSpPr>
        <p:spPr>
          <a:xfrm>
            <a:off x="725054" y="1157624"/>
            <a:ext cx="3152493"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7">
                  <a:extLst>
                    <a:ext uri="{A12FA001-AC4F-418D-AE19-62706E023703}">
                      <ahyp:hlinkClr val="tx"/>
                    </a:ext>
                  </a:extLst>
                </a:hlinkClick>
              </a:rPr>
              <a:t>https://www.repack.com/ </a:t>
            </a:r>
            <a:endParaRPr/>
          </a:p>
        </p:txBody>
      </p:sp>
      <p:pic>
        <p:nvPicPr>
          <p:cNvPr id="245" name="Google Shape;245;p13"/>
          <p:cNvPicPr preferRelativeResize="0"/>
          <p:nvPr/>
        </p:nvPicPr>
        <p:blipFill rotWithShape="1">
          <a:blip r:embed="rId8">
            <a:alphaModFix/>
          </a:blip>
          <a:srcRect b="0" l="0" r="0" t="0"/>
          <a:stretch/>
        </p:blipFill>
        <p:spPr>
          <a:xfrm>
            <a:off x="988605" y="2836994"/>
            <a:ext cx="2657021" cy="7110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4"/>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FRAGEN</a:t>
            </a:r>
            <a:endParaRPr/>
          </a:p>
        </p:txBody>
      </p:sp>
      <p:sp>
        <p:nvSpPr>
          <p:cNvPr id="251" name="Google Shape;251;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2" name="Google Shape;252;p1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3" name="Google Shape;253;p1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54" name="Google Shape;254;p1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55" name="Google Shape;255;p14"/>
          <p:cNvSpPr txBox="1"/>
          <p:nvPr/>
        </p:nvSpPr>
        <p:spPr>
          <a:xfrm>
            <a:off x="952983" y="1859340"/>
            <a:ext cx="1058824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Warum ist die Wiederverwendung besser als das Recycling? Berücksichtigen Sie die Auswirkungen des Transports bei der Rückgabe von Verpackungen</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Handelt es sich um ein soziales Unternehmen? Erklären Sie warum</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Wie messen sie ihre positiven Auswirkungen?  Welche Dimensionen haben sie berücksichtigt?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5"/>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261" name="Google Shape;261;p1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2" name="Google Shape;262;p15"/>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263" name="Google Shape;263;p15"/>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64" name="Google Shape;264;p1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265" name="Google Shape;265;p15"/>
          <p:cNvGrpSpPr/>
          <p:nvPr/>
        </p:nvGrpSpPr>
        <p:grpSpPr>
          <a:xfrm>
            <a:off x="2569288" y="3802743"/>
            <a:ext cx="7053424" cy="1670958"/>
            <a:chOff x="2569288" y="3802743"/>
            <a:chExt cx="7053424" cy="1670958"/>
          </a:xfrm>
        </p:grpSpPr>
        <p:pic>
          <p:nvPicPr>
            <p:cNvPr descr="Qr code&#10;&#10;Description automatically generated" id="266" name="Google Shape;266;p15"/>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267" name="Google Shape;267;p15"/>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Modul 4: Inhalt</a:t>
            </a:r>
            <a:endParaRPr/>
          </a:p>
        </p:txBody>
      </p:sp>
      <p:sp>
        <p:nvSpPr>
          <p:cNvPr id="93" name="Google Shape;93;p2"/>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1</a:t>
            </a:r>
            <a:endParaRPr/>
          </a:p>
        </p:txBody>
      </p:sp>
      <p:sp>
        <p:nvSpPr>
          <p:cNvPr id="94" name="Google Shape;94;p2"/>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2</a:t>
            </a:r>
            <a:endParaRPr/>
          </a:p>
        </p:txBody>
      </p:sp>
      <p:sp>
        <p:nvSpPr>
          <p:cNvPr id="95" name="Google Shape;95;p2"/>
          <p:cNvSpPr txBox="1"/>
          <p:nvPr/>
        </p:nvSpPr>
        <p:spPr>
          <a:xfrm>
            <a:off x="3262906" y="2711796"/>
            <a:ext cx="7583284" cy="73455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1" i="0" lang="en-GB" sz="2400" u="none" cap="none" strike="noStrike">
                <a:solidFill>
                  <a:srgbClr val="3F3F3F"/>
                </a:solidFill>
                <a:latin typeface="Quattrocento Sans"/>
                <a:ea typeface="Quattrocento Sans"/>
                <a:cs typeface="Quattrocento Sans"/>
                <a:sym typeface="Quattrocento Sans"/>
              </a:rPr>
              <a:t>Bewährte Verfahren für Produkte als Dienstleistung: Inwit und Repack</a:t>
            </a:r>
            <a:endParaRPr b="1" i="0" sz="2400" u="none" cap="none" strike="noStrike">
              <a:solidFill>
                <a:srgbClr val="3F3F3F"/>
              </a:solidFill>
              <a:latin typeface="Quattrocento Sans"/>
              <a:ea typeface="Quattrocento Sans"/>
              <a:cs typeface="Quattrocento Sans"/>
              <a:sym typeface="Quattrocento Sans"/>
            </a:endParaRPr>
          </a:p>
        </p:txBody>
      </p:sp>
      <p:sp>
        <p:nvSpPr>
          <p:cNvPr id="96" name="Google Shape;96;p2"/>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3</a:t>
            </a:r>
            <a:endParaRPr/>
          </a:p>
        </p:txBody>
      </p:sp>
      <p:sp>
        <p:nvSpPr>
          <p:cNvPr id="97" name="Google Shape;97;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8" name="Google Shape;98;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99" name="Google Shape;99;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0" name="Google Shape;100;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1" name="Google Shape;101;p2"/>
          <p:cNvPicPr preferRelativeResize="0"/>
          <p:nvPr/>
        </p:nvPicPr>
        <p:blipFill rotWithShape="1">
          <a:blip r:embed="rId4">
            <a:alphaModFix/>
          </a:blip>
          <a:srcRect b="19852" l="0" r="0" t="1926"/>
          <a:stretch/>
        </p:blipFill>
        <p:spPr>
          <a:xfrm>
            <a:off x="1045611" y="0"/>
            <a:ext cx="897978" cy="4642338"/>
          </a:xfrm>
          <a:prstGeom prst="rect">
            <a:avLst/>
          </a:prstGeom>
          <a:noFill/>
          <a:ln>
            <a:noFill/>
          </a:ln>
        </p:spPr>
      </p:pic>
      <p:pic>
        <p:nvPicPr>
          <p:cNvPr id="102" name="Google Shape;102;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03" name="Google Shape;103;p2"/>
          <p:cNvSpPr txBox="1"/>
          <p:nvPr/>
        </p:nvSpPr>
        <p:spPr>
          <a:xfrm>
            <a:off x="3262906" y="1471132"/>
            <a:ext cx="7261149" cy="6578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n-GB" sz="2400" u="none" cap="none" strike="noStrike">
                <a:solidFill>
                  <a:srgbClr val="3F3F3F"/>
                </a:solidFill>
                <a:latin typeface="Quattrocento Sans"/>
                <a:ea typeface="Quattrocento Sans"/>
                <a:cs typeface="Quattrocento Sans"/>
                <a:sym typeface="Quattrocento Sans"/>
              </a:rPr>
              <a:t>Bewährte Praktiken im Lebensmittelsektor: Espigoladors und Good Edi</a:t>
            </a:r>
            <a:endParaRPr/>
          </a:p>
        </p:txBody>
      </p:sp>
      <p:sp>
        <p:nvSpPr>
          <p:cNvPr id="104" name="Google Shape;104;p2"/>
          <p:cNvSpPr txBox="1"/>
          <p:nvPr/>
        </p:nvSpPr>
        <p:spPr>
          <a:xfrm>
            <a:off x="3262907" y="3917766"/>
            <a:ext cx="7261149" cy="72457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n-GB" sz="2400" u="none" cap="none" strike="noStrike">
                <a:solidFill>
                  <a:srgbClr val="3F3F3F"/>
                </a:solidFill>
                <a:latin typeface="Quattrocento Sans"/>
                <a:ea typeface="Quattrocento Sans"/>
                <a:cs typeface="Quattrocento Sans"/>
                <a:sym typeface="Quattrocento Sans"/>
              </a:rPr>
              <a:t>Bewährte Verfahren im Energiesektor und bei der Rückgewinnung von Ressourcen: Energy4all und Dycle</a:t>
            </a:r>
            <a:endParaRPr b="0" i="0" sz="2400" u="none" cap="none" strike="noStrike">
              <a:solidFill>
                <a:srgbClr val="3F3F3F"/>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0" r="0" t="0"/>
          <a:stretch/>
        </p:blipFill>
        <p:spPr>
          <a:xfrm>
            <a:off x="2277715" y="2409507"/>
            <a:ext cx="2013790" cy="2968271"/>
          </a:xfrm>
          <a:prstGeom prst="rect">
            <a:avLst/>
          </a:prstGeom>
          <a:noFill/>
          <a:ln>
            <a:noFill/>
          </a:ln>
        </p:spPr>
      </p:pic>
      <p:pic>
        <p:nvPicPr>
          <p:cNvPr id="110" name="Google Shape;110;p3"/>
          <p:cNvPicPr preferRelativeResize="0"/>
          <p:nvPr/>
        </p:nvPicPr>
        <p:blipFill rotWithShape="1">
          <a:blip r:embed="rId4">
            <a:alphaModFix/>
          </a:blip>
          <a:srcRect b="0" l="0" r="0" t="0"/>
          <a:stretch/>
        </p:blipFill>
        <p:spPr>
          <a:xfrm>
            <a:off x="4808467" y="2409507"/>
            <a:ext cx="2013790" cy="2968271"/>
          </a:xfrm>
          <a:prstGeom prst="rect">
            <a:avLst/>
          </a:prstGeom>
          <a:noFill/>
          <a:ln>
            <a:noFill/>
          </a:ln>
        </p:spPr>
      </p:pic>
      <p:pic>
        <p:nvPicPr>
          <p:cNvPr id="111" name="Google Shape;111;p3"/>
          <p:cNvPicPr preferRelativeResize="0"/>
          <p:nvPr/>
        </p:nvPicPr>
        <p:blipFill rotWithShape="1">
          <a:blip r:embed="rId4">
            <a:alphaModFix/>
          </a:blip>
          <a:srcRect b="0" l="0" r="0" t="0"/>
          <a:stretch/>
        </p:blipFill>
        <p:spPr>
          <a:xfrm>
            <a:off x="7339219" y="2409506"/>
            <a:ext cx="2013790" cy="2968271"/>
          </a:xfrm>
          <a:prstGeom prst="rect">
            <a:avLst/>
          </a:prstGeom>
          <a:noFill/>
          <a:ln>
            <a:noFill/>
          </a:ln>
        </p:spPr>
      </p:pic>
      <p:pic>
        <p:nvPicPr>
          <p:cNvPr descr="Text&#10;&#10;Description automatically generated" id="112" name="Google Shape;112;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3" name="Google Shape;113;p3"/>
          <p:cNvSpPr txBox="1"/>
          <p:nvPr/>
        </p:nvSpPr>
        <p:spPr>
          <a:xfrm>
            <a:off x="2443871"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WISSEN</a:t>
            </a:r>
            <a:endParaRPr/>
          </a:p>
        </p:txBody>
      </p:sp>
      <p:sp>
        <p:nvSpPr>
          <p:cNvPr id="114" name="Google Shape;114;p3"/>
          <p:cNvSpPr txBox="1"/>
          <p:nvPr/>
        </p:nvSpPr>
        <p:spPr>
          <a:xfrm>
            <a:off x="497462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VERSTEHEN</a:t>
            </a:r>
            <a:endParaRPr/>
          </a:p>
        </p:txBody>
      </p:sp>
      <p:sp>
        <p:nvSpPr>
          <p:cNvPr id="115" name="Google Shape;115;p3"/>
          <p:cNvSpPr txBox="1"/>
          <p:nvPr/>
        </p:nvSpPr>
        <p:spPr>
          <a:xfrm>
            <a:off x="7505375"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VERSTEHEN</a:t>
            </a:r>
            <a:endParaRPr/>
          </a:p>
        </p:txBody>
      </p:sp>
      <p:sp>
        <p:nvSpPr>
          <p:cNvPr id="116" name="Google Shape;116;p3"/>
          <p:cNvSpPr txBox="1"/>
          <p:nvPr/>
        </p:nvSpPr>
        <p:spPr>
          <a:xfrm>
            <a:off x="2520279" y="4138539"/>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Bewährte Praktiken von Sozialunternehmen in der Kreislaufwirtschaft kennen</a:t>
            </a:r>
            <a:endParaRPr b="0" i="0" sz="1400" u="none" cap="none" strike="noStrike">
              <a:solidFill>
                <a:schemeClr val="lt1"/>
              </a:solidFill>
              <a:latin typeface="Quattrocento Sans"/>
              <a:ea typeface="Quattrocento Sans"/>
              <a:cs typeface="Quattrocento Sans"/>
              <a:sym typeface="Quattrocento Sans"/>
            </a:endParaRPr>
          </a:p>
        </p:txBody>
      </p:sp>
      <p:sp>
        <p:nvSpPr>
          <p:cNvPr id="117" name="Google Shape;117;p3"/>
          <p:cNvSpPr txBox="1"/>
          <p:nvPr/>
        </p:nvSpPr>
        <p:spPr>
          <a:xfrm>
            <a:off x="4974622"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Verstehen des Mehrwerts von Sozialunternehmen</a:t>
            </a:r>
            <a:endParaRPr/>
          </a:p>
        </p:txBody>
      </p:sp>
      <p:sp>
        <p:nvSpPr>
          <p:cNvPr id="118" name="Google Shape;118;p3"/>
          <p:cNvSpPr txBox="1"/>
          <p:nvPr/>
        </p:nvSpPr>
        <p:spPr>
          <a:xfrm>
            <a:off x="7505374" y="4353982"/>
            <a:ext cx="1681480" cy="738664"/>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Verstehen Sie die zirkulären Geschäftsmodelle</a:t>
            </a:r>
            <a:endParaRPr b="0" i="0" sz="1400" u="none" cap="none" strike="noStrike">
              <a:solidFill>
                <a:schemeClr val="lt1"/>
              </a:solidFill>
              <a:latin typeface="Quattrocento Sans"/>
              <a:ea typeface="Quattrocento Sans"/>
              <a:cs typeface="Quattrocento Sans"/>
              <a:sym typeface="Quattrocento Sans"/>
            </a:endParaRPr>
          </a:p>
        </p:txBody>
      </p:sp>
      <p:sp>
        <p:nvSpPr>
          <p:cNvPr id="119" name="Google Shape;119;p3"/>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ZIELE</a:t>
            </a:r>
            <a:endParaRPr/>
          </a:p>
        </p:txBody>
      </p:sp>
      <p:pic>
        <p:nvPicPr>
          <p:cNvPr id="120" name="Google Shape;120;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26" name="Google Shape;12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7" name="Google Shape;127;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28" name="Google Shape;128;p4"/>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4"/>
          <p:cNvSpPr txBox="1"/>
          <p:nvPr/>
        </p:nvSpPr>
        <p:spPr>
          <a:xfrm>
            <a:off x="2754443" y="843677"/>
            <a:ext cx="7014257"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u="none" cap="none" strike="noStrike">
                <a:solidFill>
                  <a:srgbClr val="29BB89"/>
                </a:solidFill>
                <a:latin typeface="Quattrocento Sans"/>
                <a:ea typeface="Quattrocento Sans"/>
                <a:cs typeface="Quattrocento Sans"/>
                <a:sym typeface="Quattrocento Sans"/>
              </a:rPr>
              <a:t>Bewährte Praktiken: Kreislaufwirtschaft + soziales Unternehmertum bei Produkten als Dienstleistung</a:t>
            </a:r>
            <a:endParaRPr/>
          </a:p>
          <a:p>
            <a:pPr indent="0" lvl="0" marL="0" marR="0" rtl="0" algn="l">
              <a:spcBef>
                <a:spcPts val="0"/>
              </a:spcBef>
              <a:spcAft>
                <a:spcPts val="0"/>
              </a:spcAft>
              <a:buNone/>
            </a:pPr>
            <a:r>
              <a:t/>
            </a:r>
            <a:endParaRPr b="1" sz="3200">
              <a:solidFill>
                <a:srgbClr val="29BB8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Inwit</a:t>
            </a:r>
            <a:endParaRPr/>
          </a:p>
        </p:txBody>
      </p:sp>
      <p:pic>
        <p:nvPicPr>
          <p:cNvPr id="130" name="Google Shape;130;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5"/>
          <p:cNvPicPr preferRelativeResize="0"/>
          <p:nvPr/>
        </p:nvPicPr>
        <p:blipFill rotWithShape="1">
          <a:blip r:embed="rId3">
            <a:alphaModFix/>
          </a:blip>
          <a:srcRect b="0" l="0" r="0" t="0"/>
          <a:stretch/>
        </p:blipFill>
        <p:spPr>
          <a:xfrm>
            <a:off x="-74425" y="-72036"/>
            <a:ext cx="12192000" cy="6858000"/>
          </a:xfrm>
          <a:prstGeom prst="rect">
            <a:avLst/>
          </a:prstGeom>
          <a:noFill/>
          <a:ln>
            <a:noFill/>
          </a:ln>
        </p:spPr>
      </p:pic>
      <p:sp>
        <p:nvSpPr>
          <p:cNvPr id="136" name="Google Shape;136;p5"/>
          <p:cNvSpPr txBox="1"/>
          <p:nvPr/>
        </p:nvSpPr>
        <p:spPr>
          <a:xfrm>
            <a:off x="911431"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INWIT (Kanada)</a:t>
            </a:r>
            <a:endParaRPr b="1" i="0" sz="3600" u="none" cap="none" strike="noStrike">
              <a:solidFill>
                <a:srgbClr val="29BB89"/>
              </a:solidFill>
              <a:latin typeface="Quattrocento Sans"/>
              <a:ea typeface="Quattrocento Sans"/>
              <a:cs typeface="Quattrocento Sans"/>
              <a:sym typeface="Quattrocento Sans"/>
            </a:endParaRPr>
          </a:p>
        </p:txBody>
      </p:sp>
      <p:sp>
        <p:nvSpPr>
          <p:cNvPr id="137" name="Google Shape;137;p5"/>
          <p:cNvSpPr txBox="1"/>
          <p:nvPr/>
        </p:nvSpPr>
        <p:spPr>
          <a:xfrm>
            <a:off x="4262511" y="1177711"/>
            <a:ext cx="7278720" cy="4000377"/>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700" u="none" cap="none" strike="noStrike">
                <a:solidFill>
                  <a:schemeClr val="lt1"/>
                </a:solidFill>
                <a:latin typeface="Quattrocento Sans"/>
                <a:ea typeface="Quattrocento Sans"/>
                <a:cs typeface="Quattrocento Sans"/>
                <a:sym typeface="Quattrocento Sans"/>
              </a:rPr>
              <a:t>Die Produkte von Inwit konzentrieren sich auf den "Sharing"-Aspekt der Kreislaufwirtschaft, indem sie wiederverwendbare Behälter an Lebensmittelunternehmen und Verbraucher verteilen. </a:t>
            </a:r>
            <a:endParaRPr sz="1300"/>
          </a:p>
          <a:p>
            <a:pPr indent="0" lvl="0" marL="0" marR="0" rtl="0" algn="just">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700" u="none" cap="none" strike="noStrike">
                <a:solidFill>
                  <a:schemeClr val="lt1"/>
                </a:solidFill>
                <a:latin typeface="Quattrocento Sans"/>
                <a:ea typeface="Quattrocento Sans"/>
                <a:cs typeface="Quattrocento Sans"/>
                <a:sym typeface="Quattrocento Sans"/>
              </a:rPr>
              <a:t>"Dieses gemeinsame Modell ermöglicht es uns, in hochwertige Anlagen zu investieren und ein erstklassiges Mitnahmeerlebnis zu schaffen, das für einzelne Lebensmittelunternehmen nicht realisierbar ist", so Anastasia Kiku. </a:t>
            </a:r>
            <a:endParaRPr sz="1300"/>
          </a:p>
          <a:p>
            <a:pPr indent="0" lvl="0" marL="0" marR="0" rtl="0" algn="just">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700" u="none" cap="none" strike="noStrike">
                <a:solidFill>
                  <a:schemeClr val="lt1"/>
                </a:solidFill>
                <a:latin typeface="Quattrocento Sans"/>
                <a:ea typeface="Quattrocento Sans"/>
                <a:cs typeface="Quattrocento Sans"/>
                <a:sym typeface="Quattrocento Sans"/>
              </a:rPr>
              <a:t>Premium-Takeout-Behälter sind ein gutes Beispiel dafür, wie zirkuläre Prinzipien zu besseren Kundenerlebnissen und höherer Markentreue führen können.</a:t>
            </a:r>
            <a:endParaRPr sz="1300"/>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342900" lvl="0" marL="457200" marR="0" rtl="0" algn="r">
              <a:lnSpc>
                <a:spcPct val="100000"/>
              </a:lnSpc>
              <a:spcBef>
                <a:spcPts val="0"/>
              </a:spcBef>
              <a:spcAft>
                <a:spcPts val="0"/>
              </a:spcAft>
              <a:buClr>
                <a:schemeClr val="lt1"/>
              </a:buClr>
              <a:buSzPts val="1400"/>
              <a:buFont typeface="Abel"/>
              <a:buNone/>
            </a:pPr>
            <a:r>
              <a:rPr b="0" i="1" lang="en-GB" sz="1900" u="none" cap="none" strike="noStrike">
                <a:solidFill>
                  <a:schemeClr val="lt1"/>
                </a:solidFill>
                <a:latin typeface="Abel"/>
                <a:ea typeface="Abel"/>
                <a:cs typeface="Abel"/>
                <a:sym typeface="Abel"/>
              </a:rPr>
              <a:t>Wir sind davon überzeugt, dass die Wiederverwendung in der Imbissbranche das Tor sein kann, um mehr Menschen zu inspirieren, ihre eigene Reise in Richtung Nachhaltigkeit anzutreten. </a:t>
            </a:r>
            <a:endParaRPr b="0" i="0" sz="1900" u="none" cap="none" strike="noStrike">
              <a:solidFill>
                <a:schemeClr val="lt1"/>
              </a:solidFill>
              <a:latin typeface="Abel"/>
              <a:ea typeface="Abel"/>
              <a:cs typeface="Abel"/>
              <a:sym typeface="Abel"/>
            </a:endParaRPr>
          </a:p>
          <a:p>
            <a:pPr indent="-342900" lvl="0" marL="457200" marR="0" rtl="0" algn="r">
              <a:lnSpc>
                <a:spcPct val="100000"/>
              </a:lnSpc>
              <a:spcBef>
                <a:spcPts val="0"/>
              </a:spcBef>
              <a:spcAft>
                <a:spcPts val="0"/>
              </a:spcAft>
              <a:buClr>
                <a:schemeClr val="lt1"/>
              </a:buClr>
              <a:buSzPts val="1400"/>
              <a:buFont typeface="Abel"/>
              <a:buNone/>
            </a:pPr>
            <a:r>
              <a:rPr b="0" i="1" lang="en-GB" sz="1900" u="none" cap="none" strike="noStrike">
                <a:solidFill>
                  <a:schemeClr val="lt1"/>
                </a:solidFill>
                <a:latin typeface="Abel"/>
                <a:ea typeface="Abel"/>
                <a:cs typeface="Abel"/>
                <a:sym typeface="Abel"/>
              </a:rPr>
              <a:t>Wir sind der Meinung, dass der Klimawandel die größte Bedrohung für die Menschheit darstellt und eine Chance für uns alle ist, die Art und Weise, wie wir leben, arbeiten und das Leben genießen, neu zu gestalten! </a:t>
            </a:r>
            <a:endParaRPr sz="1300"/>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38" name="Google Shape;138;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9" name="Google Shape;139;p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40" name="Google Shape;140;p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41" name="Google Shape;141;p5"/>
          <p:cNvSpPr txBox="1"/>
          <p:nvPr/>
        </p:nvSpPr>
        <p:spPr>
          <a:xfrm>
            <a:off x="922003" y="1157624"/>
            <a:ext cx="5045611"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rgbClr val="04B9D9"/>
                </a:solidFill>
                <a:latin typeface="Arial"/>
                <a:ea typeface="Arial"/>
                <a:cs typeface="Arial"/>
                <a:sym typeface="Arial"/>
              </a:rPr>
              <a:t>https://inwit.ca/ </a:t>
            </a:r>
            <a:endParaRPr/>
          </a:p>
        </p:txBody>
      </p:sp>
      <p:pic>
        <p:nvPicPr>
          <p:cNvPr descr="Una persona con un plato de comida con ensalada&#10;&#10;Descripción generada automáticamente" id="142" name="Google Shape;142;p5"/>
          <p:cNvPicPr preferRelativeResize="0"/>
          <p:nvPr/>
        </p:nvPicPr>
        <p:blipFill rotWithShape="1">
          <a:blip r:embed="rId6">
            <a:alphaModFix/>
          </a:blip>
          <a:srcRect b="0" l="0" r="0" t="0"/>
          <a:stretch/>
        </p:blipFill>
        <p:spPr>
          <a:xfrm>
            <a:off x="1023298" y="2895922"/>
            <a:ext cx="2141490" cy="2862775"/>
          </a:xfrm>
          <a:prstGeom prst="rect">
            <a:avLst/>
          </a:prstGeom>
          <a:noFill/>
          <a:ln>
            <a:noFill/>
          </a:ln>
        </p:spPr>
      </p:pic>
      <p:pic>
        <p:nvPicPr>
          <p:cNvPr id="143" name="Google Shape;143;p5"/>
          <p:cNvPicPr preferRelativeResize="0"/>
          <p:nvPr/>
        </p:nvPicPr>
        <p:blipFill rotWithShape="1">
          <a:blip r:embed="rId7">
            <a:alphaModFix/>
          </a:blip>
          <a:srcRect b="0" l="0" r="0" t="0"/>
          <a:stretch/>
        </p:blipFill>
        <p:spPr>
          <a:xfrm>
            <a:off x="922003" y="1820749"/>
            <a:ext cx="2638425" cy="923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9" name="Google Shape;149;p6"/>
          <p:cNvSpPr txBox="1"/>
          <p:nvPr/>
        </p:nvSpPr>
        <p:spPr>
          <a:xfrm>
            <a:off x="4739328" y="2055515"/>
            <a:ext cx="6815966" cy="711032"/>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400"/>
              <a:buFont typeface="Abel"/>
              <a:buNone/>
            </a:pPr>
            <a:r>
              <a:rPr b="1" i="0" lang="en-GB" sz="1800" u="none" cap="none" strike="noStrike">
                <a:solidFill>
                  <a:schemeClr val="lt1"/>
                </a:solidFill>
                <a:latin typeface="Abel"/>
                <a:ea typeface="Abel"/>
                <a:cs typeface="Abel"/>
                <a:sym typeface="Abel"/>
              </a:rPr>
              <a:t>Wir kümmern uns</a:t>
            </a:r>
            <a:endParaRPr b="0" i="0" sz="1800" u="none" cap="none" strike="noStrike">
              <a:solidFill>
                <a:schemeClr val="lt1"/>
              </a:solidFill>
              <a:latin typeface="Abel"/>
              <a:ea typeface="Abel"/>
              <a:cs typeface="Abel"/>
              <a:sym typeface="Abel"/>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Für die Gemeinschaft, unsere Umwelt und künftige Generationen</a:t>
            </a:r>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Für Vielfalt, Integration und Gerechtigkeit</a:t>
            </a:r>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Für lokale Unternehmen</a:t>
            </a:r>
            <a:endParaRPr/>
          </a:p>
          <a:p>
            <a:pPr indent="-342900" lvl="0" marL="457200" marR="0" rtl="0" algn="l">
              <a:lnSpc>
                <a:spcPct val="100000"/>
              </a:lnSpc>
              <a:spcBef>
                <a:spcPts val="0"/>
              </a:spcBef>
              <a:spcAft>
                <a:spcPts val="0"/>
              </a:spcAft>
              <a:buClr>
                <a:schemeClr val="lt1"/>
              </a:buClr>
              <a:buSzPts val="1400"/>
              <a:buFont typeface="Abel"/>
              <a:buNone/>
            </a:pPr>
            <a:r>
              <a:rPr b="0" i="0" lang="en-GB" sz="1800" u="none" cap="none" strike="noStrike">
                <a:solidFill>
                  <a:schemeClr val="lt1"/>
                </a:solidFill>
                <a:latin typeface="Abel"/>
                <a:ea typeface="Abel"/>
                <a:cs typeface="Abel"/>
                <a:sym typeface="Abel"/>
              </a:rPr>
              <a:t> </a:t>
            </a:r>
            <a:endParaRPr/>
          </a:p>
          <a:p>
            <a:pPr indent="-342900" lvl="0" marL="457200" marR="0" rtl="0" algn="l">
              <a:lnSpc>
                <a:spcPct val="100000"/>
              </a:lnSpc>
              <a:spcBef>
                <a:spcPts val="0"/>
              </a:spcBef>
              <a:spcAft>
                <a:spcPts val="0"/>
              </a:spcAft>
              <a:buClr>
                <a:schemeClr val="lt1"/>
              </a:buClr>
              <a:buSzPts val="1400"/>
              <a:buFont typeface="Abel"/>
              <a:buNone/>
            </a:pPr>
            <a:r>
              <a:rPr b="1" i="0" lang="en-GB" sz="1800" u="none" cap="none" strike="noStrike">
                <a:solidFill>
                  <a:schemeClr val="lt1"/>
                </a:solidFill>
                <a:latin typeface="Abel"/>
                <a:ea typeface="Abel"/>
                <a:cs typeface="Abel"/>
                <a:sym typeface="Abel"/>
              </a:rPr>
              <a:t>Wir verpflichten uns</a:t>
            </a:r>
            <a:endParaRPr b="0" i="0" sz="1800" u="none" cap="none" strike="noStrike">
              <a:solidFill>
                <a:schemeClr val="lt1"/>
              </a:solidFill>
              <a:latin typeface="Abel"/>
              <a:ea typeface="Abel"/>
              <a:cs typeface="Abel"/>
              <a:sym typeface="Abel"/>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Mit einem hohen Maß an Integrität</a:t>
            </a:r>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Wir sind verantwortungsbewusst und zuverlässig</a:t>
            </a:r>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Unsere Werte bestimmen unser Handeln</a:t>
            </a:r>
            <a:endParaRPr/>
          </a:p>
          <a:p>
            <a:pPr indent="-342900" lvl="0" marL="457200" marR="0" rtl="0" algn="l">
              <a:lnSpc>
                <a:spcPct val="100000"/>
              </a:lnSpc>
              <a:spcBef>
                <a:spcPts val="0"/>
              </a:spcBef>
              <a:spcAft>
                <a:spcPts val="0"/>
              </a:spcAft>
              <a:buClr>
                <a:schemeClr val="lt1"/>
              </a:buClr>
              <a:buSzPts val="1400"/>
              <a:buFont typeface="Abel"/>
              <a:buNone/>
            </a:pPr>
            <a:r>
              <a:rPr b="0" i="0" lang="en-GB" sz="1800" u="none" cap="none" strike="noStrike">
                <a:solidFill>
                  <a:schemeClr val="lt1"/>
                </a:solidFill>
                <a:latin typeface="Abel"/>
                <a:ea typeface="Abel"/>
                <a:cs typeface="Abel"/>
                <a:sym typeface="Abel"/>
              </a:rPr>
              <a:t> </a:t>
            </a:r>
            <a:endParaRPr/>
          </a:p>
          <a:p>
            <a:pPr indent="-342900" lvl="0" marL="457200" marR="0" rtl="0" algn="l">
              <a:lnSpc>
                <a:spcPct val="100000"/>
              </a:lnSpc>
              <a:spcBef>
                <a:spcPts val="0"/>
              </a:spcBef>
              <a:spcAft>
                <a:spcPts val="0"/>
              </a:spcAft>
              <a:buClr>
                <a:schemeClr val="lt1"/>
              </a:buClr>
              <a:buSzPts val="1400"/>
              <a:buFont typeface="Abel"/>
              <a:buNone/>
            </a:pPr>
            <a:r>
              <a:rPr b="1" i="0" lang="en-GB" sz="1800" u="none" cap="none" strike="noStrike">
                <a:solidFill>
                  <a:schemeClr val="lt1"/>
                </a:solidFill>
                <a:latin typeface="Abel"/>
                <a:ea typeface="Abel"/>
                <a:cs typeface="Abel"/>
                <a:sym typeface="Abel"/>
              </a:rPr>
              <a:t>Wir inspirieren</a:t>
            </a:r>
            <a:endParaRPr b="0" i="0" sz="1800" u="none" cap="none" strike="noStrike">
              <a:solidFill>
                <a:schemeClr val="lt1"/>
              </a:solidFill>
              <a:latin typeface="Abel"/>
              <a:ea typeface="Abel"/>
              <a:cs typeface="Abel"/>
              <a:sym typeface="Abel"/>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Durch Leidenschaft für die Abfallreduzierung</a:t>
            </a:r>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Durch die Schaffung von Räumen und Gesprächen, die dazu beitragen, Erzählungen zu verändern</a:t>
            </a:r>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Durch einen Beitrag zu einer Kreislaufwirtschaft und einer ethischen Wirtschaft</a:t>
            </a:r>
            <a:endParaRPr/>
          </a:p>
        </p:txBody>
      </p:sp>
      <p:sp>
        <p:nvSpPr>
          <p:cNvPr id="150" name="Google Shape;150;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51" name="Google Shape;151;p6"/>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52" name="Google Shape;152;p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53" name="Google Shape;153;p6"/>
          <p:cNvSpPr txBox="1"/>
          <p:nvPr/>
        </p:nvSpPr>
        <p:spPr>
          <a:xfrm>
            <a:off x="4739328" y="1595062"/>
            <a:ext cx="6825617" cy="44063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000" u="none" cap="none" strike="noStrike">
                <a:solidFill>
                  <a:srgbClr val="29BB89"/>
                </a:solidFill>
                <a:latin typeface="Quattrocento Sans"/>
                <a:ea typeface="Quattrocento Sans"/>
                <a:cs typeface="Quattrocento Sans"/>
                <a:sym typeface="Quattrocento Sans"/>
              </a:rPr>
              <a:t>MISSION</a:t>
            </a:r>
            <a:endParaRPr/>
          </a:p>
        </p:txBody>
      </p:sp>
      <p:sp>
        <p:nvSpPr>
          <p:cNvPr id="154" name="Google Shape;154;p6"/>
          <p:cNvSpPr/>
          <p:nvPr/>
        </p:nvSpPr>
        <p:spPr>
          <a:xfrm>
            <a:off x="4495949" y="172283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6"/>
          <p:cNvSpPr txBox="1"/>
          <p:nvPr/>
        </p:nvSpPr>
        <p:spPr>
          <a:xfrm>
            <a:off x="922003" y="1157624"/>
            <a:ext cx="5045611"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rgbClr val="04B9D9"/>
                </a:solidFill>
                <a:latin typeface="Arial"/>
                <a:ea typeface="Arial"/>
                <a:cs typeface="Arial"/>
                <a:sym typeface="Arial"/>
              </a:rPr>
              <a:t>https://inwit.ca/ </a:t>
            </a:r>
            <a:endParaRPr/>
          </a:p>
        </p:txBody>
      </p:sp>
      <p:sp>
        <p:nvSpPr>
          <p:cNvPr id="156" name="Google Shape;156;p6"/>
          <p:cNvSpPr txBox="1"/>
          <p:nvPr/>
        </p:nvSpPr>
        <p:spPr>
          <a:xfrm>
            <a:off x="911431"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INWIT (Kanada)</a:t>
            </a:r>
            <a:endParaRPr b="1" i="0" sz="3600" u="none" cap="none" strike="noStrike">
              <a:solidFill>
                <a:srgbClr val="29BB89"/>
              </a:solidFill>
              <a:latin typeface="Quattrocento Sans"/>
              <a:ea typeface="Quattrocento Sans"/>
              <a:cs typeface="Quattrocento Sans"/>
              <a:sym typeface="Quattrocento Sans"/>
            </a:endParaRPr>
          </a:p>
        </p:txBody>
      </p:sp>
      <p:pic>
        <p:nvPicPr>
          <p:cNvPr id="157" name="Google Shape;157;p6"/>
          <p:cNvPicPr preferRelativeResize="0"/>
          <p:nvPr/>
        </p:nvPicPr>
        <p:blipFill rotWithShape="1">
          <a:blip r:embed="rId6">
            <a:alphaModFix/>
          </a:blip>
          <a:srcRect b="0" l="0" r="0" t="0"/>
          <a:stretch/>
        </p:blipFill>
        <p:spPr>
          <a:xfrm>
            <a:off x="1217490" y="2136404"/>
            <a:ext cx="2638425" cy="923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FRAGEN</a:t>
            </a:r>
            <a:endParaRPr/>
          </a:p>
        </p:txBody>
      </p:sp>
      <p:sp>
        <p:nvSpPr>
          <p:cNvPr id="163" name="Google Shape;163;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4" name="Google Shape;164;p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65" name="Google Shape;165;p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66" name="Google Shape;166;p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67" name="Google Shape;167;p7"/>
          <p:cNvSpPr txBox="1"/>
          <p:nvPr/>
        </p:nvSpPr>
        <p:spPr>
          <a:xfrm>
            <a:off x="952983" y="1859340"/>
            <a:ext cx="105882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Handelt es sich um ein soziales Unternehmen? Erklären Sie warum</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Wie wenden sie die Grundsätze der Kreislaufwirtschaft 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8"/>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73" name="Google Shape;173;p8"/>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74" name="Google Shape;174;p8"/>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75" name="Google Shape;175;p8"/>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8"/>
          <p:cNvSpPr txBox="1"/>
          <p:nvPr/>
        </p:nvSpPr>
        <p:spPr>
          <a:xfrm>
            <a:off x="2754443" y="843677"/>
            <a:ext cx="7014257"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Bewährte Verfahren: Kreislaufwirtschaft + </a:t>
            </a:r>
            <a:endParaRPr/>
          </a:p>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Verpackung</a:t>
            </a:r>
            <a:endParaRPr/>
          </a:p>
          <a:p>
            <a:pPr indent="0" lvl="0" marL="0" marR="0" rtl="0" algn="l">
              <a:spcBef>
                <a:spcPts val="0"/>
              </a:spcBef>
              <a:spcAft>
                <a:spcPts val="0"/>
              </a:spcAft>
              <a:buNone/>
            </a:pPr>
            <a:r>
              <a:t/>
            </a:r>
            <a:endParaRPr b="1" sz="3200">
              <a:solidFill>
                <a:srgbClr val="29BB8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RePack</a:t>
            </a:r>
            <a:endParaRPr b="1" sz="3200">
              <a:solidFill>
                <a:srgbClr val="29BB89"/>
              </a:solidFill>
              <a:latin typeface="Quattrocento Sans"/>
              <a:ea typeface="Quattrocento Sans"/>
              <a:cs typeface="Quattrocento Sans"/>
              <a:sym typeface="Quattrocento Sans"/>
            </a:endParaRPr>
          </a:p>
        </p:txBody>
      </p:sp>
      <p:pic>
        <p:nvPicPr>
          <p:cNvPr id="177" name="Google Shape;177;p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3" name="Google Shape;183;p9"/>
          <p:cNvSpPr txBox="1"/>
          <p:nvPr/>
        </p:nvSpPr>
        <p:spPr>
          <a:xfrm>
            <a:off x="911431"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Repak (Helsinki, Finnland)</a:t>
            </a:r>
            <a:endParaRPr/>
          </a:p>
        </p:txBody>
      </p:sp>
      <p:sp>
        <p:nvSpPr>
          <p:cNvPr id="184" name="Google Shape;184;p9"/>
          <p:cNvSpPr txBox="1"/>
          <p:nvPr/>
        </p:nvSpPr>
        <p:spPr>
          <a:xfrm>
            <a:off x="4386113" y="1666461"/>
            <a:ext cx="7278720"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chemeClr val="lt1"/>
                </a:solidFill>
                <a:latin typeface="Quattrocento Sans"/>
                <a:ea typeface="Quattrocento Sans"/>
                <a:cs typeface="Quattrocento Sans"/>
                <a:sym typeface="Quattrocento Sans"/>
              </a:rPr>
              <a:t>RePack beseitigt den Müll bei Lieferungen durch wiederverwendbare Verpackungen.</a:t>
            </a:r>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chemeClr val="lt1"/>
                </a:solidFill>
                <a:latin typeface="Quattrocento Sans"/>
                <a:ea typeface="Quattrocento Sans"/>
                <a:cs typeface="Quattrocento Sans"/>
                <a:sym typeface="Quattrocento Sans"/>
              </a:rPr>
              <a:t>Wenn eine Person eine mit Repack verpackte Online-Bestellung erhält, packt sie ihre Sendung aus, faltet das Paket und wirft es in einen Briefkasten irgendwo auf der Welt. </a:t>
            </a:r>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chemeClr val="lt1"/>
                </a:solidFill>
                <a:latin typeface="Quattrocento Sans"/>
                <a:ea typeface="Quattrocento Sans"/>
                <a:cs typeface="Quattrocento Sans"/>
                <a:sym typeface="Quattrocento Sans"/>
              </a:rPr>
              <a:t>Einige Säcke kehren direkt zu RePack zurück, andere werden mit Kennzeichnungen wie z. B. vorausbezahlte Kundenrücksendungen an RePack zurückgegeben und bis zu (mindestens) 20 Mal für neue Lieferungen verwendet. </a:t>
            </a:r>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chemeClr val="lt1"/>
                </a:solidFill>
                <a:latin typeface="Quattrocento Sans"/>
                <a:ea typeface="Quattrocento Sans"/>
                <a:cs typeface="Quattrocento Sans"/>
                <a:sym typeface="Quattrocento Sans"/>
              </a:rPr>
              <a:t>Die direkte Rückgabequote liegt bei 75 %. Einige Nutzer behalten die Verpackung und verwenden sie selbst wieder oder geben sie zu einem späteren Zeitpunkt zurück.</a:t>
            </a:r>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chemeClr val="lt1"/>
              </a:solidFill>
              <a:latin typeface="Quattrocento Sans"/>
              <a:ea typeface="Quattrocento Sans"/>
              <a:cs typeface="Quattrocento Sans"/>
              <a:sym typeface="Quattrocento Sans"/>
            </a:endParaRPr>
          </a:p>
        </p:txBody>
      </p:sp>
      <p:sp>
        <p:nvSpPr>
          <p:cNvPr id="185" name="Google Shape;185;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6" name="Google Shape;186;p9"/>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87" name="Google Shape;187;p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88" name="Google Shape;188;p9"/>
          <p:cNvSpPr txBox="1"/>
          <p:nvPr/>
        </p:nvSpPr>
        <p:spPr>
          <a:xfrm>
            <a:off x="922003" y="1157624"/>
            <a:ext cx="5045611"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https://www.repack.com/ </a:t>
            </a:r>
            <a:endParaRPr/>
          </a:p>
        </p:txBody>
      </p:sp>
      <p:pic>
        <p:nvPicPr>
          <p:cNvPr id="189" name="Google Shape;189;p9"/>
          <p:cNvPicPr preferRelativeResize="0"/>
          <p:nvPr/>
        </p:nvPicPr>
        <p:blipFill rotWithShape="1">
          <a:blip r:embed="rId7">
            <a:alphaModFix/>
          </a:blip>
          <a:srcRect b="0" l="0" r="0" t="0"/>
          <a:stretch/>
        </p:blipFill>
        <p:spPr>
          <a:xfrm>
            <a:off x="1185554" y="2836994"/>
            <a:ext cx="2657021" cy="71103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