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Abel"/>
      <p:regular r:id="rId24"/>
    </p:embeddedFont>
    <p:embeddedFont>
      <p:font typeface="Quattrocento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q7cCx7qvGr3mCDKq7DdCUV00Z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bel-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fntdata"/><Relationship Id="rId25" Type="http://schemas.openxmlformats.org/officeDocument/2006/relationships/font" Target="fonts/QuattrocentoSans-regular.fntdata"/><Relationship Id="rId28" Type="http://schemas.openxmlformats.org/officeDocument/2006/relationships/font" Target="fonts/QuattrocentoSans-boldItalic.fntdata"/><Relationship Id="rId27"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hyperlink" Target="https://espigoladors.cat/en/" TargetMode="External"/><Relationship Id="rId7" Type="http://schemas.openxmlformats.org/officeDocument/2006/relationships/image" Target="../media/image8.png"/><Relationship Id="rId8"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hyperlink" Target="https://espigoladors.cat/en/" TargetMode="External"/><Relationship Id="rId7" Type="http://schemas.openxmlformats.org/officeDocument/2006/relationships/image" Target="../media/image16.png"/><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hyperlink" Target="https://espigoladors.cat/en/" TargetMode="External"/><Relationship Id="rId7" Type="http://schemas.openxmlformats.org/officeDocument/2006/relationships/image" Target="../media/image8.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hyperlink" Target="https://www.youtube.com/watch?v=6W9ec1HK4U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hyperlink" Target="https://good-edi.com/" TargetMode="External"/><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www.impactboom.org/blog/2021/8/16/catherine-hutchins-and-aniyo-rahebi-on-creating-environmental-sustainability-through-waste-free-edible-coffee-cups" TargetMode="External"/><Relationship Id="rId10" Type="http://schemas.openxmlformats.org/officeDocument/2006/relationships/image" Target="../media/image25.png"/><Relationship Id="rId9" Type="http://schemas.openxmlformats.org/officeDocument/2006/relationships/hyperlink" Target="https://soundcloud.com/impactboomorg/episode-276-2021-catherine-hutchins-and-aniyo-rahebi-on-sustainability-through-waste-free-coffee-cups?utm_source=clipboard&amp;utm_campaign=wtshare&amp;utm_medium=widget&amp;utm_content=https%253A%252F%252Fsoundcloud.com%252Fimpactboomorg%252Fepisode-276-2021-catherine-hutchins-and-aniyo-rahebi-on-sustainability-through-waste-free-coffee-cups" TargetMode="External"/><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hyperlink" Target="https://good-edi.com/" TargetMode="External"/><Relationship Id="rId8"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hyperlink" Target="https://good-edi.com/" TargetMode="External"/><Relationship Id="rId7"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hyperlink" Target="https://espigoladors.cat/en/" TargetMode="External"/><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hyperlink" Target="https://espigoladors.cat/en/" TargetMode="External"/><Relationship Id="rId7" Type="http://schemas.openxmlformats.org/officeDocument/2006/relationships/image" Target="../media/image8.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4: Bewährte Praktiken der Kreislaufwirtschaft und des sozialen Unternehmertums -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10"/>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Espigoladors (Katalonien, Spanien)</a:t>
            </a:r>
            <a:endParaRPr/>
          </a:p>
        </p:txBody>
      </p:sp>
      <p:sp>
        <p:nvSpPr>
          <p:cNvPr id="196" name="Google Shape;196;p10"/>
          <p:cNvSpPr txBox="1"/>
          <p:nvPr/>
        </p:nvSpPr>
        <p:spPr>
          <a:xfrm>
            <a:off x="4686844" y="2154394"/>
            <a:ext cx="68159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In Espigoladors wollen sie die Sammeltätigkeit wieder aufleben lassen und würdigen, eine uralte Praxis, die darin besteht, in Absprache mit dem Landwirt Obst und Gemüse zu ernten und einzusammeln, das auf dem kommerziellen Markt wegen Überproduktion, mangelndem Absatz oder aus ästhetischen Gründen aussortiert wird.</a:t>
            </a:r>
            <a:endParaRPr/>
          </a:p>
          <a:p>
            <a:pPr indent="0" lvl="0" marL="0" marR="0" rtl="0" algn="just">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Auf diese Weise tragen sie dazu bei, Lebensmittelabfälle und -verluste zu verringern, die Aufgabe des Primärsektors sichtbar zu machen und das Bewusstsein für den Wert von Lebensmitteln zu schärfen.</a:t>
            </a:r>
            <a:endParaRPr/>
          </a:p>
          <a:p>
            <a:pPr indent="0" lvl="0" marL="0" marR="0" rtl="0" algn="just">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Sie organisieren Sammlungen direkt auf den Feldern von Lebensmitteln, die nicht verkauft werden können, und wir verteilen sie an soziale Einrichtungen, um Menschen in prekären Situationen Zugang zu gesunden, nahrhaften Lebensmitteln zu verschaffen.</a:t>
            </a:r>
            <a:endParaRPr/>
          </a:p>
        </p:txBody>
      </p:sp>
      <p:sp>
        <p:nvSpPr>
          <p:cNvPr id="197" name="Google Shape;19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8" name="Google Shape;198;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9" name="Google Shape;199;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0" name="Google Shape;200;p10"/>
          <p:cNvSpPr txBox="1"/>
          <p:nvPr/>
        </p:nvSpPr>
        <p:spPr>
          <a:xfrm>
            <a:off x="922004" y="1157624"/>
            <a:ext cx="3495252"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https://espigoladors.cat/en/ </a:t>
            </a:r>
            <a:endParaRPr b="0" i="0" sz="2000" u="none" cap="none" strike="noStrike">
              <a:solidFill>
                <a:srgbClr val="04B9D9"/>
              </a:solidFill>
              <a:latin typeface="Arial"/>
              <a:ea typeface="Arial"/>
              <a:cs typeface="Arial"/>
              <a:sym typeface="Arial"/>
            </a:endParaRPr>
          </a:p>
        </p:txBody>
      </p:sp>
      <p:pic>
        <p:nvPicPr>
          <p:cNvPr id="201" name="Google Shape;201;p10"/>
          <p:cNvPicPr preferRelativeResize="0"/>
          <p:nvPr/>
        </p:nvPicPr>
        <p:blipFill rotWithShape="1">
          <a:blip r:embed="rId7">
            <a:alphaModFix/>
          </a:blip>
          <a:srcRect b="0" l="0" r="0" t="0"/>
          <a:stretch/>
        </p:blipFill>
        <p:spPr>
          <a:xfrm>
            <a:off x="1235259" y="4624782"/>
            <a:ext cx="2430931" cy="1468984"/>
          </a:xfrm>
          <a:prstGeom prst="rect">
            <a:avLst/>
          </a:prstGeom>
          <a:noFill/>
          <a:ln>
            <a:noFill/>
          </a:ln>
        </p:spPr>
      </p:pic>
      <p:sp>
        <p:nvSpPr>
          <p:cNvPr id="202" name="Google Shape;202;p10"/>
          <p:cNvSpPr txBox="1"/>
          <p:nvPr/>
        </p:nvSpPr>
        <p:spPr>
          <a:xfrm>
            <a:off x="6862195" y="1697048"/>
            <a:ext cx="2225534"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chemeClr val="lt1"/>
                </a:solidFill>
                <a:latin typeface="Quattrocento Sans"/>
                <a:ea typeface="Quattrocento Sans"/>
                <a:cs typeface="Quattrocento Sans"/>
                <a:sym typeface="Quattrocento Sans"/>
              </a:rPr>
              <a:t>GLEANINGS</a:t>
            </a:r>
            <a:endParaRPr/>
          </a:p>
        </p:txBody>
      </p:sp>
      <p:pic>
        <p:nvPicPr>
          <p:cNvPr id="203" name="Google Shape;203;p10"/>
          <p:cNvPicPr preferRelativeResize="0"/>
          <p:nvPr/>
        </p:nvPicPr>
        <p:blipFill rotWithShape="1">
          <a:blip r:embed="rId8">
            <a:alphaModFix/>
          </a:blip>
          <a:srcRect b="0" l="0" r="0" t="7526"/>
          <a:stretch/>
        </p:blipFill>
        <p:spPr>
          <a:xfrm>
            <a:off x="1266388" y="1968627"/>
            <a:ext cx="2368675" cy="25561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9" name="Google Shape;209;p11"/>
          <p:cNvSpPr txBox="1"/>
          <p:nvPr/>
        </p:nvSpPr>
        <p:spPr>
          <a:xfrm>
            <a:off x="4746582" y="4274499"/>
            <a:ext cx="6548982"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Ein NETZWERK aus lokalen Betrieben und Freiwilligen</a:t>
            </a:r>
            <a:endParaRPr/>
          </a:p>
        </p:txBody>
      </p:sp>
      <p:sp>
        <p:nvSpPr>
          <p:cNvPr id="210" name="Google Shape;210;p11"/>
          <p:cNvSpPr txBox="1"/>
          <p:nvPr/>
        </p:nvSpPr>
        <p:spPr>
          <a:xfrm>
            <a:off x="4746582" y="4661237"/>
            <a:ext cx="643723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Sie treffen auf neugierige, kompromissbereite und lernwillige Menschen, die einen Beitrag zum Kampf für eine bessere Lebensmittelverwendung leisten wollen, die Erfahrungen austauschen und praktisch mit dem Land arbeiten wollen.</a:t>
            </a:r>
            <a:endParaRPr/>
          </a:p>
          <a:p>
            <a:pPr indent="0" lvl="0" marL="0" marR="0" rtl="0" algn="l">
              <a:lnSpc>
                <a:spcPct val="100000"/>
              </a:lnSpc>
              <a:spcBef>
                <a:spcPts val="0"/>
              </a:spcBef>
              <a:spcAft>
                <a:spcPts val="0"/>
              </a:spcAft>
              <a:buClr>
                <a:schemeClr val="dk1"/>
              </a:buClr>
              <a:buSzPts val="1100"/>
              <a:buFont typeface="Abel"/>
              <a:buNone/>
            </a:pPr>
            <a:r>
              <a:t/>
            </a:r>
            <a:endParaRPr b="0" i="0" sz="14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Wir suchen Landwirte, die mit ihnen zusammen einen Beitrag zu einer besseren Lebensmittelverwendung leisten wollen, indem sie eine kohärente Lösung mit der Umwelt und dem sozialen Kontext anwenden.</a:t>
            </a:r>
            <a:endParaRPr/>
          </a:p>
        </p:txBody>
      </p:sp>
      <p:sp>
        <p:nvSpPr>
          <p:cNvPr id="211" name="Google Shape;211;p11"/>
          <p:cNvSpPr txBox="1"/>
          <p:nvPr/>
        </p:nvSpPr>
        <p:spPr>
          <a:xfrm>
            <a:off x="4709141" y="166132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ENGAGEMENT FÜR DIE ZIELE DER NACHHALTIGEN ENTWICKLUNG (SDGS)</a:t>
            </a:r>
            <a:endParaRPr/>
          </a:p>
        </p:txBody>
      </p:sp>
      <p:sp>
        <p:nvSpPr>
          <p:cNvPr id="212" name="Google Shape;212;p11"/>
          <p:cNvSpPr txBox="1"/>
          <p:nvPr/>
        </p:nvSpPr>
        <p:spPr>
          <a:xfrm>
            <a:off x="4709142" y="184466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Die von Espigoladors geförderten Aktionen sind gut auf einige der SDGs abgestimmt, die 2015 von den Vereinten Nationen verabschiedet wurden, um im Rahmen einer neuen globalen Agenda für nachhaltige Entwicklung die Armut zu beseitigen, den Planeten zu schützen und Wohlstand für alle zu sichern.</a:t>
            </a:r>
            <a:endParaRPr/>
          </a:p>
        </p:txBody>
      </p:sp>
      <p:sp>
        <p:nvSpPr>
          <p:cNvPr id="213" name="Google Shape;213;p11"/>
          <p:cNvSpPr txBox="1"/>
          <p:nvPr/>
        </p:nvSpPr>
        <p:spPr>
          <a:xfrm>
            <a:off x="4746582" y="294689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KREISLAUFWIRTSCHAFT</a:t>
            </a:r>
            <a:endParaRPr/>
          </a:p>
        </p:txBody>
      </p:sp>
      <p:sp>
        <p:nvSpPr>
          <p:cNvPr id="214" name="Google Shape;214;p11"/>
          <p:cNvSpPr txBox="1"/>
          <p:nvPr/>
        </p:nvSpPr>
        <p:spPr>
          <a:xfrm>
            <a:off x="4746582" y="3258373"/>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Gleichzeitig ist das Modell von Espigoladors eng mit den Grundsätzen der Kreislaufwirtschaft verbunden, einem neuen Paradigmenwechsel, der darauf abzielt, die Lebensdauer von Produkten zu verlängern, ihre Nutzung zu maximieren und gleichzeitig die Abfallerzeugung zu reduzieren.</a:t>
            </a:r>
            <a:endParaRPr/>
          </a:p>
        </p:txBody>
      </p:sp>
      <p:sp>
        <p:nvSpPr>
          <p:cNvPr id="215" name="Google Shape;215;p11"/>
          <p:cNvSpPr/>
          <p:nvPr/>
        </p:nvSpPr>
        <p:spPr>
          <a:xfrm>
            <a:off x="4495949" y="17228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4495945" y="305451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4413966" y="4386192"/>
            <a:ext cx="185100" cy="185100"/>
          </a:xfrm>
          <a:prstGeom prst="ellipse">
            <a:avLst/>
          </a:prstGeom>
          <a:solidFill>
            <a:srgbClr val="FF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9" name="Google Shape;219;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20" name="Google Shape;220;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21" name="Google Shape;221;p11"/>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Espigoladors (Katalonien, Spanien)</a:t>
            </a:r>
            <a:endParaRPr/>
          </a:p>
        </p:txBody>
      </p:sp>
      <p:sp>
        <p:nvSpPr>
          <p:cNvPr id="222" name="Google Shape;222;p11"/>
          <p:cNvSpPr txBox="1"/>
          <p:nvPr/>
        </p:nvSpPr>
        <p:spPr>
          <a:xfrm>
            <a:off x="666892" y="1157624"/>
            <a:ext cx="3567484"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https://espigoladors.cat/en/ </a:t>
            </a:r>
            <a:endParaRPr b="0" i="0" sz="2000" u="none" cap="none" strike="noStrike">
              <a:solidFill>
                <a:srgbClr val="04B9D9"/>
              </a:solidFill>
              <a:latin typeface="Arial"/>
              <a:ea typeface="Arial"/>
              <a:cs typeface="Arial"/>
              <a:sym typeface="Arial"/>
            </a:endParaRPr>
          </a:p>
        </p:txBody>
      </p:sp>
      <p:pic>
        <p:nvPicPr>
          <p:cNvPr id="223" name="Google Shape;223;p11"/>
          <p:cNvPicPr preferRelativeResize="0"/>
          <p:nvPr/>
        </p:nvPicPr>
        <p:blipFill rotWithShape="1">
          <a:blip r:embed="rId7">
            <a:alphaModFix/>
          </a:blip>
          <a:srcRect b="18754" l="50000" r="8126" t="35378"/>
          <a:stretch/>
        </p:blipFill>
        <p:spPr>
          <a:xfrm>
            <a:off x="494924" y="1785843"/>
            <a:ext cx="3657089" cy="2252289"/>
          </a:xfrm>
          <a:prstGeom prst="rect">
            <a:avLst/>
          </a:prstGeom>
          <a:noFill/>
          <a:ln>
            <a:noFill/>
          </a:ln>
        </p:spPr>
      </p:pic>
      <p:pic>
        <p:nvPicPr>
          <p:cNvPr id="224" name="Google Shape;224;p11"/>
          <p:cNvPicPr preferRelativeResize="0"/>
          <p:nvPr/>
        </p:nvPicPr>
        <p:blipFill rotWithShape="1">
          <a:blip r:embed="rId8">
            <a:alphaModFix/>
          </a:blip>
          <a:srcRect b="0" l="0" r="0" t="0"/>
          <a:stretch/>
        </p:blipFill>
        <p:spPr>
          <a:xfrm>
            <a:off x="1217490" y="4285774"/>
            <a:ext cx="2430931" cy="1468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0" name="Google Shape;230;p12"/>
          <p:cNvSpPr txBox="1"/>
          <p:nvPr/>
        </p:nvSpPr>
        <p:spPr>
          <a:xfrm>
            <a:off x="6487392" y="1345117"/>
            <a:ext cx="3092705"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400" u="none" cap="none" strike="noStrike">
                <a:solidFill>
                  <a:srgbClr val="29BB89"/>
                </a:solidFill>
                <a:latin typeface="Quattrocento Sans"/>
                <a:ea typeface="Quattrocento Sans"/>
                <a:cs typeface="Quattrocento Sans"/>
                <a:sym typeface="Quattrocento Sans"/>
              </a:rPr>
              <a:t>IHRE AUSWIRKUNG</a:t>
            </a:r>
            <a:endParaRPr/>
          </a:p>
        </p:txBody>
      </p:sp>
      <p:sp>
        <p:nvSpPr>
          <p:cNvPr id="231" name="Google Shape;231;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2" name="Google Shape;232;p1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3" name="Google Shape;233;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4" name="Google Shape;234;p12"/>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Espigoladors (Katalonien, Spanien)</a:t>
            </a:r>
            <a:endParaRPr/>
          </a:p>
        </p:txBody>
      </p:sp>
      <p:sp>
        <p:nvSpPr>
          <p:cNvPr id="235" name="Google Shape;235;p12"/>
          <p:cNvSpPr txBox="1"/>
          <p:nvPr/>
        </p:nvSpPr>
        <p:spPr>
          <a:xfrm>
            <a:off x="922004" y="1157624"/>
            <a:ext cx="3545854"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https://espigoladors.cat/en/ </a:t>
            </a:r>
            <a:endParaRPr b="0" i="0" sz="2000" u="none" cap="none" strike="noStrike">
              <a:solidFill>
                <a:srgbClr val="04B9D9"/>
              </a:solidFill>
              <a:latin typeface="Arial"/>
              <a:ea typeface="Arial"/>
              <a:cs typeface="Arial"/>
              <a:sym typeface="Arial"/>
            </a:endParaRPr>
          </a:p>
        </p:txBody>
      </p:sp>
      <p:pic>
        <p:nvPicPr>
          <p:cNvPr id="236" name="Google Shape;236;p12"/>
          <p:cNvPicPr preferRelativeResize="0"/>
          <p:nvPr/>
        </p:nvPicPr>
        <p:blipFill rotWithShape="1">
          <a:blip r:embed="rId7">
            <a:alphaModFix/>
          </a:blip>
          <a:srcRect b="0" l="0" r="0" t="0"/>
          <a:stretch/>
        </p:blipFill>
        <p:spPr>
          <a:xfrm>
            <a:off x="922004" y="2484038"/>
            <a:ext cx="2105014" cy="1272036"/>
          </a:xfrm>
          <a:prstGeom prst="rect">
            <a:avLst/>
          </a:prstGeom>
          <a:noFill/>
          <a:ln>
            <a:noFill/>
          </a:ln>
        </p:spPr>
      </p:pic>
      <p:pic>
        <p:nvPicPr>
          <p:cNvPr id="237" name="Google Shape;237;p12"/>
          <p:cNvPicPr preferRelativeResize="0"/>
          <p:nvPr/>
        </p:nvPicPr>
        <p:blipFill rotWithShape="1">
          <a:blip r:embed="rId8">
            <a:alphaModFix/>
          </a:blip>
          <a:srcRect b="7295" l="9923" r="10460" t="26538"/>
          <a:stretch/>
        </p:blipFill>
        <p:spPr>
          <a:xfrm>
            <a:off x="3354781" y="1922782"/>
            <a:ext cx="8605639" cy="40210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243" name="Google Shape;243;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4" name="Google Shape;244;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5" name="Google Shape;245;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6" name="Google Shape;246;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47" name="Google Shape;247;p13"/>
          <p:cNvSpPr txBox="1"/>
          <p:nvPr/>
        </p:nvSpPr>
        <p:spPr>
          <a:xfrm>
            <a:off x="952983" y="2196152"/>
            <a:ext cx="10588248"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bezieht Espigoladors die lokale Gemeinschaft ein?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Warum ist es ein soziales Unternehmen?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Kreislaufwirtschaft an?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Lektionen gelernt:</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 Maßnahmen zur ökologischen und sozialen Nachhaltigkeit können im Modell der Kreislaufwirtschaft kombiniert werden</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 Eine alte Praxis kombiniert mit neuen Ideen kann die Anforderungen des 21.</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 Ein großes Netzwerk mit verschiedenen Institutionen, Unternehmen, sozialen Einrichtungen und dem Landwirtschaftssektor ermöglicht eine so große Wirkung.</a:t>
            </a:r>
            <a:endParaRPr sz="2000">
              <a:solidFill>
                <a:schemeClr val="dk1"/>
              </a:solidFill>
              <a:latin typeface="Quattrocento Sans"/>
              <a:ea typeface="Quattrocento Sans"/>
              <a:cs typeface="Quattrocento Sans"/>
              <a:sym typeface="Quattrocento Sans"/>
            </a:endParaRPr>
          </a:p>
        </p:txBody>
      </p:sp>
      <p:sp>
        <p:nvSpPr>
          <p:cNvPr id="248" name="Google Shape;248;p13"/>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2400">
                <a:solidFill>
                  <a:schemeClr val="dk1"/>
                </a:solidFill>
                <a:latin typeface="Quattrocento Sans"/>
                <a:ea typeface="Quattrocento Sans"/>
                <a:cs typeface="Quattrocento Sans"/>
                <a:sym typeface="Quattrocento Sans"/>
              </a:rPr>
              <a:t>//www.youtube.com/watch?v=6W9ec1HK4UE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254" name="Google Shape;254;p1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5" name="Google Shape;255;p1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256" name="Google Shape;256;p1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4"/>
          <p:cNvSpPr txBox="1"/>
          <p:nvPr/>
        </p:nvSpPr>
        <p:spPr>
          <a:xfrm>
            <a:off x="2754443" y="843677"/>
            <a:ext cx="7014257"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Kreislaufwirtschaft und soziales Unternehmertum im Lebensmittelsektor</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Gute Edi</a:t>
            </a:r>
            <a:endParaRPr/>
          </a:p>
        </p:txBody>
      </p:sp>
      <p:pic>
        <p:nvPicPr>
          <p:cNvPr id="258" name="Google Shape;258;p1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4" name="Google Shape;264;p15"/>
          <p:cNvSpPr txBox="1"/>
          <p:nvPr/>
        </p:nvSpPr>
        <p:spPr>
          <a:xfrm>
            <a:off x="911431" y="501668"/>
            <a:ext cx="7697997"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Gut Edi (Australien)</a:t>
            </a:r>
            <a:endParaRPr/>
          </a:p>
        </p:txBody>
      </p:sp>
      <p:sp>
        <p:nvSpPr>
          <p:cNvPr id="265" name="Google Shape;265;p15"/>
          <p:cNvSpPr txBox="1"/>
          <p:nvPr/>
        </p:nvSpPr>
        <p:spPr>
          <a:xfrm>
            <a:off x="4725265" y="1446092"/>
            <a:ext cx="6816000" cy="4349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Jedes Jahr landen in Australien 1 Milliarde Becher zum Mitnehmen auf der Mülldeponie.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Sie waren der Meinung, dass die Lösung für dieses dringende Problem abfallfrei sein muss. Sie wollten das Problem nicht einfach woanders hin verlagern. Leider benötigen die meisten umweltfreundlichen Becher spezielle kommerzielle Einrichtungen und besondere Umgebungen, um sich mit der Zeit abzubauen. Die meisten landen trotzdem auf einer Mülldeponie.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Catherine und Aniyo, die Gründer von Good-Edi, beschlossen, ihre 20-jährige Erfahrung in der Lebensmittelverarbeitung zu nutzen, um etwas Gutes zu tun. Es stellte sich heraus, dass es ihre Bestimmung war, dies mit einem essbaren Becher zum Mitnehmen zu tun.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0" i="0" lang="en-GB" sz="1700" u="none" cap="none" strike="noStrike">
                <a:solidFill>
                  <a:schemeClr val="lt1"/>
                </a:solidFill>
                <a:latin typeface="Quattrocento Sans"/>
                <a:ea typeface="Quattrocento Sans"/>
                <a:cs typeface="Quattrocento Sans"/>
                <a:sym typeface="Quattrocento Sans"/>
              </a:rPr>
              <a:t>Sie haben den Good-Edi-Becher entwickelt, um eine nachhaltige und umweltfreundliche Alternative zu Einwegbechern zum Mitnehmen zu bieten.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66" name="Google Shape;266;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7" name="Google Shape;267;p1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68" name="Google Shape;268;p1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69" name="Google Shape;269;p15"/>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0B0F0"/>
                </a:solidFill>
                <a:latin typeface="Arial"/>
                <a:ea typeface="Arial"/>
                <a:cs typeface="Arial"/>
                <a:sym typeface="Arial"/>
                <a:hlinkClick r:id="rId6">
                  <a:extLst>
                    <a:ext uri="{A12FA001-AC4F-418D-AE19-62706E023703}">
                      <ahyp:hlinkClr val="tx"/>
                    </a:ext>
                  </a:extLst>
                </a:hlinkClick>
              </a:rPr>
              <a:t>https://good-edi.com/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0B0F0"/>
              </a:solidFill>
              <a:latin typeface="Arial"/>
              <a:ea typeface="Arial"/>
              <a:cs typeface="Arial"/>
              <a:sym typeface="Arial"/>
            </a:endParaRPr>
          </a:p>
        </p:txBody>
      </p:sp>
      <p:pic>
        <p:nvPicPr>
          <p:cNvPr id="270" name="Google Shape;270;p15"/>
          <p:cNvPicPr preferRelativeResize="0"/>
          <p:nvPr/>
        </p:nvPicPr>
        <p:blipFill rotWithShape="1">
          <a:blip r:embed="rId7">
            <a:alphaModFix/>
          </a:blip>
          <a:srcRect b="63194" l="44999" r="46231" t="24287"/>
          <a:stretch/>
        </p:blipFill>
        <p:spPr>
          <a:xfrm>
            <a:off x="1665067" y="2743970"/>
            <a:ext cx="1629007" cy="1307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16"/>
          <p:cNvPicPr preferRelativeResize="0"/>
          <p:nvPr/>
        </p:nvPicPr>
        <p:blipFill rotWithShape="1">
          <a:blip r:embed="rId3">
            <a:alphaModFix/>
          </a:blip>
          <a:srcRect b="0" l="0" r="0" t="0"/>
          <a:stretch/>
        </p:blipFill>
        <p:spPr>
          <a:xfrm>
            <a:off x="0" y="-4458"/>
            <a:ext cx="12192000" cy="6862457"/>
          </a:xfrm>
          <a:prstGeom prst="rect">
            <a:avLst/>
          </a:prstGeom>
          <a:noFill/>
          <a:ln>
            <a:noFill/>
          </a:ln>
        </p:spPr>
      </p:pic>
      <p:sp>
        <p:nvSpPr>
          <p:cNvPr id="276" name="Google Shape;276;p16"/>
          <p:cNvSpPr txBox="1"/>
          <p:nvPr/>
        </p:nvSpPr>
        <p:spPr>
          <a:xfrm>
            <a:off x="911431" y="501668"/>
            <a:ext cx="7697997"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Gut Edi (Australien)</a:t>
            </a:r>
            <a:endParaRPr/>
          </a:p>
        </p:txBody>
      </p:sp>
      <p:sp>
        <p:nvSpPr>
          <p:cNvPr id="277" name="Google Shape;277;p16"/>
          <p:cNvSpPr txBox="1"/>
          <p:nvPr/>
        </p:nvSpPr>
        <p:spPr>
          <a:xfrm>
            <a:off x="4739333" y="1556467"/>
            <a:ext cx="6815966" cy="4267558"/>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In diesem Interview sprechen Catherine Hutchins und Aniyo Rahebi über die wichtigsten Erkenntnisse, die sie auf ihrem Weg zu erfolgreichen Sozialunternehmern gewonnen haben, und über die verheerenden Umweltauswirkungen von Kaffeebechern zum Mitnehmen.</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sng" cap="none" strike="noStrike">
                <a:solidFill>
                  <a:srgbClr val="00B0F0"/>
                </a:solidFill>
                <a:latin typeface="Quattrocento Sans"/>
                <a:ea typeface="Quattrocento Sans"/>
                <a:cs typeface="Quattrocento Sans"/>
                <a:sym typeface="Quattrocento Sans"/>
                <a:hlinkClick r:id="rId4">
                  <a:extLst>
                    <a:ext uri="{A12FA001-AC4F-418D-AE19-62706E023703}">
                      <ahyp:hlinkClr val="tx"/>
                    </a:ext>
                  </a:extLst>
                </a:hlinkClick>
              </a:rPr>
              <a:t>https://www.impactboom.org/blog/2021/8/16/catherine-hutchins-and-aniyo-rahebi-on-creating-environmental-sustainability-through-waste-free-edible-coffee-cups </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rgbClr val="00B0F0"/>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Sie können auch diesen Podcast hören: </a:t>
            </a:r>
            <a:endParaRPr/>
          </a:p>
          <a:p>
            <a:pPr indent="0" lvl="0" marL="0" marR="0" rtl="0" algn="just">
              <a:lnSpc>
                <a:spcPct val="100000"/>
              </a:lnSpc>
              <a:spcBef>
                <a:spcPts val="0"/>
              </a:spcBef>
              <a:spcAft>
                <a:spcPts val="0"/>
              </a:spcAft>
              <a:buClr>
                <a:schemeClr val="dk1"/>
              </a:buClr>
              <a:buSzPts val="1100"/>
              <a:buFont typeface="Abel"/>
              <a:buNone/>
            </a:pPr>
            <a:r>
              <a:t/>
            </a:r>
            <a:endParaRPr b="0" i="0" sz="1800" u="none" cap="none" strike="noStrike">
              <a:solidFill>
                <a:srgbClr val="00B0F0"/>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t/>
            </a:r>
            <a:endParaRPr b="0" i="0" sz="1800" u="none" cap="none" strike="noStrike">
              <a:solidFill>
                <a:srgbClr val="00B0F0"/>
              </a:solidFill>
              <a:latin typeface="Quattrocento Sans"/>
              <a:ea typeface="Quattrocento Sans"/>
              <a:cs typeface="Quattrocento Sans"/>
              <a:sym typeface="Quattrocento Sans"/>
            </a:endParaRPr>
          </a:p>
        </p:txBody>
      </p:sp>
      <p:sp>
        <p:nvSpPr>
          <p:cNvPr id="278" name="Google Shape;278;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9" name="Google Shape;279;p16"/>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280" name="Google Shape;280;p16"/>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281" name="Google Shape;281;p16"/>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0B0F0"/>
                </a:solidFill>
                <a:latin typeface="Arial"/>
                <a:ea typeface="Arial"/>
                <a:cs typeface="Arial"/>
                <a:sym typeface="Arial"/>
                <a:hlinkClick r:id="rId7">
                  <a:extLst>
                    <a:ext uri="{A12FA001-AC4F-418D-AE19-62706E023703}">
                      <ahyp:hlinkClr val="tx"/>
                    </a:ext>
                  </a:extLst>
                </a:hlinkClick>
              </a:rPr>
              <a:t>https://good-edi.com/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0B0F0"/>
              </a:solidFill>
              <a:latin typeface="Arial"/>
              <a:ea typeface="Arial"/>
              <a:cs typeface="Arial"/>
              <a:sym typeface="Arial"/>
            </a:endParaRPr>
          </a:p>
        </p:txBody>
      </p:sp>
      <p:pic>
        <p:nvPicPr>
          <p:cNvPr id="282" name="Google Shape;282;p16"/>
          <p:cNvPicPr preferRelativeResize="0"/>
          <p:nvPr/>
        </p:nvPicPr>
        <p:blipFill rotWithShape="1">
          <a:blip r:embed="rId8">
            <a:alphaModFix/>
          </a:blip>
          <a:srcRect b="63194" l="44999" r="46231" t="24287"/>
          <a:stretch/>
        </p:blipFill>
        <p:spPr>
          <a:xfrm>
            <a:off x="1665067" y="2743970"/>
            <a:ext cx="1629007" cy="1307525"/>
          </a:xfrm>
          <a:prstGeom prst="rect">
            <a:avLst/>
          </a:prstGeom>
          <a:noFill/>
          <a:ln>
            <a:noFill/>
          </a:ln>
        </p:spPr>
      </p:pic>
      <p:pic>
        <p:nvPicPr>
          <p:cNvPr id="283" name="Google Shape;283;p16">
            <a:hlinkClick r:id="rId9"/>
          </p:cNvPr>
          <p:cNvPicPr preferRelativeResize="0"/>
          <p:nvPr/>
        </p:nvPicPr>
        <p:blipFill rotWithShape="1">
          <a:blip r:embed="rId10">
            <a:alphaModFix/>
          </a:blip>
          <a:srcRect b="31272" l="4269" r="5337" t="22682"/>
          <a:stretch/>
        </p:blipFill>
        <p:spPr>
          <a:xfrm>
            <a:off x="4739333" y="4485252"/>
            <a:ext cx="6631606" cy="18992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7"/>
          <p:cNvPicPr preferRelativeResize="0"/>
          <p:nvPr/>
        </p:nvPicPr>
        <p:blipFill rotWithShape="1">
          <a:blip r:embed="rId3">
            <a:alphaModFix/>
          </a:blip>
          <a:srcRect b="0" l="0" r="0" t="0"/>
          <a:stretch/>
        </p:blipFill>
        <p:spPr>
          <a:xfrm>
            <a:off x="0" y="-4458"/>
            <a:ext cx="12192000" cy="6862457"/>
          </a:xfrm>
          <a:prstGeom prst="rect">
            <a:avLst/>
          </a:prstGeom>
          <a:noFill/>
          <a:ln>
            <a:noFill/>
          </a:ln>
        </p:spPr>
      </p:pic>
      <p:sp>
        <p:nvSpPr>
          <p:cNvPr id="289" name="Google Shape;289;p17"/>
          <p:cNvSpPr txBox="1"/>
          <p:nvPr/>
        </p:nvSpPr>
        <p:spPr>
          <a:xfrm>
            <a:off x="911431" y="501668"/>
            <a:ext cx="7697997"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Gut Edi (Australien)</a:t>
            </a:r>
            <a:endParaRPr/>
          </a:p>
        </p:txBody>
      </p:sp>
      <p:sp>
        <p:nvSpPr>
          <p:cNvPr id="290" name="Google Shape;290;p17"/>
          <p:cNvSpPr txBox="1"/>
          <p:nvPr/>
        </p:nvSpPr>
        <p:spPr>
          <a:xfrm>
            <a:off x="4739333" y="1556467"/>
            <a:ext cx="6815966" cy="4267558"/>
          </a:xfrm>
          <a:prstGeom prst="rect">
            <a:avLst/>
          </a:prstGeom>
          <a:noFill/>
          <a:ln>
            <a:noFill/>
          </a:ln>
        </p:spPr>
        <p:txBody>
          <a:bodyPr anchorCtr="0" anchor="t" bIns="91425" lIns="91425" spcFirstLastPara="1" rIns="91425" wrap="square" tIns="91425">
            <a:noAutofit/>
          </a:bodyPr>
          <a:lstStyle/>
          <a:p>
            <a:pPr indent="-342900" lvl="0" marL="457200" marR="0" rtl="0" algn="r">
              <a:lnSpc>
                <a:spcPct val="100000"/>
              </a:lnSpc>
              <a:spcBef>
                <a:spcPts val="0"/>
              </a:spcBef>
              <a:spcAft>
                <a:spcPts val="0"/>
              </a:spcAft>
              <a:buClr>
                <a:schemeClr val="lt1"/>
              </a:buClr>
              <a:buSzPts val="1400"/>
              <a:buFont typeface="Abel"/>
              <a:buNone/>
            </a:pPr>
            <a:r>
              <a:rPr b="1" i="0" lang="en-GB" sz="2400" u="none" cap="none" strike="noStrike">
                <a:solidFill>
                  <a:schemeClr val="lt1"/>
                </a:solidFill>
                <a:latin typeface="Abel"/>
                <a:ea typeface="Abel"/>
                <a:cs typeface="Abel"/>
                <a:sym typeface="Abel"/>
              </a:rPr>
              <a:t>"Unsere erste Herausforderung bestand darin, einen Lieferanten zu finden, der diese Becher als industrielles Produkt herstellen kann, bei dem wir die gleiche Qualität und die gleiche Funktionalität erhalten können."</a:t>
            </a:r>
            <a:endParaRPr/>
          </a:p>
          <a:p>
            <a:pPr indent="-342900" lvl="0" marL="457200" marR="0" rtl="0" algn="r">
              <a:lnSpc>
                <a:spcPct val="100000"/>
              </a:lnSpc>
              <a:spcBef>
                <a:spcPts val="0"/>
              </a:spcBef>
              <a:spcAft>
                <a:spcPts val="0"/>
              </a:spcAft>
              <a:buClr>
                <a:schemeClr val="lt1"/>
              </a:buClr>
              <a:buSzPts val="1400"/>
              <a:buFont typeface="Abel"/>
              <a:buNone/>
            </a:pPr>
            <a:r>
              <a:t/>
            </a:r>
            <a:endParaRPr b="1" i="0" sz="2400" u="none" cap="none" strike="noStrike">
              <a:solidFill>
                <a:schemeClr val="lt1"/>
              </a:solidFill>
              <a:latin typeface="Abel"/>
              <a:ea typeface="Abel"/>
              <a:cs typeface="Abel"/>
              <a:sym typeface="Abel"/>
            </a:endParaRPr>
          </a:p>
          <a:p>
            <a:pPr indent="-342900" lvl="0" marL="457200" marR="0" rtl="0" algn="r">
              <a:lnSpc>
                <a:spcPct val="100000"/>
              </a:lnSpc>
              <a:spcBef>
                <a:spcPts val="0"/>
              </a:spcBef>
              <a:spcAft>
                <a:spcPts val="0"/>
              </a:spcAft>
              <a:buClr>
                <a:schemeClr val="lt1"/>
              </a:buClr>
              <a:buSzPts val="1400"/>
              <a:buFont typeface="Abel"/>
              <a:buNone/>
            </a:pPr>
            <a:r>
              <a:rPr b="1" i="0" lang="en-GB" sz="2400" u="none" cap="none" strike="noStrike">
                <a:solidFill>
                  <a:schemeClr val="lt1"/>
                </a:solidFill>
                <a:latin typeface="Abel"/>
                <a:ea typeface="Abel"/>
                <a:cs typeface="Abel"/>
                <a:sym typeface="Abel"/>
              </a:rPr>
              <a:t>Obwohl sich alles um die Abfallentsorgung in der Infrastruktur dreht, können Sie sehen, dass ein kleines Start-up-Unternehmen in diesem Bereich eine fantastische Wirkung erzielt, indem es im Grunde genommen Abfall in eine Ressource verwandelt.</a:t>
            </a:r>
            <a:endParaRPr/>
          </a:p>
          <a:p>
            <a:pPr indent="-342900" lvl="0" marL="457200" marR="0" rtl="0" algn="r">
              <a:lnSpc>
                <a:spcPct val="100000"/>
              </a:lnSpc>
              <a:spcBef>
                <a:spcPts val="0"/>
              </a:spcBef>
              <a:spcAft>
                <a:spcPts val="0"/>
              </a:spcAft>
              <a:buClr>
                <a:schemeClr val="lt1"/>
              </a:buClr>
              <a:buSzPts val="1400"/>
              <a:buFont typeface="Abel"/>
              <a:buNone/>
            </a:pPr>
            <a:r>
              <a:t/>
            </a:r>
            <a:endParaRPr b="1" i="0" sz="1800" u="none" cap="none" strike="noStrike">
              <a:solidFill>
                <a:schemeClr val="lt1"/>
              </a:solidFill>
              <a:latin typeface="Abel"/>
              <a:ea typeface="Abel"/>
              <a:cs typeface="Abel"/>
              <a:sym typeface="Abel"/>
            </a:endParaRPr>
          </a:p>
          <a:p>
            <a:pPr indent="-342900" lvl="0" marL="457200" marR="0" rtl="0" algn="r">
              <a:lnSpc>
                <a:spcPct val="100000"/>
              </a:lnSpc>
              <a:spcBef>
                <a:spcPts val="0"/>
              </a:spcBef>
              <a:spcAft>
                <a:spcPts val="0"/>
              </a:spcAft>
              <a:buClr>
                <a:schemeClr val="lt1"/>
              </a:buClr>
              <a:buSzPts val="1400"/>
              <a:buFont typeface="Abel"/>
              <a:buNone/>
            </a:pPr>
            <a:r>
              <a:rPr b="1" i="0" lang="en-GB" sz="2400" u="none" cap="none" strike="noStrike">
                <a:solidFill>
                  <a:schemeClr val="lt1"/>
                </a:solidFill>
                <a:latin typeface="Abel"/>
                <a:ea typeface="Abel"/>
                <a:cs typeface="Abel"/>
                <a:sym typeface="Abel"/>
              </a:rPr>
              <a:t> </a:t>
            </a:r>
            <a:endParaRPr/>
          </a:p>
          <a:p>
            <a:pPr indent="0" lvl="0" marL="0" marR="0" rtl="0" algn="just">
              <a:lnSpc>
                <a:spcPct val="100000"/>
              </a:lnSpc>
              <a:spcBef>
                <a:spcPts val="0"/>
              </a:spcBef>
              <a:spcAft>
                <a:spcPts val="0"/>
              </a:spcAft>
              <a:buClr>
                <a:schemeClr val="dk1"/>
              </a:buClr>
              <a:buSzPts val="1100"/>
              <a:buFont typeface="Abel"/>
              <a:buNone/>
            </a:pPr>
            <a:r>
              <a:t/>
            </a:r>
            <a:endParaRPr b="0" i="0" sz="1800" u="none" cap="none" strike="noStrike">
              <a:solidFill>
                <a:srgbClr val="00B0F0"/>
              </a:solidFill>
              <a:latin typeface="Quattrocento Sans"/>
              <a:ea typeface="Quattrocento Sans"/>
              <a:cs typeface="Quattrocento Sans"/>
              <a:sym typeface="Quattrocento Sans"/>
            </a:endParaRPr>
          </a:p>
        </p:txBody>
      </p:sp>
      <p:sp>
        <p:nvSpPr>
          <p:cNvPr id="291" name="Google Shape;291;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2" name="Google Shape;292;p1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93" name="Google Shape;293;p1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94" name="Google Shape;294;p17"/>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0B0F0"/>
                </a:solidFill>
                <a:latin typeface="Arial"/>
                <a:ea typeface="Arial"/>
                <a:cs typeface="Arial"/>
                <a:sym typeface="Arial"/>
                <a:hlinkClick r:id="rId6">
                  <a:extLst>
                    <a:ext uri="{A12FA001-AC4F-418D-AE19-62706E023703}">
                      <ahyp:hlinkClr val="tx"/>
                    </a:ext>
                  </a:extLst>
                </a:hlinkClick>
              </a:rPr>
              <a:t>https://good-edi.com/  </a:t>
            </a:r>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rgbClr val="00B0F0"/>
              </a:solidFill>
              <a:latin typeface="Arial"/>
              <a:ea typeface="Arial"/>
              <a:cs typeface="Arial"/>
              <a:sym typeface="Arial"/>
            </a:endParaRPr>
          </a:p>
        </p:txBody>
      </p:sp>
      <p:pic>
        <p:nvPicPr>
          <p:cNvPr id="295" name="Google Shape;295;p17"/>
          <p:cNvPicPr preferRelativeResize="0"/>
          <p:nvPr/>
        </p:nvPicPr>
        <p:blipFill rotWithShape="1">
          <a:blip r:embed="rId7">
            <a:alphaModFix/>
          </a:blip>
          <a:srcRect b="63194" l="44999" r="46231" t="24287"/>
          <a:stretch/>
        </p:blipFill>
        <p:spPr>
          <a:xfrm>
            <a:off x="1665067" y="2743970"/>
            <a:ext cx="1629007" cy="1307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8"/>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FRAGEN</a:t>
            </a:r>
            <a:endParaRPr/>
          </a:p>
        </p:txBody>
      </p:sp>
      <p:sp>
        <p:nvSpPr>
          <p:cNvPr id="301" name="Google Shape;301;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2" name="Google Shape;302;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3" name="Google Shape;303;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4" name="Google Shape;304;p1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05" name="Google Shape;305;p18"/>
          <p:cNvSpPr txBox="1"/>
          <p:nvPr/>
        </p:nvSpPr>
        <p:spPr>
          <a:xfrm>
            <a:off x="952983" y="1859340"/>
            <a:ext cx="105882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Warum ist es ein soziales Unternehmen?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Wie wenden sie die Kreislaufwirtschaft an?</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Welche weiteren Vorteile bietet Good Edi?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9"/>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11" name="Google Shape;311;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2" name="Google Shape;312;p19"/>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13" name="Google Shape;313;p19"/>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14" name="Google Shape;314;p1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15" name="Google Shape;315;p19"/>
          <p:cNvGrpSpPr/>
          <p:nvPr/>
        </p:nvGrpSpPr>
        <p:grpSpPr>
          <a:xfrm>
            <a:off x="2569288" y="3802743"/>
            <a:ext cx="7053424" cy="1670958"/>
            <a:chOff x="2569288" y="3802743"/>
            <a:chExt cx="7053424" cy="1670958"/>
          </a:xfrm>
        </p:grpSpPr>
        <p:pic>
          <p:nvPicPr>
            <p:cNvPr descr="Qr code&#10;&#10;Description automatically generated" id="316" name="Google Shape;316;p19"/>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17" name="Google Shape;317;p19"/>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4: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Bewährte Praktiken im Lebensmittelsektor: Espigoladors und Good Edi</a:t>
            </a:r>
            <a:endParaRPr/>
          </a:p>
        </p:txBody>
      </p:sp>
      <p:sp>
        <p:nvSpPr>
          <p:cNvPr id="95" name="Google Shape;95;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6" name="Google Shape;96;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97" name="Google Shape;97;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8" name="Google Shape;98;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9" name="Google Shape;99;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1" name="Google Shape;101;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2" name="Google Shape;102;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3" name="Google Shape;103;p2"/>
          <p:cNvSpPr txBox="1"/>
          <p:nvPr/>
        </p:nvSpPr>
        <p:spPr>
          <a:xfrm>
            <a:off x="3262907" y="2694448"/>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Verfahren für Produkte als Dienstleistung: Inwit und Repack</a:t>
            </a:r>
            <a:endParaRPr b="0" i="0" sz="2400" u="none" cap="none" strike="noStrike">
              <a:solidFill>
                <a:srgbClr val="3F3F3F"/>
              </a:solidFill>
              <a:latin typeface="Quattrocento Sans"/>
              <a:ea typeface="Quattrocento Sans"/>
              <a:cs typeface="Quattrocento Sans"/>
              <a:sym typeface="Quattrocento Sans"/>
            </a:endParaRPr>
          </a:p>
        </p:txBody>
      </p:sp>
      <p:sp>
        <p:nvSpPr>
          <p:cNvPr id="104" name="Google Shape;104;p2"/>
          <p:cNvSpPr txBox="1"/>
          <p:nvPr/>
        </p:nvSpPr>
        <p:spPr>
          <a:xfrm>
            <a:off x="3262907" y="3917766"/>
            <a:ext cx="7261149" cy="72457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Bewährte Verfahren im Energiesektor und bei der Rückgewinnung von Ressourcen: Energy4all und Dycle</a:t>
            </a:r>
            <a:endParaRPr b="0"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277715" y="2409507"/>
            <a:ext cx="2013790" cy="2968271"/>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4808467" y="2409507"/>
            <a:ext cx="2013790" cy="296827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7339219" y="2409506"/>
            <a:ext cx="2013790" cy="2968271"/>
          </a:xfrm>
          <a:prstGeom prst="rect">
            <a:avLst/>
          </a:prstGeom>
          <a:noFill/>
          <a:ln>
            <a:noFill/>
          </a:ln>
        </p:spPr>
      </p:pic>
      <p:pic>
        <p:nvPicPr>
          <p:cNvPr descr="Text&#10;&#10;Description automatically generated" id="112" name="Google Shape;112;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3"/>
          <p:cNvSpPr txBox="1"/>
          <p:nvPr/>
        </p:nvSpPr>
        <p:spPr>
          <a:xfrm>
            <a:off x="244387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4" name="Google Shape;114;p3"/>
          <p:cNvSpPr txBox="1"/>
          <p:nvPr/>
        </p:nvSpPr>
        <p:spPr>
          <a:xfrm>
            <a:off x="497462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5" name="Google Shape;115;p3"/>
          <p:cNvSpPr txBox="1"/>
          <p:nvPr/>
        </p:nvSpPr>
        <p:spPr>
          <a:xfrm>
            <a:off x="750537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6" name="Google Shape;116;p3"/>
          <p:cNvSpPr txBox="1"/>
          <p:nvPr/>
        </p:nvSpPr>
        <p:spPr>
          <a:xfrm>
            <a:off x="2520279" y="4138539"/>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Bewährte Praktiken von Sozialunternehmen in der Kreislaufwirtschaft kennen</a:t>
            </a:r>
            <a:endParaRPr b="0" i="0" sz="1400" u="none" cap="none" strike="noStrike">
              <a:solidFill>
                <a:schemeClr val="lt1"/>
              </a:solidFill>
              <a:latin typeface="Quattrocento Sans"/>
              <a:ea typeface="Quattrocento Sans"/>
              <a:cs typeface="Quattrocento Sans"/>
              <a:sym typeface="Quattrocento Sans"/>
            </a:endParaRPr>
          </a:p>
        </p:txBody>
      </p:sp>
      <p:sp>
        <p:nvSpPr>
          <p:cNvPr id="117" name="Google Shape;117;p3"/>
          <p:cNvSpPr txBox="1"/>
          <p:nvPr/>
        </p:nvSpPr>
        <p:spPr>
          <a:xfrm>
            <a:off x="4974622"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des Mehrwerts von Sozialunternehmen</a:t>
            </a:r>
            <a:endParaRPr/>
          </a:p>
        </p:txBody>
      </p:sp>
      <p:sp>
        <p:nvSpPr>
          <p:cNvPr id="118" name="Google Shape;118;p3"/>
          <p:cNvSpPr txBox="1"/>
          <p:nvPr/>
        </p:nvSpPr>
        <p:spPr>
          <a:xfrm>
            <a:off x="7505374" y="4353982"/>
            <a:ext cx="1681480" cy="738664"/>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Sie die zirkulären Geschäftsmodelle</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20" name="Google Shape;120;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nvSpPr>
        <p:spPr>
          <a:xfrm>
            <a:off x="2754443" y="843677"/>
            <a:ext cx="70142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Sozialunternehmer und Kreislaufwirtschaft</a:t>
            </a:r>
            <a:endParaRPr b="1" sz="3200">
              <a:solidFill>
                <a:srgbClr val="29BB89"/>
              </a:solidFill>
              <a:latin typeface="Quattrocento Sans"/>
              <a:ea typeface="Quattrocento Sans"/>
              <a:cs typeface="Quattrocento Sans"/>
              <a:sym typeface="Quattrocento Sans"/>
            </a:endParaRPr>
          </a:p>
        </p:txBody>
      </p:sp>
      <p:sp>
        <p:nvSpPr>
          <p:cNvPr id="130" name="Google Shape;130;p4"/>
          <p:cNvSpPr txBox="1"/>
          <p:nvPr/>
        </p:nvSpPr>
        <p:spPr>
          <a:xfrm>
            <a:off x="2754443" y="1920895"/>
            <a:ext cx="6486300" cy="3786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600">
                <a:solidFill>
                  <a:schemeClr val="dk1"/>
                </a:solidFill>
                <a:latin typeface="Quattrocento Sans"/>
                <a:ea typeface="Quattrocento Sans"/>
                <a:cs typeface="Quattrocento Sans"/>
                <a:sym typeface="Quattrocento Sans"/>
              </a:rPr>
              <a:t>Social Entrepreneurs (SE) spielen eine bedeutende und einzigartige Rolle bei der Schaffung von Veränderungen in der Wirtschaft eines Landes. Die Rolle von Sozialunternehmern ist oft schwer zu messen, da sie einen systematischen sozialen Wandel über einen bestimmten Zeitraum hinweg bewirken. Social Entrepreneurs tragen laut Schwab Foundation dazu bei, Partnerschaften zu schaffen, die Sichtbarkeit zu verbessern, den Zugang zu Finanzmitteln zu erleichtern und das Wissen über globale Angelegenheiten zu erweitern. Dies ermöglicht es vielen Führungskräften aus Politik und Wirtschaft, Sozialfonds einzurichten und soziale Aktivitäten innerhalb ihrer Unternehmen zu starten.</a:t>
            </a:r>
            <a:endParaRPr sz="1200"/>
          </a:p>
          <a:p>
            <a:pPr indent="0" lvl="0" marL="0" marR="0" rtl="0" algn="just">
              <a:spcBef>
                <a:spcPts val="0"/>
              </a:spcBef>
              <a:spcAft>
                <a:spcPts val="0"/>
              </a:spcAft>
              <a:buClr>
                <a:schemeClr val="dk1"/>
              </a:buClr>
              <a:buSzPts val="11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Clr>
                <a:schemeClr val="dk1"/>
              </a:buClr>
              <a:buSzPts val="1100"/>
              <a:buFont typeface="Quattrocento Sans"/>
              <a:buNone/>
            </a:pPr>
            <a:r>
              <a:rPr lang="en-GB" sz="1600">
                <a:solidFill>
                  <a:schemeClr val="dk1"/>
                </a:solidFill>
                <a:latin typeface="Quattrocento Sans"/>
                <a:ea typeface="Quattrocento Sans"/>
                <a:cs typeface="Quattrocento Sans"/>
                <a:sym typeface="Quattrocento Sans"/>
              </a:rPr>
              <a:t>Andererseits verlangen die Käufer von heute eine völlig neue Beziehung zu den Unternehmen, die sie auswählen. Es reicht nicht mehr aus, nur ein gutes Produkt anzubieten. Die Generation der Millennials sucht Partnerschaften mit Marken, die für etwas Sinnvolles stehen.</a:t>
            </a:r>
            <a:endParaRPr sz="1200"/>
          </a:p>
        </p:txBody>
      </p:sp>
      <p:pic>
        <p:nvPicPr>
          <p:cNvPr id="131" name="Google Shape;13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7" name="Google Shape;137;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8" name="Google Shape;138;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9" name="Google Shape;139;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txBox="1"/>
          <p:nvPr/>
        </p:nvSpPr>
        <p:spPr>
          <a:xfrm>
            <a:off x="2754443" y="843677"/>
            <a:ext cx="70142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Brückenschlag zwischen Kreislaufwirtschaft und sozialem Unternehmertum</a:t>
            </a:r>
            <a:endParaRPr b="1" sz="3200">
              <a:solidFill>
                <a:srgbClr val="29BB89"/>
              </a:solidFill>
              <a:latin typeface="Quattrocento Sans"/>
              <a:ea typeface="Quattrocento Sans"/>
              <a:cs typeface="Quattrocento Sans"/>
              <a:sym typeface="Quattrocento Sans"/>
            </a:endParaRPr>
          </a:p>
        </p:txBody>
      </p:sp>
      <p:sp>
        <p:nvSpPr>
          <p:cNvPr id="141" name="Google Shape;141;p5"/>
          <p:cNvSpPr txBox="1"/>
          <p:nvPr/>
        </p:nvSpPr>
        <p:spPr>
          <a:xfrm>
            <a:off x="2754443" y="2412313"/>
            <a:ext cx="6486300" cy="349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700">
                <a:solidFill>
                  <a:schemeClr val="dk1"/>
                </a:solidFill>
                <a:latin typeface="Quattrocento Sans"/>
                <a:ea typeface="Quattrocento Sans"/>
                <a:cs typeface="Quattrocento Sans"/>
                <a:sym typeface="Quattrocento Sans"/>
              </a:rPr>
              <a:t>In allen Branchen gibt es überzeugende finanzielle Argumente für die Umstellung von linearen auf zirkuläre Produktions- und Verbrauchsmodelle. Um den Kreislaufwert zu erfassen und neue Wachstumsbereiche zu erschließen, verfolgen die meisten Branchen einen dualen Ansatz: Sie wenden Kreislaufmodelle auf ihre bestehenden Wertschöpfungsketten an und ändern gleichzeitig schrittweise die Art und Weise, wie sie heute arbeiten.</a:t>
            </a:r>
            <a:endParaRPr sz="1300"/>
          </a:p>
          <a:p>
            <a:pPr indent="0" lvl="0" marL="0" marR="0" rtl="0" algn="just">
              <a:spcBef>
                <a:spcPts val="0"/>
              </a:spcBef>
              <a:spcAft>
                <a:spcPts val="0"/>
              </a:spcAft>
              <a:buClr>
                <a:schemeClr val="dk1"/>
              </a:buClr>
              <a:buSzPts val="1100"/>
              <a:buFont typeface="Calibri"/>
              <a:buNone/>
            </a:pPr>
            <a:r>
              <a:t/>
            </a:r>
            <a:endParaRPr sz="17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Clr>
                <a:schemeClr val="dk1"/>
              </a:buClr>
              <a:buSzPts val="1100"/>
              <a:buFont typeface="Quattrocento Sans"/>
              <a:buNone/>
            </a:pPr>
            <a:r>
              <a:rPr lang="en-GB" sz="1700">
                <a:solidFill>
                  <a:schemeClr val="dk1"/>
                </a:solidFill>
                <a:latin typeface="Quattrocento Sans"/>
                <a:ea typeface="Quattrocento Sans"/>
                <a:cs typeface="Quattrocento Sans"/>
                <a:sym typeface="Quattrocento Sans"/>
              </a:rPr>
              <a:t>Die Verknüpfung von Kreislaufwirtschaft und sozialem Unternehmertum hat ein Hauptziel: die Schaffung innovativer, nachhaltiger und langfristig widerstandsfähiger lokaler Gesellschaften und Volkswirtschaften, die die ökologischen Grenzen verstehen und respektieren. </a:t>
            </a:r>
            <a:endParaRPr sz="1700">
              <a:solidFill>
                <a:schemeClr val="dk1"/>
              </a:solidFill>
              <a:latin typeface="Quattrocento Sans"/>
              <a:ea typeface="Quattrocento Sans"/>
              <a:cs typeface="Quattrocento Sans"/>
              <a:sym typeface="Quattrocento Sans"/>
            </a:endParaRPr>
          </a:p>
        </p:txBody>
      </p:sp>
      <p:pic>
        <p:nvPicPr>
          <p:cNvPr id="142" name="Google Shape;142;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48" name="Google Shape;148;p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9" name="Google Shape;149;p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50" name="Google Shape;150;p6"/>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6"/>
          <p:cNvSpPr txBox="1"/>
          <p:nvPr/>
        </p:nvSpPr>
        <p:spPr>
          <a:xfrm>
            <a:off x="2754443" y="843677"/>
            <a:ext cx="70142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Brückenschlag zwischen Kreislaufwirtschaft und sozialem Unternehmertum</a:t>
            </a:r>
            <a:endParaRPr b="1" sz="3200">
              <a:solidFill>
                <a:srgbClr val="29BB89"/>
              </a:solidFill>
              <a:latin typeface="Quattrocento Sans"/>
              <a:ea typeface="Quattrocento Sans"/>
              <a:cs typeface="Quattrocento Sans"/>
              <a:sym typeface="Quattrocento Sans"/>
            </a:endParaRPr>
          </a:p>
        </p:txBody>
      </p:sp>
      <p:sp>
        <p:nvSpPr>
          <p:cNvPr id="152" name="Google Shape;152;p6"/>
          <p:cNvSpPr txBox="1"/>
          <p:nvPr/>
        </p:nvSpPr>
        <p:spPr>
          <a:xfrm>
            <a:off x="2754443" y="2398513"/>
            <a:ext cx="6486300" cy="3417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Das vorherrschende Wirtschaftssystem sieht sich mit der Gründung sozialer Unternehmen konfrontiert, deren Geschäftsmodelle integrativer, verantwortungsbewusster und nutzbringender sind und ein Beispiel dafür darstellen, wie eine gewinnbringende Wirtschaftstätigkeit die Umwelt nicht beeinträchtigt und die Menschen in den lokalen Gemeinschaften stärkt.</a:t>
            </a:r>
            <a:endParaRPr/>
          </a:p>
          <a:p>
            <a:pPr indent="0" lvl="0" marL="0" marR="0" rtl="0" algn="just">
              <a:spcBef>
                <a:spcPts val="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Sozialunternehmen mit einem kreislauforientierten Geschäftsmodell können lokale ökologische und soziale Probleme am besten angehen und so den kreislauforientierten Wandel in der gesamten Gesellschaft fördern. </a:t>
            </a:r>
            <a:endParaRPr/>
          </a:p>
        </p:txBody>
      </p:sp>
      <p:pic>
        <p:nvPicPr>
          <p:cNvPr id="153" name="Google Shape;153;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59" name="Google Shape;159;p7"/>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0" name="Google Shape;160;p7"/>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61" name="Google Shape;161;p7"/>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7"/>
          <p:cNvSpPr txBox="1"/>
          <p:nvPr/>
        </p:nvSpPr>
        <p:spPr>
          <a:xfrm>
            <a:off x="2754443" y="843677"/>
            <a:ext cx="7014257"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Bewährte Verfahren: Kreislaufwirtschaft und soziales Unternehmertum in der Lebensmittelproduktion</a:t>
            </a:r>
            <a:endParaRPr/>
          </a:p>
          <a:p>
            <a:pPr indent="0" lvl="0" marL="0" marR="0" rtl="0" algn="l">
              <a:spcBef>
                <a:spcPts val="0"/>
              </a:spcBef>
              <a:spcAft>
                <a:spcPts val="0"/>
              </a:spcAft>
              <a:buNone/>
            </a:pPr>
            <a:r>
              <a:t/>
            </a:r>
            <a:endParaRPr b="1" sz="3200">
              <a:solidFill>
                <a:srgbClr val="29BB8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Espigoladors</a:t>
            </a:r>
            <a:endParaRPr b="1" sz="3200">
              <a:solidFill>
                <a:srgbClr val="29BB89"/>
              </a:solidFill>
              <a:latin typeface="Quattrocento Sans"/>
              <a:ea typeface="Quattrocento Sans"/>
              <a:cs typeface="Quattrocento Sans"/>
              <a:sym typeface="Quattrocento Sans"/>
            </a:endParaRPr>
          </a:p>
        </p:txBody>
      </p:sp>
      <p:pic>
        <p:nvPicPr>
          <p:cNvPr id="163" name="Google Shape;163;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9" name="Google Shape;169;p8"/>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Espigoladors (Katalonien, Spanien)</a:t>
            </a:r>
            <a:endParaRPr/>
          </a:p>
        </p:txBody>
      </p:sp>
      <p:sp>
        <p:nvSpPr>
          <p:cNvPr id="170" name="Google Shape;170;p8"/>
          <p:cNvSpPr txBox="1"/>
          <p:nvPr/>
        </p:nvSpPr>
        <p:spPr>
          <a:xfrm>
            <a:off x="4709142" y="1844665"/>
            <a:ext cx="68159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Fundació Espigoladors ist eine 2014 gegründete gemeinnützige Organisation, die gegen Lebensmittelverschwendung und -verluste kämpft und gleichzeitig Menschen, die von sozialer Ausgrenzung bedroht sind, auf transformative, partizipative, integrative und nachhaltige Weise stärkt.</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Aufgabe: Sie stellen sich drei sozialen Herausforderungen: </a:t>
            </a:r>
            <a:endParaRPr/>
          </a:p>
          <a:p>
            <a:pPr indent="-285750" lvl="0" marL="28575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Entwicklung eines replizierbaren und übertragbaren Modells, das die Reduzierung von Lebensmittelabfällen bewirken kann, </a:t>
            </a:r>
            <a:endParaRPr/>
          </a:p>
          <a:p>
            <a:pPr indent="-285750" lvl="0" marL="28575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Verbesserung des Zugangs zu einer angemessenen Ernährung und </a:t>
            </a:r>
            <a:endParaRPr/>
          </a:p>
          <a:p>
            <a:pPr indent="-285750" lvl="0" marL="285750" marR="0" rtl="0" algn="just">
              <a:lnSpc>
                <a:spcPct val="100000"/>
              </a:lnSpc>
              <a:spcBef>
                <a:spcPts val="0"/>
              </a:spcBef>
              <a:spcAft>
                <a:spcPts val="0"/>
              </a:spcAft>
              <a:buClr>
                <a:srgbClr val="04B9D9"/>
              </a:buClr>
              <a:buSzPts val="1800"/>
              <a:buFont typeface="Noto Sans Symbols"/>
              <a:buChar char="⮚"/>
            </a:pPr>
            <a:r>
              <a:rPr b="0" i="0" lang="en-GB" sz="1800" u="none" cap="none" strike="noStrike">
                <a:solidFill>
                  <a:schemeClr val="lt1"/>
                </a:solidFill>
                <a:latin typeface="Quattrocento Sans"/>
                <a:ea typeface="Quattrocento Sans"/>
                <a:cs typeface="Quattrocento Sans"/>
                <a:sym typeface="Quattrocento Sans"/>
              </a:rPr>
              <a:t>Schaffung neuer Möglichkeiten für Menschen, die von sozialer Ausgrenzung bedroht sind.</a:t>
            </a:r>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2" name="Google Shape;172;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3" name="Google Shape;173;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74" name="Google Shape;174;p8"/>
          <p:cNvSpPr txBox="1"/>
          <p:nvPr/>
        </p:nvSpPr>
        <p:spPr>
          <a:xfrm>
            <a:off x="922003" y="1157624"/>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https://espigoladors.cat/en/ </a:t>
            </a:r>
            <a:endParaRPr b="0" i="0" sz="2000" u="none" cap="none" strike="noStrike">
              <a:solidFill>
                <a:srgbClr val="04B9D9"/>
              </a:solidFill>
              <a:latin typeface="Arial"/>
              <a:ea typeface="Arial"/>
              <a:cs typeface="Arial"/>
              <a:sym typeface="Arial"/>
            </a:endParaRPr>
          </a:p>
        </p:txBody>
      </p:sp>
      <p:pic>
        <p:nvPicPr>
          <p:cNvPr id="175" name="Google Shape;175;p8"/>
          <p:cNvPicPr preferRelativeResize="0"/>
          <p:nvPr/>
        </p:nvPicPr>
        <p:blipFill rotWithShape="1">
          <a:blip r:embed="rId7">
            <a:alphaModFix/>
          </a:blip>
          <a:srcRect b="0" l="0" r="0" t="0"/>
          <a:stretch/>
        </p:blipFill>
        <p:spPr>
          <a:xfrm>
            <a:off x="984174" y="2524612"/>
            <a:ext cx="2430931" cy="1468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1" name="Google Shape;181;p9"/>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Espigoladors (Katalonien, Spanien)</a:t>
            </a:r>
            <a:endParaRPr/>
          </a:p>
        </p:txBody>
      </p:sp>
      <p:sp>
        <p:nvSpPr>
          <p:cNvPr id="182" name="Google Shape;182;p9"/>
          <p:cNvSpPr txBox="1"/>
          <p:nvPr/>
        </p:nvSpPr>
        <p:spPr>
          <a:xfrm>
            <a:off x="4725265" y="1537336"/>
            <a:ext cx="6815966"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In Espigoladors geben sie hässlichen und unvollkommenen Früchten und Gemüsen sowie schönen Menschen eine zweite Chance.</a:t>
            </a:r>
            <a:endParaRPr sz="1300"/>
          </a:p>
          <a:p>
            <a:pPr indent="0" lvl="0" marL="0" marR="0" rtl="0" algn="just">
              <a:lnSpc>
                <a:spcPct val="100000"/>
              </a:lnSpc>
              <a:spcBef>
                <a:spcPts val="0"/>
              </a:spcBef>
              <a:spcAft>
                <a:spcPts val="0"/>
              </a:spcAft>
              <a:buClr>
                <a:schemeClr val="dk1"/>
              </a:buClr>
              <a:buSzPts val="1100"/>
              <a:buFont typeface="Arial"/>
              <a:buNone/>
            </a:pPr>
            <a:r>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1" i="0" lang="en-GB" sz="1700" u="none" cap="none" strike="noStrike">
                <a:solidFill>
                  <a:schemeClr val="lt1"/>
                </a:solidFill>
                <a:latin typeface="Abel"/>
                <a:ea typeface="Abel"/>
                <a:cs typeface="Abel"/>
                <a:sym typeface="Abel"/>
              </a:rPr>
              <a:t>Nachlese</a:t>
            </a:r>
            <a:endParaRPr b="1" i="0" sz="1500" u="none" cap="none" strike="noStrike">
              <a:solidFill>
                <a:schemeClr val="lt1"/>
              </a:solidFill>
              <a:latin typeface="Abel"/>
              <a:ea typeface="Abel"/>
              <a:cs typeface="Abel"/>
              <a:sym typeface="Abel"/>
            </a:endParaRPr>
          </a:p>
          <a:p>
            <a:pPr indent="0" lvl="0" marL="0" marR="0" rtl="0" algn="just">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Sie ernten Obst und Gemüse, das nicht für den Markt geeignet ist, mit Hilfe von Freiwilligen durch Sammelaktionen.</a:t>
            </a:r>
            <a:endParaRPr sz="1300"/>
          </a:p>
          <a:p>
            <a:pPr indent="0" lvl="0" marL="0" marR="0" rtl="0" algn="just">
              <a:lnSpc>
                <a:spcPct val="100000"/>
              </a:lnSpc>
              <a:spcBef>
                <a:spcPts val="0"/>
              </a:spcBef>
              <a:spcAft>
                <a:spcPts val="0"/>
              </a:spcAft>
              <a:buClr>
                <a:schemeClr val="dk1"/>
              </a:buClr>
              <a:buSzPts val="1100"/>
              <a:buFont typeface="Arial"/>
              <a:buNone/>
            </a:pPr>
            <a:r>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1" i="0" lang="en-GB" sz="1700" u="none" cap="none" strike="noStrike">
                <a:solidFill>
                  <a:schemeClr val="lt1"/>
                </a:solidFill>
                <a:latin typeface="Abel"/>
                <a:ea typeface="Abel"/>
                <a:cs typeface="Abel"/>
                <a:sym typeface="Abel"/>
              </a:rPr>
              <a:t>Spende</a:t>
            </a:r>
            <a:endParaRPr b="1" i="0" sz="1500" u="none" cap="none" strike="noStrike">
              <a:solidFill>
                <a:schemeClr val="lt1"/>
              </a:solidFill>
              <a:latin typeface="Abel"/>
              <a:ea typeface="Abel"/>
              <a:cs typeface="Abel"/>
              <a:sym typeface="Abel"/>
            </a:endParaRPr>
          </a:p>
          <a:p>
            <a:pPr indent="0" lvl="0" marL="0" marR="0" rtl="0" algn="just">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Der größte Teil des von ihnen gesammelten Obstes und Gemüses wird kostenlos an soziale Einrichtungen verteilt, die sich für eine angemessene und menschenwürdige Ernährung von Menschen in prekären Situationen einsetzen. </a:t>
            </a:r>
            <a:endParaRPr sz="1300"/>
          </a:p>
          <a:p>
            <a:pPr indent="0" lvl="0" marL="0" marR="0" rtl="0" algn="just">
              <a:lnSpc>
                <a:spcPct val="100000"/>
              </a:lnSpc>
              <a:spcBef>
                <a:spcPts val="0"/>
              </a:spcBef>
              <a:spcAft>
                <a:spcPts val="0"/>
              </a:spcAft>
              <a:buClr>
                <a:schemeClr val="dk1"/>
              </a:buClr>
              <a:buSzPts val="1100"/>
              <a:buFont typeface="Arial"/>
              <a:buNone/>
            </a:pPr>
            <a:r>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1" i="0" lang="en-GB" sz="1700" u="none" cap="none" strike="noStrike">
                <a:solidFill>
                  <a:schemeClr val="lt1"/>
                </a:solidFill>
                <a:latin typeface="Abel"/>
                <a:ea typeface="Abel"/>
                <a:cs typeface="Abel"/>
                <a:sym typeface="Abel"/>
              </a:rPr>
              <a:t>Umwandlung</a:t>
            </a:r>
            <a:endParaRPr b="1" i="0" sz="1500" u="none" cap="none" strike="noStrike">
              <a:solidFill>
                <a:schemeClr val="lt1"/>
              </a:solidFill>
              <a:latin typeface="Abel"/>
              <a:ea typeface="Abel"/>
              <a:cs typeface="Abel"/>
              <a:sym typeface="Abel"/>
            </a:endParaRPr>
          </a:p>
          <a:p>
            <a:pPr indent="0" lvl="0" marL="0" marR="0" rtl="0" algn="just">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Sie verarbeiten die übrigen verwerteten Produkte zu Konserven und bieten gleichzeitig von sozialer Ausgrenzung bedrohten Menschen Beschäftigungsmöglichkeiten.</a:t>
            </a:r>
            <a:endParaRPr sz="1300"/>
          </a:p>
          <a:p>
            <a:pPr indent="0" lvl="0" marL="0" marR="0" rtl="0" algn="just">
              <a:lnSpc>
                <a:spcPct val="100000"/>
              </a:lnSpc>
              <a:spcBef>
                <a:spcPts val="0"/>
              </a:spcBef>
              <a:spcAft>
                <a:spcPts val="0"/>
              </a:spcAft>
              <a:buClr>
                <a:schemeClr val="dk1"/>
              </a:buClr>
              <a:buSzPts val="1100"/>
              <a:buFont typeface="Arial"/>
              <a:buNone/>
            </a:pPr>
            <a:r>
              <a:t/>
            </a:r>
            <a:endParaRPr b="0" i="0" sz="1500" u="none" cap="none" strike="noStrike">
              <a:solidFill>
                <a:schemeClr val="lt1"/>
              </a:solidFill>
              <a:latin typeface="Quattrocento Sans"/>
              <a:ea typeface="Quattrocento Sans"/>
              <a:cs typeface="Quattrocento Sans"/>
              <a:sym typeface="Quattrocento Sans"/>
            </a:endParaRPr>
          </a:p>
          <a:p>
            <a:pPr indent="0" lvl="0" marL="0" marR="0" rtl="0" algn="just">
              <a:lnSpc>
                <a:spcPct val="100000"/>
              </a:lnSpc>
              <a:spcBef>
                <a:spcPts val="0"/>
              </a:spcBef>
              <a:spcAft>
                <a:spcPts val="0"/>
              </a:spcAft>
              <a:buClr>
                <a:schemeClr val="dk1"/>
              </a:buClr>
              <a:buSzPts val="1100"/>
              <a:buFont typeface="Abel"/>
              <a:buNone/>
            </a:pPr>
            <a:r>
              <a:rPr b="1" i="0" lang="en-GB" sz="1900" u="none" cap="none" strike="noStrike">
                <a:solidFill>
                  <a:schemeClr val="lt1"/>
                </a:solidFill>
                <a:latin typeface="Abel"/>
                <a:ea typeface="Abel"/>
                <a:cs typeface="Abel"/>
                <a:sym typeface="Abel"/>
              </a:rPr>
              <a:t>Bewusstseinsbildung</a:t>
            </a:r>
            <a:endParaRPr sz="1300"/>
          </a:p>
          <a:p>
            <a:pPr indent="0" lvl="0" marL="0" marR="0" rtl="0" algn="just">
              <a:lnSpc>
                <a:spcPct val="100000"/>
              </a:lnSpc>
              <a:spcBef>
                <a:spcPts val="0"/>
              </a:spcBef>
              <a:spcAft>
                <a:spcPts val="0"/>
              </a:spcAft>
              <a:buClr>
                <a:schemeClr val="dk1"/>
              </a:buClr>
              <a:buSzPts val="1100"/>
              <a:buFont typeface="Arial"/>
              <a:buNone/>
            </a:pPr>
            <a:r>
              <a:rPr b="0" i="0" lang="en-GB" sz="1500" u="none" cap="none" strike="noStrike">
                <a:solidFill>
                  <a:schemeClr val="lt1"/>
                </a:solidFill>
                <a:latin typeface="Quattrocento Sans"/>
                <a:ea typeface="Quattrocento Sans"/>
                <a:cs typeface="Quattrocento Sans"/>
                <a:sym typeface="Quattrocento Sans"/>
              </a:rPr>
              <a:t>Sie schaffen eine Bürgerbewegung durch Sensibilisierung und Aufklärung und fördern einen gesellschaftlichen Bewusstseinswandel hin zu einer Kultur des optimalen Umgangs mit Lebensmitteln.</a:t>
            </a:r>
            <a:endParaRPr sz="1300"/>
          </a:p>
        </p:txBody>
      </p:sp>
      <p:sp>
        <p:nvSpPr>
          <p:cNvPr id="183" name="Google Shape;18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4" name="Google Shape;184;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5" name="Google Shape;185;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6" name="Google Shape;186;p9"/>
          <p:cNvSpPr txBox="1"/>
          <p:nvPr/>
        </p:nvSpPr>
        <p:spPr>
          <a:xfrm>
            <a:off x="922004" y="1157624"/>
            <a:ext cx="3495252"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2000" u="sng" cap="none" strike="noStrike">
                <a:solidFill>
                  <a:srgbClr val="04B9D9"/>
                </a:solidFill>
                <a:latin typeface="Arial"/>
                <a:ea typeface="Arial"/>
                <a:cs typeface="Arial"/>
                <a:sym typeface="Arial"/>
                <a:hlinkClick r:id="rId6">
                  <a:extLst>
                    <a:ext uri="{A12FA001-AC4F-418D-AE19-62706E023703}">
                      <ahyp:hlinkClr val="tx"/>
                    </a:ext>
                  </a:extLst>
                </a:hlinkClick>
              </a:rPr>
              <a:t>https://espigoladors.cat/en/ </a:t>
            </a:r>
            <a:endParaRPr b="0" i="0" sz="2000" u="none" cap="none" strike="noStrike">
              <a:solidFill>
                <a:srgbClr val="04B9D9"/>
              </a:solidFill>
              <a:latin typeface="Arial"/>
              <a:ea typeface="Arial"/>
              <a:cs typeface="Arial"/>
              <a:sym typeface="Arial"/>
            </a:endParaRPr>
          </a:p>
        </p:txBody>
      </p:sp>
      <p:pic>
        <p:nvPicPr>
          <p:cNvPr id="187" name="Google Shape;187;p9"/>
          <p:cNvPicPr preferRelativeResize="0"/>
          <p:nvPr/>
        </p:nvPicPr>
        <p:blipFill rotWithShape="1">
          <a:blip r:embed="rId7">
            <a:alphaModFix/>
          </a:blip>
          <a:srcRect b="0" l="0" r="0" t="0"/>
          <a:stretch/>
        </p:blipFill>
        <p:spPr>
          <a:xfrm>
            <a:off x="1235259" y="4624782"/>
            <a:ext cx="2430931" cy="1468984"/>
          </a:xfrm>
          <a:prstGeom prst="rect">
            <a:avLst/>
          </a:prstGeom>
          <a:noFill/>
          <a:ln>
            <a:noFill/>
          </a:ln>
        </p:spPr>
      </p:pic>
      <p:sp>
        <p:nvSpPr>
          <p:cNvPr id="188" name="Google Shape;188;p9"/>
          <p:cNvSpPr txBox="1"/>
          <p:nvPr/>
        </p:nvSpPr>
        <p:spPr>
          <a:xfrm>
            <a:off x="6702944" y="1207593"/>
            <a:ext cx="2975628"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2000" u="none" cap="none" strike="noStrike">
                <a:solidFill>
                  <a:schemeClr val="lt1"/>
                </a:solidFill>
                <a:latin typeface="Quattrocento Sans"/>
                <a:ea typeface="Quattrocento Sans"/>
                <a:cs typeface="Quattrocento Sans"/>
                <a:sym typeface="Quattrocento Sans"/>
              </a:rPr>
              <a:t>WIE SIE ES MACHEN</a:t>
            </a:r>
            <a:endParaRPr/>
          </a:p>
        </p:txBody>
      </p:sp>
      <p:pic>
        <p:nvPicPr>
          <p:cNvPr id="189" name="Google Shape;189;p9"/>
          <p:cNvPicPr preferRelativeResize="0"/>
          <p:nvPr/>
        </p:nvPicPr>
        <p:blipFill rotWithShape="1">
          <a:blip r:embed="rId8">
            <a:alphaModFix/>
          </a:blip>
          <a:srcRect b="0" l="0" r="0" t="7526"/>
          <a:stretch/>
        </p:blipFill>
        <p:spPr>
          <a:xfrm>
            <a:off x="1266388" y="1968627"/>
            <a:ext cx="2368675" cy="25561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