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im29Q9XGz58DDKRDyIETCNtap+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QuattrocentoSans-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customschemas.google.com/relationships/presentationmetadata" Target="metadata"/><Relationship Id="rId27" Type="http://schemas.openxmlformats.org/officeDocument/2006/relationships/font" Target="fonts/Quattrocento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Quelle "Gemeinsame Nutzung von Wäschereien": https://fashionista.com/2020/03/laundry-washing-clothes-coronavirus-covid19 </a:t>
            </a:r>
            <a:endParaRPr/>
          </a:p>
        </p:txBody>
      </p:sp>
      <p:sp>
        <p:nvSpPr>
          <p:cNvPr id="201" name="Google Shape;2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Quelle "Floow2": https://ellenmacarthurfoundation.org/circular-examples/business-to-business-asset-sharing </a:t>
            </a:r>
            <a:endParaRPr/>
          </a:p>
          <a:p>
            <a:pPr indent="0" lvl="0" marL="0" rtl="0" algn="l">
              <a:spcBef>
                <a:spcPts val="0"/>
              </a:spcBef>
              <a:spcAft>
                <a:spcPts val="0"/>
              </a:spcAft>
              <a:buNone/>
            </a:pPr>
            <a:r>
              <a:rPr lang="en-US"/>
              <a:t>Quelle "Uber": https://brandafriq.com/uber-launches-safety-toolkit-for-riders-and-drivers/</a:t>
            </a:r>
            <a:endParaRPr/>
          </a:p>
          <a:p>
            <a:pPr indent="0" lvl="0" marL="0" marR="0" rtl="0" algn="l">
              <a:lnSpc>
                <a:spcPct val="100000"/>
              </a:lnSpc>
              <a:spcBef>
                <a:spcPts val="0"/>
              </a:spcBef>
              <a:spcAft>
                <a:spcPts val="0"/>
              </a:spcAft>
              <a:buClr>
                <a:schemeClr val="dk1"/>
              </a:buClr>
              <a:buSzPts val="1200"/>
              <a:buFont typeface="Calibri"/>
              <a:buNone/>
            </a:pPr>
            <a:r>
              <a:rPr lang="en-US"/>
              <a:t>Quelle "Airbnb": https://medium.com/keycafe/the-history-of-airbnb-397c3d539f27 </a:t>
            </a:r>
            <a:endParaRPr/>
          </a:p>
          <a:p>
            <a:pPr indent="0" lvl="0" marL="0" rtl="0" algn="l">
              <a:spcBef>
                <a:spcPts val="0"/>
              </a:spcBef>
              <a:spcAft>
                <a:spcPts val="0"/>
              </a:spcAft>
              <a:buNone/>
            </a:pPr>
            <a:r>
              <a:t/>
            </a:r>
            <a:endParaRPr/>
          </a:p>
        </p:txBody>
      </p:sp>
      <p:sp>
        <p:nvSpPr>
          <p:cNvPr id="213" name="Google Shape;21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Quelle "Patagonien": https://1000logos.net/patagonia-logo/</a:t>
            </a:r>
            <a:endParaRPr/>
          </a:p>
        </p:txBody>
      </p:sp>
      <p:sp>
        <p:nvSpPr>
          <p:cNvPr id="247" name="Google Shape;24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Quelle: https://www.facebook.com/NapapijriVienna/</a:t>
            </a:r>
            <a:endParaRPr/>
          </a:p>
        </p:txBody>
      </p:sp>
      <p:sp>
        <p:nvSpPr>
          <p:cNvPr id="259" name="Google Shape;25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Quelle: https://ellenmacarthurfoundation.org/circular-examples/gerrard-street</a:t>
            </a:r>
            <a:endParaRPr/>
          </a:p>
        </p:txBody>
      </p:sp>
      <p:sp>
        <p:nvSpPr>
          <p:cNvPr id="271" name="Google Shape;27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Source:https://www.pinterest.com/pin/461196818081316561/</a:t>
            </a:r>
            <a:endParaRPr/>
          </a:p>
        </p:txBody>
      </p:sp>
      <p:sp>
        <p:nvSpPr>
          <p:cNvPr id="283" name="Google Shape;28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Accenture (ein professionelles Dienstleistungsunternehmen, das Unternehmen bei Innovationen berät).</a:t>
            </a:r>
            <a:endParaRPr/>
          </a:p>
        </p:txBody>
      </p:sp>
      <p:sp>
        <p:nvSpPr>
          <p:cNvPr id="190" name="Google Shape;1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9.png"/><Relationship Id="rId8"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30.png"/><Relationship Id="rId7"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8.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 Id="rId6"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3303013" y="4760110"/>
            <a:ext cx="5585974" cy="97950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br>
              <a:rPr lang="en-US" sz="2000">
                <a:solidFill>
                  <a:srgbClr val="7F7F7F"/>
                </a:solidFill>
                <a:latin typeface="Quattrocento Sans"/>
                <a:ea typeface="Quattrocento Sans"/>
                <a:cs typeface="Quattrocento Sans"/>
                <a:sym typeface="Quattrocento Sans"/>
              </a:rPr>
            </a:br>
            <a:br>
              <a:rPr lang="en-US" sz="2000">
                <a:solidFill>
                  <a:srgbClr val="7F7F7F"/>
                </a:solidFill>
                <a:latin typeface="Quattrocento Sans"/>
                <a:ea typeface="Quattrocento Sans"/>
                <a:cs typeface="Quattrocento Sans"/>
                <a:sym typeface="Quattrocento Sans"/>
              </a:rPr>
            </a:br>
            <a:br>
              <a:rPr lang="en-US" sz="2000">
                <a:solidFill>
                  <a:srgbClr val="7F7F7F"/>
                </a:solidFill>
                <a:latin typeface="Quattrocento Sans"/>
                <a:ea typeface="Quattrocento Sans"/>
                <a:cs typeface="Quattrocento Sans"/>
                <a:sym typeface="Quattrocento Sans"/>
              </a:rPr>
            </a:br>
            <a:r>
              <a:rPr lang="en-US" sz="2000">
                <a:solidFill>
                  <a:srgbClr val="7F7F7F"/>
                </a:solidFill>
                <a:latin typeface="Quattrocento Sans"/>
                <a:ea typeface="Quattrocento Sans"/>
                <a:cs typeface="Quattrocento Sans"/>
                <a:sym typeface="Quattrocento Sans"/>
              </a:rPr>
              <a:t>IO1: Fortbildungsprogramm</a:t>
            </a:r>
            <a:br>
              <a:rPr lang="en-US" sz="2000">
                <a:solidFill>
                  <a:srgbClr val="7F7F7F"/>
                </a:solidFill>
                <a:latin typeface="Quattrocento Sans"/>
                <a:ea typeface="Quattrocento Sans"/>
                <a:cs typeface="Quattrocento Sans"/>
                <a:sym typeface="Quattrocento Sans"/>
              </a:rPr>
            </a:br>
            <a:r>
              <a:rPr lang="en-US" sz="2000">
                <a:solidFill>
                  <a:srgbClr val="7F7F7F"/>
                </a:solidFill>
                <a:latin typeface="Quattrocento Sans"/>
                <a:ea typeface="Quattrocento Sans"/>
                <a:cs typeface="Quattrocento Sans"/>
                <a:sym typeface="Quattrocento Sans"/>
              </a:rPr>
              <a:t>Modul 3: Zirkuläre Geschäftsmodelle - PPT</a:t>
            </a:r>
            <a:endParaRPr sz="2000">
              <a:solidFill>
                <a:srgbClr val="7F7F7F"/>
              </a:solidFill>
              <a:latin typeface="Quattrocento Sans"/>
              <a:ea typeface="Quattrocento Sans"/>
              <a:cs typeface="Quattrocento Sans"/>
              <a:sym typeface="Quattrocento Sans"/>
            </a:endParaRPr>
          </a:p>
        </p:txBody>
      </p:sp>
      <p:pic>
        <p:nvPicPr>
          <p:cNvPr descr="Text&#10;&#10;Description automatically generated" id="89" name="Google Shape;89;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0"/>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04" name="Google Shape;204;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5" name="Google Shape;205;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06" name="Google Shape;206;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7" name="Google Shape;20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4400"/>
              <a:buFont typeface="Calibri"/>
              <a:buNone/>
            </a:pPr>
            <a:r>
              <a:rPr b="1" lang="en-US">
                <a:solidFill>
                  <a:srgbClr val="29BA86"/>
                </a:solidFill>
                <a:latin typeface="Calibri"/>
                <a:ea typeface="Calibri"/>
                <a:cs typeface="Calibri"/>
                <a:sym typeface="Calibri"/>
              </a:rPr>
              <a:t>Produkt als Dienstleistung</a:t>
            </a:r>
            <a:endParaRPr>
              <a:solidFill>
                <a:srgbClr val="29BA86"/>
              </a:solidFill>
              <a:latin typeface="Calibri"/>
              <a:ea typeface="Calibri"/>
              <a:cs typeface="Calibri"/>
              <a:sym typeface="Calibri"/>
            </a:endParaRPr>
          </a:p>
        </p:txBody>
      </p:sp>
      <p:sp>
        <p:nvSpPr>
          <p:cNvPr id="208" name="Google Shape;208;p10"/>
          <p:cNvSpPr txBox="1"/>
          <p:nvPr>
            <p:ph idx="1" type="body"/>
          </p:nvPr>
        </p:nvSpPr>
        <p:spPr>
          <a:xfrm>
            <a:off x="838200" y="1825625"/>
            <a:ext cx="5752381"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600"/>
              <a:buChar char="•"/>
            </a:pPr>
            <a:r>
              <a:rPr lang="en-US" sz="2600"/>
              <a:t>Das Modell "Produkt als Dienstleistung" ist eines der grundlegendsten Konzepte für ein zirkuläres Geschäftsmodell. Einige Beispiele sind Autovermietungen und Druckereien. </a:t>
            </a:r>
            <a:endParaRPr sz="2600"/>
          </a:p>
          <a:p>
            <a:pPr indent="-228600" lvl="0" marL="228600" rtl="0" algn="just">
              <a:lnSpc>
                <a:spcPct val="90000"/>
              </a:lnSpc>
              <a:spcBef>
                <a:spcPts val="1000"/>
              </a:spcBef>
              <a:spcAft>
                <a:spcPts val="0"/>
              </a:spcAft>
              <a:buClr>
                <a:schemeClr val="dk1"/>
              </a:buClr>
              <a:buSzPts val="2600"/>
              <a:buChar char="•"/>
            </a:pPr>
            <a:r>
              <a:rPr lang="en-US" sz="2600"/>
              <a:t>Das Geschäftsmodell "Produkt als Dienstleistung" bietet eine Alternative zum etablierten "Kauf und Besitz"-Ansatz. Bei diesem Modell können die Kunden im Wesentlichen eine Dienstleistung erwerben, anstatt das Produkt selbst zu kaufen.</a:t>
            </a:r>
            <a:endParaRPr sz="2600"/>
          </a:p>
          <a:p>
            <a:pPr indent="0" lvl="0" marL="0" rtl="0" algn="l">
              <a:lnSpc>
                <a:spcPct val="90000"/>
              </a:lnSpc>
              <a:spcBef>
                <a:spcPts val="1000"/>
              </a:spcBef>
              <a:spcAft>
                <a:spcPts val="0"/>
              </a:spcAft>
              <a:buClr>
                <a:schemeClr val="dk1"/>
              </a:buClr>
              <a:buSzPts val="2800"/>
              <a:buNone/>
            </a:pPr>
            <a:r>
              <a:t/>
            </a:r>
            <a:endParaRPr/>
          </a:p>
        </p:txBody>
      </p:sp>
      <p:pic>
        <p:nvPicPr>
          <p:cNvPr id="209" name="Google Shape;209;p10"/>
          <p:cNvPicPr preferRelativeResize="0"/>
          <p:nvPr/>
        </p:nvPicPr>
        <p:blipFill rotWithShape="1">
          <a:blip r:embed="rId6">
            <a:alphaModFix/>
          </a:blip>
          <a:srcRect b="0" l="0" r="0" t="0"/>
          <a:stretch/>
        </p:blipFill>
        <p:spPr>
          <a:xfrm>
            <a:off x="7252209" y="2352490"/>
            <a:ext cx="4536982" cy="23932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1"/>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16" name="Google Shape;216;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7" name="Google Shape;217;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18" name="Google Shape;218;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19" name="Google Shape;21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4400"/>
              <a:buFont typeface="Calibri"/>
              <a:buNone/>
            </a:pPr>
            <a:r>
              <a:rPr b="1" lang="en-US">
                <a:solidFill>
                  <a:srgbClr val="29BA86"/>
                </a:solidFill>
                <a:latin typeface="Calibri"/>
                <a:ea typeface="Calibri"/>
                <a:cs typeface="Calibri"/>
                <a:sym typeface="Calibri"/>
              </a:rPr>
              <a:t>Plattformen zur gemeinsamen Nutzung</a:t>
            </a:r>
            <a:endParaRPr b="1">
              <a:solidFill>
                <a:srgbClr val="29BA86"/>
              </a:solidFill>
              <a:latin typeface="Calibri"/>
              <a:ea typeface="Calibri"/>
              <a:cs typeface="Calibri"/>
              <a:sym typeface="Calibri"/>
            </a:endParaRPr>
          </a:p>
        </p:txBody>
      </p:sp>
      <p:sp>
        <p:nvSpPr>
          <p:cNvPr id="220" name="Google Shape;220;p11"/>
          <p:cNvSpPr txBox="1"/>
          <p:nvPr>
            <p:ph idx="1" type="body"/>
          </p:nvPr>
        </p:nvSpPr>
        <p:spPr>
          <a:xfrm>
            <a:off x="838200" y="1825625"/>
            <a:ext cx="5479473" cy="4351338"/>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Clr>
                <a:schemeClr val="dk1"/>
              </a:buClr>
              <a:buSzPts val="2400"/>
              <a:buNone/>
            </a:pPr>
            <a:r>
              <a:rPr lang="en-US" sz="2300"/>
              <a:t>Die Sharing-Plattformen sind "... ein Modell zur Vergütung von Dienstleistungen, bei dem der Eigentümer den Zugang zu nicht ausgelasteten Anlagen an nachfolgende Kunden verkauft. Die Eigentümer sind für die Wartung und die Servicequalität verantwortlich." </a:t>
            </a:r>
            <a:endParaRPr sz="2300"/>
          </a:p>
          <a:p>
            <a:pPr indent="-222250" lvl="0" marL="228600" rtl="0" algn="just">
              <a:lnSpc>
                <a:spcPct val="90000"/>
              </a:lnSpc>
              <a:spcBef>
                <a:spcPts val="1000"/>
              </a:spcBef>
              <a:spcAft>
                <a:spcPts val="0"/>
              </a:spcAft>
              <a:buClr>
                <a:schemeClr val="dk1"/>
              </a:buClr>
              <a:buSzPts val="2300"/>
              <a:buChar char="•"/>
            </a:pPr>
            <a:r>
              <a:rPr lang="en-US" sz="2300"/>
              <a:t>Mitfahrgelegenheit.</a:t>
            </a:r>
            <a:endParaRPr sz="2300"/>
          </a:p>
          <a:p>
            <a:pPr indent="-222250" lvl="0" marL="228600" rtl="0" algn="just">
              <a:lnSpc>
                <a:spcPct val="90000"/>
              </a:lnSpc>
              <a:spcBef>
                <a:spcPts val="1000"/>
              </a:spcBef>
              <a:spcAft>
                <a:spcPts val="0"/>
              </a:spcAft>
              <a:buClr>
                <a:schemeClr val="dk1"/>
              </a:buClr>
              <a:buSzPts val="2300"/>
              <a:buChar char="•"/>
            </a:pPr>
            <a:r>
              <a:rPr lang="en-US" sz="2300"/>
              <a:t>Kurzfristige Vermietung von Unterkünften.</a:t>
            </a:r>
            <a:endParaRPr sz="2300"/>
          </a:p>
          <a:p>
            <a:pPr indent="-222250" lvl="0" marL="228600" rtl="0" algn="just">
              <a:lnSpc>
                <a:spcPct val="90000"/>
              </a:lnSpc>
              <a:spcBef>
                <a:spcPts val="1000"/>
              </a:spcBef>
              <a:spcAft>
                <a:spcPts val="0"/>
              </a:spcAft>
              <a:buClr>
                <a:schemeClr val="dk1"/>
              </a:buClr>
              <a:buSzPts val="2300"/>
              <a:buChar char="•"/>
            </a:pPr>
            <a:r>
              <a:rPr lang="en-US" sz="2300"/>
              <a:t>Verfügbare Arbeitskräfte und Fachwissen.</a:t>
            </a:r>
            <a:endParaRPr sz="2300"/>
          </a:p>
          <a:p>
            <a:pPr indent="-222250" lvl="0" marL="228600" rtl="0" algn="just">
              <a:lnSpc>
                <a:spcPct val="90000"/>
              </a:lnSpc>
              <a:spcBef>
                <a:spcPts val="1000"/>
              </a:spcBef>
              <a:spcAft>
                <a:spcPts val="0"/>
              </a:spcAft>
              <a:buClr>
                <a:schemeClr val="dk1"/>
              </a:buClr>
              <a:buSzPts val="2300"/>
              <a:buChar char="•"/>
            </a:pPr>
            <a:r>
              <a:rPr lang="en-US" sz="2300"/>
              <a:t>Werkzeuge und Ausrüstung.</a:t>
            </a:r>
            <a:endParaRPr sz="2300"/>
          </a:p>
          <a:p>
            <a:pPr indent="-228600" lvl="0" marL="228600" rtl="0" algn="just">
              <a:lnSpc>
                <a:spcPct val="90000"/>
              </a:lnSpc>
              <a:spcBef>
                <a:spcPts val="1000"/>
              </a:spcBef>
              <a:spcAft>
                <a:spcPts val="0"/>
              </a:spcAft>
              <a:buClr>
                <a:schemeClr val="dk1"/>
              </a:buClr>
              <a:buSzPts val="2400"/>
              <a:buChar char="•"/>
            </a:pPr>
            <a:r>
              <a:rPr lang="en-US" sz="2300"/>
              <a:t>Überschüssige Lebensmittelvorräte.</a:t>
            </a:r>
            <a:endParaRPr sz="2300"/>
          </a:p>
          <a:p>
            <a:pPr indent="-50800" lvl="0" marL="228600" rtl="0" algn="l">
              <a:lnSpc>
                <a:spcPct val="90000"/>
              </a:lnSpc>
              <a:spcBef>
                <a:spcPts val="1000"/>
              </a:spcBef>
              <a:spcAft>
                <a:spcPts val="0"/>
              </a:spcAft>
              <a:buClr>
                <a:schemeClr val="dk1"/>
              </a:buClr>
              <a:buSzPts val="2800"/>
              <a:buNone/>
            </a:pPr>
            <a:r>
              <a:t/>
            </a:r>
            <a:endParaRPr/>
          </a:p>
        </p:txBody>
      </p:sp>
      <p:pic>
        <p:nvPicPr>
          <p:cNvPr id="221" name="Google Shape;221;p11"/>
          <p:cNvPicPr preferRelativeResize="0"/>
          <p:nvPr/>
        </p:nvPicPr>
        <p:blipFill rotWithShape="1">
          <a:blip r:embed="rId6">
            <a:alphaModFix/>
          </a:blip>
          <a:srcRect b="0" l="0" r="0" t="0"/>
          <a:stretch/>
        </p:blipFill>
        <p:spPr>
          <a:xfrm>
            <a:off x="7551418" y="4745589"/>
            <a:ext cx="3171261" cy="1784525"/>
          </a:xfrm>
          <a:prstGeom prst="rect">
            <a:avLst/>
          </a:prstGeom>
          <a:noFill/>
          <a:ln>
            <a:noFill/>
          </a:ln>
        </p:spPr>
      </p:pic>
      <p:pic>
        <p:nvPicPr>
          <p:cNvPr id="222" name="Google Shape;222;p11"/>
          <p:cNvPicPr preferRelativeResize="0"/>
          <p:nvPr/>
        </p:nvPicPr>
        <p:blipFill rotWithShape="1">
          <a:blip r:embed="rId7">
            <a:alphaModFix/>
          </a:blip>
          <a:srcRect b="0" l="0" r="0" t="0"/>
          <a:stretch/>
        </p:blipFill>
        <p:spPr>
          <a:xfrm>
            <a:off x="7453260" y="1230194"/>
            <a:ext cx="3269420" cy="1486988"/>
          </a:xfrm>
          <a:prstGeom prst="rect">
            <a:avLst/>
          </a:prstGeom>
          <a:noFill/>
          <a:ln>
            <a:noFill/>
          </a:ln>
        </p:spPr>
      </p:pic>
      <p:pic>
        <p:nvPicPr>
          <p:cNvPr id="223" name="Google Shape;223;p11"/>
          <p:cNvPicPr preferRelativeResize="0"/>
          <p:nvPr/>
        </p:nvPicPr>
        <p:blipFill rotWithShape="1">
          <a:blip r:embed="rId8">
            <a:alphaModFix/>
          </a:blip>
          <a:srcRect b="0" l="0" r="0" t="0"/>
          <a:stretch/>
        </p:blipFill>
        <p:spPr>
          <a:xfrm>
            <a:off x="7730836" y="2830727"/>
            <a:ext cx="2991843" cy="1801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12"/>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29" name="Google Shape;229;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0" name="Google Shape;230;p1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31" name="Google Shape;231;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32" name="Google Shape;232;p12"/>
          <p:cNvSpPr txBox="1"/>
          <p:nvPr>
            <p:ph type="title"/>
          </p:nvPr>
        </p:nvSpPr>
        <p:spPr>
          <a:xfrm>
            <a:off x="838198" y="53099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Ressourcenrückgewinnung</a:t>
            </a:r>
            <a:endParaRPr sz="3600">
              <a:solidFill>
                <a:srgbClr val="29BA86"/>
              </a:solidFill>
              <a:latin typeface="Calibri"/>
              <a:ea typeface="Calibri"/>
              <a:cs typeface="Calibri"/>
              <a:sym typeface="Calibri"/>
            </a:endParaRPr>
          </a:p>
        </p:txBody>
      </p:sp>
      <p:sp>
        <p:nvSpPr>
          <p:cNvPr id="233" name="Google Shape;23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just">
              <a:lnSpc>
                <a:spcPct val="70000"/>
              </a:lnSpc>
              <a:spcBef>
                <a:spcPts val="0"/>
              </a:spcBef>
              <a:spcAft>
                <a:spcPts val="0"/>
              </a:spcAft>
              <a:buClr>
                <a:schemeClr val="dk1"/>
              </a:buClr>
              <a:buSzPts val="2380"/>
              <a:buNone/>
            </a:pPr>
            <a:r>
              <a:rPr lang="en-US" sz="2080"/>
              <a:t>Das Geschäftsmodell der Ressourcenrückgewinnung kann als die Nutzung von "...technologischen Innovationen und Entwicklungen zur Rückgewinnung und Wiederverwendung von Ressourcen" beschrieben werden. </a:t>
            </a:r>
            <a:endParaRPr sz="2080"/>
          </a:p>
          <a:p>
            <a:pPr indent="-209550" lvl="0" marL="228600" rtl="0" algn="just">
              <a:lnSpc>
                <a:spcPct val="70000"/>
              </a:lnSpc>
              <a:spcBef>
                <a:spcPts val="1000"/>
              </a:spcBef>
              <a:spcAft>
                <a:spcPts val="0"/>
              </a:spcAft>
              <a:buClr>
                <a:schemeClr val="dk1"/>
              </a:buClr>
              <a:buSzPts val="2080"/>
              <a:buChar char="•"/>
            </a:pPr>
            <a:r>
              <a:rPr b="1" lang="en-US" sz="2080"/>
              <a:t>Downcycling: </a:t>
            </a:r>
            <a:r>
              <a:rPr lang="en-US" sz="2080"/>
              <a:t>Wie beim Recycling geht es um die Umwandlung von Abfällen in Sekundärrohstoffe. Der Hauptunterschied besteht darin, dass die zurückgewonnenen Materialien von geringerer Qualität sind und nur in einer begrenzten Anzahl von Anwendungen als Input verwendet werden können. Bei der Wiederverwertung von Papier und Pappe beispielsweise verringert sich mit jedem weiteren Kreislauf die Länge der Zellulosefasern. Infolgedessen kann Altpapier nicht immer für dieselben Anwendungen verwendet werden wie neues Papier.</a:t>
            </a:r>
            <a:endParaRPr sz="2080"/>
          </a:p>
          <a:p>
            <a:pPr indent="-209550" lvl="0" marL="228600" rtl="0" algn="just">
              <a:lnSpc>
                <a:spcPct val="70000"/>
              </a:lnSpc>
              <a:spcBef>
                <a:spcPts val="1000"/>
              </a:spcBef>
              <a:spcAft>
                <a:spcPts val="0"/>
              </a:spcAft>
              <a:buClr>
                <a:schemeClr val="dk1"/>
              </a:buClr>
              <a:buSzPts val="2080"/>
              <a:buChar char="•"/>
            </a:pPr>
            <a:r>
              <a:rPr b="1" lang="en-US" sz="2080"/>
              <a:t>Upcycling: </a:t>
            </a:r>
            <a:r>
              <a:rPr lang="en-US" sz="2080"/>
              <a:t>Upcycling ist das Gegenteil von Downcycling. Dabei wird Abfall in Sekundärrohstoffe umgewandelt, die dann in relativ hochwertigen Anwendungen eingesetzt werden. Freitag, ein deutscher Bekleidungshersteller, stellt beispielsweise Taschen aus LKW-Planen, Autositzgurten und Fahrradschläuchen her.</a:t>
            </a:r>
            <a:endParaRPr sz="2080"/>
          </a:p>
          <a:p>
            <a:pPr indent="-209550" lvl="0" marL="228600" rtl="0" algn="just">
              <a:lnSpc>
                <a:spcPct val="70000"/>
              </a:lnSpc>
              <a:spcBef>
                <a:spcPts val="1000"/>
              </a:spcBef>
              <a:spcAft>
                <a:spcPts val="0"/>
              </a:spcAft>
              <a:buClr>
                <a:schemeClr val="dk1"/>
              </a:buClr>
              <a:buSzPts val="2080"/>
              <a:buChar char="•"/>
            </a:pPr>
            <a:r>
              <a:rPr b="1" lang="en-US" sz="2080"/>
              <a:t>Industrielle Symbiose: </a:t>
            </a:r>
            <a:r>
              <a:rPr lang="en-US" sz="2080"/>
              <a:t>Auch bekannt als Kreislaufwirtschaft, ist die Verwendung von Produktionsnebenprodukten eines Unternehmens als Produktionsmittel durch ein anderes.</a:t>
            </a:r>
            <a:endParaRPr sz="2080"/>
          </a:p>
          <a:p>
            <a:pPr indent="0" lvl="0" marL="0" rtl="0" algn="l">
              <a:lnSpc>
                <a:spcPct val="70000"/>
              </a:lnSpc>
              <a:spcBef>
                <a:spcPts val="1000"/>
              </a:spcBef>
              <a:spcAft>
                <a:spcPts val="0"/>
              </a:spcAft>
              <a:buClr>
                <a:schemeClr val="dk1"/>
              </a:buClr>
              <a:buSzPts val="2380"/>
              <a:buNone/>
            </a:pPr>
            <a:r>
              <a:t/>
            </a:r>
            <a:endParaRPr sz="208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3"/>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39" name="Google Shape;239;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0" name="Google Shape;240;p1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41" name="Google Shape;241;p13"/>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42" name="Google Shape;24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Rundschreiben Lieferungen.</a:t>
            </a:r>
            <a:br>
              <a:rPr lang="en-US"/>
            </a:br>
            <a:endParaRPr/>
          </a:p>
        </p:txBody>
      </p:sp>
      <p:sp>
        <p:nvSpPr>
          <p:cNvPr id="243" name="Google Shape;24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t>Im Rahmen des Kreislaufmodells werden Materialien, die aus neuen Rohstoffen gewonnen werden, durch biobasierte, erneuerbare oder wiederverwertete Materialien ersetzt. </a:t>
            </a:r>
            <a:endParaRPr/>
          </a:p>
          <a:p>
            <a:pPr indent="-228600" lvl="0" marL="228600" rtl="0" algn="just">
              <a:lnSpc>
                <a:spcPct val="90000"/>
              </a:lnSpc>
              <a:spcBef>
                <a:spcPts val="1000"/>
              </a:spcBef>
              <a:spcAft>
                <a:spcPts val="0"/>
              </a:spcAft>
              <a:buClr>
                <a:schemeClr val="dk1"/>
              </a:buClr>
              <a:buSzPts val="2800"/>
              <a:buChar char="•"/>
            </a:pPr>
            <a:r>
              <a:rPr lang="en-US"/>
              <a:t>Das Geschäftsmodell der Kreislaufwirtschaft zeichnet sich durch Ressourceninputs aus, die vollständig erneuerbar, recycelbar oder biologisch abbaubar sind und als Ausgangsmaterial (oder Rohstoffe) für einen separaten Herstellungsprozess dienen.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4"/>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50" name="Google Shape;250;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1" name="Google Shape;251;p1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52" name="Google Shape;252;p1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53" name="Google Shape;25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Verlängerung der Produktlebensdauer</a:t>
            </a:r>
            <a:endParaRPr b="1" sz="3600">
              <a:solidFill>
                <a:srgbClr val="29BA86"/>
              </a:solidFill>
              <a:latin typeface="Calibri"/>
              <a:ea typeface="Calibri"/>
              <a:cs typeface="Calibri"/>
              <a:sym typeface="Calibri"/>
            </a:endParaRPr>
          </a:p>
        </p:txBody>
      </p:sp>
      <p:sp>
        <p:nvSpPr>
          <p:cNvPr id="254" name="Google Shape;254;p14"/>
          <p:cNvSpPr txBox="1"/>
          <p:nvPr>
            <p:ph idx="1" type="body"/>
          </p:nvPr>
        </p:nvSpPr>
        <p:spPr>
          <a:xfrm>
            <a:off x="838200" y="1825625"/>
            <a:ext cx="5928360" cy="4351338"/>
          </a:xfrm>
          <a:prstGeom prst="rect">
            <a:avLst/>
          </a:prstGeom>
          <a:noFill/>
          <a:ln>
            <a:noFill/>
          </a:ln>
        </p:spPr>
        <p:txBody>
          <a:bodyPr anchorCtr="0" anchor="t" bIns="45700" lIns="91425" spcFirstLastPara="1" rIns="91425" wrap="square" tIns="45700">
            <a:noAutofit/>
          </a:bodyPr>
          <a:lstStyle/>
          <a:p>
            <a:pPr indent="-215900" lvl="0" marL="228600" rtl="0" algn="just">
              <a:lnSpc>
                <a:spcPct val="80000"/>
              </a:lnSpc>
              <a:spcBef>
                <a:spcPts val="0"/>
              </a:spcBef>
              <a:spcAft>
                <a:spcPts val="0"/>
              </a:spcAft>
              <a:buClr>
                <a:schemeClr val="dk1"/>
              </a:buClr>
              <a:buSzPts val="2020"/>
              <a:buChar char="•"/>
            </a:pPr>
            <a:r>
              <a:rPr lang="en-US" sz="2020"/>
              <a:t>Wenn wir ein Produkt kaufen, gehen die meisten von uns davon aus, dass es so lange wie möglich halten soll. In den meisten Fällen stimmt diese Annahme auch. Auch wenn einige Unternehmen nach dem Prinzip der geplanten Obsoleszenz arbeiten und ihre Produkte absichtlich so konstruieren, dass sie nach einer bestimmten Zeit ausfallen, wollen die meisten nicht, dass ihre Produkte früher aufhören zu funktionieren, als ihre Kunden es erwarten würden.</a:t>
            </a:r>
            <a:endParaRPr sz="2020"/>
          </a:p>
          <a:p>
            <a:pPr indent="-215900" lvl="0" marL="228600" rtl="0" algn="just">
              <a:lnSpc>
                <a:spcPct val="80000"/>
              </a:lnSpc>
              <a:spcBef>
                <a:spcPts val="1000"/>
              </a:spcBef>
              <a:spcAft>
                <a:spcPts val="0"/>
              </a:spcAft>
              <a:buClr>
                <a:schemeClr val="dk1"/>
              </a:buClr>
              <a:buSzPts val="2020"/>
              <a:buChar char="•"/>
            </a:pPr>
            <a:r>
              <a:rPr lang="en-US" sz="2020"/>
              <a:t>Das Geschäftsmodell der Produktlebensverlängerung konzentriert sich darauf, die Zeit zu verlängern, die ein Produkt genutzt werden kann, bevor es entsorgt wird.  Der Zweck dieses Modells besteht darin, ein Produkt zu retten, zu warten, zu reparieren, wiederaufzuarbeiten, zu verbessern oder neu zu vermarkten und folglich nichts wegzuwerfen. </a:t>
            </a:r>
            <a:endParaRPr sz="2020"/>
          </a:p>
          <a:p>
            <a:pPr indent="0" lvl="0" marL="0" rtl="0" algn="just">
              <a:lnSpc>
                <a:spcPct val="80000"/>
              </a:lnSpc>
              <a:spcBef>
                <a:spcPts val="1000"/>
              </a:spcBef>
              <a:spcAft>
                <a:spcPts val="0"/>
              </a:spcAft>
              <a:buClr>
                <a:schemeClr val="dk1"/>
              </a:buClr>
              <a:buSzPts val="2220"/>
              <a:buNone/>
            </a:pPr>
            <a:r>
              <a:t/>
            </a:r>
            <a:endParaRPr sz="2020"/>
          </a:p>
        </p:txBody>
      </p:sp>
      <p:pic>
        <p:nvPicPr>
          <p:cNvPr id="255" name="Google Shape;255;p14"/>
          <p:cNvPicPr preferRelativeResize="0"/>
          <p:nvPr/>
        </p:nvPicPr>
        <p:blipFill rotWithShape="1">
          <a:blip r:embed="rId6">
            <a:alphaModFix/>
          </a:blip>
          <a:srcRect b="0" l="0" r="0" t="0"/>
          <a:stretch/>
        </p:blipFill>
        <p:spPr>
          <a:xfrm>
            <a:off x="7616784" y="2712027"/>
            <a:ext cx="3737016" cy="20927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5"/>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62" name="Google Shape;262;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3" name="Google Shape;263;p1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64" name="Google Shape;264;p1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65" name="Google Shape;26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Fallstudien </a:t>
            </a:r>
            <a:endParaRPr b="1" sz="3600">
              <a:solidFill>
                <a:srgbClr val="29BA86"/>
              </a:solidFill>
              <a:latin typeface="Calibri"/>
              <a:ea typeface="Calibri"/>
              <a:cs typeface="Calibri"/>
              <a:sym typeface="Calibri"/>
            </a:endParaRPr>
          </a:p>
        </p:txBody>
      </p:sp>
      <p:sp>
        <p:nvSpPr>
          <p:cNvPr id="266" name="Google Shape;266;p15"/>
          <p:cNvSpPr txBox="1"/>
          <p:nvPr>
            <p:ph idx="1" type="body"/>
          </p:nvPr>
        </p:nvSpPr>
        <p:spPr>
          <a:xfrm>
            <a:off x="838200" y="1825625"/>
            <a:ext cx="5396346" cy="441717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600"/>
              <a:buChar char="•"/>
            </a:pPr>
            <a:r>
              <a:rPr b="1" lang="en-US" sz="2600"/>
              <a:t>Napapijri Zirkuläre Serie: </a:t>
            </a:r>
            <a:r>
              <a:rPr lang="en-US" sz="2600"/>
              <a:t>Um den Abfall bei der Herstellung von wasserdichten Jacken zu reduzieren, die aus verschiedenen Materialien bestehen, die nicht recycelt werden können, beschloss das Unternehmen, ihr Design zu vereinfachen und sie aus einem einzigen Polymer herzustellen.</a:t>
            </a:r>
            <a:endParaRPr/>
          </a:p>
          <a:p>
            <a:pPr indent="0" lvl="0" marL="0" rtl="0" algn="just">
              <a:lnSpc>
                <a:spcPct val="90000"/>
              </a:lnSpc>
              <a:spcBef>
                <a:spcPts val="1000"/>
              </a:spcBef>
              <a:spcAft>
                <a:spcPts val="0"/>
              </a:spcAft>
              <a:buClr>
                <a:schemeClr val="dk1"/>
              </a:buClr>
              <a:buSzPts val="2400"/>
              <a:buNone/>
            </a:pPr>
            <a:r>
              <a:t/>
            </a:r>
            <a:endParaRPr sz="2400"/>
          </a:p>
        </p:txBody>
      </p:sp>
      <p:pic>
        <p:nvPicPr>
          <p:cNvPr id="267" name="Google Shape;267;p15"/>
          <p:cNvPicPr preferRelativeResize="0"/>
          <p:nvPr/>
        </p:nvPicPr>
        <p:blipFill rotWithShape="1">
          <a:blip r:embed="rId6">
            <a:alphaModFix/>
          </a:blip>
          <a:srcRect b="0" l="0" r="0" t="0"/>
          <a:stretch/>
        </p:blipFill>
        <p:spPr>
          <a:xfrm>
            <a:off x="7765862" y="1765645"/>
            <a:ext cx="2894820" cy="28948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6"/>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74" name="Google Shape;274;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5" name="Google Shape;275;p1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76" name="Google Shape;276;p1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77" name="Google Shape;27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Fallstudien </a:t>
            </a:r>
            <a:endParaRPr b="1" sz="3600">
              <a:solidFill>
                <a:srgbClr val="29BA86"/>
              </a:solidFill>
              <a:latin typeface="Calibri"/>
              <a:ea typeface="Calibri"/>
              <a:cs typeface="Calibri"/>
              <a:sym typeface="Calibri"/>
            </a:endParaRPr>
          </a:p>
        </p:txBody>
      </p:sp>
      <p:sp>
        <p:nvSpPr>
          <p:cNvPr id="278" name="Google Shape;278;p16"/>
          <p:cNvSpPr txBox="1"/>
          <p:nvPr>
            <p:ph idx="1" type="body"/>
          </p:nvPr>
        </p:nvSpPr>
        <p:spPr>
          <a:xfrm>
            <a:off x="838200" y="1825625"/>
            <a:ext cx="5396346" cy="441717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600"/>
              <a:buChar char="•"/>
            </a:pPr>
            <a:r>
              <a:rPr b="1" lang="en-US" sz="2500"/>
              <a:t>Gerrard Street: </a:t>
            </a:r>
            <a:r>
              <a:rPr lang="en-US" sz="2500"/>
              <a:t>Das Unternehmen hat die Idee der Kopfhörervermietung entwickelt. Gerrard Street ist das erste Unternehmen, das einen Abo-Service für seine modularen Kopfhörer anbietet.</a:t>
            </a:r>
            <a:br>
              <a:rPr lang="en-US" sz="2300"/>
            </a:br>
            <a:endParaRPr b="1" sz="2300"/>
          </a:p>
          <a:p>
            <a:pPr indent="0" lvl="0" marL="0" rtl="0" algn="just">
              <a:lnSpc>
                <a:spcPct val="90000"/>
              </a:lnSpc>
              <a:spcBef>
                <a:spcPts val="1000"/>
              </a:spcBef>
              <a:spcAft>
                <a:spcPts val="0"/>
              </a:spcAft>
              <a:buClr>
                <a:schemeClr val="dk1"/>
              </a:buClr>
              <a:buSzPts val="2400"/>
              <a:buNone/>
            </a:pPr>
            <a:r>
              <a:t/>
            </a:r>
            <a:endParaRPr sz="2400"/>
          </a:p>
        </p:txBody>
      </p:sp>
      <p:pic>
        <p:nvPicPr>
          <p:cNvPr id="279" name="Google Shape;279;p16"/>
          <p:cNvPicPr preferRelativeResize="0"/>
          <p:nvPr/>
        </p:nvPicPr>
        <p:blipFill rotWithShape="1">
          <a:blip r:embed="rId6">
            <a:alphaModFix/>
          </a:blip>
          <a:srcRect b="0" l="0" r="0" t="0"/>
          <a:stretch/>
        </p:blipFill>
        <p:spPr>
          <a:xfrm>
            <a:off x="1346606" y="4032070"/>
            <a:ext cx="5244444" cy="17142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17"/>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86" name="Google Shape;286;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7" name="Google Shape;287;p1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88" name="Google Shape;288;p1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89" name="Google Shape;28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Fallstudien </a:t>
            </a:r>
            <a:endParaRPr b="1" sz="3600">
              <a:solidFill>
                <a:srgbClr val="29BA86"/>
              </a:solidFill>
              <a:latin typeface="Calibri"/>
              <a:ea typeface="Calibri"/>
              <a:cs typeface="Calibri"/>
              <a:sym typeface="Calibri"/>
            </a:endParaRPr>
          </a:p>
        </p:txBody>
      </p:sp>
      <p:sp>
        <p:nvSpPr>
          <p:cNvPr id="290" name="Google Shape;290;p17"/>
          <p:cNvSpPr txBox="1"/>
          <p:nvPr>
            <p:ph idx="1" type="body"/>
          </p:nvPr>
        </p:nvSpPr>
        <p:spPr>
          <a:xfrm>
            <a:off x="838200" y="1825625"/>
            <a:ext cx="5396346" cy="4417170"/>
          </a:xfrm>
          <a:prstGeom prst="rect">
            <a:avLst/>
          </a:prstGeom>
          <a:noFill/>
          <a:ln>
            <a:noFill/>
          </a:ln>
        </p:spPr>
        <p:txBody>
          <a:bodyPr anchorCtr="0" anchor="t" bIns="45700" lIns="91425" spcFirstLastPara="1" rIns="91425" wrap="square" tIns="45700">
            <a:normAutofit/>
          </a:bodyPr>
          <a:lstStyle/>
          <a:p>
            <a:pPr indent="-222250" lvl="0" marL="228600" rtl="0" algn="just">
              <a:lnSpc>
                <a:spcPct val="80000"/>
              </a:lnSpc>
              <a:spcBef>
                <a:spcPts val="0"/>
              </a:spcBef>
              <a:spcAft>
                <a:spcPts val="0"/>
              </a:spcAft>
              <a:buClr>
                <a:schemeClr val="dk1"/>
              </a:buClr>
              <a:buSzPts val="2500"/>
              <a:buChar char="•"/>
            </a:pPr>
            <a:r>
              <a:rPr b="1" lang="en-US" sz="2500"/>
              <a:t>De Clique: </a:t>
            </a:r>
            <a:r>
              <a:rPr lang="en-US" sz="2500"/>
              <a:t>De Clique stellt neue Produkte aus städtischen organischen Abfallströmen her. Der Abfall wird mit Elektrofahrzeugen von Unternehmen eingesammelt und umfasst Kaffeesatz, Orangenschalen und andere Lebensmittelabfälle. Anschließend werden die Lebensmittelabfälle von De Clique an dritte Innovatoren und Produkthersteller verkauft, die sie in neue Produkte wie Lebensmittelzutaten, Kosmetika und Biomaterialien umwandeln".</a:t>
            </a:r>
            <a:endParaRPr sz="2300"/>
          </a:p>
        </p:txBody>
      </p:sp>
      <p:pic>
        <p:nvPicPr>
          <p:cNvPr id="291" name="Google Shape;291;p17"/>
          <p:cNvPicPr preferRelativeResize="0"/>
          <p:nvPr/>
        </p:nvPicPr>
        <p:blipFill rotWithShape="1">
          <a:blip r:embed="rId6">
            <a:alphaModFix/>
          </a:blip>
          <a:srcRect b="0" l="0" r="0" t="0"/>
          <a:stretch/>
        </p:blipFill>
        <p:spPr>
          <a:xfrm>
            <a:off x="7402482" y="1720764"/>
            <a:ext cx="4089862" cy="40898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18"/>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97" name="Google Shape;297;p18"/>
          <p:cNvSpPr txBox="1"/>
          <p:nvPr/>
        </p:nvSpPr>
        <p:spPr>
          <a:xfrm>
            <a:off x="812306" y="356046"/>
            <a:ext cx="98088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Quattrocento Sans"/>
                <a:ea typeface="Quattrocento Sans"/>
                <a:cs typeface="Quattrocento Sans"/>
                <a:sym typeface="Quattrocento Sans"/>
              </a:rPr>
              <a:t>Fragen zur Diskussion</a:t>
            </a:r>
            <a:endParaRPr b="1" sz="3600">
              <a:solidFill>
                <a:srgbClr val="29BA86"/>
              </a:solidFill>
              <a:latin typeface="Quattrocento Sans"/>
              <a:ea typeface="Quattrocento Sans"/>
              <a:cs typeface="Quattrocento Sans"/>
              <a:sym typeface="Quattrocento Sans"/>
            </a:endParaRPr>
          </a:p>
        </p:txBody>
      </p:sp>
      <p:sp>
        <p:nvSpPr>
          <p:cNvPr id="298" name="Google Shape;298;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9" name="Google Shape;299;p1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00" name="Google Shape;300;p18"/>
          <p:cNvSpPr txBox="1"/>
          <p:nvPr/>
        </p:nvSpPr>
        <p:spPr>
          <a:xfrm>
            <a:off x="812306" y="1440682"/>
            <a:ext cx="9179592" cy="2985433"/>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Wie können wir die 4R des Abfalls im Kreislaufwirtschaftsmodell nutzen?   </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Können Sie Beispiele von Unternehmen/Marken oder lokalen Geschäften nennen, die das CB-Modell anwenden?</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Was ist die schwierigste Methode für die Umstellung von traditionellen Unternehmen auf das CB?</a:t>
            </a:r>
            <a:endParaRPr/>
          </a:p>
          <a:p>
            <a:pPr indent="-342900" lvl="0" marL="342900" marR="0" rtl="0" algn="just">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Haben Sie neue Ideen, wie man ein Unternehmen kreislauffähiger machen kann?</a:t>
            </a:r>
            <a:br>
              <a:rPr lang="en-US" sz="2000">
                <a:solidFill>
                  <a:schemeClr val="dk1"/>
                </a:solidFill>
                <a:latin typeface="Calibri"/>
                <a:ea typeface="Calibri"/>
                <a:cs typeface="Calibri"/>
                <a:sym typeface="Calibri"/>
              </a:rPr>
            </a:br>
            <a:endParaRPr sz="2000">
              <a:solidFill>
                <a:schemeClr val="dk1"/>
              </a:solidFill>
              <a:latin typeface="Quattrocento Sans"/>
              <a:ea typeface="Quattrocento Sans"/>
              <a:cs typeface="Quattrocento Sans"/>
              <a:sym typeface="Quattrocento Sans"/>
            </a:endParaRPr>
          </a:p>
        </p:txBody>
      </p:sp>
      <p:pic>
        <p:nvPicPr>
          <p:cNvPr id="301" name="Google Shape;301;p1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9"/>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US"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07" name="Google Shape;307;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8" name="Google Shape;308;p19"/>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09" name="Google Shape;309;p19"/>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10" name="Google Shape;310;p1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11" name="Google Shape;311;p19"/>
          <p:cNvGrpSpPr/>
          <p:nvPr/>
        </p:nvGrpSpPr>
        <p:grpSpPr>
          <a:xfrm>
            <a:off x="2569288" y="3802743"/>
            <a:ext cx="7053424" cy="1670958"/>
            <a:chOff x="2569288" y="3802743"/>
            <a:chExt cx="7053424" cy="1670958"/>
          </a:xfrm>
        </p:grpSpPr>
        <p:pic>
          <p:nvPicPr>
            <p:cNvPr descr="Qr code&#10;&#10;Description automatically generated" id="312" name="Google Shape;312;p19"/>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13" name="Google Shape;313;p19"/>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US" sz="3600">
                <a:solidFill>
                  <a:srgbClr val="29BB89"/>
                </a:solidFill>
                <a:latin typeface="Quattrocento Sans"/>
                <a:ea typeface="Quattrocento Sans"/>
                <a:cs typeface="Quattrocento Sans"/>
                <a:sym typeface="Quattrocento Sans"/>
              </a:rPr>
              <a:t>Modul 3: Inhalt</a:t>
            </a:r>
            <a:endParaRPr/>
          </a:p>
        </p:txBody>
      </p:sp>
      <p:sp>
        <p:nvSpPr>
          <p:cNvPr id="97" name="Google Shape;97;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US"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2"/>
          <p:cNvSpPr txBox="1"/>
          <p:nvPr/>
        </p:nvSpPr>
        <p:spPr>
          <a:xfrm>
            <a:off x="3262906" y="1471132"/>
            <a:ext cx="7261149" cy="491738"/>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rgbClr val="3F3F3F"/>
              </a:buClr>
              <a:buSzPts val="2000"/>
              <a:buFont typeface="Quattrocento Sans"/>
              <a:buNone/>
            </a:pPr>
            <a:r>
              <a:rPr b="0" i="0" lang="en-US" sz="2000" u="none" cap="none" strike="noStrike">
                <a:solidFill>
                  <a:srgbClr val="3F3F3F"/>
                </a:solidFill>
                <a:latin typeface="Quattrocento Sans"/>
                <a:ea typeface="Quattrocento Sans"/>
                <a:cs typeface="Quattrocento Sans"/>
                <a:sym typeface="Quattrocento Sans"/>
              </a:rPr>
              <a:t>Definition und Hauptmerkmale des zirkulären Geschäftsmodells.</a:t>
            </a:r>
            <a:endParaRPr b="0" i="0" sz="2400" u="none" cap="none" strike="noStrike">
              <a:solidFill>
                <a:srgbClr val="3F3F3F"/>
              </a:solidFill>
              <a:latin typeface="Quattrocento Sans"/>
              <a:ea typeface="Quattrocento Sans"/>
              <a:cs typeface="Quattrocento Sans"/>
              <a:sym typeface="Quattrocento Sans"/>
            </a:endParaRPr>
          </a:p>
        </p:txBody>
      </p:sp>
      <p:sp>
        <p:nvSpPr>
          <p:cNvPr id="99" name="Google Shape;99;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US" sz="2400" u="none" cap="none" strike="noStrike">
                <a:solidFill>
                  <a:srgbClr val="195562"/>
                </a:solidFill>
                <a:latin typeface="Quattrocento Sans"/>
                <a:ea typeface="Quattrocento Sans"/>
                <a:cs typeface="Quattrocento Sans"/>
                <a:sym typeface="Quattrocento Sans"/>
              </a:rPr>
              <a:t>2</a:t>
            </a:r>
            <a:endParaRPr/>
          </a:p>
        </p:txBody>
      </p:sp>
      <p:sp>
        <p:nvSpPr>
          <p:cNvPr id="100" name="Google Shape;100;p2"/>
          <p:cNvSpPr txBox="1"/>
          <p:nvPr/>
        </p:nvSpPr>
        <p:spPr>
          <a:xfrm>
            <a:off x="3262907" y="2694449"/>
            <a:ext cx="7583284" cy="491738"/>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000"/>
              <a:buFont typeface="Quattrocento Sans"/>
              <a:buNone/>
            </a:pPr>
            <a:r>
              <a:rPr b="0" i="0" lang="en-US" sz="2000" u="none" cap="none" strike="noStrike">
                <a:solidFill>
                  <a:schemeClr val="dk1"/>
                </a:solidFill>
                <a:latin typeface="Quattrocento Sans"/>
                <a:ea typeface="Quattrocento Sans"/>
                <a:cs typeface="Quattrocento Sans"/>
                <a:sym typeface="Quattrocento Sans"/>
              </a:rPr>
              <a:t>Lebenszyklusanalyse, Wasserwirtschaft und Wiederverwendung sowie die 4 Rs des Abfalls: Reduzieren, Wiederverwenden, Recyceln, Umdenken.</a:t>
            </a:r>
            <a:endParaRPr b="0" i="0" sz="1100" u="none" cap="none" strike="noStrike">
              <a:solidFill>
                <a:schemeClr val="dk1"/>
              </a:solidFill>
              <a:latin typeface="Quattrocento Sans"/>
              <a:ea typeface="Quattrocento Sans"/>
              <a:cs typeface="Quattrocento Sans"/>
              <a:sym typeface="Quattrocento Sans"/>
            </a:endParaRPr>
          </a:p>
        </p:txBody>
      </p:sp>
      <p:sp>
        <p:nvSpPr>
          <p:cNvPr id="101" name="Google Shape;101;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US" sz="2400" u="none" cap="none" strike="noStrike">
                <a:solidFill>
                  <a:srgbClr val="195562"/>
                </a:solidFill>
                <a:latin typeface="Quattrocento Sans"/>
                <a:ea typeface="Quattrocento Sans"/>
                <a:cs typeface="Quattrocento Sans"/>
                <a:sym typeface="Quattrocento Sans"/>
              </a:rPr>
              <a:t>3</a:t>
            </a:r>
            <a:endParaRPr/>
          </a:p>
        </p:txBody>
      </p:sp>
      <p:sp>
        <p:nvSpPr>
          <p:cNvPr id="102" name="Google Shape;102;p2"/>
          <p:cNvSpPr txBox="1"/>
          <p:nvPr/>
        </p:nvSpPr>
        <p:spPr>
          <a:xfrm>
            <a:off x="3262906" y="3896578"/>
            <a:ext cx="7665933" cy="1220545"/>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000"/>
              <a:buFont typeface="Quattrocento Sans"/>
              <a:buNone/>
            </a:pPr>
            <a:r>
              <a:rPr b="0" i="0" lang="en-US" sz="2000" u="none" cap="none" strike="noStrike">
                <a:solidFill>
                  <a:schemeClr val="dk1"/>
                </a:solidFill>
                <a:latin typeface="Quattrocento Sans"/>
                <a:ea typeface="Quattrocento Sans"/>
                <a:cs typeface="Quattrocento Sans"/>
                <a:sym typeface="Quattrocento Sans"/>
              </a:rPr>
              <a:t>Fünf Methoden zur Umstellung traditioneller Geschäftsmodelle auf zirkuläre Wege, darunter: Produkt als Dienstleistung, Ressourcenrückgewinnung, Sharing-Plattformen, zirkuläre Lieferungen und Verlängerung der Produktlebensdauer.</a:t>
            </a:r>
            <a:endParaRPr b="1" i="0" sz="2000" u="none" cap="none" strike="noStrike">
              <a:solidFill>
                <a:schemeClr val="dk1"/>
              </a:solidFill>
              <a:latin typeface="Quattrocento Sans"/>
              <a:ea typeface="Quattrocento Sans"/>
              <a:cs typeface="Quattrocento Sans"/>
              <a:sym typeface="Quattrocento Sans"/>
            </a:endParaRPr>
          </a:p>
        </p:txBody>
      </p:sp>
      <p:sp>
        <p:nvSpPr>
          <p:cNvPr id="103" name="Google Shape;10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4" name="Google Shape;104;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5" name="Google Shape;105;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6" name="Google Shape;106;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7" name="Google Shape;107;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8" name="Google Shape;10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b="0" l="0" r="0" t="0"/>
          <a:stretch/>
        </p:blipFill>
        <p:spPr>
          <a:xfrm>
            <a:off x="1292976" y="2409507"/>
            <a:ext cx="2013790" cy="2968271"/>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4555250" y="2409507"/>
            <a:ext cx="2013790" cy="2968271"/>
          </a:xfrm>
          <a:prstGeom prst="rect">
            <a:avLst/>
          </a:prstGeom>
          <a:noFill/>
          <a:ln>
            <a:noFill/>
          </a:ln>
        </p:spPr>
      </p:pic>
      <p:pic>
        <p:nvPicPr>
          <p:cNvPr id="115" name="Google Shape;115;p3"/>
          <p:cNvPicPr preferRelativeResize="0"/>
          <p:nvPr/>
        </p:nvPicPr>
        <p:blipFill rotWithShape="1">
          <a:blip r:embed="rId4">
            <a:alphaModFix/>
          </a:blip>
          <a:srcRect b="0" l="0" r="0" t="0"/>
          <a:stretch/>
        </p:blipFill>
        <p:spPr>
          <a:xfrm>
            <a:off x="7676166" y="2409507"/>
            <a:ext cx="2013790" cy="2968271"/>
          </a:xfrm>
          <a:prstGeom prst="rect">
            <a:avLst/>
          </a:prstGeom>
          <a:noFill/>
          <a:ln>
            <a:noFill/>
          </a:ln>
        </p:spPr>
      </p:pic>
      <p:pic>
        <p:nvPicPr>
          <p:cNvPr descr="Text&#10;&#10;Description automatically generated" id="116" name="Google Shape;116;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7" name="Google Shape;117;p3"/>
          <p:cNvSpPr txBox="1"/>
          <p:nvPr/>
        </p:nvSpPr>
        <p:spPr>
          <a:xfrm>
            <a:off x="1459132"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29BB89"/>
                </a:solidFill>
                <a:latin typeface="Quattrocento Sans"/>
                <a:ea typeface="Quattrocento Sans"/>
                <a:cs typeface="Quattrocento Sans"/>
                <a:sym typeface="Quattrocento Sans"/>
              </a:rPr>
              <a:t>VERSTEHEN</a:t>
            </a:r>
            <a:endParaRPr/>
          </a:p>
        </p:txBody>
      </p:sp>
      <p:sp>
        <p:nvSpPr>
          <p:cNvPr id="118" name="Google Shape;118;p3"/>
          <p:cNvSpPr txBox="1"/>
          <p:nvPr/>
        </p:nvSpPr>
        <p:spPr>
          <a:xfrm>
            <a:off x="464686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29BB89"/>
                </a:solidFill>
                <a:latin typeface="Quattrocento Sans"/>
                <a:ea typeface="Quattrocento Sans"/>
                <a:cs typeface="Quattrocento Sans"/>
                <a:sym typeface="Quattrocento Sans"/>
              </a:rPr>
              <a:t>ARBEIT </a:t>
            </a:r>
            <a:endParaRPr/>
          </a:p>
        </p:txBody>
      </p:sp>
      <p:sp>
        <p:nvSpPr>
          <p:cNvPr id="119" name="Google Shape;119;p3"/>
          <p:cNvSpPr txBox="1"/>
          <p:nvPr/>
        </p:nvSpPr>
        <p:spPr>
          <a:xfrm>
            <a:off x="782893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29BB89"/>
                </a:solidFill>
                <a:latin typeface="Quattrocento Sans"/>
                <a:ea typeface="Quattrocento Sans"/>
                <a:cs typeface="Quattrocento Sans"/>
                <a:sym typeface="Quattrocento Sans"/>
              </a:rPr>
              <a:t>FRAGEN SIE SICH SELBST</a:t>
            </a:r>
            <a:endParaRPr/>
          </a:p>
        </p:txBody>
      </p:sp>
      <p:sp>
        <p:nvSpPr>
          <p:cNvPr id="120" name="Google Shape;120;p3"/>
          <p:cNvSpPr txBox="1"/>
          <p:nvPr/>
        </p:nvSpPr>
        <p:spPr>
          <a:xfrm>
            <a:off x="1332971" y="3187526"/>
            <a:ext cx="1933800" cy="16004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lt1"/>
                </a:solidFill>
                <a:latin typeface="Calibri"/>
                <a:ea typeface="Calibri"/>
                <a:cs typeface="Calibri"/>
                <a:sym typeface="Calibri"/>
              </a:rPr>
              <a:t>Die wichtigsten Merkmale von CBM und ihre Auswirkungen auf die Umwelt.</a:t>
            </a:r>
            <a:endParaRPr b="0" i="0" sz="14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0" i="0" lang="en-US" sz="1400" u="none" cap="none" strike="noStrike">
                <a:solidFill>
                  <a:schemeClr val="lt1"/>
                </a:solidFill>
                <a:latin typeface="Calibri"/>
                <a:ea typeface="Calibri"/>
                <a:cs typeface="Calibri"/>
                <a:sym typeface="Calibri"/>
              </a:rPr>
              <a:t>Die fünf Methoden des CBM.</a:t>
            </a:r>
            <a:endParaRPr b="0" i="0" sz="14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121" name="Google Shape;121;p3"/>
          <p:cNvSpPr txBox="1"/>
          <p:nvPr/>
        </p:nvSpPr>
        <p:spPr>
          <a:xfrm>
            <a:off x="4721405" y="3356803"/>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lt1"/>
                </a:solidFill>
                <a:latin typeface="Quattrocento Sans"/>
                <a:ea typeface="Quattrocento Sans"/>
                <a:cs typeface="Quattrocento Sans"/>
                <a:sym typeface="Quattrocento Sans"/>
              </a:rPr>
              <a:t>Arbeiten Sie an echten Fallstudien. </a:t>
            </a:r>
            <a:endParaRPr/>
          </a:p>
          <a:p>
            <a:pPr indent="0" lvl="0" marL="0" marR="0" rtl="0" algn="ctr">
              <a:spcBef>
                <a:spcPts val="0"/>
              </a:spcBef>
              <a:spcAft>
                <a:spcPts val="0"/>
              </a:spcAft>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122" name="Google Shape;122;p3"/>
          <p:cNvSpPr txBox="1"/>
          <p:nvPr/>
        </p:nvSpPr>
        <p:spPr>
          <a:xfrm>
            <a:off x="7817524" y="3524310"/>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lt1"/>
                </a:solidFill>
                <a:latin typeface="Quattrocento Sans"/>
                <a:ea typeface="Quattrocento Sans"/>
                <a:cs typeface="Quattrocento Sans"/>
                <a:sym typeface="Quattrocento Sans"/>
              </a:rPr>
              <a:t>Fragen Sie sich, welche Kompetenzen für CBM Sie haben</a:t>
            </a:r>
            <a:endParaRPr/>
          </a:p>
        </p:txBody>
      </p:sp>
      <p:sp>
        <p:nvSpPr>
          <p:cNvPr id="123" name="Google Shape;123;p3"/>
          <p:cNvSpPr txBox="1"/>
          <p:nvPr>
            <p:ph type="title"/>
          </p:nvPr>
        </p:nvSpPr>
        <p:spPr>
          <a:xfrm>
            <a:off x="3528404" y="1007929"/>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US" sz="3600">
                <a:solidFill>
                  <a:srgbClr val="29BB89"/>
                </a:solidFill>
                <a:latin typeface="Quattrocento Sans"/>
                <a:ea typeface="Quattrocento Sans"/>
                <a:cs typeface="Quattrocento Sans"/>
                <a:sym typeface="Quattrocento Sans"/>
              </a:rPr>
              <a:t>ZIELE</a:t>
            </a:r>
            <a:endParaRPr/>
          </a:p>
        </p:txBody>
      </p:sp>
      <p:pic>
        <p:nvPicPr>
          <p:cNvPr id="124" name="Google Shape;124;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0" name="Google Shape;130;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1" name="Google Shape;131;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2" name="Google Shape;132;p4"/>
          <p:cNvSpPr/>
          <p:nvPr/>
        </p:nvSpPr>
        <p:spPr>
          <a:xfrm>
            <a:off x="2293620" y="1257622"/>
            <a:ext cx="7664221" cy="525572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txBox="1"/>
          <p:nvPr/>
        </p:nvSpPr>
        <p:spPr>
          <a:xfrm>
            <a:off x="2762250" y="1425099"/>
            <a:ext cx="701425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29BA86"/>
                </a:solidFill>
                <a:latin typeface="Calibri"/>
                <a:ea typeface="Calibri"/>
                <a:cs typeface="Calibri"/>
                <a:sym typeface="Calibri"/>
              </a:rPr>
              <a:t>Kreislaufwirtschaft und wie die Gesellschaft den Fortschritt neu denken kann</a:t>
            </a:r>
            <a:endParaRPr b="1" sz="5400">
              <a:solidFill>
                <a:srgbClr val="29BA86"/>
              </a:solidFill>
              <a:latin typeface="Quattrocento Sans"/>
              <a:ea typeface="Quattrocento Sans"/>
              <a:cs typeface="Quattrocento Sans"/>
              <a:sym typeface="Quattrocento Sans"/>
            </a:endParaRPr>
          </a:p>
        </p:txBody>
      </p:sp>
      <p:pic>
        <p:nvPicPr>
          <p:cNvPr id="134" name="Google Shape;134;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pic>
        <p:nvPicPr>
          <p:cNvPr id="135" name="Google Shape;135;p4"/>
          <p:cNvPicPr preferRelativeResize="0"/>
          <p:nvPr/>
        </p:nvPicPr>
        <p:blipFill rotWithShape="1">
          <a:blip r:embed="rId6">
            <a:alphaModFix/>
          </a:blip>
          <a:srcRect b="0" l="0" r="0" t="0"/>
          <a:stretch/>
        </p:blipFill>
        <p:spPr>
          <a:xfrm>
            <a:off x="2754655" y="2502317"/>
            <a:ext cx="6742150" cy="37924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2903024" y="457758"/>
            <a:ext cx="5880491" cy="73295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4B9D9"/>
              </a:buClr>
              <a:buSzPts val="3600"/>
              <a:buFont typeface="Quattrocento Sans"/>
              <a:buNone/>
            </a:pPr>
            <a:r>
              <a:rPr b="1" lang="en-US" sz="3600" u="sng">
                <a:solidFill>
                  <a:srgbClr val="04B9D9"/>
                </a:solidFill>
                <a:latin typeface="Quattrocento Sans"/>
                <a:ea typeface="Quattrocento Sans"/>
                <a:cs typeface="Quattrocento Sans"/>
                <a:sym typeface="Quattrocento Sans"/>
              </a:rPr>
              <a:t>KERNWERTE</a:t>
            </a:r>
            <a:br>
              <a:rPr b="1" lang="en-US" sz="3600">
                <a:solidFill>
                  <a:srgbClr val="04B9D9"/>
                </a:solidFill>
                <a:latin typeface="Quattrocento Sans"/>
                <a:ea typeface="Quattrocento Sans"/>
                <a:cs typeface="Quattrocento Sans"/>
                <a:sym typeface="Quattrocento Sans"/>
              </a:rPr>
            </a:br>
            <a:endParaRPr b="1" sz="3600">
              <a:solidFill>
                <a:srgbClr val="04B9D9"/>
              </a:solidFill>
              <a:latin typeface="Quattrocento Sans"/>
              <a:ea typeface="Quattrocento Sans"/>
              <a:cs typeface="Quattrocento Sans"/>
              <a:sym typeface="Quattrocento Sans"/>
            </a:endParaRPr>
          </a:p>
        </p:txBody>
      </p:sp>
      <p:sp>
        <p:nvSpPr>
          <p:cNvPr id="141" name="Google Shape;141;p5"/>
          <p:cNvSpPr txBox="1"/>
          <p:nvPr/>
        </p:nvSpPr>
        <p:spPr>
          <a:xfrm>
            <a:off x="4592552" y="3979295"/>
            <a:ext cx="2693869" cy="48608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US" sz="2000">
                <a:solidFill>
                  <a:srgbClr val="04B9D9"/>
                </a:solidFill>
                <a:latin typeface="Quattrocento Sans"/>
                <a:ea typeface="Quattrocento Sans"/>
                <a:cs typeface="Quattrocento Sans"/>
                <a:sym typeface="Quattrocento Sans"/>
              </a:rPr>
              <a:t>Gegenwart </a:t>
            </a:r>
            <a:endParaRPr b="1" sz="2000">
              <a:solidFill>
                <a:srgbClr val="04B9D9"/>
              </a:solidFill>
              <a:latin typeface="Quattrocento Sans"/>
              <a:ea typeface="Quattrocento Sans"/>
              <a:cs typeface="Quattrocento Sans"/>
              <a:sym typeface="Quattrocento Sans"/>
            </a:endParaRPr>
          </a:p>
        </p:txBody>
      </p:sp>
      <p:sp>
        <p:nvSpPr>
          <p:cNvPr id="142" name="Google Shape;142;p5"/>
          <p:cNvSpPr txBox="1"/>
          <p:nvPr/>
        </p:nvSpPr>
        <p:spPr>
          <a:xfrm>
            <a:off x="657062" y="4535976"/>
            <a:ext cx="3273000" cy="15699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00B0F0"/>
                </a:solidFill>
                <a:latin typeface="Calibri"/>
                <a:ea typeface="Calibri"/>
                <a:cs typeface="Calibri"/>
                <a:sym typeface="Calibri"/>
              </a:rPr>
              <a:t> Kreislaufwirtschaftliche Geschäftsmodelle dienen dazu, "die Gewinnung und Nutzung natürlicher Ressourcen und die Erzeugung von Industrie- und Konsumabfällen zu reduzieren.</a:t>
            </a:r>
            <a:endParaRPr sz="1200">
              <a:solidFill>
                <a:srgbClr val="00B0F0"/>
              </a:solidFill>
              <a:latin typeface="Quattrocento Sans"/>
              <a:ea typeface="Quattrocento Sans"/>
              <a:cs typeface="Quattrocento Sans"/>
              <a:sym typeface="Quattrocento Sans"/>
            </a:endParaRPr>
          </a:p>
        </p:txBody>
      </p:sp>
      <p:sp>
        <p:nvSpPr>
          <p:cNvPr id="143" name="Google Shape;143;p5"/>
          <p:cNvSpPr txBox="1"/>
          <p:nvPr/>
        </p:nvSpPr>
        <p:spPr>
          <a:xfrm>
            <a:off x="8488605" y="4109536"/>
            <a:ext cx="2243560" cy="457199"/>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4B9D9"/>
              </a:buClr>
              <a:buSzPts val="2000"/>
              <a:buFont typeface="Quattrocento Sans"/>
              <a:buNone/>
            </a:pPr>
            <a:r>
              <a:rPr b="1" lang="en-US" sz="2000">
                <a:solidFill>
                  <a:srgbClr val="04B9D9"/>
                </a:solidFill>
                <a:latin typeface="Quattrocento Sans"/>
                <a:ea typeface="Quattrocento Sans"/>
                <a:cs typeface="Quattrocento Sans"/>
                <a:sym typeface="Quattrocento Sans"/>
              </a:rPr>
              <a:t>Verwenden Sie </a:t>
            </a:r>
            <a:endParaRPr b="1" sz="2000">
              <a:solidFill>
                <a:srgbClr val="04B9D9"/>
              </a:solidFill>
              <a:latin typeface="Quattrocento Sans"/>
              <a:ea typeface="Quattrocento Sans"/>
              <a:cs typeface="Quattrocento Sans"/>
              <a:sym typeface="Quattrocento Sans"/>
            </a:endParaRPr>
          </a:p>
        </p:txBody>
      </p:sp>
      <p:sp>
        <p:nvSpPr>
          <p:cNvPr id="144" name="Google Shape;144;p5"/>
          <p:cNvSpPr txBox="1"/>
          <p:nvPr/>
        </p:nvSpPr>
        <p:spPr>
          <a:xfrm>
            <a:off x="4728755" y="4465383"/>
            <a:ext cx="2762700" cy="1656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600">
                <a:solidFill>
                  <a:srgbClr val="00B0F0"/>
                </a:solidFill>
                <a:latin typeface="Calibri"/>
                <a:ea typeface="Calibri"/>
                <a:cs typeface="Calibri"/>
                <a:sym typeface="Calibri"/>
              </a:rPr>
              <a:t>Sie stellen die wichtigsten Aktivitäten dar, die für den Übergang zu einer effizienteren und kreislauforientierten Wirtschaft erforderlich sind.</a:t>
            </a:r>
            <a:endParaRPr sz="1200">
              <a:solidFill>
                <a:srgbClr val="00B0F0"/>
              </a:solidFill>
              <a:latin typeface="Quattrocento Sans"/>
              <a:ea typeface="Quattrocento Sans"/>
              <a:cs typeface="Quattrocento Sans"/>
              <a:sym typeface="Quattrocento Sans"/>
            </a:endParaRPr>
          </a:p>
        </p:txBody>
      </p:sp>
      <p:sp>
        <p:nvSpPr>
          <p:cNvPr id="145" name="Google Shape;145;p5"/>
          <p:cNvSpPr txBox="1"/>
          <p:nvPr/>
        </p:nvSpPr>
        <p:spPr>
          <a:xfrm>
            <a:off x="7690025" y="4465383"/>
            <a:ext cx="4099200" cy="2062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00B0F0"/>
                </a:solidFill>
                <a:latin typeface="Calibri"/>
                <a:ea typeface="Calibri"/>
                <a:cs typeface="Calibri"/>
                <a:sym typeface="Calibri"/>
              </a:rPr>
              <a:t>Kreislaufwirtschaftliche Geschäftsmodelle verwenden bereits vorhandene Materialien und Produkte als Inputs, so dass ihr ökologischer Fußabdruck in der Regel deutlich kleiner ist als bei traditionellen Geschäftsmodellen. Die Umweltauswirkungen von Kreislaufwirtschaftsmodellen hängen auch von ihrer Marktdurchdringung ab.</a:t>
            </a:r>
            <a:endParaRPr sz="1200">
              <a:solidFill>
                <a:srgbClr val="04B9D9"/>
              </a:solidFill>
              <a:latin typeface="Quattrocento Sans"/>
              <a:ea typeface="Quattrocento Sans"/>
              <a:cs typeface="Quattrocento Sans"/>
              <a:sym typeface="Quattrocento Sans"/>
            </a:endParaRPr>
          </a:p>
        </p:txBody>
      </p:sp>
      <p:sp>
        <p:nvSpPr>
          <p:cNvPr id="146" name="Google Shape;146;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7" name="Google Shape;147;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8" name="Google Shape;148;p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sp>
        <p:nvSpPr>
          <p:cNvPr id="149" name="Google Shape;149;p5"/>
          <p:cNvSpPr txBox="1"/>
          <p:nvPr/>
        </p:nvSpPr>
        <p:spPr>
          <a:xfrm>
            <a:off x="1146810" y="1108456"/>
            <a:ext cx="958535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2F5496"/>
                </a:solidFill>
                <a:latin typeface="Calibri"/>
                <a:ea typeface="Calibri"/>
                <a:cs typeface="Calibri"/>
                <a:sym typeface="Calibri"/>
              </a:rPr>
              <a:t>Kreislaufwirtschaftliche Geschäftsmodelle stellen eine grundlegend andere Art der Produktion und des Konsums von Waren und Dienstleistungen dar. Sie können den Übergang zu einer ressourceneffizienteren und kreislauforientierten Wirtschaft vorantreiben und dabei die aus der Wirtschaftstätigkeit resultierenden Umweltbelastungen erheblich verringern.</a:t>
            </a:r>
            <a:endParaRPr b="1" sz="1200">
              <a:solidFill>
                <a:srgbClr val="2F5496"/>
              </a:solidFill>
              <a:latin typeface="Quattrocento Sans"/>
              <a:ea typeface="Quattrocento Sans"/>
              <a:cs typeface="Quattrocento Sans"/>
              <a:sym typeface="Quattrocento Sans"/>
            </a:endParaRPr>
          </a:p>
        </p:txBody>
      </p:sp>
      <p:pic>
        <p:nvPicPr>
          <p:cNvPr id="150" name="Google Shape;150;p5"/>
          <p:cNvPicPr preferRelativeResize="0"/>
          <p:nvPr/>
        </p:nvPicPr>
        <p:blipFill rotWithShape="1">
          <a:blip r:embed="rId5">
            <a:alphaModFix/>
          </a:blip>
          <a:srcRect b="0" l="0" r="0" t="0"/>
          <a:stretch/>
        </p:blipFill>
        <p:spPr>
          <a:xfrm>
            <a:off x="1560303" y="2577116"/>
            <a:ext cx="1477050" cy="1888267"/>
          </a:xfrm>
          <a:prstGeom prst="rect">
            <a:avLst/>
          </a:prstGeom>
          <a:noFill/>
          <a:ln>
            <a:noFill/>
          </a:ln>
        </p:spPr>
      </p:pic>
      <p:pic>
        <p:nvPicPr>
          <p:cNvPr id="151" name="Google Shape;151;p5"/>
          <p:cNvPicPr preferRelativeResize="0"/>
          <p:nvPr/>
        </p:nvPicPr>
        <p:blipFill rotWithShape="1">
          <a:blip r:embed="rId6">
            <a:alphaModFix/>
          </a:blip>
          <a:srcRect b="0" l="0" r="0" t="0"/>
          <a:stretch/>
        </p:blipFill>
        <p:spPr>
          <a:xfrm>
            <a:off x="5166940" y="2399387"/>
            <a:ext cx="1580351" cy="1580351"/>
          </a:xfrm>
          <a:prstGeom prst="rect">
            <a:avLst/>
          </a:prstGeom>
          <a:noFill/>
          <a:ln>
            <a:noFill/>
          </a:ln>
        </p:spPr>
      </p:pic>
      <p:pic>
        <p:nvPicPr>
          <p:cNvPr id="152" name="Google Shape;152;p5"/>
          <p:cNvPicPr preferRelativeResize="0"/>
          <p:nvPr/>
        </p:nvPicPr>
        <p:blipFill rotWithShape="1">
          <a:blip r:embed="rId7">
            <a:alphaModFix/>
          </a:blip>
          <a:srcRect b="0" l="0" r="0" t="0"/>
          <a:stretch/>
        </p:blipFill>
        <p:spPr>
          <a:xfrm>
            <a:off x="8919769" y="2458796"/>
            <a:ext cx="1381231" cy="16507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58" name="Google Shape;158;p6"/>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59" name="Google Shape;159;p6"/>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60" name="Google Shape;160;p6"/>
          <p:cNvSpPr/>
          <p:nvPr/>
        </p:nvSpPr>
        <p:spPr>
          <a:xfrm>
            <a:off x="2293620" y="1257622"/>
            <a:ext cx="7664221" cy="525572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 name="Google Shape;161;p6"/>
          <p:cNvSpPr txBox="1"/>
          <p:nvPr/>
        </p:nvSpPr>
        <p:spPr>
          <a:xfrm>
            <a:off x="2823796" y="1592153"/>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9BA86"/>
                </a:solidFill>
                <a:latin typeface="Calibri"/>
                <a:ea typeface="Calibri"/>
                <a:cs typeface="Calibri"/>
                <a:sym typeface="Calibri"/>
              </a:rPr>
              <a:t>Zirkuläre Geschäftsmodelle</a:t>
            </a:r>
            <a:endParaRPr b="1" i="0" sz="5400" u="none" cap="none" strike="noStrike">
              <a:solidFill>
                <a:srgbClr val="29BA86"/>
              </a:solidFill>
              <a:latin typeface="Quattrocento Sans"/>
              <a:ea typeface="Quattrocento Sans"/>
              <a:cs typeface="Quattrocento Sans"/>
              <a:sym typeface="Quattrocento Sans"/>
            </a:endParaRPr>
          </a:p>
        </p:txBody>
      </p:sp>
      <p:pic>
        <p:nvPicPr>
          <p:cNvPr id="162" name="Google Shape;162;p6"/>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pic>
        <p:nvPicPr>
          <p:cNvPr id="163" name="Google Shape;163;p6"/>
          <p:cNvPicPr preferRelativeResize="0"/>
          <p:nvPr/>
        </p:nvPicPr>
        <p:blipFill rotWithShape="1">
          <a:blip r:embed="rId6">
            <a:alphaModFix/>
          </a:blip>
          <a:srcRect b="0" l="0" r="0" t="0"/>
          <a:stretch/>
        </p:blipFill>
        <p:spPr>
          <a:xfrm>
            <a:off x="2720770" y="2367664"/>
            <a:ext cx="6809920" cy="38305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7"/>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69" name="Google Shape;169;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70" name="Google Shape;170;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71" name="Google Shape;171;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72" name="Google Shape;172;p7"/>
          <p:cNvSpPr txBox="1"/>
          <p:nvPr/>
        </p:nvSpPr>
        <p:spPr>
          <a:xfrm>
            <a:off x="1217489" y="668216"/>
            <a:ext cx="88584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Calibri"/>
                <a:ea typeface="Calibri"/>
                <a:cs typeface="Calibri"/>
                <a:sym typeface="Calibri"/>
              </a:rPr>
              <a:t>Lebenszyklusanalyse und Wasserwirtschaft </a:t>
            </a:r>
            <a:endParaRPr b="1" sz="3600">
              <a:solidFill>
                <a:srgbClr val="29BA86"/>
              </a:solidFill>
              <a:latin typeface="Calibri"/>
              <a:ea typeface="Calibri"/>
              <a:cs typeface="Calibri"/>
              <a:sym typeface="Calibri"/>
            </a:endParaRPr>
          </a:p>
        </p:txBody>
      </p:sp>
      <p:sp>
        <p:nvSpPr>
          <p:cNvPr id="173" name="Google Shape;173;p7"/>
          <p:cNvSpPr txBox="1"/>
          <p:nvPr/>
        </p:nvSpPr>
        <p:spPr>
          <a:xfrm>
            <a:off x="1217489" y="3713215"/>
            <a:ext cx="5323988" cy="206210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chemeClr val="dk1"/>
                </a:solidFill>
                <a:latin typeface="Calibri"/>
                <a:ea typeface="Calibri"/>
                <a:cs typeface="Calibri"/>
                <a:sym typeface="Calibri"/>
              </a:rPr>
              <a:t>Wir können die </a:t>
            </a:r>
            <a:r>
              <a:rPr b="1" lang="en-US" sz="1600">
                <a:solidFill>
                  <a:schemeClr val="dk1"/>
                </a:solidFill>
                <a:latin typeface="Calibri"/>
                <a:ea typeface="Calibri"/>
                <a:cs typeface="Calibri"/>
                <a:sym typeface="Calibri"/>
              </a:rPr>
              <a:t>Ökobilanz </a:t>
            </a:r>
            <a:r>
              <a:rPr lang="en-US" sz="1600">
                <a:solidFill>
                  <a:schemeClr val="dk1"/>
                </a:solidFill>
                <a:latin typeface="Calibri"/>
                <a:ea typeface="Calibri"/>
                <a:cs typeface="Calibri"/>
                <a:sym typeface="Calibri"/>
              </a:rPr>
              <a:t>in drei praktischen Schritten zur Ergänzung der Kreislaufwirtschaft nutzen:</a:t>
            </a:r>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Testen Sie die Annahmen der Geschäftsmodelle der Kreislaufwirtschaft.</a:t>
            </a:r>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Erkennen Sie die Grenzen des zirkulären Modells und erkunden Sie neue, alternative Ansätze.</a:t>
            </a:r>
            <a:endParaRPr/>
          </a:p>
          <a:p>
            <a:pPr indent="0" lvl="0" marL="0" marR="0" rtl="0" algn="just">
              <a:spcBef>
                <a:spcPts val="0"/>
              </a:spcBef>
              <a:spcAft>
                <a:spcPts val="0"/>
              </a:spcAft>
              <a:buNone/>
            </a:pPr>
            <a:r>
              <a:rPr lang="en-US" sz="1600">
                <a:solidFill>
                  <a:schemeClr val="dk1"/>
                </a:solidFill>
                <a:latin typeface="Calibri"/>
                <a:ea typeface="Calibri"/>
                <a:cs typeface="Calibri"/>
                <a:sym typeface="Calibri"/>
              </a:rPr>
              <a:t>Festlegung von Zielen und kontinuierliche Verbesserung der Kreislaufwirtschaft für die praktische Umsetzung auf Unternehmensebene.</a:t>
            </a:r>
            <a:endParaRPr sz="1600">
              <a:solidFill>
                <a:schemeClr val="dk1"/>
              </a:solidFill>
              <a:latin typeface="Calibri"/>
              <a:ea typeface="Calibri"/>
              <a:cs typeface="Calibri"/>
              <a:sym typeface="Calibri"/>
            </a:endParaRPr>
          </a:p>
        </p:txBody>
      </p:sp>
      <p:sp>
        <p:nvSpPr>
          <p:cNvPr id="174" name="Google Shape;174;p7"/>
          <p:cNvSpPr txBox="1"/>
          <p:nvPr/>
        </p:nvSpPr>
        <p:spPr>
          <a:xfrm>
            <a:off x="977399" y="1572150"/>
            <a:ext cx="5941154" cy="23676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Der </a:t>
            </a:r>
            <a:r>
              <a:rPr b="1" lang="en-US" sz="1800">
                <a:solidFill>
                  <a:schemeClr val="dk1"/>
                </a:solidFill>
                <a:latin typeface="Calibri"/>
                <a:ea typeface="Calibri"/>
                <a:cs typeface="Calibri"/>
                <a:sym typeface="Calibri"/>
              </a:rPr>
              <a:t>Kreislauf des Wassermanagements </a:t>
            </a:r>
            <a:r>
              <a:rPr lang="en-US" sz="1800">
                <a:solidFill>
                  <a:schemeClr val="dk1"/>
                </a:solidFill>
                <a:latin typeface="Calibri"/>
                <a:ea typeface="Calibri"/>
                <a:cs typeface="Calibri"/>
                <a:sym typeface="Calibri"/>
              </a:rPr>
              <a:t>bietet dazu zahlreiche Möglichkeiten. Die Industrie gewinnt das Wasser aus Grundwasser, Oberflächenwasser und Grundwasserleitern. Anschließend wird das Wasser umgewandelt und auf die Standards der Industrie gebracht, um es zu verarbeiten und ihre Produkte herzustellen. Daher wird das Abwasser nach der Verwendung für die Produktion direkt entsorgt oder nach der Aufbereitung wiederverwendet.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8"/>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80" name="Google Shape;180;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1" name="Google Shape;181;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2" name="Google Shape;182;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3" name="Google Shape;183;p8"/>
          <p:cNvSpPr txBox="1"/>
          <p:nvPr/>
        </p:nvSpPr>
        <p:spPr>
          <a:xfrm>
            <a:off x="1072662" y="604007"/>
            <a:ext cx="1021666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9BA86"/>
                </a:solidFill>
                <a:latin typeface="Calibri"/>
                <a:ea typeface="Calibri"/>
                <a:cs typeface="Calibri"/>
                <a:sym typeface="Calibri"/>
              </a:rPr>
              <a:t>Die 4 R's des Abfalls: Reduzieren, Wiederverwenden, Recyceln, Umdenken</a:t>
            </a:r>
            <a:endParaRPr b="1" sz="3600">
              <a:solidFill>
                <a:srgbClr val="29BA8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8"/>
          <p:cNvSpPr txBox="1"/>
          <p:nvPr/>
        </p:nvSpPr>
        <p:spPr>
          <a:xfrm>
            <a:off x="1014811" y="1731968"/>
            <a:ext cx="6796454"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Die Grundprinzipien des Kreislaufwirtschaftsmodells beruhen auf der Minimierung von Abfällen durch Reduzierung, Wiederverwendung, Wiederverwertung und Umdenken.</a:t>
            </a:r>
            <a:endParaRPr sz="1800">
              <a:solidFill>
                <a:schemeClr val="dk1"/>
              </a:solidFill>
              <a:latin typeface="Calibri"/>
              <a:ea typeface="Calibri"/>
              <a:cs typeface="Calibri"/>
              <a:sym typeface="Calibri"/>
            </a:endParaRPr>
          </a:p>
        </p:txBody>
      </p:sp>
      <p:pic>
        <p:nvPicPr>
          <p:cNvPr id="185" name="Google Shape;185;p8"/>
          <p:cNvPicPr preferRelativeResize="0"/>
          <p:nvPr/>
        </p:nvPicPr>
        <p:blipFill rotWithShape="1">
          <a:blip r:embed="rId6">
            <a:alphaModFix/>
          </a:blip>
          <a:srcRect b="0" l="0" r="0" t="0"/>
          <a:stretch/>
        </p:blipFill>
        <p:spPr>
          <a:xfrm>
            <a:off x="4932160" y="2506988"/>
            <a:ext cx="6205168" cy="3490407"/>
          </a:xfrm>
          <a:prstGeom prst="rect">
            <a:avLst/>
          </a:prstGeom>
          <a:noFill/>
          <a:ln>
            <a:noFill/>
          </a:ln>
        </p:spPr>
      </p:pic>
      <p:sp>
        <p:nvSpPr>
          <p:cNvPr id="186" name="Google Shape;186;p8"/>
          <p:cNvSpPr txBox="1"/>
          <p:nvPr/>
        </p:nvSpPr>
        <p:spPr>
          <a:xfrm>
            <a:off x="1072662" y="3139230"/>
            <a:ext cx="3472485"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Alle Verbesserungen, die die Unternehmen vornehmen können, um ihre Abfälle zu reduzieren oder produktive oder rentable Wege zu finden, um die Abfälle bereits zu nutzen, werden als Kreislaufwirtschaft bezeichnet. Das Ziel ist: Reduzieren, Wiederverwenden, Recyceln und Umdenken.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9"/>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193" name="Google Shape;193;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4" name="Google Shape;194;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95" name="Google Shape;195;p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96" name="Google Shape;19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9BA86"/>
              </a:buClr>
              <a:buSzPts val="3600"/>
              <a:buFont typeface="Calibri"/>
              <a:buNone/>
            </a:pPr>
            <a:r>
              <a:rPr b="1" lang="en-US" sz="3600">
                <a:solidFill>
                  <a:srgbClr val="29BA86"/>
                </a:solidFill>
                <a:latin typeface="Calibri"/>
                <a:ea typeface="Calibri"/>
                <a:cs typeface="Calibri"/>
                <a:sym typeface="Calibri"/>
              </a:rPr>
              <a:t>Fünf Methoden zur Umstellung von traditionellen Geschäftsmodellen auf zirkuläre Wege</a:t>
            </a:r>
            <a:endParaRPr sz="3600">
              <a:solidFill>
                <a:srgbClr val="29BA86"/>
              </a:solidFill>
              <a:latin typeface="Calibri"/>
              <a:ea typeface="Calibri"/>
              <a:cs typeface="Calibri"/>
              <a:sym typeface="Calibri"/>
            </a:endParaRPr>
          </a:p>
        </p:txBody>
      </p:sp>
      <p:sp>
        <p:nvSpPr>
          <p:cNvPr id="197" name="Google Shape;19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lang="en-US"/>
              <a:t>Das Circular Business Model umfasst fünf Methoden, die von Accenture entwickelt wurden, um die Kreislaufwirtschaft zu fördern: </a:t>
            </a:r>
            <a:endParaRPr/>
          </a:p>
          <a:p>
            <a:pPr indent="-514350" lvl="0" marL="514350" rtl="0" algn="just">
              <a:lnSpc>
                <a:spcPct val="90000"/>
              </a:lnSpc>
              <a:spcBef>
                <a:spcPts val="1000"/>
              </a:spcBef>
              <a:spcAft>
                <a:spcPts val="0"/>
              </a:spcAft>
              <a:buClr>
                <a:schemeClr val="dk1"/>
              </a:buClr>
              <a:buSzPts val="2800"/>
              <a:buFont typeface="Calibri"/>
              <a:buAutoNum type="arabicPeriod"/>
            </a:pPr>
            <a:r>
              <a:rPr lang="en-US"/>
              <a:t>Produkt als Dienstleistung.</a:t>
            </a:r>
            <a:endParaRPr/>
          </a:p>
          <a:p>
            <a:pPr indent="-514350" lvl="0" marL="514350" rtl="0" algn="just">
              <a:lnSpc>
                <a:spcPct val="90000"/>
              </a:lnSpc>
              <a:spcBef>
                <a:spcPts val="1000"/>
              </a:spcBef>
              <a:spcAft>
                <a:spcPts val="0"/>
              </a:spcAft>
              <a:buClr>
                <a:schemeClr val="dk1"/>
              </a:buClr>
              <a:buSzPts val="2800"/>
              <a:buFont typeface="Calibri"/>
              <a:buAutoNum type="arabicPeriod"/>
            </a:pPr>
            <a:r>
              <a:rPr lang="en-US"/>
              <a:t>Plattformen zur gemeinsamen Nutzung.</a:t>
            </a:r>
            <a:endParaRPr/>
          </a:p>
          <a:p>
            <a:pPr indent="-514350" lvl="0" marL="514350" rtl="0" algn="just">
              <a:lnSpc>
                <a:spcPct val="90000"/>
              </a:lnSpc>
              <a:spcBef>
                <a:spcPts val="1000"/>
              </a:spcBef>
              <a:spcAft>
                <a:spcPts val="0"/>
              </a:spcAft>
              <a:buClr>
                <a:schemeClr val="dk1"/>
              </a:buClr>
              <a:buSzPts val="2800"/>
              <a:buFont typeface="Calibri"/>
              <a:buAutoNum type="arabicPeriod"/>
            </a:pPr>
            <a:r>
              <a:rPr lang="en-US"/>
              <a:t>Rückgewinnung von Ressourcen.</a:t>
            </a:r>
            <a:endParaRPr/>
          </a:p>
          <a:p>
            <a:pPr indent="-514350" lvl="0" marL="514350" rtl="0" algn="just">
              <a:lnSpc>
                <a:spcPct val="90000"/>
              </a:lnSpc>
              <a:spcBef>
                <a:spcPts val="1000"/>
              </a:spcBef>
              <a:spcAft>
                <a:spcPts val="0"/>
              </a:spcAft>
              <a:buClr>
                <a:schemeClr val="dk1"/>
              </a:buClr>
              <a:buSzPts val="2800"/>
              <a:buFont typeface="Calibri"/>
              <a:buAutoNum type="arabicPeriod"/>
            </a:pPr>
            <a:r>
              <a:rPr lang="en-US"/>
              <a:t>Rundschreiben Lieferungen.</a:t>
            </a:r>
            <a:endParaRPr/>
          </a:p>
          <a:p>
            <a:pPr indent="-514350" lvl="0" marL="514350" rtl="0" algn="just">
              <a:lnSpc>
                <a:spcPct val="90000"/>
              </a:lnSpc>
              <a:spcBef>
                <a:spcPts val="1000"/>
              </a:spcBef>
              <a:spcAft>
                <a:spcPts val="0"/>
              </a:spcAft>
              <a:buClr>
                <a:schemeClr val="dk1"/>
              </a:buClr>
              <a:buSzPts val="2800"/>
              <a:buFont typeface="Calibri"/>
              <a:buAutoNum type="arabicPeriod"/>
            </a:pPr>
            <a:r>
              <a:rPr lang="en-US"/>
              <a:t>Verlängerung der Produktlebensdauer.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