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Quattrocento Sans"/>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iktwU94fo1FFgaRCyks8HxoPGT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QuattrocentoSans-italic.fntdata"/><Relationship Id="rId10" Type="http://schemas.openxmlformats.org/officeDocument/2006/relationships/font" Target="fonts/QuattrocentoSans-bold.fntdata"/><Relationship Id="rId13" Type="http://customschemas.google.com/relationships/presentationmetadata" Target="metadata"/><Relationship Id="rId12"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Quattrocento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0e984246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120e984246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2: Kreislaufwirtschaft vs. Lineare Wirtschaft</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3"/>
          <p:cNvPicPr preferRelativeResize="0"/>
          <p:nvPr/>
        </p:nvPicPr>
        <p:blipFill rotWithShape="1">
          <a:blip r:embed="rId3">
            <a:alphaModFix/>
          </a:blip>
          <a:srcRect b="0" l="0" r="0" t="0"/>
          <a:stretch/>
        </p:blipFill>
        <p:spPr>
          <a:xfrm>
            <a:off x="1367274" y="2409507"/>
            <a:ext cx="2013790" cy="2968271"/>
          </a:xfrm>
          <a:prstGeom prst="rect">
            <a:avLst/>
          </a:prstGeom>
          <a:noFill/>
          <a:ln>
            <a:noFill/>
          </a:ln>
        </p:spPr>
      </p:pic>
      <p:pic>
        <p:nvPicPr>
          <p:cNvPr id="93" name="Google Shape;93;p3"/>
          <p:cNvPicPr preferRelativeResize="0"/>
          <p:nvPr/>
        </p:nvPicPr>
        <p:blipFill rotWithShape="1">
          <a:blip r:embed="rId4">
            <a:alphaModFix/>
          </a:blip>
          <a:srcRect b="0" l="0" r="0" t="0"/>
          <a:stretch/>
        </p:blipFill>
        <p:spPr>
          <a:xfrm>
            <a:off x="3898026" y="2409507"/>
            <a:ext cx="2013790" cy="2968271"/>
          </a:xfrm>
          <a:prstGeom prst="rect">
            <a:avLst/>
          </a:prstGeom>
          <a:noFill/>
          <a:ln>
            <a:noFill/>
          </a:ln>
        </p:spPr>
      </p:pic>
      <p:pic>
        <p:nvPicPr>
          <p:cNvPr id="94" name="Google Shape;94;p3"/>
          <p:cNvPicPr preferRelativeResize="0"/>
          <p:nvPr/>
        </p:nvPicPr>
        <p:blipFill rotWithShape="1">
          <a:blip r:embed="rId4">
            <a:alphaModFix/>
          </a:blip>
          <a:srcRect b="0" l="0" r="0" t="0"/>
          <a:stretch/>
        </p:blipFill>
        <p:spPr>
          <a:xfrm>
            <a:off x="6428778" y="2409506"/>
            <a:ext cx="2013790" cy="2968271"/>
          </a:xfrm>
          <a:prstGeom prst="rect">
            <a:avLst/>
          </a:prstGeom>
          <a:noFill/>
          <a:ln>
            <a:noFill/>
          </a:ln>
        </p:spPr>
      </p:pic>
      <p:pic>
        <p:nvPicPr>
          <p:cNvPr descr="Text&#10;&#10;Description automatically generated" id="95" name="Google Shape;95;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96" name="Google Shape;96;p3"/>
          <p:cNvSpPr txBox="1"/>
          <p:nvPr/>
        </p:nvSpPr>
        <p:spPr>
          <a:xfrm>
            <a:off x="153343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WISSEN</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406418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VERSTEHEN</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a:off x="6594934"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COMPREHEND</a:t>
            </a:r>
            <a:endParaRPr b="0" i="0" sz="1400" u="none" cap="none" strike="noStrike">
              <a:solidFill>
                <a:srgbClr val="000000"/>
              </a:solidFill>
              <a:latin typeface="Arial"/>
              <a:ea typeface="Arial"/>
              <a:cs typeface="Arial"/>
              <a:sym typeface="Arial"/>
            </a:endParaRPr>
          </a:p>
        </p:txBody>
      </p:sp>
      <p:sp>
        <p:nvSpPr>
          <p:cNvPr id="99" name="Google Shape;99;p3"/>
          <p:cNvSpPr txBox="1"/>
          <p:nvPr/>
        </p:nvSpPr>
        <p:spPr>
          <a:xfrm>
            <a:off x="1533429" y="3524186"/>
            <a:ext cx="1681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Wissen, was Kreislaufwirtschaft ist und welche Vorteile sie bietet</a:t>
            </a:r>
            <a:endParaRPr b="0" i="0" sz="1400" u="none" cap="none" strike="noStrike">
              <a:solidFill>
                <a:schemeClr val="lt1"/>
              </a:solidFill>
              <a:latin typeface="Quattrocento Sans"/>
              <a:ea typeface="Quattrocento Sans"/>
              <a:cs typeface="Quattrocento Sans"/>
              <a:sym typeface="Quattrocento Sans"/>
            </a:endParaRPr>
          </a:p>
        </p:txBody>
      </p:sp>
      <p:sp>
        <p:nvSpPr>
          <p:cNvPr id="100" name="Google Shape;100;p3"/>
          <p:cNvSpPr txBox="1"/>
          <p:nvPr/>
        </p:nvSpPr>
        <p:spPr>
          <a:xfrm>
            <a:off x="4064165" y="3416473"/>
            <a:ext cx="16815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Den Unterschied zwischen linearer und zirkulärer Wirtschaft verstehen</a:t>
            </a:r>
            <a:endParaRPr b="0" i="0" sz="1400" u="none" cap="none" strike="noStrike">
              <a:solidFill>
                <a:schemeClr val="lt1"/>
              </a:solidFill>
              <a:latin typeface="Quattrocento Sans"/>
              <a:ea typeface="Quattrocento Sans"/>
              <a:cs typeface="Quattrocento Sans"/>
              <a:sym typeface="Quattrocento Sans"/>
            </a:endParaRPr>
          </a:p>
        </p:txBody>
      </p:sp>
      <p:sp>
        <p:nvSpPr>
          <p:cNvPr id="101" name="Google Shape;101;p3"/>
          <p:cNvSpPr txBox="1"/>
          <p:nvPr/>
        </p:nvSpPr>
        <p:spPr>
          <a:xfrm>
            <a:off x="6594934" y="3416477"/>
            <a:ext cx="1681500" cy="954300"/>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die Herausforderungen und Chancen der Kreislaufwirtschaft zu verstehen </a:t>
            </a:r>
            <a:endParaRPr b="0" i="0" sz="1400" u="none" cap="none" strike="noStrike">
              <a:solidFill>
                <a:schemeClr val="lt1"/>
              </a:solidFill>
              <a:latin typeface="Quattrocento Sans"/>
              <a:ea typeface="Quattrocento Sans"/>
              <a:cs typeface="Quattrocento Sans"/>
              <a:sym typeface="Quattrocento Sans"/>
            </a:endParaRPr>
          </a:p>
        </p:txBody>
      </p:sp>
      <p:sp>
        <p:nvSpPr>
          <p:cNvPr id="102" name="Google Shape;102;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03" name="Google Shape;103;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8959530" y="2409506"/>
            <a:ext cx="2013790" cy="2968271"/>
          </a:xfrm>
          <a:prstGeom prst="rect">
            <a:avLst/>
          </a:prstGeom>
          <a:noFill/>
          <a:ln>
            <a:noFill/>
          </a:ln>
        </p:spPr>
      </p:pic>
      <p:sp>
        <p:nvSpPr>
          <p:cNvPr id="105" name="Google Shape;105;p3"/>
          <p:cNvSpPr txBox="1"/>
          <p:nvPr/>
        </p:nvSpPr>
        <p:spPr>
          <a:xfrm>
            <a:off x="912568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WISSEN</a:t>
            </a:r>
            <a:endParaRPr b="1" i="0" sz="1400" u="none" cap="none" strike="noStrike">
              <a:solidFill>
                <a:srgbClr val="29BB89"/>
              </a:solidFill>
              <a:latin typeface="Quattrocento Sans"/>
              <a:ea typeface="Quattrocento Sans"/>
              <a:cs typeface="Quattrocento Sans"/>
              <a:sym typeface="Quattrocento Sans"/>
            </a:endParaRPr>
          </a:p>
        </p:txBody>
      </p:sp>
      <p:sp>
        <p:nvSpPr>
          <p:cNvPr id="106" name="Google Shape;106;p3"/>
          <p:cNvSpPr txBox="1"/>
          <p:nvPr/>
        </p:nvSpPr>
        <p:spPr>
          <a:xfrm>
            <a:off x="9125685" y="3524173"/>
            <a:ext cx="1681500" cy="738900"/>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Den Übergang zu einem stärker kreislauforientierten Wirtschaftsmodell kennen</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Graphical user interface&#10;&#10;Description automatically generated" id="111" name="Google Shape;111;g120e9842469_0_5"/>
          <p:cNvPicPr preferRelativeResize="0"/>
          <p:nvPr/>
        </p:nvPicPr>
        <p:blipFill rotWithShape="1">
          <a:blip r:embed="rId3">
            <a:alphaModFix/>
          </a:blip>
          <a:srcRect b="7840" l="0" r="0" t="7849"/>
          <a:stretch/>
        </p:blipFill>
        <p:spPr>
          <a:xfrm>
            <a:off x="0" y="-1"/>
            <a:ext cx="12192000" cy="6858000"/>
          </a:xfrm>
          <a:prstGeom prst="rect">
            <a:avLst/>
          </a:prstGeom>
          <a:noFill/>
          <a:ln>
            <a:noFill/>
          </a:ln>
        </p:spPr>
      </p:pic>
      <p:pic>
        <p:nvPicPr>
          <p:cNvPr id="112" name="Google Shape;112;g120e9842469_0_5"/>
          <p:cNvPicPr preferRelativeResize="0"/>
          <p:nvPr/>
        </p:nvPicPr>
        <p:blipFill rotWithShape="1">
          <a:blip r:embed="rId4">
            <a:alphaModFix/>
          </a:blip>
          <a:srcRect b="0" l="0" r="0" t="0"/>
          <a:stretch/>
        </p:blipFill>
        <p:spPr>
          <a:xfrm>
            <a:off x="-55425" y="-8"/>
            <a:ext cx="12192000" cy="6858001"/>
          </a:xfrm>
          <a:prstGeom prst="rect">
            <a:avLst/>
          </a:prstGeom>
          <a:noFill/>
          <a:ln>
            <a:noFill/>
          </a:ln>
        </p:spPr>
      </p:pic>
      <p:sp>
        <p:nvSpPr>
          <p:cNvPr id="113" name="Google Shape;113;g120e9842469_0_5"/>
          <p:cNvSpPr txBox="1"/>
          <p:nvPr/>
        </p:nvSpPr>
        <p:spPr>
          <a:xfrm>
            <a:off x="123930" y="1671985"/>
            <a:ext cx="6264900" cy="117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4000" u="none" cap="none" strike="noStrike">
                <a:solidFill>
                  <a:srgbClr val="195562"/>
                </a:solidFill>
                <a:latin typeface="Quattrocento Sans"/>
                <a:ea typeface="Quattrocento Sans"/>
                <a:cs typeface="Quattrocento Sans"/>
                <a:sym typeface="Quattrocento Sans"/>
              </a:rPr>
              <a:t>FALLSTUDIE: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Fjalla One"/>
              <a:buNone/>
            </a:pPr>
            <a:r>
              <a:rPr b="1" i="0" lang="en-GB" sz="4000" u="none" cap="none" strike="noStrike">
                <a:solidFill>
                  <a:srgbClr val="195562"/>
                </a:solidFill>
                <a:latin typeface="Quattrocento Sans"/>
                <a:ea typeface="Quattrocento Sans"/>
                <a:cs typeface="Quattrocento Sans"/>
                <a:sym typeface="Quattrocento Sans"/>
              </a:rPr>
              <a:t>SONIAN </a:t>
            </a:r>
            <a:endParaRPr b="1" i="0" sz="4000" u="none" cap="none" strike="noStrike">
              <a:solidFill>
                <a:srgbClr val="19556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lt1"/>
              </a:buClr>
              <a:buSzPts val="3600"/>
              <a:buFont typeface="Fjalla One"/>
              <a:buNone/>
            </a:pPr>
            <a:r>
              <a:rPr b="1" i="0" lang="en-GB" sz="4000" u="none" cap="none" strike="noStrike">
                <a:solidFill>
                  <a:srgbClr val="195562"/>
                </a:solidFill>
                <a:latin typeface="Quattrocento Sans"/>
                <a:ea typeface="Quattrocento Sans"/>
                <a:cs typeface="Quattrocento Sans"/>
                <a:sym typeface="Quattrocento Sans"/>
              </a:rPr>
              <a:t>HOLZ </a:t>
            </a:r>
            <a:endParaRPr b="1" i="0" sz="4000" u="none" cap="none" strike="noStrike">
              <a:solidFill>
                <a:srgbClr val="19556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lt1"/>
              </a:buClr>
              <a:buSzPts val="3600"/>
              <a:buFont typeface="Fjalla One"/>
              <a:buNone/>
            </a:pPr>
            <a:r>
              <a:rPr b="1" i="0" lang="en-GB" sz="4000" u="none" cap="none" strike="noStrike">
                <a:solidFill>
                  <a:srgbClr val="195562"/>
                </a:solidFill>
                <a:latin typeface="Quattrocento Sans"/>
                <a:ea typeface="Quattrocento Sans"/>
                <a:cs typeface="Quattrocento Sans"/>
                <a:sym typeface="Quattrocento Sans"/>
              </a:rPr>
              <a:t>COOP</a:t>
            </a:r>
            <a:endParaRPr b="1" i="0" sz="4000" u="none" cap="none" strike="noStrike">
              <a:solidFill>
                <a:srgbClr val="195562"/>
              </a:solidFill>
              <a:latin typeface="Quattrocento Sans"/>
              <a:ea typeface="Quattrocento Sans"/>
              <a:cs typeface="Quattrocento Sans"/>
              <a:sym typeface="Quattrocento Sans"/>
            </a:endParaRPr>
          </a:p>
        </p:txBody>
      </p:sp>
      <p:sp>
        <p:nvSpPr>
          <p:cNvPr id="114" name="Google Shape;114;g120e9842469_0_5"/>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5" name="Google Shape;115;g120e9842469_0_5"/>
          <p:cNvPicPr preferRelativeResize="0"/>
          <p:nvPr/>
        </p:nvPicPr>
        <p:blipFill rotWithShape="1">
          <a:blip r:embed="rId5">
            <a:alphaModFix/>
          </a:blip>
          <a:srcRect b="0" l="0" r="0" t="0"/>
          <a:stretch/>
        </p:blipFill>
        <p:spPr>
          <a:xfrm>
            <a:off x="235341" y="6242795"/>
            <a:ext cx="1964298" cy="427819"/>
          </a:xfrm>
          <a:prstGeom prst="rect">
            <a:avLst/>
          </a:prstGeom>
          <a:noFill/>
          <a:ln>
            <a:noFill/>
          </a:ln>
        </p:spPr>
      </p:pic>
      <p:pic>
        <p:nvPicPr>
          <p:cNvPr id="116" name="Google Shape;116;g120e9842469_0_5"/>
          <p:cNvPicPr preferRelativeResize="0"/>
          <p:nvPr/>
        </p:nvPicPr>
        <p:blipFill rotWithShape="1">
          <a:blip r:embed="rId6">
            <a:alphaModFix/>
          </a:blip>
          <a:srcRect b="0" l="0" r="0" t="0"/>
          <a:stretch/>
        </p:blipFill>
        <p:spPr>
          <a:xfrm>
            <a:off x="11541231" y="108086"/>
            <a:ext cx="495922" cy="495922"/>
          </a:xfrm>
          <a:prstGeom prst="rect">
            <a:avLst/>
          </a:prstGeom>
          <a:noFill/>
          <a:ln>
            <a:noFill/>
          </a:ln>
        </p:spPr>
      </p:pic>
      <p:sp>
        <p:nvSpPr>
          <p:cNvPr id="117" name="Google Shape;117;g120e9842469_0_5"/>
          <p:cNvSpPr txBox="1"/>
          <p:nvPr/>
        </p:nvSpPr>
        <p:spPr>
          <a:xfrm>
            <a:off x="3390223" y="670519"/>
            <a:ext cx="8151000" cy="5493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2200" u="none" cap="none" strike="noStrike">
                <a:solidFill>
                  <a:schemeClr val="lt1"/>
                </a:solidFill>
                <a:latin typeface="Calibri"/>
                <a:ea typeface="Calibri"/>
                <a:cs typeface="Calibri"/>
                <a:sym typeface="Calibri"/>
              </a:rPr>
              <a:t>Was macht die Sonian Wood Coop? </a:t>
            </a:r>
            <a:endParaRPr b="1" i="0" sz="2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rPr b="1" i="0" lang="en-GB" sz="2200" u="none" cap="none" strike="noStrike">
                <a:solidFill>
                  <a:schemeClr val="lt1"/>
                </a:solidFill>
                <a:latin typeface="Calibri"/>
                <a:ea typeface="Calibri"/>
                <a:cs typeface="Calibri"/>
                <a:sym typeface="Calibri"/>
              </a:rPr>
              <a:t>Wie trägt dieses Unternehmen zur Stärkung der lokalen Wirtschaft bei?</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rPr b="1" i="0" lang="en-GB" sz="2200" u="none" cap="none" strike="noStrike">
                <a:solidFill>
                  <a:schemeClr val="lt1"/>
                </a:solidFill>
                <a:latin typeface="Calibri"/>
                <a:ea typeface="Calibri"/>
                <a:cs typeface="Calibri"/>
                <a:sym typeface="Calibri"/>
              </a:rPr>
              <a:t>Ermitteln Sie die wirtschaftlichen Herausforderungen, die dieses soziale Unternehmen haben kann.</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rPr b="1" i="0" lang="en-GB" sz="2200" u="none" cap="none" strike="noStrike">
                <a:solidFill>
                  <a:schemeClr val="lt1"/>
                </a:solidFill>
                <a:latin typeface="Calibri"/>
                <a:ea typeface="Calibri"/>
                <a:cs typeface="Calibri"/>
                <a:sym typeface="Calibri"/>
              </a:rPr>
              <a:t>Wie schützen die Familienunternehmen dieses Genossenschaftsmodell vor der Übernahme durch Großinvestoren?</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rPr b="1" i="0" lang="en-GB" sz="2200" u="none" cap="none" strike="noStrike">
                <a:solidFill>
                  <a:schemeClr val="lt1"/>
                </a:solidFill>
                <a:latin typeface="Calibri"/>
                <a:ea typeface="Calibri"/>
                <a:cs typeface="Calibri"/>
                <a:sym typeface="Calibri"/>
              </a:rPr>
              <a:t>Nennen Sie 3 Beispiele aus der Praxis, wie dieses Holz lokal verwendet wird.</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400"/>
              <a:buFont typeface="Arial"/>
              <a:buNone/>
            </a:pPr>
            <a:r>
              <a:t/>
            </a:r>
            <a:endParaRPr b="1" i="0" sz="2200" u="none" cap="none" strike="noStrike">
              <a:solidFill>
                <a:schemeClr val="lt1"/>
              </a:solidFill>
              <a:latin typeface="Calibri"/>
              <a:ea typeface="Calibri"/>
              <a:cs typeface="Calibri"/>
              <a:sym typeface="Calibri"/>
            </a:endParaRPr>
          </a:p>
          <a:p>
            <a:pPr indent="0" lvl="0" marL="0" marR="0" rtl="0" algn="l">
              <a:lnSpc>
                <a:spcPct val="107916"/>
              </a:lnSpc>
              <a:spcBef>
                <a:spcPts val="0"/>
              </a:spcBef>
              <a:spcAft>
                <a:spcPts val="800"/>
              </a:spcAft>
              <a:buClr>
                <a:srgbClr val="000000"/>
              </a:buClr>
              <a:buSzPts val="2400"/>
              <a:buFont typeface="Arial"/>
              <a:buNone/>
            </a:pPr>
            <a:r>
              <a:rPr b="1" i="0" lang="en-GB" sz="2200" u="none" cap="none" strike="noStrike">
                <a:solidFill>
                  <a:schemeClr val="lt1"/>
                </a:solidFill>
                <a:latin typeface="Calibri"/>
                <a:ea typeface="Calibri"/>
                <a:cs typeface="Calibri"/>
                <a:sym typeface="Calibri"/>
              </a:rPr>
              <a:t>Wie trägt dieses Projekt zur Kreislaufwirtschaft bei?</a:t>
            </a:r>
            <a:endParaRPr b="1" i="0" sz="2200" u="none" cap="none" strike="noStrike">
              <a:solidFill>
                <a:schemeClr val="lt1"/>
              </a:solidFill>
              <a:latin typeface="Calibri"/>
              <a:ea typeface="Calibri"/>
              <a:cs typeface="Calibri"/>
              <a:sym typeface="Calibri"/>
            </a:endParaRPr>
          </a:p>
        </p:txBody>
      </p:sp>
      <p:sp>
        <p:nvSpPr>
          <p:cNvPr id="118" name="Google Shape;118;g120e9842469_0_5"/>
          <p:cNvSpPr txBox="1"/>
          <p:nvPr/>
        </p:nvSpPr>
        <p:spPr>
          <a:xfrm>
            <a:off x="235344" y="4360345"/>
            <a:ext cx="6196800" cy="323100"/>
          </a:xfrm>
          <a:prstGeom prst="rect">
            <a:avLst/>
          </a:prstGeom>
          <a:noFill/>
          <a:ln>
            <a:noFill/>
          </a:ln>
        </p:spPr>
        <p:txBody>
          <a:bodyPr anchorCtr="0" anchor="t" bIns="45700" lIns="91425" spcFirstLastPara="1" rIns="91425" wrap="square" tIns="45700">
            <a:spAutoFit/>
          </a:bodyPr>
          <a:lstStyle/>
          <a:p>
            <a:pPr indent="0" lvl="0" marL="0" marR="0" rtl="0" algn="just">
              <a:lnSpc>
                <a:spcPct val="107916"/>
              </a:lnSpc>
              <a:spcBef>
                <a:spcPts val="0"/>
              </a:spcBef>
              <a:spcAft>
                <a:spcPts val="0"/>
              </a:spcAft>
              <a:buClr>
                <a:schemeClr val="dk1"/>
              </a:buClr>
              <a:buSzPts val="1100"/>
              <a:buFont typeface="Arial"/>
              <a:buNone/>
            </a:pPr>
            <a:r>
              <a:rPr b="1" i="0" lang="en-GB" sz="1500" u="none" cap="none" strike="noStrike">
                <a:solidFill>
                  <a:schemeClr val="dk1"/>
                </a:solidFill>
                <a:latin typeface="Quattrocento Sans"/>
                <a:ea typeface="Quattrocento Sans"/>
                <a:cs typeface="Quattrocento Sans"/>
                <a:sym typeface="Quattrocento Sans"/>
              </a:rPr>
              <a:t>https://sonianwoodcoop.be/</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124" name="Google Shape;124;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5" name="Google Shape;125;p24"/>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126" name="Google Shape;126;p24"/>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7" name="Google Shape;127;p2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128" name="Google Shape;128;p24"/>
          <p:cNvGrpSpPr/>
          <p:nvPr/>
        </p:nvGrpSpPr>
        <p:grpSpPr>
          <a:xfrm>
            <a:off x="2569288" y="3802743"/>
            <a:ext cx="7053424" cy="1670958"/>
            <a:chOff x="2569288" y="3802743"/>
            <a:chExt cx="7053424" cy="1670958"/>
          </a:xfrm>
        </p:grpSpPr>
        <p:pic>
          <p:nvPicPr>
            <p:cNvPr descr="Qr code&#10;&#10;Description automatically generated" id="129" name="Google Shape;129;p24"/>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130" name="Google Shape;130;p24"/>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