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j0dURQaLvgZUY1UK5KFqMl5WUC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0" name="Google Shape;20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4" name="Google Shape;9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7" name="Google Shape;10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34" name="Google Shape;13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45" name="Google Shape;14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56" name="Google Shape;15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74" name="Google Shape;17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89" name="Google Shape;18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8"/>
          <p:cNvSpPr/>
          <p:nvPr>
            <p:ph idx="2" type="pic"/>
          </p:nvPr>
        </p:nvSpPr>
        <p:spPr>
          <a:xfrm>
            <a:off x="5183188" y="987425"/>
            <a:ext cx="6172200" cy="4873625"/>
          </a:xfrm>
          <a:prstGeom prst="rect">
            <a:avLst/>
          </a:prstGeom>
          <a:noFill/>
          <a:ln>
            <a:noFill/>
          </a:ln>
        </p:spPr>
      </p:sp>
      <p:sp>
        <p:nvSpPr>
          <p:cNvPr id="68" name="Google Shape;68;p1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hyperlink" Target="https://www.government.nl/topics/circular-economy/from-a-linear-to-a-circular-economy" TargetMode="External"/><Relationship Id="rId6" Type="http://schemas.openxmlformats.org/officeDocument/2006/relationships/hyperlink" Target="https://www.government.nl/topics/circular-economy/from-a-linear-to-a-circular-econom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6"/>
          <p:cNvSpPr txBox="1"/>
          <p:nvPr>
            <p:ph type="ctrTitle"/>
          </p:nvPr>
        </p:nvSpPr>
        <p:spPr>
          <a:xfrm>
            <a:off x="3303013" y="4760111"/>
            <a:ext cx="5586000" cy="937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2. modulis: aprites ekonomika pret lineāro ekonomiku</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descr="Text&#10;&#10;Description automatically generated" id="89" name="Google Shape;89;p2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26"/>
          <p:cNvPicPr preferRelativeResize="0"/>
          <p:nvPr/>
        </p:nvPicPr>
        <p:blipFill rotWithShape="1">
          <a:blip r:embed="rId4">
            <a:alphaModFix/>
          </a:blip>
          <a:srcRect b="0" l="0" r="0" t="0"/>
          <a:stretch/>
        </p:blipFill>
        <p:spPr>
          <a:xfrm>
            <a:off x="3989122" y="1299400"/>
            <a:ext cx="4205270" cy="3121598"/>
          </a:xfrm>
          <a:prstGeom prst="rect">
            <a:avLst/>
          </a:prstGeom>
          <a:noFill/>
          <a:ln>
            <a:noFill/>
          </a:ln>
        </p:spPr>
      </p:pic>
      <p:pic>
        <p:nvPicPr>
          <p:cNvPr id="91" name="Google Shape;91;p26"/>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nvSpPr>
        <p:spPr>
          <a:xfrm>
            <a:off x="5185019" y="6117162"/>
            <a:ext cx="6771600" cy="554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000"/>
              <a:buFont typeface="Quattrocento Sans"/>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03" name="Google Shape;203;p3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4" name="Google Shape;204;p35"/>
          <p:cNvPicPr preferRelativeResize="0"/>
          <p:nvPr/>
        </p:nvPicPr>
        <p:blipFill rotWithShape="1">
          <a:blip r:embed="rId4">
            <a:alphaModFix/>
          </a:blip>
          <a:srcRect b="0" l="0" r="0" t="0"/>
          <a:stretch/>
        </p:blipFill>
        <p:spPr>
          <a:xfrm>
            <a:off x="4843244" y="1002244"/>
            <a:ext cx="2505513" cy="1859858"/>
          </a:xfrm>
          <a:prstGeom prst="rect">
            <a:avLst/>
          </a:prstGeom>
          <a:noFill/>
          <a:ln>
            <a:noFill/>
          </a:ln>
        </p:spPr>
      </p:pic>
      <p:sp>
        <p:nvSpPr>
          <p:cNvPr id="205" name="Google Shape;205;p35"/>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sz="400">
              <a:solidFill>
                <a:schemeClr val="lt1"/>
              </a:solidFill>
              <a:latin typeface="Calibri"/>
              <a:ea typeface="Calibri"/>
              <a:cs typeface="Calibri"/>
              <a:sym typeface="Calibri"/>
            </a:endParaRPr>
          </a:p>
        </p:txBody>
      </p:sp>
      <p:pic>
        <p:nvPicPr>
          <p:cNvPr id="206" name="Google Shape;206;p35"/>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grpSp>
        <p:nvGrpSpPr>
          <p:cNvPr id="207" name="Google Shape;207;p35"/>
          <p:cNvGrpSpPr/>
          <p:nvPr/>
        </p:nvGrpSpPr>
        <p:grpSpPr>
          <a:xfrm>
            <a:off x="2569288" y="3802743"/>
            <a:ext cx="7053425" cy="1670958"/>
            <a:chOff x="2569288" y="3802743"/>
            <a:chExt cx="7053425" cy="1670958"/>
          </a:xfrm>
        </p:grpSpPr>
        <p:pic>
          <p:nvPicPr>
            <p:cNvPr descr="Qr code&#10;&#10;Description automatically generated" id="208" name="Google Shape;208;p35"/>
            <p:cNvPicPr preferRelativeResize="0"/>
            <p:nvPr/>
          </p:nvPicPr>
          <p:blipFill rotWithShape="1">
            <a:blip r:embed="rId6">
              <a:alphaModFix/>
            </a:blip>
            <a:srcRect b="0" l="0" r="0" t="0"/>
            <a:stretch/>
          </p:blipFill>
          <p:spPr>
            <a:xfrm>
              <a:off x="2569288" y="3802743"/>
              <a:ext cx="7053425" cy="1635035"/>
            </a:xfrm>
            <a:prstGeom prst="rect">
              <a:avLst/>
            </a:prstGeom>
            <a:noFill/>
            <a:ln>
              <a:noFill/>
            </a:ln>
          </p:spPr>
        </p:pic>
        <p:pic>
          <p:nvPicPr>
            <p:cNvPr descr="Logo&#10;&#10;Description automatically generated" id="209" name="Google Shape;209;p35"/>
            <p:cNvPicPr preferRelativeResize="0"/>
            <p:nvPr/>
          </p:nvPicPr>
          <p:blipFill rotWithShape="1">
            <a:blip r:embed="rId7">
              <a:alphaModFix/>
            </a:blip>
            <a:srcRect b="26995" l="25162" r="30389" t="26525"/>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7"/>
          <p:cNvSpPr txBox="1"/>
          <p:nvPr>
            <p:ph type="title"/>
          </p:nvPr>
        </p:nvSpPr>
        <p:spPr>
          <a:xfrm>
            <a:off x="3786886" y="479123"/>
            <a:ext cx="4618200" cy="491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2. modulis: Saturs</a:t>
            </a:r>
            <a:endParaRPr/>
          </a:p>
        </p:txBody>
      </p:sp>
      <p:sp>
        <p:nvSpPr>
          <p:cNvPr id="97" name="Google Shape;97;p27"/>
          <p:cNvSpPr/>
          <p:nvPr/>
        </p:nvSpPr>
        <p:spPr>
          <a:xfrm>
            <a:off x="0" y="6198244"/>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8" name="Google Shape;98;p27"/>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9" name="Google Shape;99;p27"/>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0" name="Google Shape;100;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1" name="Google Shape;101;p27"/>
          <p:cNvPicPr preferRelativeResize="0"/>
          <p:nvPr/>
        </p:nvPicPr>
        <p:blipFill rotWithShape="1">
          <a:blip r:embed="rId4">
            <a:alphaModFix/>
          </a:blip>
          <a:srcRect b="40295" l="0" r="0" t="1924"/>
          <a:stretch/>
        </p:blipFill>
        <p:spPr>
          <a:xfrm>
            <a:off x="1045611" y="0"/>
            <a:ext cx="897978" cy="3429000"/>
          </a:xfrm>
          <a:prstGeom prst="rect">
            <a:avLst/>
          </a:prstGeom>
          <a:noFill/>
          <a:ln>
            <a:noFill/>
          </a:ln>
        </p:spPr>
      </p:pic>
      <p:pic>
        <p:nvPicPr>
          <p:cNvPr id="102" name="Google Shape;102;p27"/>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
        <p:nvSpPr>
          <p:cNvPr id="103" name="Google Shape;103;p27"/>
          <p:cNvSpPr txBox="1"/>
          <p:nvPr/>
        </p:nvSpPr>
        <p:spPr>
          <a:xfrm>
            <a:off x="2874471" y="1695158"/>
            <a:ext cx="7261200" cy="3099600"/>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90000"/>
              </a:lnSpc>
              <a:spcBef>
                <a:spcPts val="0"/>
              </a:spcBef>
              <a:spcAft>
                <a:spcPts val="0"/>
              </a:spcAft>
              <a:buClr>
                <a:srgbClr val="073763"/>
              </a:buClr>
              <a:buSzPts val="2400"/>
              <a:buFont typeface="Quattrocento Sans"/>
              <a:buAutoNum type="arabicPeriod"/>
            </a:pPr>
            <a:r>
              <a:rPr b="1" lang="en-GB" sz="2400">
                <a:solidFill>
                  <a:srgbClr val="073763"/>
                </a:solidFill>
                <a:latin typeface="Quattrocento Sans"/>
                <a:ea typeface="Quattrocento Sans"/>
                <a:cs typeface="Quattrocento Sans"/>
                <a:sym typeface="Quattrocento Sans"/>
              </a:rPr>
              <a:t>Aprites ekonomika pret lineāro ekonomiku</a:t>
            </a:r>
            <a:endParaRPr b="1" sz="2400">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0"/>
              </a:spcBef>
              <a:spcAft>
                <a:spcPts val="0"/>
              </a:spcAft>
              <a:buClr>
                <a:schemeClr val="dk1"/>
              </a:buClr>
              <a:buSzPts val="2400"/>
              <a:buFont typeface="Calibri"/>
              <a:buNone/>
            </a:pPr>
            <a:r>
              <a:t/>
            </a:r>
            <a:endParaRPr b="1" sz="2400">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0"/>
              </a:spcBef>
              <a:spcAft>
                <a:spcPts val="0"/>
              </a:spcAft>
              <a:buClr>
                <a:schemeClr val="dk1"/>
              </a:buClr>
              <a:buSzPts val="2400"/>
              <a:buFont typeface="Calibri"/>
              <a:buNone/>
            </a:pPr>
            <a:r>
              <a:t/>
            </a:r>
            <a:endParaRPr b="1" sz="2400">
              <a:solidFill>
                <a:srgbClr val="073763"/>
              </a:solidFill>
              <a:latin typeface="Quattrocento Sans"/>
              <a:ea typeface="Quattrocento Sans"/>
              <a:cs typeface="Quattrocento Sans"/>
              <a:sym typeface="Quattrocento Sans"/>
            </a:endParaRPr>
          </a:p>
          <a:p>
            <a:pPr indent="-381000" lvl="0" marL="457200" marR="0" rtl="0" algn="l">
              <a:lnSpc>
                <a:spcPct val="90000"/>
              </a:lnSpc>
              <a:spcBef>
                <a:spcPts val="1200"/>
              </a:spcBef>
              <a:spcAft>
                <a:spcPts val="0"/>
              </a:spcAft>
              <a:buClr>
                <a:srgbClr val="073763"/>
              </a:buClr>
              <a:buSzPts val="2400"/>
              <a:buFont typeface="Quattrocento Sans"/>
              <a:buAutoNum type="arabicPeriod"/>
            </a:pPr>
            <a:r>
              <a:rPr b="1" lang="en-GB" sz="2400">
                <a:solidFill>
                  <a:srgbClr val="073763"/>
                </a:solidFill>
                <a:latin typeface="Quattrocento Sans"/>
                <a:ea typeface="Quattrocento Sans"/>
                <a:cs typeface="Quattrocento Sans"/>
                <a:sym typeface="Quattrocento Sans"/>
              </a:rPr>
              <a:t>Aprites ekonomikas priekšrocības</a:t>
            </a:r>
            <a:endParaRPr b="1" sz="2400">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1200"/>
              </a:spcBef>
              <a:spcAft>
                <a:spcPts val="0"/>
              </a:spcAft>
              <a:buClr>
                <a:schemeClr val="dk1"/>
              </a:buClr>
              <a:buSzPts val="2400"/>
              <a:buFont typeface="Calibri"/>
              <a:buNone/>
            </a:pPr>
            <a:r>
              <a:t/>
            </a:r>
            <a:endParaRPr b="1" sz="2400">
              <a:solidFill>
                <a:srgbClr val="073763"/>
              </a:solidFill>
              <a:latin typeface="Quattrocento Sans"/>
              <a:ea typeface="Quattrocento Sans"/>
              <a:cs typeface="Quattrocento Sans"/>
              <a:sym typeface="Quattrocento Sans"/>
            </a:endParaRPr>
          </a:p>
          <a:p>
            <a:pPr indent="0" lvl="0" marL="0" marR="0" rtl="0" algn="l">
              <a:lnSpc>
                <a:spcPct val="90000"/>
              </a:lnSpc>
              <a:spcBef>
                <a:spcPts val="1200"/>
              </a:spcBef>
              <a:spcAft>
                <a:spcPts val="0"/>
              </a:spcAft>
              <a:buClr>
                <a:schemeClr val="dk1"/>
              </a:buClr>
              <a:buSzPts val="2400"/>
              <a:buFont typeface="Calibri"/>
              <a:buNone/>
            </a:pPr>
            <a:r>
              <a:t/>
            </a:r>
            <a:endParaRPr b="1" sz="2400">
              <a:solidFill>
                <a:srgbClr val="073763"/>
              </a:solidFill>
              <a:latin typeface="Quattrocento Sans"/>
              <a:ea typeface="Quattrocento Sans"/>
              <a:cs typeface="Quattrocento Sans"/>
              <a:sym typeface="Quattrocento Sans"/>
            </a:endParaRPr>
          </a:p>
          <a:p>
            <a:pPr indent="-381000" lvl="0" marL="457200" marR="0" rtl="0" algn="l">
              <a:lnSpc>
                <a:spcPct val="90000"/>
              </a:lnSpc>
              <a:spcBef>
                <a:spcPts val="1200"/>
              </a:spcBef>
              <a:spcAft>
                <a:spcPts val="0"/>
              </a:spcAft>
              <a:buClr>
                <a:srgbClr val="073763"/>
              </a:buClr>
              <a:buSzPts val="2400"/>
              <a:buFont typeface="Quattrocento Sans"/>
              <a:buAutoNum type="arabicPeriod"/>
            </a:pPr>
            <a:r>
              <a:rPr b="1" lang="en-GB" sz="2400">
                <a:solidFill>
                  <a:srgbClr val="073763"/>
                </a:solidFill>
                <a:latin typeface="Quattrocento Sans"/>
                <a:ea typeface="Quattrocento Sans"/>
                <a:cs typeface="Quattrocento Sans"/>
                <a:sym typeface="Quattrocento Sans"/>
              </a:rPr>
              <a:t>Sociālā uzņēmējdarbība un aprites ekonomika</a:t>
            </a:r>
            <a:endParaRPr b="1" sz="2400">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1200"/>
              </a:spcBef>
              <a:spcAft>
                <a:spcPts val="0"/>
              </a:spcAft>
              <a:buClr>
                <a:schemeClr val="dk1"/>
              </a:buClr>
              <a:buSzPts val="2400"/>
              <a:buFont typeface="Calibri"/>
              <a:buNone/>
            </a:pPr>
            <a:r>
              <a:t/>
            </a:r>
            <a:endParaRPr b="1" i="0" sz="2400" u="none" cap="none" strike="noStrike">
              <a:solidFill>
                <a:srgbClr val="3F3F3F"/>
              </a:solidFill>
              <a:latin typeface="Quattrocento Sans"/>
              <a:ea typeface="Quattrocento Sans"/>
              <a:cs typeface="Quattrocento Sans"/>
              <a:sym typeface="Quattrocento Sans"/>
            </a:endParaRPr>
          </a:p>
        </p:txBody>
      </p:sp>
      <p:pic>
        <p:nvPicPr>
          <p:cNvPr id="104" name="Google Shape;104;p27"/>
          <p:cNvPicPr preferRelativeResize="0"/>
          <p:nvPr/>
        </p:nvPicPr>
        <p:blipFill rotWithShape="1">
          <a:blip r:embed="rId4">
            <a:alphaModFix/>
          </a:blip>
          <a:srcRect b="19852" l="0" r="0" t="1924"/>
          <a:stretch/>
        </p:blipFill>
        <p:spPr>
          <a:xfrm>
            <a:off x="1045611" y="0"/>
            <a:ext cx="897978" cy="4642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8"/>
          <p:cNvPicPr preferRelativeResize="0"/>
          <p:nvPr/>
        </p:nvPicPr>
        <p:blipFill rotWithShape="1">
          <a:blip r:embed="rId3">
            <a:alphaModFix/>
          </a:blip>
          <a:srcRect b="0" l="0" r="0" t="0"/>
          <a:stretch/>
        </p:blipFill>
        <p:spPr>
          <a:xfrm>
            <a:off x="1367274" y="2409507"/>
            <a:ext cx="2013789" cy="2968270"/>
          </a:xfrm>
          <a:prstGeom prst="rect">
            <a:avLst/>
          </a:prstGeom>
          <a:noFill/>
          <a:ln>
            <a:noFill/>
          </a:ln>
        </p:spPr>
      </p:pic>
      <p:pic>
        <p:nvPicPr>
          <p:cNvPr id="110" name="Google Shape;110;p28"/>
          <p:cNvPicPr preferRelativeResize="0"/>
          <p:nvPr/>
        </p:nvPicPr>
        <p:blipFill rotWithShape="1">
          <a:blip r:embed="rId4">
            <a:alphaModFix/>
          </a:blip>
          <a:srcRect b="0" l="0" r="0" t="0"/>
          <a:stretch/>
        </p:blipFill>
        <p:spPr>
          <a:xfrm>
            <a:off x="3898026" y="2409507"/>
            <a:ext cx="2013789" cy="2968270"/>
          </a:xfrm>
          <a:prstGeom prst="rect">
            <a:avLst/>
          </a:prstGeom>
          <a:noFill/>
          <a:ln>
            <a:noFill/>
          </a:ln>
        </p:spPr>
      </p:pic>
      <p:pic>
        <p:nvPicPr>
          <p:cNvPr id="111" name="Google Shape;111;p28"/>
          <p:cNvPicPr preferRelativeResize="0"/>
          <p:nvPr/>
        </p:nvPicPr>
        <p:blipFill rotWithShape="1">
          <a:blip r:embed="rId4">
            <a:alphaModFix/>
          </a:blip>
          <a:srcRect b="0" l="0" r="0" t="0"/>
          <a:stretch/>
        </p:blipFill>
        <p:spPr>
          <a:xfrm>
            <a:off x="6428778" y="2409506"/>
            <a:ext cx="2013789" cy="2968270"/>
          </a:xfrm>
          <a:prstGeom prst="rect">
            <a:avLst/>
          </a:prstGeom>
          <a:noFill/>
          <a:ln>
            <a:noFill/>
          </a:ln>
        </p:spPr>
      </p:pic>
      <p:pic>
        <p:nvPicPr>
          <p:cNvPr descr="Text&#10;&#10;Description automatically generated" id="112" name="Google Shape;112;p28"/>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3" name="Google Shape;113;p28"/>
          <p:cNvSpPr txBox="1"/>
          <p:nvPr/>
        </p:nvSpPr>
        <p:spPr>
          <a:xfrm>
            <a:off x="1533430" y="2644628"/>
            <a:ext cx="16815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1400"/>
              <a:buFont typeface="Quattrocento Sans"/>
              <a:buNone/>
            </a:pPr>
            <a:r>
              <a:rPr b="1" i="0" lang="en-GB" sz="1400" u="none" cap="none" strike="noStrike">
                <a:solidFill>
                  <a:srgbClr val="29BB89"/>
                </a:solidFill>
                <a:latin typeface="Quattrocento Sans"/>
                <a:ea typeface="Quattrocento Sans"/>
                <a:cs typeface="Quattrocento Sans"/>
                <a:sym typeface="Quattrocento Sans"/>
              </a:rPr>
              <a:t>ZINĀT</a:t>
            </a:r>
            <a:endParaRPr sz="1800">
              <a:solidFill>
                <a:schemeClr val="dk1"/>
              </a:solidFill>
              <a:latin typeface="Calibri"/>
              <a:ea typeface="Calibri"/>
              <a:cs typeface="Calibri"/>
              <a:sym typeface="Calibri"/>
            </a:endParaRPr>
          </a:p>
        </p:txBody>
      </p:sp>
      <p:sp>
        <p:nvSpPr>
          <p:cNvPr id="114" name="Google Shape;114;p28"/>
          <p:cNvSpPr txBox="1"/>
          <p:nvPr/>
        </p:nvSpPr>
        <p:spPr>
          <a:xfrm>
            <a:off x="4064181" y="2644628"/>
            <a:ext cx="16815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1400"/>
              <a:buFont typeface="Quattrocento Sans"/>
              <a:buNone/>
            </a:pPr>
            <a:r>
              <a:rPr b="1" i="0" lang="en-GB" sz="1400" u="none" cap="none" strike="noStrike">
                <a:solidFill>
                  <a:srgbClr val="29BB89"/>
                </a:solidFill>
                <a:latin typeface="Quattrocento Sans"/>
                <a:ea typeface="Quattrocento Sans"/>
                <a:cs typeface="Quattrocento Sans"/>
                <a:sym typeface="Quattrocento Sans"/>
              </a:rPr>
              <a:t>ATZĪST</a:t>
            </a:r>
            <a:endParaRPr sz="1800">
              <a:solidFill>
                <a:schemeClr val="dk1"/>
              </a:solidFill>
              <a:latin typeface="Calibri"/>
              <a:ea typeface="Calibri"/>
              <a:cs typeface="Calibri"/>
              <a:sym typeface="Calibri"/>
            </a:endParaRPr>
          </a:p>
        </p:txBody>
      </p:sp>
      <p:sp>
        <p:nvSpPr>
          <p:cNvPr id="115" name="Google Shape;115;p28"/>
          <p:cNvSpPr txBox="1"/>
          <p:nvPr/>
        </p:nvSpPr>
        <p:spPr>
          <a:xfrm>
            <a:off x="6594934" y="2644628"/>
            <a:ext cx="16815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1400"/>
              <a:buFont typeface="Quattrocento Sans"/>
              <a:buNone/>
            </a:pPr>
            <a:r>
              <a:rPr b="1" i="0" lang="en-GB" sz="1400" u="none" cap="none" strike="noStrike">
                <a:solidFill>
                  <a:srgbClr val="29BB89"/>
                </a:solidFill>
                <a:latin typeface="Quattrocento Sans"/>
                <a:ea typeface="Quattrocento Sans"/>
                <a:cs typeface="Quattrocento Sans"/>
                <a:sym typeface="Quattrocento Sans"/>
              </a:rPr>
              <a:t>COMPREHEND</a:t>
            </a:r>
            <a:endParaRPr sz="1800">
              <a:solidFill>
                <a:schemeClr val="dk1"/>
              </a:solidFill>
              <a:latin typeface="Calibri"/>
              <a:ea typeface="Calibri"/>
              <a:cs typeface="Calibri"/>
              <a:sym typeface="Calibri"/>
            </a:endParaRPr>
          </a:p>
        </p:txBody>
      </p:sp>
      <p:sp>
        <p:nvSpPr>
          <p:cNvPr id="116" name="Google Shape;116;p28"/>
          <p:cNvSpPr txBox="1"/>
          <p:nvPr/>
        </p:nvSpPr>
        <p:spPr>
          <a:xfrm>
            <a:off x="1533429" y="3524186"/>
            <a:ext cx="16815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en-GB" sz="1400" u="none" cap="none" strike="noStrike">
                <a:solidFill>
                  <a:schemeClr val="lt1"/>
                </a:solidFill>
                <a:latin typeface="Quattrocento Sans"/>
                <a:ea typeface="Quattrocento Sans"/>
                <a:cs typeface="Quattrocento Sans"/>
                <a:sym typeface="Quattrocento Sans"/>
              </a:rPr>
              <a:t>Uzziniet, kas ir </a:t>
            </a:r>
            <a:r>
              <a:rPr lang="en-GB" sz="1800">
                <a:solidFill>
                  <a:schemeClr val="lt1"/>
                </a:solidFill>
                <a:latin typeface="Quattrocento Sans"/>
                <a:ea typeface="Quattrocento Sans"/>
                <a:cs typeface="Quattrocento Sans"/>
                <a:sym typeface="Quattrocento Sans"/>
              </a:rPr>
              <a:t>aprites ekonomika un tās priekšrocības</a:t>
            </a:r>
            <a:endParaRPr b="0" i="0" sz="1400" u="none" cap="none" strike="noStrike">
              <a:solidFill>
                <a:schemeClr val="lt1"/>
              </a:solidFill>
              <a:latin typeface="Quattrocento Sans"/>
              <a:ea typeface="Quattrocento Sans"/>
              <a:cs typeface="Quattrocento Sans"/>
              <a:sym typeface="Quattrocento Sans"/>
            </a:endParaRPr>
          </a:p>
        </p:txBody>
      </p:sp>
      <p:sp>
        <p:nvSpPr>
          <p:cNvPr id="117" name="Google Shape;117;p28"/>
          <p:cNvSpPr txBox="1"/>
          <p:nvPr/>
        </p:nvSpPr>
        <p:spPr>
          <a:xfrm>
            <a:off x="4064165" y="3416473"/>
            <a:ext cx="16815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en-GB" sz="1400" u="none" cap="none" strike="noStrike">
                <a:solidFill>
                  <a:schemeClr val="lt1"/>
                </a:solidFill>
                <a:latin typeface="Quattrocento Sans"/>
                <a:ea typeface="Quattrocento Sans"/>
                <a:cs typeface="Quattrocento Sans"/>
                <a:sym typeface="Quattrocento Sans"/>
              </a:rPr>
              <a:t>Izpratne par </a:t>
            </a:r>
            <a:r>
              <a:rPr lang="en-GB" sz="1800">
                <a:solidFill>
                  <a:schemeClr val="lt1"/>
                </a:solidFill>
                <a:latin typeface="Quattrocento Sans"/>
                <a:ea typeface="Quattrocento Sans"/>
                <a:cs typeface="Quattrocento Sans"/>
                <a:sym typeface="Quattrocento Sans"/>
              </a:rPr>
              <a:t>atšķirībām starp lineāro un aprites ekonomiku</a:t>
            </a:r>
            <a:endParaRPr b="0" i="0" sz="1400" u="none" cap="none" strike="noStrike">
              <a:solidFill>
                <a:schemeClr val="lt1"/>
              </a:solidFill>
              <a:latin typeface="Quattrocento Sans"/>
              <a:ea typeface="Quattrocento Sans"/>
              <a:cs typeface="Quattrocento Sans"/>
              <a:sym typeface="Quattrocento Sans"/>
            </a:endParaRPr>
          </a:p>
        </p:txBody>
      </p:sp>
      <p:sp>
        <p:nvSpPr>
          <p:cNvPr id="118" name="Google Shape;118;p28"/>
          <p:cNvSpPr txBox="1"/>
          <p:nvPr/>
        </p:nvSpPr>
        <p:spPr>
          <a:xfrm>
            <a:off x="6594934" y="3416477"/>
            <a:ext cx="1681500" cy="954300"/>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Clr>
                <a:schemeClr val="lt1"/>
              </a:buClr>
              <a:buSzPts val="1400"/>
              <a:buFont typeface="Quattrocento Sans"/>
              <a:buNone/>
            </a:pPr>
            <a:r>
              <a:rPr b="0" i="0" lang="en-GB" sz="1400" u="none" cap="none" strike="noStrike">
                <a:solidFill>
                  <a:schemeClr val="lt1"/>
                </a:solidFill>
                <a:latin typeface="Quattrocento Sans"/>
                <a:ea typeface="Quattrocento Sans"/>
                <a:cs typeface="Quattrocento Sans"/>
                <a:sym typeface="Quattrocento Sans"/>
              </a:rPr>
              <a:t>Izprast </a:t>
            </a:r>
            <a:r>
              <a:rPr b="0" i="0" lang="en-GB" sz="1800" u="none" cap="none" strike="noStrike">
                <a:solidFill>
                  <a:schemeClr val="lt1"/>
                </a:solidFill>
                <a:latin typeface="Quattrocento Sans"/>
                <a:ea typeface="Quattrocento Sans"/>
                <a:cs typeface="Quattrocento Sans"/>
                <a:sym typeface="Quattrocento Sans"/>
              </a:rPr>
              <a:t>aprites ekonomikas izaicinājumus un iespējas. </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28"/>
          <p:cNvSpPr txBox="1"/>
          <p:nvPr>
            <p:ph type="title"/>
          </p:nvPr>
        </p:nvSpPr>
        <p:spPr>
          <a:xfrm>
            <a:off x="2692861" y="934784"/>
            <a:ext cx="6192300" cy="491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0" name="Google Shape;120;p28"/>
          <p:cNvPicPr preferRelativeResize="0"/>
          <p:nvPr/>
        </p:nvPicPr>
        <p:blipFill rotWithShape="1">
          <a:blip r:embed="rId6">
            <a:alphaModFix/>
          </a:blip>
          <a:srcRect b="0" l="0" r="0" t="0"/>
          <a:stretch/>
        </p:blipFill>
        <p:spPr>
          <a:xfrm>
            <a:off x="11541231" y="108086"/>
            <a:ext cx="495922" cy="495922"/>
          </a:xfrm>
          <a:prstGeom prst="rect">
            <a:avLst/>
          </a:prstGeom>
          <a:noFill/>
          <a:ln>
            <a:noFill/>
          </a:ln>
        </p:spPr>
      </p:pic>
      <p:pic>
        <p:nvPicPr>
          <p:cNvPr id="121" name="Google Shape;121;p28"/>
          <p:cNvPicPr preferRelativeResize="0"/>
          <p:nvPr/>
        </p:nvPicPr>
        <p:blipFill rotWithShape="1">
          <a:blip r:embed="rId4">
            <a:alphaModFix/>
          </a:blip>
          <a:srcRect b="0" l="0" r="0" t="0"/>
          <a:stretch/>
        </p:blipFill>
        <p:spPr>
          <a:xfrm>
            <a:off x="8959530" y="2409506"/>
            <a:ext cx="2013789" cy="2968270"/>
          </a:xfrm>
          <a:prstGeom prst="rect">
            <a:avLst/>
          </a:prstGeom>
          <a:noFill/>
          <a:ln>
            <a:noFill/>
          </a:ln>
        </p:spPr>
      </p:pic>
      <p:sp>
        <p:nvSpPr>
          <p:cNvPr id="122" name="Google Shape;122;p28"/>
          <p:cNvSpPr txBox="1"/>
          <p:nvPr/>
        </p:nvSpPr>
        <p:spPr>
          <a:xfrm>
            <a:off x="9125686" y="2644628"/>
            <a:ext cx="16815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1400"/>
              <a:buFont typeface="Quattrocento Sans"/>
              <a:buNone/>
            </a:pPr>
            <a:r>
              <a:rPr b="1" i="0" lang="en-GB" sz="1400" u="none" cap="none" strike="noStrike">
                <a:solidFill>
                  <a:srgbClr val="29BB89"/>
                </a:solidFill>
                <a:latin typeface="Quattrocento Sans"/>
                <a:ea typeface="Quattrocento Sans"/>
                <a:cs typeface="Quattrocento Sans"/>
                <a:sym typeface="Quattrocento Sans"/>
              </a:rPr>
              <a:t>ZINĀT</a:t>
            </a:r>
            <a:endParaRPr b="1" i="0" sz="1400" u="none" cap="none" strike="noStrike">
              <a:solidFill>
                <a:srgbClr val="29BB89"/>
              </a:solidFill>
              <a:latin typeface="Quattrocento Sans"/>
              <a:ea typeface="Quattrocento Sans"/>
              <a:cs typeface="Quattrocento Sans"/>
              <a:sym typeface="Quattrocento Sans"/>
            </a:endParaRPr>
          </a:p>
        </p:txBody>
      </p:sp>
      <p:sp>
        <p:nvSpPr>
          <p:cNvPr id="123" name="Google Shape;123;p28"/>
          <p:cNvSpPr txBox="1"/>
          <p:nvPr/>
        </p:nvSpPr>
        <p:spPr>
          <a:xfrm>
            <a:off x="9125685" y="3524173"/>
            <a:ext cx="1681500" cy="738900"/>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Clr>
                <a:schemeClr val="lt1"/>
              </a:buClr>
              <a:buSzPts val="1400"/>
              <a:buFont typeface="Quattrocento Sans"/>
              <a:buNone/>
            </a:pPr>
            <a:r>
              <a:rPr b="0" i="0" lang="en-GB" sz="1400" u="none" cap="none" strike="noStrike">
                <a:solidFill>
                  <a:schemeClr val="lt1"/>
                </a:solidFill>
                <a:latin typeface="Quattrocento Sans"/>
                <a:ea typeface="Quattrocento Sans"/>
                <a:cs typeface="Quattrocento Sans"/>
                <a:sym typeface="Quattrocento Sans"/>
              </a:rPr>
              <a:t>Zināšanas par pāreju uz aprites ekonomikas modeli</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p:txBody>
      </p:sp>
      <p:pic>
        <p:nvPicPr>
          <p:cNvPr id="129" name="Google Shape;129;p29"/>
          <p:cNvPicPr preferRelativeResize="0"/>
          <p:nvPr/>
        </p:nvPicPr>
        <p:blipFill rotWithShape="1">
          <a:blip r:embed="rId3">
            <a:alphaModFix/>
          </a:blip>
          <a:srcRect b="0" l="0" r="0" t="0"/>
          <a:stretch/>
        </p:blipFill>
        <p:spPr>
          <a:xfrm>
            <a:off x="0" y="608308"/>
            <a:ext cx="12191999" cy="5641383"/>
          </a:xfrm>
          <a:prstGeom prst="rect">
            <a:avLst/>
          </a:prstGeom>
          <a:noFill/>
          <a:ln>
            <a:noFill/>
          </a:ln>
        </p:spPr>
      </p:pic>
      <p:pic>
        <p:nvPicPr>
          <p:cNvPr descr="Text&#10;&#10;Description automatically generated" id="130" name="Google Shape;130;p29"/>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1" name="Google Shape;131;p29"/>
          <p:cNvSpPr txBox="1"/>
          <p:nvPr/>
        </p:nvSpPr>
        <p:spPr>
          <a:xfrm>
            <a:off x="4641000" y="6249700"/>
            <a:ext cx="7551000" cy="523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Avots:</a:t>
            </a:r>
            <a:r>
              <a:rPr i="1" lang="en-GB" sz="1100">
                <a:solidFill>
                  <a:schemeClr val="dk1"/>
                </a:solidFill>
                <a:latin typeface="Calibri"/>
                <a:ea typeface="Calibri"/>
                <a:cs typeface="Calibri"/>
                <a:sym typeface="Calibri"/>
              </a:rPr>
              <a:t> No lineāras uz aprites ekonomiku, Avots: Nīderlandes valdības tīmekļa vietne, aprites ekonomikas tēma</a:t>
            </a:r>
            <a:r>
              <a:rPr i="1" lang="en-GB" sz="1100">
                <a:solidFill>
                  <a:schemeClr val="dk1"/>
                </a:solidFill>
                <a:uFill>
                  <a:noFill/>
                </a:uFill>
                <a:latin typeface="Calibri"/>
                <a:ea typeface="Calibri"/>
                <a:cs typeface="Calibri"/>
                <a:sym typeface="Calibri"/>
                <a:hlinkClick r:id="rId5">
                  <a:extLst>
                    <a:ext uri="{A12FA001-AC4F-418D-AE19-62706E023703}">
                      <ahyp:hlinkClr val="tx"/>
                    </a:ext>
                  </a:extLst>
                </a:hlinkClick>
              </a:rPr>
              <a:t>. </a:t>
            </a:r>
            <a:endParaRPr i="1" sz="1100">
              <a:solidFill>
                <a:schemeClr val="dk1"/>
              </a:solidFill>
              <a:latin typeface="Calibri"/>
              <a:ea typeface="Calibri"/>
              <a:cs typeface="Calibri"/>
              <a:sym typeface="Calibri"/>
            </a:endParaRPr>
          </a:p>
          <a:p>
            <a:pPr indent="0" lvl="0" marL="0" marR="0" rtl="0" algn="ctr">
              <a:lnSpc>
                <a:spcPct val="107916"/>
              </a:lnSpc>
              <a:spcBef>
                <a:spcPts val="0"/>
              </a:spcBef>
              <a:spcAft>
                <a:spcPts val="1200"/>
              </a:spcAft>
              <a:buClr>
                <a:schemeClr val="dk1"/>
              </a:buClr>
              <a:buSzPts val="1100"/>
              <a:buFont typeface="Arial"/>
              <a:buNone/>
            </a:pPr>
            <a:r>
              <a:rPr i="1" lang="en-GB" sz="1100">
                <a:solidFill>
                  <a:schemeClr val="dk1"/>
                </a:solidFill>
                <a:latin typeface="Calibri"/>
                <a:ea typeface="Calibri"/>
                <a:cs typeface="Calibri"/>
                <a:sym typeface="Calibri"/>
              </a:rPr>
              <a:t>(Avots: </a:t>
            </a:r>
            <a:r>
              <a:rPr i="1" lang="en-GB" sz="1100">
                <a:solidFill>
                  <a:srgbClr val="1155CC"/>
                </a:solidFill>
                <a:uFill>
                  <a:noFill/>
                </a:uFill>
                <a:latin typeface="Calibri"/>
                <a:ea typeface="Calibri"/>
                <a:cs typeface="Calibri"/>
                <a:sym typeface="Calibri"/>
                <a:hlinkClick r:id="rId6">
                  <a:extLst>
                    <a:ext uri="{A12FA001-AC4F-418D-AE19-62706E023703}">
                      <ahyp:hlinkClr val="tx"/>
                    </a:ext>
                  </a:extLst>
                </a:hlinkClick>
              </a:rPr>
              <a:t>No lineārās uz aprites ekonomiku | Cirkulārā ekonomika | Government.nl </a:t>
            </a:r>
            <a:r>
              <a:rPr i="1" lang="en-GB" sz="1100">
                <a:solidFill>
                  <a:srgbClr val="1155CC"/>
                </a:solidFill>
                <a:latin typeface="Calibri"/>
                <a:ea typeface="Calibri"/>
                <a:cs typeface="Calibri"/>
                <a:sym typeface="Calibri"/>
              </a:rPr>
              <a:t>)</a:t>
            </a:r>
            <a:endParaRPr sz="1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30"/>
          <p:cNvPicPr preferRelativeResize="0"/>
          <p:nvPr/>
        </p:nvPicPr>
        <p:blipFill rotWithShape="1">
          <a:blip r:embed="rId3">
            <a:alphaModFix/>
          </a:blip>
          <a:srcRect b="34970" l="22762" r="0" t="17157"/>
          <a:stretch/>
        </p:blipFill>
        <p:spPr>
          <a:xfrm>
            <a:off x="-1" y="0"/>
            <a:ext cx="11064982" cy="6858002"/>
          </a:xfrm>
          <a:prstGeom prst="rect">
            <a:avLst/>
          </a:prstGeom>
          <a:noFill/>
          <a:ln>
            <a:noFill/>
          </a:ln>
        </p:spPr>
      </p:pic>
      <p:sp>
        <p:nvSpPr>
          <p:cNvPr id="137" name="Google Shape;137;p30"/>
          <p:cNvSpPr/>
          <p:nvPr/>
        </p:nvSpPr>
        <p:spPr>
          <a:xfrm>
            <a:off x="0" y="6198244"/>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8" name="Google Shape;138;p30"/>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9" name="Google Shape;139;p30"/>
          <p:cNvSpPr/>
          <p:nvPr/>
        </p:nvSpPr>
        <p:spPr>
          <a:xfrm>
            <a:off x="2293620" y="501604"/>
            <a:ext cx="7664100" cy="58992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40" name="Google Shape;140;p30"/>
          <p:cNvSpPr txBox="1"/>
          <p:nvPr/>
        </p:nvSpPr>
        <p:spPr>
          <a:xfrm>
            <a:off x="2411400" y="1670875"/>
            <a:ext cx="7369200" cy="4398000"/>
          </a:xfrm>
          <a:prstGeom prst="rect">
            <a:avLst/>
          </a:prstGeom>
          <a:noFill/>
          <a:ln>
            <a:noFill/>
          </a:ln>
        </p:spPr>
        <p:txBody>
          <a:bodyPr anchorCtr="0" anchor="t" bIns="45700" lIns="91425" spcFirstLastPara="1" rIns="91425" wrap="square" tIns="45700">
            <a:spAutoFit/>
          </a:bodyPr>
          <a:lstStyle/>
          <a:p>
            <a:pPr indent="0" lvl="0" marL="0" marR="0" rtl="0" algn="just">
              <a:lnSpc>
                <a:spcPct val="107916"/>
              </a:lnSpc>
              <a:spcBef>
                <a:spcPts val="1200"/>
              </a:spcBef>
              <a:spcAft>
                <a:spcPts val="0"/>
              </a:spcAft>
              <a:buClr>
                <a:schemeClr val="dk2"/>
              </a:buClr>
              <a:buSzPts val="1100"/>
              <a:buFont typeface="Calibri"/>
              <a:buNone/>
            </a:pPr>
            <a:r>
              <a:rPr b="1" lang="en-GB" sz="2000">
                <a:solidFill>
                  <a:schemeClr val="dk2"/>
                </a:solidFill>
                <a:latin typeface="Calibri"/>
                <a:ea typeface="Calibri"/>
                <a:cs typeface="Calibri"/>
                <a:sym typeface="Calibri"/>
              </a:rPr>
              <a:t>  Lineārs ekonomikas modelis </a:t>
            </a:r>
            <a:r>
              <a:rPr lang="en-GB" sz="2000">
                <a:solidFill>
                  <a:schemeClr val="dk2"/>
                </a:solidFill>
                <a:latin typeface="Calibri"/>
                <a:ea typeface="Calibri"/>
                <a:cs typeface="Calibri"/>
                <a:sym typeface="Calibri"/>
              </a:rPr>
              <a:t>nozīmē, ka izejvielas tiek izmantotas dažādu produktu ražošanai. </a:t>
            </a:r>
            <a:r>
              <a:rPr b="1" lang="en-GB" sz="2000">
                <a:solidFill>
                  <a:schemeClr val="dk2"/>
                </a:solidFill>
                <a:latin typeface="Calibri"/>
                <a:ea typeface="Calibri"/>
                <a:cs typeface="Calibri"/>
                <a:sym typeface="Calibri"/>
              </a:rPr>
              <a:t>Resursu ieguve </a:t>
            </a:r>
            <a:r>
              <a:rPr lang="en-GB" sz="2000">
                <a:solidFill>
                  <a:schemeClr val="dk2"/>
                </a:solidFill>
                <a:latin typeface="Calibri"/>
                <a:ea typeface="Calibri"/>
                <a:cs typeface="Calibri"/>
                <a:sym typeface="Calibri"/>
              </a:rPr>
              <a:t>no zemes, lai ražotu dažādus jaunus produktus, </a:t>
            </a:r>
            <a:r>
              <a:rPr b="1" lang="en-GB" sz="2000">
                <a:solidFill>
                  <a:schemeClr val="dk2"/>
                </a:solidFill>
                <a:latin typeface="Calibri"/>
                <a:ea typeface="Calibri"/>
                <a:cs typeface="Calibri"/>
                <a:sym typeface="Calibri"/>
              </a:rPr>
              <a:t>un pēc tam, </a:t>
            </a:r>
            <a:r>
              <a:rPr lang="en-GB" sz="2000">
                <a:solidFill>
                  <a:schemeClr val="dk2"/>
                </a:solidFill>
                <a:latin typeface="Calibri"/>
                <a:ea typeface="Calibri"/>
                <a:cs typeface="Calibri"/>
                <a:sym typeface="Calibri"/>
              </a:rPr>
              <a:t>kad tie vairs nav vajadzīgi, </a:t>
            </a:r>
            <a:r>
              <a:rPr b="1" lang="en-GB" sz="2000">
                <a:solidFill>
                  <a:schemeClr val="dk2"/>
                </a:solidFill>
                <a:latin typeface="Calibri"/>
                <a:ea typeface="Calibri"/>
                <a:cs typeface="Calibri"/>
                <a:sym typeface="Calibri"/>
              </a:rPr>
              <a:t>tos izmet, </a:t>
            </a:r>
            <a:r>
              <a:rPr lang="en-GB" sz="2000">
                <a:solidFill>
                  <a:schemeClr val="dk2"/>
                </a:solidFill>
                <a:latin typeface="Calibri"/>
                <a:ea typeface="Calibri"/>
                <a:cs typeface="Calibri"/>
                <a:sym typeface="Calibri"/>
              </a:rPr>
              <a:t>ir modelis, ko mēs saucam par lineāro ekonomiku. Šis veids šobrīd ir sasniedzis savas robežas un vairs nedarbojas ne vides, ne arī uzņēmumu un cilvēku labā. </a:t>
            </a:r>
            <a:endParaRPr sz="2000">
              <a:solidFill>
                <a:schemeClr val="dk2"/>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rPr b="1" lang="en-GB" sz="2000">
                <a:solidFill>
                  <a:schemeClr val="dk2"/>
                </a:solidFill>
                <a:latin typeface="Calibri"/>
                <a:ea typeface="Calibri"/>
                <a:cs typeface="Calibri"/>
                <a:sym typeface="Calibri"/>
              </a:rPr>
              <a:t>Aprites ekonomika ir jauns veids, kā veidot, ražot un izmantot lietas, ņemot vērā mūsu planētas reģenerācijas iespējas.</a:t>
            </a:r>
            <a:r>
              <a:rPr lang="en-GB" sz="2000">
                <a:solidFill>
                  <a:schemeClr val="dk2"/>
                </a:solidFill>
                <a:latin typeface="Calibri"/>
                <a:ea typeface="Calibri"/>
                <a:cs typeface="Calibri"/>
                <a:sym typeface="Calibri"/>
              </a:rPr>
              <a:t> Aprites ekonomikā atkritumi neeksistē, un produkti un izejmateriāli tiek (paredzēti) pēc iespējas ilgākai un intensīvākai atkārtotai un atkārtotai izmantošanai. Atkritumi ir jaunās izejvielas.</a:t>
            </a:r>
            <a:endParaRPr i="0" sz="2000" u="none" cap="none" strike="noStrike">
              <a:solidFill>
                <a:schemeClr val="dk2"/>
              </a:solidFill>
              <a:latin typeface="Calibri"/>
              <a:ea typeface="Calibri"/>
              <a:cs typeface="Calibri"/>
              <a:sym typeface="Calibri"/>
            </a:endParaRPr>
          </a:p>
          <a:p>
            <a:pPr indent="0" lvl="0" marL="0" marR="0" rtl="0" algn="just">
              <a:spcBef>
                <a:spcPts val="1200"/>
              </a:spcBef>
              <a:spcAft>
                <a:spcPts val="0"/>
              </a:spcAft>
              <a:buClr>
                <a:schemeClr val="dk1"/>
              </a:buClr>
              <a:buSzPts val="1100"/>
              <a:buFont typeface="Calibri"/>
              <a:buNone/>
            </a:pPr>
            <a:r>
              <a:t/>
            </a:r>
            <a:endParaRPr b="0" i="0" sz="1800" u="none" cap="none" strike="noStrike">
              <a:solidFill>
                <a:schemeClr val="dk1"/>
              </a:solidFill>
              <a:latin typeface="Quattrocento Sans"/>
              <a:ea typeface="Quattrocento Sans"/>
              <a:cs typeface="Quattrocento Sans"/>
              <a:sym typeface="Quattrocento Sans"/>
            </a:endParaRPr>
          </a:p>
        </p:txBody>
      </p:sp>
      <p:pic>
        <p:nvPicPr>
          <p:cNvPr id="141" name="Google Shape;141;p30"/>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
        <p:nvSpPr>
          <p:cNvPr id="142" name="Google Shape;142;p30"/>
          <p:cNvSpPr txBox="1"/>
          <p:nvPr/>
        </p:nvSpPr>
        <p:spPr>
          <a:xfrm>
            <a:off x="2754443" y="843677"/>
            <a:ext cx="7014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9BB89"/>
              </a:buClr>
              <a:buSzPts val="3200"/>
              <a:buFont typeface="Quattrocento Sans"/>
              <a:buNone/>
            </a:pPr>
            <a:r>
              <a:rPr b="1" lang="en-GB" sz="3200">
                <a:solidFill>
                  <a:srgbClr val="29BB89"/>
                </a:solidFill>
                <a:latin typeface="Quattrocento Sans"/>
                <a:ea typeface="Quattrocento Sans"/>
                <a:cs typeface="Quattrocento Sans"/>
                <a:sym typeface="Quattrocento Sans"/>
              </a:rPr>
              <a:t>Aprites ekonomika pret lineāro ekonomiku</a:t>
            </a:r>
            <a:endParaRPr b="1" sz="3200">
              <a:solidFill>
                <a:srgbClr val="29BB89"/>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31"/>
          <p:cNvPicPr preferRelativeResize="0"/>
          <p:nvPr/>
        </p:nvPicPr>
        <p:blipFill rotWithShape="1">
          <a:blip r:embed="rId3">
            <a:alphaModFix/>
          </a:blip>
          <a:srcRect b="34970" l="22762" r="0" t="17157"/>
          <a:stretch/>
        </p:blipFill>
        <p:spPr>
          <a:xfrm>
            <a:off x="-1" y="0"/>
            <a:ext cx="11064982" cy="6858002"/>
          </a:xfrm>
          <a:prstGeom prst="rect">
            <a:avLst/>
          </a:prstGeom>
          <a:noFill/>
          <a:ln>
            <a:noFill/>
          </a:ln>
        </p:spPr>
      </p:pic>
      <p:sp>
        <p:nvSpPr>
          <p:cNvPr id="148" name="Google Shape;148;p31"/>
          <p:cNvSpPr/>
          <p:nvPr/>
        </p:nvSpPr>
        <p:spPr>
          <a:xfrm>
            <a:off x="0" y="6198244"/>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sz="400">
              <a:solidFill>
                <a:schemeClr val="lt1"/>
              </a:solidFill>
              <a:latin typeface="Calibri"/>
              <a:ea typeface="Calibri"/>
              <a:cs typeface="Calibri"/>
              <a:sym typeface="Calibri"/>
            </a:endParaRPr>
          </a:p>
        </p:txBody>
      </p:sp>
      <p:pic>
        <p:nvPicPr>
          <p:cNvPr descr="Text&#10;&#10;Description automatically generated" id="149" name="Google Shape;149;p31"/>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50" name="Google Shape;150;p31"/>
          <p:cNvSpPr/>
          <p:nvPr/>
        </p:nvSpPr>
        <p:spPr>
          <a:xfrm>
            <a:off x="2293620" y="501604"/>
            <a:ext cx="7664100" cy="58992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151" name="Google Shape;151;p31"/>
          <p:cNvSpPr txBox="1"/>
          <p:nvPr/>
        </p:nvSpPr>
        <p:spPr>
          <a:xfrm>
            <a:off x="2602075" y="760550"/>
            <a:ext cx="5173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9BB89"/>
              </a:buClr>
              <a:buSzPts val="3000"/>
              <a:buFont typeface="Quattrocento Sans"/>
              <a:buNone/>
            </a:pPr>
            <a:r>
              <a:rPr b="1" lang="en-GB" sz="3000">
                <a:solidFill>
                  <a:srgbClr val="29BB89"/>
                </a:solidFill>
                <a:latin typeface="Quattrocento Sans"/>
                <a:ea typeface="Quattrocento Sans"/>
                <a:cs typeface="Quattrocento Sans"/>
                <a:sym typeface="Quattrocento Sans"/>
              </a:rPr>
              <a:t>Citi apraksti, ko izmanto aprites ekonomikai</a:t>
            </a:r>
            <a:endParaRPr b="1" sz="3000">
              <a:solidFill>
                <a:srgbClr val="29BB89"/>
              </a:solidFill>
              <a:latin typeface="Quattrocento Sans"/>
              <a:ea typeface="Quattrocento Sans"/>
              <a:cs typeface="Quattrocento Sans"/>
              <a:sym typeface="Quattrocento Sans"/>
            </a:endParaRPr>
          </a:p>
        </p:txBody>
      </p:sp>
      <p:sp>
        <p:nvSpPr>
          <p:cNvPr id="152" name="Google Shape;152;p31"/>
          <p:cNvSpPr txBox="1"/>
          <p:nvPr/>
        </p:nvSpPr>
        <p:spPr>
          <a:xfrm>
            <a:off x="2712875" y="1970973"/>
            <a:ext cx="6486300" cy="26322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200000"/>
              </a:lnSpc>
              <a:spcBef>
                <a:spcPts val="800"/>
              </a:spcBef>
              <a:spcAft>
                <a:spcPts val="0"/>
              </a:spcAft>
              <a:buClr>
                <a:schemeClr val="dk2"/>
              </a:buClr>
              <a:buSzPts val="2000"/>
              <a:buFont typeface="Calibri"/>
              <a:buChar char="●"/>
            </a:pPr>
            <a:r>
              <a:rPr b="1" lang="en-GB" sz="2000">
                <a:solidFill>
                  <a:schemeClr val="dk2"/>
                </a:solidFill>
                <a:latin typeface="Calibri"/>
                <a:ea typeface="Calibri"/>
                <a:cs typeface="Calibri"/>
                <a:sym typeface="Calibri"/>
              </a:rPr>
              <a:t>No šūpuļa līdz šūpulim</a:t>
            </a:r>
            <a:endParaRPr b="1" sz="2000">
              <a:solidFill>
                <a:schemeClr val="dk2"/>
              </a:solidFill>
              <a:latin typeface="Calibri"/>
              <a:ea typeface="Calibri"/>
              <a:cs typeface="Calibri"/>
              <a:sym typeface="Calibri"/>
            </a:endParaRPr>
          </a:p>
          <a:p>
            <a:pPr indent="-355600" lvl="0" marL="457200" marR="0" rtl="0" algn="just">
              <a:lnSpc>
                <a:spcPct val="200000"/>
              </a:lnSpc>
              <a:spcBef>
                <a:spcPts val="1000"/>
              </a:spcBef>
              <a:spcAft>
                <a:spcPts val="0"/>
              </a:spcAft>
              <a:buClr>
                <a:schemeClr val="dk2"/>
              </a:buClr>
              <a:buSzPts val="2000"/>
              <a:buFont typeface="Calibri"/>
              <a:buChar char="●"/>
            </a:pPr>
            <a:r>
              <a:rPr b="1" lang="en-GB" sz="2000">
                <a:solidFill>
                  <a:schemeClr val="dk2"/>
                </a:solidFill>
                <a:latin typeface="Calibri"/>
                <a:ea typeface="Calibri"/>
                <a:cs typeface="Calibri"/>
                <a:sym typeface="Calibri"/>
              </a:rPr>
              <a:t>Biomimikrija</a:t>
            </a:r>
            <a:endParaRPr b="1" sz="2000">
              <a:solidFill>
                <a:schemeClr val="dk2"/>
              </a:solidFill>
              <a:latin typeface="Calibri"/>
              <a:ea typeface="Calibri"/>
              <a:cs typeface="Calibri"/>
              <a:sym typeface="Calibri"/>
            </a:endParaRPr>
          </a:p>
          <a:p>
            <a:pPr indent="-355600" lvl="0" marL="457200" marR="0" rtl="0" algn="just">
              <a:lnSpc>
                <a:spcPct val="200000"/>
              </a:lnSpc>
              <a:spcBef>
                <a:spcPts val="1000"/>
              </a:spcBef>
              <a:spcAft>
                <a:spcPts val="0"/>
              </a:spcAft>
              <a:buClr>
                <a:schemeClr val="dk2"/>
              </a:buClr>
              <a:buSzPts val="2000"/>
              <a:buFont typeface="Calibri"/>
              <a:buChar char="●"/>
            </a:pPr>
            <a:r>
              <a:rPr b="1" lang="en-GB" sz="2000">
                <a:solidFill>
                  <a:schemeClr val="dk2"/>
                </a:solidFill>
                <a:latin typeface="Calibri"/>
                <a:ea typeface="Calibri"/>
                <a:cs typeface="Calibri"/>
                <a:sym typeface="Calibri"/>
              </a:rPr>
              <a:t>Dabas kapitālisms</a:t>
            </a:r>
            <a:endParaRPr b="1" sz="2000">
              <a:solidFill>
                <a:schemeClr val="dk2"/>
              </a:solidFill>
              <a:latin typeface="Calibri"/>
              <a:ea typeface="Calibri"/>
              <a:cs typeface="Calibri"/>
              <a:sym typeface="Calibri"/>
            </a:endParaRPr>
          </a:p>
          <a:p>
            <a:pPr indent="-355600" lvl="0" marL="457200" marR="0" rtl="0" algn="just">
              <a:lnSpc>
                <a:spcPct val="200000"/>
              </a:lnSpc>
              <a:spcBef>
                <a:spcPts val="1000"/>
              </a:spcBef>
              <a:spcAft>
                <a:spcPts val="1000"/>
              </a:spcAft>
              <a:buClr>
                <a:schemeClr val="dk2"/>
              </a:buClr>
              <a:buSzPts val="2000"/>
              <a:buFont typeface="Calibri"/>
              <a:buChar char="●"/>
            </a:pPr>
            <a:r>
              <a:rPr b="1" lang="en-GB" sz="2000">
                <a:solidFill>
                  <a:schemeClr val="dk2"/>
                </a:solidFill>
                <a:latin typeface="Calibri"/>
                <a:ea typeface="Calibri"/>
                <a:cs typeface="Calibri"/>
                <a:sym typeface="Calibri"/>
              </a:rPr>
              <a:t>Reģeneratīvais dizains</a:t>
            </a:r>
            <a:endParaRPr b="1" sz="2000">
              <a:solidFill>
                <a:schemeClr val="dk2"/>
              </a:solidFill>
              <a:latin typeface="Calibri"/>
              <a:ea typeface="Calibri"/>
              <a:cs typeface="Calibri"/>
              <a:sym typeface="Calibri"/>
            </a:endParaRPr>
          </a:p>
        </p:txBody>
      </p:sp>
      <p:pic>
        <p:nvPicPr>
          <p:cNvPr id="153" name="Google Shape;153;p31"/>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32"/>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59" name="Google Shape;159;p32"/>
          <p:cNvSpPr txBox="1"/>
          <p:nvPr/>
        </p:nvSpPr>
        <p:spPr>
          <a:xfrm>
            <a:off x="1270616" y="1530155"/>
            <a:ext cx="5855700" cy="343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lang="en-GB" sz="1600">
                <a:solidFill>
                  <a:srgbClr val="29BB89"/>
                </a:solidFill>
                <a:latin typeface="Quattrocento Sans"/>
                <a:ea typeface="Quattrocento Sans"/>
                <a:cs typeface="Quattrocento Sans"/>
                <a:sym typeface="Quattrocento Sans"/>
              </a:rPr>
              <a:t>Samazināt atkritumu daudzumu</a:t>
            </a:r>
            <a:endParaRPr b="1" i="0" sz="1600" u="none" cap="none" strike="noStrike">
              <a:solidFill>
                <a:srgbClr val="29BB89"/>
              </a:solidFill>
              <a:latin typeface="Quattrocento Sans"/>
              <a:ea typeface="Quattrocento Sans"/>
              <a:cs typeface="Quattrocento Sans"/>
              <a:sym typeface="Quattrocento Sans"/>
            </a:endParaRPr>
          </a:p>
        </p:txBody>
      </p:sp>
      <p:sp>
        <p:nvSpPr>
          <p:cNvPr id="160" name="Google Shape;160;p32"/>
          <p:cNvSpPr txBox="1"/>
          <p:nvPr/>
        </p:nvSpPr>
        <p:spPr>
          <a:xfrm>
            <a:off x="1308050" y="1905125"/>
            <a:ext cx="9709200" cy="9036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lang="en-GB" sz="1800">
                <a:solidFill>
                  <a:schemeClr val="lt1"/>
                </a:solidFill>
                <a:latin typeface="Quattrocento Sans"/>
                <a:ea typeface="Quattrocento Sans"/>
                <a:cs typeface="Quattrocento Sans"/>
                <a:sym typeface="Quattrocento Sans"/>
              </a:rPr>
              <a:t>Atkritumi un piesārņojums ir mūsu dizaina rezultāts. Atkritumi un piesārņojums ir mūsu lēmumu sekas projektēšanas posmā. Tāpēc, mainot mūsu domāšanas veidu un uzskatot atkritumus par dizaina kļūdu, kā arī izmantojot jaunas tehnoloģijas un materiālus, mēs varam nodrošināt, ka atkritumi un piesārņojums nerodas.</a:t>
            </a:r>
            <a:endParaRPr sz="1800">
              <a:solidFill>
                <a:schemeClr val="lt1"/>
              </a:solidFill>
              <a:latin typeface="Calibri"/>
              <a:ea typeface="Calibri"/>
              <a:cs typeface="Calibri"/>
              <a:sym typeface="Calibri"/>
            </a:endParaRPr>
          </a:p>
        </p:txBody>
      </p:sp>
      <p:sp>
        <p:nvSpPr>
          <p:cNvPr id="161" name="Google Shape;161;p32"/>
          <p:cNvSpPr txBox="1"/>
          <p:nvPr/>
        </p:nvSpPr>
        <p:spPr>
          <a:xfrm>
            <a:off x="1308061" y="4163258"/>
            <a:ext cx="53118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lang="en-GB" sz="1600">
                <a:solidFill>
                  <a:srgbClr val="29BB89"/>
                </a:solidFill>
                <a:latin typeface="Quattrocento Sans"/>
                <a:ea typeface="Quattrocento Sans"/>
                <a:cs typeface="Quattrocento Sans"/>
                <a:sym typeface="Quattrocento Sans"/>
              </a:rPr>
              <a:t>Nodrošināt globāli konkurētspējīgāku ekonomiku. </a:t>
            </a:r>
            <a:endParaRPr sz="1800">
              <a:solidFill>
                <a:schemeClr val="dk1"/>
              </a:solidFill>
              <a:latin typeface="Calibri"/>
              <a:ea typeface="Calibri"/>
              <a:cs typeface="Calibri"/>
              <a:sym typeface="Calibri"/>
            </a:endParaRPr>
          </a:p>
        </p:txBody>
      </p:sp>
      <p:sp>
        <p:nvSpPr>
          <p:cNvPr id="162" name="Google Shape;162;p32"/>
          <p:cNvSpPr txBox="1"/>
          <p:nvPr/>
        </p:nvSpPr>
        <p:spPr>
          <a:xfrm>
            <a:off x="1308061" y="4604655"/>
            <a:ext cx="9470100" cy="8124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lang="en-GB" sz="1800">
                <a:solidFill>
                  <a:schemeClr val="lt1"/>
                </a:solidFill>
                <a:latin typeface="Quattrocento Sans"/>
                <a:ea typeface="Quattrocento Sans"/>
                <a:cs typeface="Quattrocento Sans"/>
                <a:sym typeface="Quattrocento Sans"/>
              </a:rPr>
              <a:t>Ekonomiskā izaugsme tiktu panākta, galvenokārt apvienojot lielākus ieņēmumus no jaunām aprites darbībām un zemākas ražošanas izmaksas, pateicoties produktīvākai izejvielu izmantošanai.</a:t>
            </a:r>
            <a:endParaRPr sz="1600">
              <a:solidFill>
                <a:schemeClr val="lt1"/>
              </a:solidFill>
              <a:latin typeface="Calibri"/>
              <a:ea typeface="Calibri"/>
              <a:cs typeface="Calibri"/>
              <a:sym typeface="Calibri"/>
            </a:endParaRPr>
          </a:p>
        </p:txBody>
      </p:sp>
      <p:sp>
        <p:nvSpPr>
          <p:cNvPr id="163" name="Google Shape;163;p32"/>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2"/>
          <p:cNvSpPr/>
          <p:nvPr/>
        </p:nvSpPr>
        <p:spPr>
          <a:xfrm>
            <a:off x="1057424" y="427087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2"/>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sz="400">
              <a:solidFill>
                <a:schemeClr val="lt1"/>
              </a:solidFill>
              <a:latin typeface="Calibri"/>
              <a:ea typeface="Calibri"/>
              <a:cs typeface="Calibri"/>
              <a:sym typeface="Calibri"/>
            </a:endParaRPr>
          </a:p>
        </p:txBody>
      </p:sp>
      <p:pic>
        <p:nvPicPr>
          <p:cNvPr descr="Text&#10;&#10;Description automatically generated" id="166" name="Google Shape;166;p3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7" name="Google Shape;167;p32"/>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
        <p:nvSpPr>
          <p:cNvPr id="168" name="Google Shape;168;p32"/>
          <p:cNvSpPr txBox="1"/>
          <p:nvPr/>
        </p:nvSpPr>
        <p:spPr>
          <a:xfrm>
            <a:off x="911430" y="501668"/>
            <a:ext cx="9508800" cy="66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lang="en-GB" sz="3600">
                <a:solidFill>
                  <a:srgbClr val="29BB89"/>
                </a:solidFill>
                <a:latin typeface="Quattrocento Sans"/>
                <a:ea typeface="Quattrocento Sans"/>
                <a:cs typeface="Quattrocento Sans"/>
                <a:sym typeface="Quattrocento Sans"/>
              </a:rPr>
              <a:t>Aprites ekonomikas priekšrocības</a:t>
            </a:r>
            <a:endParaRPr b="1" i="0" sz="3600" u="none" cap="none" strike="noStrike">
              <a:solidFill>
                <a:srgbClr val="29BB89"/>
              </a:solidFill>
              <a:latin typeface="Quattrocento Sans"/>
              <a:ea typeface="Quattrocento Sans"/>
              <a:cs typeface="Quattrocento Sans"/>
              <a:sym typeface="Quattrocento Sans"/>
            </a:endParaRPr>
          </a:p>
        </p:txBody>
      </p:sp>
      <p:sp>
        <p:nvSpPr>
          <p:cNvPr id="169" name="Google Shape;169;p32"/>
          <p:cNvSpPr txBox="1"/>
          <p:nvPr/>
        </p:nvSpPr>
        <p:spPr>
          <a:xfrm>
            <a:off x="1308061" y="2853560"/>
            <a:ext cx="53118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lang="en-GB" sz="1600">
                <a:solidFill>
                  <a:srgbClr val="29BB89"/>
                </a:solidFill>
                <a:latin typeface="Quattrocento Sans"/>
                <a:ea typeface="Quattrocento Sans"/>
                <a:cs typeface="Quattrocento Sans"/>
                <a:sym typeface="Quattrocento Sans"/>
              </a:rPr>
              <a:t>Palielināt resursu produktivitāti</a:t>
            </a:r>
            <a:endParaRPr b="1" i="0" sz="1600" u="none" cap="none" strike="noStrike">
              <a:solidFill>
                <a:srgbClr val="29BB89"/>
              </a:solidFill>
              <a:latin typeface="Quattrocento Sans"/>
              <a:ea typeface="Quattrocento Sans"/>
              <a:cs typeface="Quattrocento Sans"/>
              <a:sym typeface="Quattrocento Sans"/>
            </a:endParaRPr>
          </a:p>
        </p:txBody>
      </p:sp>
      <p:sp>
        <p:nvSpPr>
          <p:cNvPr id="170" name="Google Shape;170;p32"/>
          <p:cNvSpPr/>
          <p:nvPr/>
        </p:nvSpPr>
        <p:spPr>
          <a:xfrm>
            <a:off x="1057424" y="296118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2"/>
          <p:cNvSpPr txBox="1"/>
          <p:nvPr/>
        </p:nvSpPr>
        <p:spPr>
          <a:xfrm>
            <a:off x="1360960" y="3304060"/>
            <a:ext cx="9470100" cy="8397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lang="en-GB" sz="1800">
                <a:solidFill>
                  <a:schemeClr val="lt1"/>
                </a:solidFill>
                <a:latin typeface="Quattrocento Sans"/>
                <a:ea typeface="Quattrocento Sans"/>
                <a:cs typeface="Quattrocento Sans"/>
                <a:sym typeface="Quattrocento Sans"/>
              </a:rPr>
              <a:t>Ir skaidrs: mēs nevaram turpināt izšķērdēt resursus. Materiāli un produkti ir jāsaglabā ekonomikā. Mums jākoncentrējas uz tādu produktu un sastāvdaļu izstrādi, ko vēlāk var atkārtoti izmantot, labot un pārstrādāt.</a:t>
            </a:r>
            <a:endParaRPr sz="1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3"/>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77" name="Google Shape;177;p33"/>
          <p:cNvSpPr txBox="1"/>
          <p:nvPr/>
        </p:nvSpPr>
        <p:spPr>
          <a:xfrm>
            <a:off x="1270616" y="1530155"/>
            <a:ext cx="5855700" cy="343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lang="en-GB" sz="1600">
                <a:solidFill>
                  <a:srgbClr val="29BB89"/>
                </a:solidFill>
                <a:latin typeface="Quattrocento Sans"/>
                <a:ea typeface="Quattrocento Sans"/>
                <a:cs typeface="Quattrocento Sans"/>
                <a:sym typeface="Quattrocento Sans"/>
              </a:rPr>
              <a:t>Labāk risināt resursu drošības / nepietiekamības jautājumus.</a:t>
            </a:r>
            <a:endParaRPr sz="1800">
              <a:solidFill>
                <a:schemeClr val="dk1"/>
              </a:solidFill>
              <a:latin typeface="Calibri"/>
              <a:ea typeface="Calibri"/>
              <a:cs typeface="Calibri"/>
              <a:sym typeface="Calibri"/>
            </a:endParaRPr>
          </a:p>
        </p:txBody>
      </p:sp>
      <p:sp>
        <p:nvSpPr>
          <p:cNvPr id="178" name="Google Shape;178;p33"/>
          <p:cNvSpPr txBox="1"/>
          <p:nvPr/>
        </p:nvSpPr>
        <p:spPr>
          <a:xfrm>
            <a:off x="1308060" y="1905125"/>
            <a:ext cx="9470100" cy="6330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lang="en-GB" sz="1800">
                <a:solidFill>
                  <a:schemeClr val="lt1"/>
                </a:solidFill>
                <a:latin typeface="Quattrocento Sans"/>
                <a:ea typeface="Quattrocento Sans"/>
                <a:cs typeface="Quattrocento Sans"/>
                <a:sym typeface="Quattrocento Sans"/>
              </a:rPr>
              <a:t>Tiekšanās aizstāt lineārus produktus un sistēmas ar aprites produktiem un sistēmām ir milzīga radoša iespēja. Inovatīvākas ekonomikas ieguvumi ir augstāki tehnoloģiju attīstības tempi, labāki materiāli, darbaspēks, energoefektivitāte un lielākas peļņas iespējas uzņēmumiem.</a:t>
            </a:r>
            <a:endParaRPr sz="1600">
              <a:solidFill>
                <a:schemeClr val="lt1"/>
              </a:solidFill>
              <a:latin typeface="Calibri"/>
              <a:ea typeface="Calibri"/>
              <a:cs typeface="Calibri"/>
              <a:sym typeface="Calibri"/>
            </a:endParaRPr>
          </a:p>
        </p:txBody>
      </p:sp>
      <p:sp>
        <p:nvSpPr>
          <p:cNvPr id="179" name="Google Shape;179;p33"/>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3"/>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sz="400">
              <a:solidFill>
                <a:schemeClr val="lt1"/>
              </a:solidFill>
              <a:latin typeface="Calibri"/>
              <a:ea typeface="Calibri"/>
              <a:cs typeface="Calibri"/>
              <a:sym typeface="Calibri"/>
            </a:endParaRPr>
          </a:p>
        </p:txBody>
      </p:sp>
      <p:pic>
        <p:nvPicPr>
          <p:cNvPr descr="Text&#10;&#10;Description automatically generated" id="181" name="Google Shape;181;p3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2" name="Google Shape;182;p33"/>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
        <p:nvSpPr>
          <p:cNvPr id="183" name="Google Shape;183;p33"/>
          <p:cNvSpPr txBox="1"/>
          <p:nvPr/>
        </p:nvSpPr>
        <p:spPr>
          <a:xfrm>
            <a:off x="911430" y="501668"/>
            <a:ext cx="10629900" cy="66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lang="en-GB" sz="3600">
                <a:solidFill>
                  <a:srgbClr val="29BB89"/>
                </a:solidFill>
                <a:latin typeface="Quattrocento Sans"/>
                <a:ea typeface="Quattrocento Sans"/>
                <a:cs typeface="Quattrocento Sans"/>
                <a:sym typeface="Quattrocento Sans"/>
              </a:rPr>
              <a:t>Aprites ekonomikas priekšrocības </a:t>
            </a:r>
            <a:r>
              <a:rPr b="1" i="0" lang="en-GB" sz="3600" u="none" cap="none" strike="noStrike">
                <a:solidFill>
                  <a:srgbClr val="29BB89"/>
                </a:solidFill>
                <a:latin typeface="Quattrocento Sans"/>
                <a:ea typeface="Quattrocento Sans"/>
                <a:cs typeface="Quattrocento Sans"/>
                <a:sym typeface="Quattrocento Sans"/>
              </a:rPr>
              <a:t>(secīgi)</a:t>
            </a:r>
            <a:endParaRPr b="1" i="0" sz="3600" u="none" cap="none" strike="noStrike">
              <a:solidFill>
                <a:srgbClr val="29BB89"/>
              </a:solidFill>
              <a:latin typeface="Quattrocento Sans"/>
              <a:ea typeface="Quattrocento Sans"/>
              <a:cs typeface="Quattrocento Sans"/>
              <a:sym typeface="Quattrocento Sans"/>
            </a:endParaRPr>
          </a:p>
        </p:txBody>
      </p:sp>
      <p:sp>
        <p:nvSpPr>
          <p:cNvPr id="184" name="Google Shape;184;p33"/>
          <p:cNvSpPr txBox="1"/>
          <p:nvPr/>
        </p:nvSpPr>
        <p:spPr>
          <a:xfrm>
            <a:off x="1308042" y="3034525"/>
            <a:ext cx="93489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lang="en-GB" sz="1600">
                <a:solidFill>
                  <a:srgbClr val="29BB89"/>
                </a:solidFill>
                <a:latin typeface="Quattrocento Sans"/>
                <a:ea typeface="Quattrocento Sans"/>
                <a:cs typeface="Quattrocento Sans"/>
                <a:sym typeface="Quattrocento Sans"/>
              </a:rPr>
              <a:t>Samazināt mūsu ražošanas un patēriņa ietekmi uz vidi visā pasaulē.</a:t>
            </a:r>
            <a:endParaRPr sz="1800">
              <a:solidFill>
                <a:schemeClr val="dk1"/>
              </a:solidFill>
              <a:latin typeface="Calibri"/>
              <a:ea typeface="Calibri"/>
              <a:cs typeface="Calibri"/>
              <a:sym typeface="Calibri"/>
            </a:endParaRPr>
          </a:p>
        </p:txBody>
      </p:sp>
      <p:sp>
        <p:nvSpPr>
          <p:cNvPr id="185" name="Google Shape;185;p33"/>
          <p:cNvSpPr/>
          <p:nvPr/>
        </p:nvSpPr>
        <p:spPr>
          <a:xfrm>
            <a:off x="1057424" y="314215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3"/>
          <p:cNvSpPr txBox="1"/>
          <p:nvPr/>
        </p:nvSpPr>
        <p:spPr>
          <a:xfrm>
            <a:off x="1308060" y="3428135"/>
            <a:ext cx="9470100" cy="8397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0"/>
              </a:spcAft>
              <a:buClr>
                <a:schemeClr val="dk1"/>
              </a:buClr>
              <a:buSzPts val="1100"/>
              <a:buFont typeface="Arial"/>
              <a:buNone/>
            </a:pPr>
            <a:r>
              <a:rPr lang="en-GB" sz="1800">
                <a:solidFill>
                  <a:schemeClr val="lt1"/>
                </a:solidFill>
                <a:latin typeface="Quattrocento Sans"/>
                <a:ea typeface="Quattrocento Sans"/>
                <a:cs typeface="Quattrocento Sans"/>
                <a:sym typeface="Quattrocento Sans"/>
              </a:rPr>
              <a:t>Ko darīt, ja mēs varētu ne tikai aizsargāt, bet arī aktīvi uzlabot vidi? Dabā nav atkritumu jēdziena. Viss ir barība kaut kam citam - lapa, kas nokrīt no koka, baro mežu. Tāpēc mums nevis vienkārši jācenšas nodarīt mazāk kaitējuma, bet arī jācenšas darīt kaut ko labu. Mēs varam uzlabot mūsu dabas resursus, atgriežot augsnē un citās ekosistēmās vērtīgas barības vielas.</a:t>
            </a:r>
            <a:endParaRPr sz="1800">
              <a:solidFill>
                <a:schemeClr val="lt1"/>
              </a:solidFill>
              <a:latin typeface="Quattrocento Sans"/>
              <a:ea typeface="Quattrocento Sans"/>
              <a:cs typeface="Quattrocento Sans"/>
              <a:sym typeface="Quattrocento Sans"/>
            </a:endParaRPr>
          </a:p>
          <a:p>
            <a:pPr indent="0" lvl="0" marL="0" marR="0" rtl="0" algn="l">
              <a:lnSpc>
                <a:spcPct val="100000"/>
              </a:lnSpc>
              <a:spcBef>
                <a:spcPts val="1200"/>
              </a:spcBef>
              <a:spcAft>
                <a:spcPts val="0"/>
              </a:spcAft>
              <a:buClr>
                <a:schemeClr val="dk1"/>
              </a:buClr>
              <a:buSzPts val="1100"/>
              <a:buFont typeface="Abel"/>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nvSpPr>
        <p:spPr>
          <a:xfrm>
            <a:off x="952983" y="690109"/>
            <a:ext cx="10146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9BA86"/>
              </a:buClr>
              <a:buSzPts val="3200"/>
              <a:buFont typeface="Quattrocento Sans"/>
              <a:buNone/>
            </a:pPr>
            <a:r>
              <a:rPr b="1" lang="en-GB" sz="3200">
                <a:solidFill>
                  <a:srgbClr val="29BA86"/>
                </a:solidFill>
                <a:latin typeface="Quattrocento Sans"/>
                <a:ea typeface="Quattrocento Sans"/>
                <a:cs typeface="Quattrocento Sans"/>
                <a:sym typeface="Quattrocento Sans"/>
              </a:rPr>
              <a:t>Sociālās uzņēmējdarbības loma aprites ekonomikā</a:t>
            </a:r>
            <a:endParaRPr b="1" sz="3200">
              <a:solidFill>
                <a:srgbClr val="29BA86"/>
              </a:solidFill>
              <a:latin typeface="Quattrocento Sans"/>
              <a:ea typeface="Quattrocento Sans"/>
              <a:cs typeface="Quattrocento Sans"/>
              <a:sym typeface="Quattrocento Sans"/>
            </a:endParaRPr>
          </a:p>
        </p:txBody>
      </p:sp>
      <p:sp>
        <p:nvSpPr>
          <p:cNvPr id="192" name="Google Shape;192;p34"/>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sz="400">
              <a:solidFill>
                <a:schemeClr val="lt1"/>
              </a:solidFill>
              <a:latin typeface="Calibri"/>
              <a:ea typeface="Calibri"/>
              <a:cs typeface="Calibri"/>
              <a:sym typeface="Calibri"/>
            </a:endParaRPr>
          </a:p>
        </p:txBody>
      </p:sp>
      <p:pic>
        <p:nvPicPr>
          <p:cNvPr descr="Text&#10;&#10;Description automatically generated" id="193" name="Google Shape;193;p3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4" name="Google Shape;194;p34"/>
          <p:cNvPicPr preferRelativeResize="0"/>
          <p:nvPr/>
        </p:nvPicPr>
        <p:blipFill rotWithShape="1">
          <a:blip r:embed="rId4">
            <a:alphaModFix/>
          </a:blip>
          <a:srcRect b="0" l="0" r="0" t="0"/>
          <a:stretch/>
        </p:blipFill>
        <p:spPr>
          <a:xfrm>
            <a:off x="11541231" y="108086"/>
            <a:ext cx="495922" cy="495922"/>
          </a:xfrm>
          <a:prstGeom prst="rect">
            <a:avLst/>
          </a:prstGeom>
          <a:noFill/>
          <a:ln>
            <a:noFill/>
          </a:ln>
        </p:spPr>
      </p:pic>
      <p:pic>
        <p:nvPicPr>
          <p:cNvPr id="195" name="Google Shape;195;p34"/>
          <p:cNvPicPr preferRelativeResize="0"/>
          <p:nvPr/>
        </p:nvPicPr>
        <p:blipFill rotWithShape="1">
          <a:blip r:embed="rId5">
            <a:alphaModFix/>
          </a:blip>
          <a:srcRect b="0" l="0" r="71473" t="52290"/>
          <a:stretch/>
        </p:blipFill>
        <p:spPr>
          <a:xfrm rot="5400000">
            <a:off x="7321526" y="1987526"/>
            <a:ext cx="3644944" cy="6096002"/>
          </a:xfrm>
          <a:prstGeom prst="rect">
            <a:avLst/>
          </a:prstGeom>
          <a:noFill/>
          <a:ln>
            <a:noFill/>
          </a:ln>
        </p:spPr>
      </p:pic>
      <p:sp>
        <p:nvSpPr>
          <p:cNvPr id="196" name="Google Shape;196;p34"/>
          <p:cNvSpPr txBox="1"/>
          <p:nvPr/>
        </p:nvSpPr>
        <p:spPr>
          <a:xfrm>
            <a:off x="952983" y="2196152"/>
            <a:ext cx="105882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Quattrocento Sans"/>
              <a:buNone/>
            </a:pPr>
            <a:r>
              <a:rPr lang="en-GB" sz="2000">
                <a:solidFill>
                  <a:schemeClr val="dk1"/>
                </a:solidFill>
                <a:latin typeface="Quattrocento Sans"/>
                <a:ea typeface="Quattrocento Sans"/>
                <a:cs typeface="Quattrocento Sans"/>
                <a:sym typeface="Quattrocento Sans"/>
              </a:rPr>
              <a:t>Jautājumi:</a:t>
            </a:r>
            <a:endParaRPr sz="1800">
              <a:solidFill>
                <a:schemeClr val="dk1"/>
              </a:solidFill>
              <a:latin typeface="Calibri"/>
              <a:ea typeface="Calibri"/>
              <a:cs typeface="Calibri"/>
              <a:sym typeface="Calibri"/>
            </a:endParaRPr>
          </a:p>
          <a:p>
            <a:pPr indent="-355600" lvl="0" marL="457200" marR="0" rtl="0" algn="l">
              <a:spcBef>
                <a:spcPts val="0"/>
              </a:spcBef>
              <a:spcAft>
                <a:spcPts val="0"/>
              </a:spcAft>
              <a:buClr>
                <a:schemeClr val="dk1"/>
              </a:buClr>
              <a:buSzPts val="2000"/>
              <a:buFont typeface="Quattrocento Sans"/>
              <a:buChar char="●"/>
            </a:pPr>
            <a:r>
              <a:rPr lang="en-GB" sz="2000">
                <a:solidFill>
                  <a:schemeClr val="dk1"/>
                </a:solidFill>
                <a:latin typeface="Quattrocento Sans"/>
                <a:ea typeface="Quattrocento Sans"/>
                <a:cs typeface="Quattrocento Sans"/>
                <a:sym typeface="Quattrocento Sans"/>
              </a:rPr>
              <a:t>Lūdzu, paskaidrojiet, kāda ir patērētāja nozīme visā šajā procesā.</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2000"/>
              <a:buFont typeface="Calibri"/>
              <a:buNone/>
            </a:pPr>
            <a:r>
              <a:t/>
            </a:r>
            <a:endParaRPr sz="2000">
              <a:solidFill>
                <a:schemeClr val="dk1"/>
              </a:solidFill>
              <a:latin typeface="Quattrocento Sans"/>
              <a:ea typeface="Quattrocento Sans"/>
              <a:cs typeface="Quattrocento Sans"/>
              <a:sym typeface="Quattrocento Sans"/>
            </a:endParaRPr>
          </a:p>
          <a:p>
            <a:pPr indent="-355600" lvl="0" marL="457200" marR="0" rtl="0" algn="l">
              <a:spcBef>
                <a:spcPts val="0"/>
              </a:spcBef>
              <a:spcAft>
                <a:spcPts val="0"/>
              </a:spcAft>
              <a:buClr>
                <a:schemeClr val="dk1"/>
              </a:buClr>
              <a:buSzPts val="2000"/>
              <a:buFont typeface="Quattrocento Sans"/>
              <a:buChar char="●"/>
            </a:pPr>
            <a:r>
              <a:rPr lang="en-GB" sz="2000">
                <a:solidFill>
                  <a:schemeClr val="dk1"/>
                </a:solidFill>
                <a:latin typeface="Quattrocento Sans"/>
                <a:ea typeface="Quattrocento Sans"/>
                <a:cs typeface="Quattrocento Sans"/>
                <a:sym typeface="Quattrocento Sans"/>
              </a:rPr>
              <a:t>Kā sociālie uzņēmumi var veicināt aprites ekonomiku?</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2000"/>
              <a:buFont typeface="Calibri"/>
              <a:buNone/>
            </a:pPr>
            <a:r>
              <a:t/>
            </a:r>
            <a:endParaRPr sz="2000">
              <a:solidFill>
                <a:schemeClr val="dk1"/>
              </a:solidFill>
              <a:latin typeface="Quattrocento Sans"/>
              <a:ea typeface="Quattrocento Sans"/>
              <a:cs typeface="Quattrocento Sans"/>
              <a:sym typeface="Quattrocento Sans"/>
            </a:endParaRPr>
          </a:p>
          <a:p>
            <a:pPr indent="-355600" lvl="0" marL="457200" marR="0" rtl="0" algn="l">
              <a:spcBef>
                <a:spcPts val="0"/>
              </a:spcBef>
              <a:spcAft>
                <a:spcPts val="0"/>
              </a:spcAft>
              <a:buClr>
                <a:schemeClr val="dk1"/>
              </a:buClr>
              <a:buSzPts val="2000"/>
              <a:buFont typeface="Quattrocento Sans"/>
              <a:buChar char="●"/>
            </a:pPr>
            <a:r>
              <a:rPr lang="en-GB" sz="2000">
                <a:solidFill>
                  <a:schemeClr val="dk1"/>
                </a:solidFill>
                <a:latin typeface="Quattrocento Sans"/>
                <a:ea typeface="Quattrocento Sans"/>
                <a:cs typeface="Quattrocento Sans"/>
                <a:sym typeface="Quattrocento Sans"/>
              </a:rPr>
              <a:t>Kā ES veicina ilgtspējīgu nākotni, izmantojot aprites ekonomiku?</a:t>
            </a:r>
            <a:endParaRPr sz="2000">
              <a:solidFill>
                <a:schemeClr val="dk1"/>
              </a:solidFill>
              <a:latin typeface="Quattrocento Sans"/>
              <a:ea typeface="Quattrocento Sans"/>
              <a:cs typeface="Quattrocento Sans"/>
              <a:sym typeface="Quattrocento Sans"/>
            </a:endParaRPr>
          </a:p>
        </p:txBody>
      </p:sp>
      <p:sp>
        <p:nvSpPr>
          <p:cNvPr id="197" name="Google Shape;197;p34"/>
          <p:cNvSpPr txBox="1"/>
          <p:nvPr/>
        </p:nvSpPr>
        <p:spPr>
          <a:xfrm>
            <a:off x="952983" y="1463719"/>
            <a:ext cx="10588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Quattrocento Sans"/>
              <a:buNone/>
            </a:pPr>
            <a:r>
              <a:rPr lang="en-GB" sz="2400">
                <a:solidFill>
                  <a:schemeClr val="dk1"/>
                </a:solidFill>
                <a:latin typeface="Quattrocento Sans"/>
                <a:ea typeface="Quattrocento Sans"/>
                <a:cs typeface="Quattrocento Sans"/>
                <a:sym typeface="Quattrocento Sans"/>
              </a:rPr>
              <a:t>Skatiet šo videoklipu: https://youtu.be/lK00v_tzkCI</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