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5TSjwrIKqcuQDTGqWdUjXvdyP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0dbc3ead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20dbc3ead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0dbc3eadd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120dbc3eadd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0dbc3eadd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120dbc3eadd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hyperlink" Target="https://www.government.nl/topics/circular-economy/from-a-linear-to-a-circular-economy" TargetMode="External"/><Relationship Id="rId6" Type="http://schemas.openxmlformats.org/officeDocument/2006/relationships/hyperlink" Target="https://www.government.nl/topics/circular-economy/from-a-linear-to-a-circular-econo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2: Kreislaufwirtschaft vs. Lineare Wirtschaft</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199" name="Google Shape;199;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0" name="Google Shape;200;p2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01" name="Google Shape;201;p2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2" name="Google Shape;202;p2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03" name="Google Shape;203;p24"/>
          <p:cNvGrpSpPr/>
          <p:nvPr/>
        </p:nvGrpSpPr>
        <p:grpSpPr>
          <a:xfrm>
            <a:off x="2569288" y="3802743"/>
            <a:ext cx="7053424" cy="1670958"/>
            <a:chOff x="2569288" y="3802743"/>
            <a:chExt cx="7053424" cy="1670958"/>
          </a:xfrm>
        </p:grpSpPr>
        <p:pic>
          <p:nvPicPr>
            <p:cNvPr descr="Qr code&#10;&#10;Description automatically generated" id="204" name="Google Shape;204;p2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05" name="Google Shape;205;p2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2: Inhalt</a:t>
            </a:r>
            <a:endParaRPr/>
          </a:p>
        </p:txBody>
      </p:sp>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6" name="Google Shape;96;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97" name="Google Shape;97;p2"/>
          <p:cNvPicPr preferRelativeResize="0"/>
          <p:nvPr/>
        </p:nvPicPr>
        <p:blipFill rotWithShape="1">
          <a:blip r:embed="rId4">
            <a:alphaModFix/>
          </a:blip>
          <a:srcRect b="40295" l="0" r="0" t="1925"/>
          <a:stretch/>
        </p:blipFill>
        <p:spPr>
          <a:xfrm>
            <a:off x="1045611" y="0"/>
            <a:ext cx="897978" cy="3428999"/>
          </a:xfrm>
          <a:prstGeom prst="rect">
            <a:avLst/>
          </a:prstGeom>
          <a:noFill/>
          <a:ln>
            <a:noFill/>
          </a:ln>
        </p:spPr>
      </p:pic>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99" name="Google Shape;99;p2"/>
          <p:cNvSpPr txBox="1"/>
          <p:nvPr/>
        </p:nvSpPr>
        <p:spPr>
          <a:xfrm>
            <a:off x="2874471" y="1695158"/>
            <a:ext cx="7261200" cy="30996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90000"/>
              </a:lnSpc>
              <a:spcBef>
                <a:spcPts val="0"/>
              </a:spcBef>
              <a:spcAft>
                <a:spcPts val="0"/>
              </a:spcAft>
              <a:buClr>
                <a:srgbClr val="073763"/>
              </a:buClr>
              <a:buSzPts val="2400"/>
              <a:buFont typeface="Quattrocento Sans"/>
              <a:buAutoNum type="arabicPeriod"/>
            </a:pPr>
            <a:r>
              <a:rPr b="1" i="0" lang="en-GB" sz="2400" u="none" cap="none" strike="noStrike">
                <a:solidFill>
                  <a:srgbClr val="073763"/>
                </a:solidFill>
                <a:latin typeface="Quattrocento Sans"/>
                <a:ea typeface="Quattrocento Sans"/>
                <a:cs typeface="Quattrocento Sans"/>
                <a:sym typeface="Quattrocento Sans"/>
              </a:rPr>
              <a:t>Kreislaufwirtschaft VS Lineare Wirtschaft</a:t>
            </a:r>
            <a:endParaRPr b="1" i="0" sz="2400" u="none" cap="none" strike="noStrike">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0"/>
              </a:spcBef>
              <a:spcAft>
                <a:spcPts val="0"/>
              </a:spcAft>
              <a:buClr>
                <a:srgbClr val="000000"/>
              </a:buClr>
              <a:buSzPts val="2400"/>
              <a:buFont typeface="Arial"/>
              <a:buNone/>
            </a:pPr>
            <a:r>
              <a:t/>
            </a:r>
            <a:endParaRPr b="1" i="0" sz="2400" u="none" cap="none" strike="noStrike">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0"/>
              </a:spcBef>
              <a:spcAft>
                <a:spcPts val="0"/>
              </a:spcAft>
              <a:buClr>
                <a:srgbClr val="000000"/>
              </a:buClr>
              <a:buSzPts val="2400"/>
              <a:buFont typeface="Arial"/>
              <a:buNone/>
            </a:pPr>
            <a:r>
              <a:t/>
            </a:r>
            <a:endParaRPr b="1" i="0" sz="2400" u="none" cap="none" strike="noStrike">
              <a:solidFill>
                <a:srgbClr val="073763"/>
              </a:solidFill>
              <a:latin typeface="Quattrocento Sans"/>
              <a:ea typeface="Quattrocento Sans"/>
              <a:cs typeface="Quattrocento Sans"/>
              <a:sym typeface="Quattrocento Sans"/>
            </a:endParaRPr>
          </a:p>
          <a:p>
            <a:pPr indent="-381000" lvl="0" marL="457200" marR="0" rtl="0" algn="l">
              <a:lnSpc>
                <a:spcPct val="90000"/>
              </a:lnSpc>
              <a:spcBef>
                <a:spcPts val="1200"/>
              </a:spcBef>
              <a:spcAft>
                <a:spcPts val="0"/>
              </a:spcAft>
              <a:buClr>
                <a:srgbClr val="073763"/>
              </a:buClr>
              <a:buSzPts val="2400"/>
              <a:buFont typeface="Quattrocento Sans"/>
              <a:buAutoNum type="arabicPeriod"/>
            </a:pPr>
            <a:r>
              <a:rPr b="1" i="0" lang="en-GB" sz="2400" u="none" cap="none" strike="noStrike">
                <a:solidFill>
                  <a:srgbClr val="073763"/>
                </a:solidFill>
                <a:latin typeface="Quattrocento Sans"/>
                <a:ea typeface="Quattrocento Sans"/>
                <a:cs typeface="Quattrocento Sans"/>
                <a:sym typeface="Quattrocento Sans"/>
              </a:rPr>
              <a:t>Vorteile der Kreislaufwirtschaft</a:t>
            </a:r>
            <a:endParaRPr b="1" i="0" sz="2400" u="none" cap="none" strike="noStrike">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1200"/>
              </a:spcBef>
              <a:spcAft>
                <a:spcPts val="0"/>
              </a:spcAft>
              <a:buClr>
                <a:srgbClr val="000000"/>
              </a:buClr>
              <a:buSzPts val="2400"/>
              <a:buFont typeface="Arial"/>
              <a:buNone/>
            </a:pPr>
            <a:r>
              <a:t/>
            </a:r>
            <a:endParaRPr b="1" i="0" sz="2400" u="none" cap="none" strike="noStrike">
              <a:solidFill>
                <a:srgbClr val="073763"/>
              </a:solidFill>
              <a:latin typeface="Quattrocento Sans"/>
              <a:ea typeface="Quattrocento Sans"/>
              <a:cs typeface="Quattrocento Sans"/>
              <a:sym typeface="Quattrocento Sans"/>
            </a:endParaRPr>
          </a:p>
          <a:p>
            <a:pPr indent="0" lvl="0" marL="0" marR="0" rtl="0" algn="l">
              <a:lnSpc>
                <a:spcPct val="90000"/>
              </a:lnSpc>
              <a:spcBef>
                <a:spcPts val="1200"/>
              </a:spcBef>
              <a:spcAft>
                <a:spcPts val="0"/>
              </a:spcAft>
              <a:buClr>
                <a:srgbClr val="000000"/>
              </a:buClr>
              <a:buSzPts val="2400"/>
              <a:buFont typeface="Arial"/>
              <a:buNone/>
            </a:pPr>
            <a:r>
              <a:t/>
            </a:r>
            <a:endParaRPr b="1" i="0" sz="2400" u="none" cap="none" strike="noStrike">
              <a:solidFill>
                <a:srgbClr val="073763"/>
              </a:solidFill>
              <a:latin typeface="Quattrocento Sans"/>
              <a:ea typeface="Quattrocento Sans"/>
              <a:cs typeface="Quattrocento Sans"/>
              <a:sym typeface="Quattrocento Sans"/>
            </a:endParaRPr>
          </a:p>
          <a:p>
            <a:pPr indent="-381000" lvl="0" marL="457200" marR="0" rtl="0" algn="l">
              <a:lnSpc>
                <a:spcPct val="90000"/>
              </a:lnSpc>
              <a:spcBef>
                <a:spcPts val="1200"/>
              </a:spcBef>
              <a:spcAft>
                <a:spcPts val="0"/>
              </a:spcAft>
              <a:buClr>
                <a:srgbClr val="073763"/>
              </a:buClr>
              <a:buSzPts val="2400"/>
              <a:buFont typeface="Quattrocento Sans"/>
              <a:buAutoNum type="arabicPeriod"/>
            </a:pPr>
            <a:r>
              <a:rPr b="1" i="0" lang="en-GB" sz="2400" u="none" cap="none" strike="noStrike">
                <a:solidFill>
                  <a:srgbClr val="073763"/>
                </a:solidFill>
                <a:latin typeface="Quattrocento Sans"/>
                <a:ea typeface="Quattrocento Sans"/>
                <a:cs typeface="Quattrocento Sans"/>
                <a:sym typeface="Quattrocento Sans"/>
              </a:rPr>
              <a:t>Soziales Unternehmertum und Kreislaufwirtschaft</a:t>
            </a:r>
            <a:endParaRPr b="1" i="0" sz="2400" u="none" cap="none" strike="noStrike">
              <a:solidFill>
                <a:srgbClr val="073763"/>
              </a:solidFill>
              <a:latin typeface="Quattrocento Sans"/>
              <a:ea typeface="Quattrocento Sans"/>
              <a:cs typeface="Quattrocento Sans"/>
              <a:sym typeface="Quattrocento Sans"/>
            </a:endParaRPr>
          </a:p>
          <a:p>
            <a:pPr indent="0" lvl="0" marL="457200" marR="0" rtl="0" algn="l">
              <a:lnSpc>
                <a:spcPct val="90000"/>
              </a:lnSpc>
              <a:spcBef>
                <a:spcPts val="1200"/>
              </a:spcBef>
              <a:spcAft>
                <a:spcPts val="0"/>
              </a:spcAft>
              <a:buClr>
                <a:srgbClr val="000000"/>
              </a:buClr>
              <a:buSzPts val="2400"/>
              <a:buFont typeface="Arial"/>
              <a:buNone/>
            </a:pPr>
            <a:r>
              <a:t/>
            </a:r>
            <a:endParaRPr b="1" i="0" sz="2400" u="none" cap="none" strike="noStrike">
              <a:solidFill>
                <a:srgbClr val="3F3F3F"/>
              </a:solidFill>
              <a:latin typeface="Quattrocento Sans"/>
              <a:ea typeface="Quattrocento Sans"/>
              <a:cs typeface="Quattrocento Sans"/>
              <a:sym typeface="Quattrocento Sans"/>
            </a:endParaRPr>
          </a:p>
        </p:txBody>
      </p:sp>
      <p:pic>
        <p:nvPicPr>
          <p:cNvPr id="100" name="Google Shape;100;p2"/>
          <p:cNvPicPr preferRelativeResize="0"/>
          <p:nvPr/>
        </p:nvPicPr>
        <p:blipFill rotWithShape="1">
          <a:blip r:embed="rId4">
            <a:alphaModFix/>
          </a:blip>
          <a:srcRect b="19852" l="0" r="0" t="1923"/>
          <a:stretch/>
        </p:blipFill>
        <p:spPr>
          <a:xfrm>
            <a:off x="1045611" y="0"/>
            <a:ext cx="897978" cy="4642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b="0" l="0" r="0" t="0"/>
          <a:stretch/>
        </p:blipFill>
        <p:spPr>
          <a:xfrm>
            <a:off x="1367274" y="2409507"/>
            <a:ext cx="2013790" cy="2968271"/>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3898026" y="2409507"/>
            <a:ext cx="2013790" cy="2968271"/>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6428778" y="2409506"/>
            <a:ext cx="2013790" cy="2968271"/>
          </a:xfrm>
          <a:prstGeom prst="rect">
            <a:avLst/>
          </a:prstGeom>
          <a:noFill/>
          <a:ln>
            <a:noFill/>
          </a:ln>
        </p:spPr>
      </p:pic>
      <p:pic>
        <p:nvPicPr>
          <p:cNvPr descr="Text&#10;&#10;Description automatically generated" id="108" name="Google Shape;108;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09" name="Google Shape;109;p3"/>
          <p:cNvSpPr txBox="1"/>
          <p:nvPr/>
        </p:nvSpPr>
        <p:spPr>
          <a:xfrm>
            <a:off x="153343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WISSEN</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406418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VERSTEHEN</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659493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COMPREHEND</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1533429" y="3524186"/>
            <a:ext cx="1681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Wissen, was Kreislaufwirtschaft ist und welche Vorteile sie bietet</a:t>
            </a:r>
            <a:endParaRPr b="0" i="0" sz="1400" u="none" cap="none" strike="noStrike">
              <a:solidFill>
                <a:schemeClr val="lt1"/>
              </a:solidFill>
              <a:latin typeface="Quattrocento Sans"/>
              <a:ea typeface="Quattrocento Sans"/>
              <a:cs typeface="Quattrocento Sans"/>
              <a:sym typeface="Quattrocento Sans"/>
            </a:endParaRPr>
          </a:p>
        </p:txBody>
      </p:sp>
      <p:sp>
        <p:nvSpPr>
          <p:cNvPr id="113" name="Google Shape;113;p3"/>
          <p:cNvSpPr txBox="1"/>
          <p:nvPr/>
        </p:nvSpPr>
        <p:spPr>
          <a:xfrm>
            <a:off x="4064165" y="3416473"/>
            <a:ext cx="16815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Den Unterschied zwischen linearer und zirkulärer Wirtschaft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14" name="Google Shape;114;p3"/>
          <p:cNvSpPr txBox="1"/>
          <p:nvPr/>
        </p:nvSpPr>
        <p:spPr>
          <a:xfrm>
            <a:off x="6594934" y="3416477"/>
            <a:ext cx="1681500" cy="954300"/>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die Herausforderungen und Chancen der Kreislaufwirtschaft zu verstehen </a:t>
            </a:r>
            <a:endParaRPr b="0" i="0" sz="1400" u="none" cap="none" strike="noStrike">
              <a:solidFill>
                <a:schemeClr val="lt1"/>
              </a:solidFill>
              <a:latin typeface="Quattrocento Sans"/>
              <a:ea typeface="Quattrocento Sans"/>
              <a:cs typeface="Quattrocento Sans"/>
              <a:sym typeface="Quattrocento Sans"/>
            </a:endParaRPr>
          </a:p>
        </p:txBody>
      </p:sp>
      <p:sp>
        <p:nvSpPr>
          <p:cNvPr id="115" name="Google Shape;115;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6" name="Google Shape;116;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17" name="Google Shape;117;p3"/>
          <p:cNvPicPr preferRelativeResize="0"/>
          <p:nvPr/>
        </p:nvPicPr>
        <p:blipFill rotWithShape="1">
          <a:blip r:embed="rId4">
            <a:alphaModFix/>
          </a:blip>
          <a:srcRect b="0" l="0" r="0" t="0"/>
          <a:stretch/>
        </p:blipFill>
        <p:spPr>
          <a:xfrm>
            <a:off x="8959530" y="2409506"/>
            <a:ext cx="2013790" cy="2968271"/>
          </a:xfrm>
          <a:prstGeom prst="rect">
            <a:avLst/>
          </a:prstGeom>
          <a:noFill/>
          <a:ln>
            <a:noFill/>
          </a:ln>
        </p:spPr>
      </p:pic>
      <p:sp>
        <p:nvSpPr>
          <p:cNvPr id="118" name="Google Shape;118;p3"/>
          <p:cNvSpPr txBox="1"/>
          <p:nvPr/>
        </p:nvSpPr>
        <p:spPr>
          <a:xfrm>
            <a:off x="912568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29BB89"/>
                </a:solidFill>
                <a:latin typeface="Quattrocento Sans"/>
                <a:ea typeface="Quattrocento Sans"/>
                <a:cs typeface="Quattrocento Sans"/>
                <a:sym typeface="Quattrocento Sans"/>
              </a:rPr>
              <a:t>WISSEN</a:t>
            </a:r>
            <a:endParaRPr b="1" i="0" sz="1400" u="none" cap="none" strike="noStrike">
              <a:solidFill>
                <a:srgbClr val="29BB89"/>
              </a:solidFill>
              <a:latin typeface="Quattrocento Sans"/>
              <a:ea typeface="Quattrocento Sans"/>
              <a:cs typeface="Quattrocento Sans"/>
              <a:sym typeface="Quattrocento Sans"/>
            </a:endParaRPr>
          </a:p>
        </p:txBody>
      </p:sp>
      <p:sp>
        <p:nvSpPr>
          <p:cNvPr id="119" name="Google Shape;119;p3"/>
          <p:cNvSpPr txBox="1"/>
          <p:nvPr/>
        </p:nvSpPr>
        <p:spPr>
          <a:xfrm>
            <a:off x="9125685" y="3524173"/>
            <a:ext cx="1681500" cy="738900"/>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Quattrocento Sans"/>
                <a:ea typeface="Quattrocento Sans"/>
                <a:cs typeface="Quattrocento Sans"/>
                <a:sym typeface="Quattrocento Sans"/>
              </a:rPr>
              <a:t>Den Übergang zu einem stärker kreislauforientierten Wirtschaftsmodell kennen</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0dbc3eadd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pic>
        <p:nvPicPr>
          <p:cNvPr id="125" name="Google Shape;125;g120dbc3eadd_0_1"/>
          <p:cNvPicPr preferRelativeResize="0"/>
          <p:nvPr/>
        </p:nvPicPr>
        <p:blipFill rotWithShape="1">
          <a:blip r:embed="rId3">
            <a:alphaModFix/>
          </a:blip>
          <a:srcRect b="0" l="0" r="0" t="0"/>
          <a:stretch/>
        </p:blipFill>
        <p:spPr>
          <a:xfrm>
            <a:off x="0" y="608308"/>
            <a:ext cx="12191999" cy="5641383"/>
          </a:xfrm>
          <a:prstGeom prst="rect">
            <a:avLst/>
          </a:prstGeom>
          <a:noFill/>
          <a:ln>
            <a:noFill/>
          </a:ln>
        </p:spPr>
      </p:pic>
      <p:pic>
        <p:nvPicPr>
          <p:cNvPr descr="Text&#10;&#10;Description automatically generated" id="126" name="Google Shape;126;g120dbc3eadd_0_1"/>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7" name="Google Shape;127;g120dbc3eadd_0_1"/>
          <p:cNvSpPr txBox="1"/>
          <p:nvPr/>
        </p:nvSpPr>
        <p:spPr>
          <a:xfrm>
            <a:off x="4641000" y="6249700"/>
            <a:ext cx="7551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Quelle:</a:t>
            </a:r>
            <a:r>
              <a:rPr b="0" i="1" lang="en-GB" sz="1100" u="none" cap="none" strike="noStrike">
                <a:solidFill>
                  <a:schemeClr val="dk1"/>
                </a:solidFill>
                <a:latin typeface="Calibri"/>
                <a:ea typeface="Calibri"/>
                <a:cs typeface="Calibri"/>
                <a:sym typeface="Calibri"/>
              </a:rPr>
              <a:t> Von einer linearen zu einer Kreislaufwirtschaft, Quelle: Website der niederländischen Regierung, Das Thema Kreislaufwirtschaft</a:t>
            </a:r>
            <a:r>
              <a:rPr b="0" i="1" lang="en-GB" sz="1100" u="none" cap="none" strike="noStrike">
                <a:solidFill>
                  <a:schemeClr val="dk1"/>
                </a:solidFill>
                <a:uFill>
                  <a:noFill/>
                </a:uFill>
                <a:latin typeface="Calibri"/>
                <a:ea typeface="Calibri"/>
                <a:cs typeface="Calibri"/>
                <a:sym typeface="Calibri"/>
                <a:hlinkClick r:id="rId5">
                  <a:extLst>
                    <a:ext uri="{A12FA001-AC4F-418D-AE19-62706E023703}">
                      <ahyp:hlinkClr val="tx"/>
                    </a:ext>
                  </a:extLst>
                </a:hlinkClick>
              </a:rPr>
              <a:t>. </a:t>
            </a:r>
            <a:endParaRPr b="0" i="1" sz="1100" u="none" cap="none" strike="noStrike">
              <a:solidFill>
                <a:schemeClr val="dk1"/>
              </a:solidFill>
              <a:latin typeface="Calibri"/>
              <a:ea typeface="Calibri"/>
              <a:cs typeface="Calibri"/>
              <a:sym typeface="Calibri"/>
            </a:endParaRPr>
          </a:p>
          <a:p>
            <a:pPr indent="0" lvl="0" marL="0" marR="0" rtl="0" algn="ctr">
              <a:lnSpc>
                <a:spcPct val="107916"/>
              </a:lnSpc>
              <a:spcBef>
                <a:spcPts val="0"/>
              </a:spcBef>
              <a:spcAft>
                <a:spcPts val="1200"/>
              </a:spcAft>
              <a:buClr>
                <a:schemeClr val="dk1"/>
              </a:buClr>
              <a:buSzPts val="1100"/>
              <a:buFont typeface="Arial"/>
              <a:buNone/>
            </a:pPr>
            <a:r>
              <a:rPr b="0" i="1" lang="en-GB" sz="1100" u="none" cap="none" strike="noStrike">
                <a:solidFill>
                  <a:schemeClr val="dk1"/>
                </a:solidFill>
                <a:latin typeface="Calibri"/>
                <a:ea typeface="Calibri"/>
                <a:cs typeface="Calibri"/>
                <a:sym typeface="Calibri"/>
              </a:rPr>
              <a:t>(Quelle: </a:t>
            </a:r>
            <a:r>
              <a:rPr b="0" i="1" lang="en-GB" sz="1100" u="none" cap="none" strike="noStrike">
                <a:solidFill>
                  <a:srgbClr val="1155CC"/>
                </a:solidFill>
                <a:uFill>
                  <a:noFill/>
                </a:uFill>
                <a:latin typeface="Calibri"/>
                <a:ea typeface="Calibri"/>
                <a:cs typeface="Calibri"/>
                <a:sym typeface="Calibri"/>
                <a:hlinkClick r:id="rId6">
                  <a:extLst>
                    <a:ext uri="{A12FA001-AC4F-418D-AE19-62706E023703}">
                      <ahyp:hlinkClr val="tx"/>
                    </a:ext>
                  </a:extLst>
                </a:hlinkClick>
              </a:rPr>
              <a:t>Von einer linearen zu einer Kreislaufwirtschaft | Kreislaufwirtschaft | Government.nl </a:t>
            </a:r>
            <a:r>
              <a:rPr b="0" i="1" lang="en-GB" sz="1100" u="none" cap="none" strike="noStrike">
                <a:solidFill>
                  <a:srgbClr val="1155CC"/>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3" name="Google Shape;133;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4" name="Google Shape;134;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5" name="Google Shape;135;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txBox="1"/>
          <p:nvPr/>
        </p:nvSpPr>
        <p:spPr>
          <a:xfrm>
            <a:off x="2411400" y="1855750"/>
            <a:ext cx="7369200" cy="4342500"/>
          </a:xfrm>
          <a:prstGeom prst="rect">
            <a:avLst/>
          </a:prstGeom>
          <a:noFill/>
          <a:ln>
            <a:noFill/>
          </a:ln>
        </p:spPr>
        <p:txBody>
          <a:bodyPr anchorCtr="0" anchor="t" bIns="45700" lIns="91425" spcFirstLastPara="1" rIns="91425" wrap="square" tIns="45700">
            <a:spAutoFit/>
          </a:bodyPr>
          <a:lstStyle/>
          <a:p>
            <a:pPr indent="0" lvl="0" marL="0" marR="0" rtl="0" algn="just">
              <a:lnSpc>
                <a:spcPct val="107916"/>
              </a:lnSpc>
              <a:spcBef>
                <a:spcPts val="1200"/>
              </a:spcBef>
              <a:spcAft>
                <a:spcPts val="0"/>
              </a:spcAft>
              <a:buClr>
                <a:srgbClr val="000000"/>
              </a:buClr>
              <a:buSzPts val="1100"/>
              <a:buFont typeface="Arial"/>
              <a:buNone/>
            </a:pPr>
            <a:r>
              <a:rPr b="0" i="0" lang="en-GB" sz="2000" u="none" cap="none" strike="noStrike">
                <a:solidFill>
                  <a:schemeClr val="dk2"/>
                </a:solidFill>
                <a:latin typeface="Calibri"/>
                <a:ea typeface="Calibri"/>
                <a:cs typeface="Calibri"/>
                <a:sym typeface="Calibri"/>
              </a:rPr>
              <a:t> </a:t>
            </a:r>
            <a:r>
              <a:rPr b="0" i="0" lang="en-GB" sz="1900" u="none" cap="none" strike="noStrike">
                <a:solidFill>
                  <a:schemeClr val="dk2"/>
                </a:solidFill>
                <a:latin typeface="Calibri"/>
                <a:ea typeface="Calibri"/>
                <a:cs typeface="Calibri"/>
                <a:sym typeface="Calibri"/>
              </a:rPr>
              <a:t> Ein </a:t>
            </a:r>
            <a:r>
              <a:rPr b="1" i="0" lang="en-GB" sz="1900" u="none" cap="none" strike="noStrike">
                <a:solidFill>
                  <a:schemeClr val="dk2"/>
                </a:solidFill>
                <a:latin typeface="Calibri"/>
                <a:ea typeface="Calibri"/>
                <a:cs typeface="Calibri"/>
                <a:sym typeface="Calibri"/>
              </a:rPr>
              <a:t>lineares Wirtschaftsmodell </a:t>
            </a:r>
            <a:r>
              <a:rPr b="0" i="0" lang="en-GB" sz="1900" u="none" cap="none" strike="noStrike">
                <a:solidFill>
                  <a:schemeClr val="dk2"/>
                </a:solidFill>
                <a:latin typeface="Calibri"/>
                <a:ea typeface="Calibri"/>
                <a:cs typeface="Calibri"/>
                <a:sym typeface="Calibri"/>
              </a:rPr>
              <a:t>bedeutet, dass Rohstoffe für die Herstellung verschiedener Produkte verwendet werden. </a:t>
            </a:r>
            <a:r>
              <a:rPr b="1" i="0" lang="en-GB" sz="1900" u="none" cap="none" strike="noStrike">
                <a:solidFill>
                  <a:schemeClr val="dk2"/>
                </a:solidFill>
                <a:latin typeface="Calibri"/>
                <a:ea typeface="Calibri"/>
                <a:cs typeface="Calibri"/>
                <a:sym typeface="Calibri"/>
              </a:rPr>
              <a:t>Ressourcen aus </a:t>
            </a:r>
            <a:r>
              <a:rPr b="0" i="0" lang="en-GB" sz="1900" u="none" cap="none" strike="noStrike">
                <a:solidFill>
                  <a:schemeClr val="dk2"/>
                </a:solidFill>
                <a:latin typeface="Calibri"/>
                <a:ea typeface="Calibri"/>
                <a:cs typeface="Calibri"/>
                <a:sym typeface="Calibri"/>
              </a:rPr>
              <a:t>dem Boden </a:t>
            </a:r>
            <a:r>
              <a:rPr b="1" i="0" lang="en-GB" sz="1900" u="none" cap="none" strike="noStrike">
                <a:solidFill>
                  <a:schemeClr val="dk2"/>
                </a:solidFill>
                <a:latin typeface="Calibri"/>
                <a:ea typeface="Calibri"/>
                <a:cs typeface="Calibri"/>
                <a:sym typeface="Calibri"/>
              </a:rPr>
              <a:t>zu holen</a:t>
            </a:r>
            <a:r>
              <a:rPr b="0" i="0" lang="en-GB" sz="1900" u="none" cap="none" strike="noStrike">
                <a:solidFill>
                  <a:schemeClr val="dk2"/>
                </a:solidFill>
                <a:latin typeface="Calibri"/>
                <a:ea typeface="Calibri"/>
                <a:cs typeface="Calibri"/>
                <a:sym typeface="Calibri"/>
              </a:rPr>
              <a:t>, um alle möglichen neuen Produkte herzustellen </a:t>
            </a:r>
            <a:r>
              <a:rPr b="1" i="0" lang="en-GB" sz="1900" u="none" cap="none" strike="noStrike">
                <a:solidFill>
                  <a:schemeClr val="dk2"/>
                </a:solidFill>
                <a:latin typeface="Calibri"/>
                <a:ea typeface="Calibri"/>
                <a:cs typeface="Calibri"/>
                <a:sym typeface="Calibri"/>
              </a:rPr>
              <a:t>und sie dann wegzuwerfen</a:t>
            </a:r>
            <a:r>
              <a:rPr b="0" i="0" lang="en-GB" sz="1900" u="none" cap="none" strike="noStrike">
                <a:solidFill>
                  <a:schemeClr val="dk2"/>
                </a:solidFill>
                <a:latin typeface="Calibri"/>
                <a:ea typeface="Calibri"/>
                <a:cs typeface="Calibri"/>
                <a:sym typeface="Calibri"/>
              </a:rPr>
              <a:t>, wenn wir sie nicht mehr brauchen, ist ein Modell, das wir als lineare Wirtschaft bezeichnet haben. Dieser Weg stößt nun an seine Grenzen und funktioniert nicht mehr für die Umwelt, aber auch nicht für die Unternehmen oder die Menschen. </a:t>
            </a:r>
            <a:endParaRPr b="0" i="0" sz="1900" u="none" cap="none" strike="noStrike">
              <a:solidFill>
                <a:schemeClr val="dk2"/>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rPr b="1" i="0" lang="en-GB" sz="1900" u="none" cap="none" strike="noStrike">
                <a:solidFill>
                  <a:schemeClr val="dk2"/>
                </a:solidFill>
                <a:latin typeface="Calibri"/>
                <a:ea typeface="Calibri"/>
                <a:cs typeface="Calibri"/>
                <a:sym typeface="Calibri"/>
              </a:rPr>
              <a:t>Die Kreislaufwirtschaft ist eine neue Art, Dinge im Rahmen der Regenerationsmöglichkeiten unseres Planeten zu entwerfen, herzustellen und zu nutzen.</a:t>
            </a:r>
            <a:r>
              <a:rPr b="0" i="0" lang="en-GB" sz="1900" u="none" cap="none" strike="noStrike">
                <a:solidFill>
                  <a:schemeClr val="dk2"/>
                </a:solidFill>
                <a:latin typeface="Calibri"/>
                <a:ea typeface="Calibri"/>
                <a:cs typeface="Calibri"/>
                <a:sym typeface="Calibri"/>
              </a:rPr>
              <a:t> In einer Kreislaufwirtschaft gibt es keine Abfälle, und Produkte und Rohstoffe werden so lange und intensiv wie möglich wiederverwendet, und zwar immer und immer wieder. Abfall ist der neue Rohstoff.</a:t>
            </a:r>
            <a:endParaRPr b="0" i="0" sz="1800" u="none" cap="none" strike="noStrike">
              <a:solidFill>
                <a:schemeClr val="dk1"/>
              </a:solidFill>
              <a:latin typeface="Quattrocento Sans"/>
              <a:ea typeface="Quattrocento Sans"/>
              <a:cs typeface="Quattrocento Sans"/>
              <a:sym typeface="Quattrocento Sans"/>
            </a:endParaRPr>
          </a:p>
        </p:txBody>
      </p:sp>
      <p:pic>
        <p:nvPicPr>
          <p:cNvPr id="137" name="Google Shape;137;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38" name="Google Shape;138;p4"/>
          <p:cNvSpPr txBox="1"/>
          <p:nvPr/>
        </p:nvSpPr>
        <p:spPr>
          <a:xfrm>
            <a:off x="2618581" y="802277"/>
            <a:ext cx="7014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29BB89"/>
                </a:solidFill>
                <a:latin typeface="Quattrocento Sans"/>
                <a:ea typeface="Quattrocento Sans"/>
                <a:cs typeface="Quattrocento Sans"/>
                <a:sym typeface="Quattrocento Sans"/>
              </a:rPr>
              <a:t>Kreislaufwirtschaft vs. Lineare Wirtschaft</a:t>
            </a:r>
            <a:endParaRPr b="1" i="0" sz="3200" u="none" cap="none" strike="noStrike">
              <a:solidFill>
                <a:srgbClr val="29BB89"/>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3200"/>
              <a:buFont typeface="Arial"/>
              <a:buNone/>
            </a:pPr>
            <a:r>
              <a:t/>
            </a:r>
            <a:endParaRPr b="1" sz="3200">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44" name="Google Shape;144;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5" name="Google Shape;145;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6" name="Google Shape;146;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5"/>
          <p:cNvSpPr txBox="1"/>
          <p:nvPr/>
        </p:nvSpPr>
        <p:spPr>
          <a:xfrm>
            <a:off x="2602075" y="760550"/>
            <a:ext cx="5173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29BB89"/>
                </a:solidFill>
                <a:latin typeface="Quattrocento Sans"/>
                <a:ea typeface="Quattrocento Sans"/>
                <a:cs typeface="Quattrocento Sans"/>
                <a:sym typeface="Quattrocento Sans"/>
              </a:rPr>
              <a:t>Andere Bezeichnungen für die Kreislaufwirtschaft</a:t>
            </a:r>
            <a:endParaRPr b="1" i="0" sz="3000" u="none" cap="none" strike="noStrike">
              <a:solidFill>
                <a:srgbClr val="29BB89"/>
              </a:solidFill>
              <a:latin typeface="Quattrocento Sans"/>
              <a:ea typeface="Quattrocento Sans"/>
              <a:cs typeface="Quattrocento Sans"/>
              <a:sym typeface="Quattrocento Sans"/>
            </a:endParaRPr>
          </a:p>
        </p:txBody>
      </p:sp>
      <p:sp>
        <p:nvSpPr>
          <p:cNvPr id="148" name="Google Shape;148;p5"/>
          <p:cNvSpPr txBox="1"/>
          <p:nvPr/>
        </p:nvSpPr>
        <p:spPr>
          <a:xfrm>
            <a:off x="2712875" y="1970973"/>
            <a:ext cx="6486300" cy="26322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200000"/>
              </a:lnSpc>
              <a:spcBef>
                <a:spcPts val="800"/>
              </a:spcBef>
              <a:spcAft>
                <a:spcPts val="0"/>
              </a:spcAft>
              <a:buClr>
                <a:schemeClr val="dk2"/>
              </a:buClr>
              <a:buSzPts val="2000"/>
              <a:buFont typeface="Arial"/>
              <a:buChar char="●"/>
            </a:pPr>
            <a:r>
              <a:rPr b="1" i="0" lang="en-GB" sz="2000" u="none" cap="none" strike="noStrike">
                <a:solidFill>
                  <a:schemeClr val="dk2"/>
                </a:solidFill>
                <a:latin typeface="Arial"/>
                <a:ea typeface="Arial"/>
                <a:cs typeface="Arial"/>
                <a:sym typeface="Arial"/>
              </a:rPr>
              <a:t>Von der Wiege zur Wiege</a:t>
            </a:r>
            <a:endParaRPr b="1" i="0" sz="2000" u="none" cap="none" strike="noStrike">
              <a:solidFill>
                <a:schemeClr val="dk2"/>
              </a:solidFill>
              <a:latin typeface="Arial"/>
              <a:ea typeface="Arial"/>
              <a:cs typeface="Arial"/>
              <a:sym typeface="Arial"/>
            </a:endParaRPr>
          </a:p>
          <a:p>
            <a:pPr indent="-355600" lvl="0" marL="457200" marR="0" rtl="0" algn="just">
              <a:lnSpc>
                <a:spcPct val="200000"/>
              </a:lnSpc>
              <a:spcBef>
                <a:spcPts val="1000"/>
              </a:spcBef>
              <a:spcAft>
                <a:spcPts val="0"/>
              </a:spcAft>
              <a:buClr>
                <a:schemeClr val="dk2"/>
              </a:buClr>
              <a:buSzPts val="2000"/>
              <a:buFont typeface="Arial"/>
              <a:buChar char="●"/>
            </a:pPr>
            <a:r>
              <a:rPr b="1" i="0" lang="en-GB" sz="2000" u="none" cap="none" strike="noStrike">
                <a:solidFill>
                  <a:schemeClr val="dk2"/>
                </a:solidFill>
                <a:latin typeface="Arial"/>
                <a:ea typeface="Arial"/>
                <a:cs typeface="Arial"/>
                <a:sym typeface="Arial"/>
              </a:rPr>
              <a:t>Biomimikry</a:t>
            </a:r>
            <a:endParaRPr b="1" i="0" sz="2000" u="none" cap="none" strike="noStrike">
              <a:solidFill>
                <a:schemeClr val="dk2"/>
              </a:solidFill>
              <a:latin typeface="Arial"/>
              <a:ea typeface="Arial"/>
              <a:cs typeface="Arial"/>
              <a:sym typeface="Arial"/>
            </a:endParaRPr>
          </a:p>
          <a:p>
            <a:pPr indent="-355600" lvl="0" marL="457200" marR="0" rtl="0" algn="just">
              <a:lnSpc>
                <a:spcPct val="200000"/>
              </a:lnSpc>
              <a:spcBef>
                <a:spcPts val="1000"/>
              </a:spcBef>
              <a:spcAft>
                <a:spcPts val="0"/>
              </a:spcAft>
              <a:buClr>
                <a:schemeClr val="dk2"/>
              </a:buClr>
              <a:buSzPts val="2000"/>
              <a:buFont typeface="Arial"/>
              <a:buChar char="●"/>
            </a:pPr>
            <a:r>
              <a:rPr b="1" i="0" lang="en-GB" sz="2000" u="none" cap="none" strike="noStrike">
                <a:solidFill>
                  <a:schemeClr val="dk2"/>
                </a:solidFill>
                <a:latin typeface="Arial"/>
                <a:ea typeface="Arial"/>
                <a:cs typeface="Arial"/>
                <a:sym typeface="Arial"/>
              </a:rPr>
              <a:t>Natürlicher Kapitalismus</a:t>
            </a:r>
            <a:endParaRPr b="1" i="0" sz="2000" u="none" cap="none" strike="noStrike">
              <a:solidFill>
                <a:schemeClr val="dk2"/>
              </a:solidFill>
              <a:latin typeface="Arial"/>
              <a:ea typeface="Arial"/>
              <a:cs typeface="Arial"/>
              <a:sym typeface="Arial"/>
            </a:endParaRPr>
          </a:p>
          <a:p>
            <a:pPr indent="-355600" lvl="0" marL="457200" marR="0" rtl="0" algn="just">
              <a:lnSpc>
                <a:spcPct val="200000"/>
              </a:lnSpc>
              <a:spcBef>
                <a:spcPts val="1000"/>
              </a:spcBef>
              <a:spcAft>
                <a:spcPts val="1000"/>
              </a:spcAft>
              <a:buClr>
                <a:schemeClr val="dk2"/>
              </a:buClr>
              <a:buSzPts val="2000"/>
              <a:buFont typeface="Arial"/>
              <a:buChar char="●"/>
            </a:pPr>
            <a:r>
              <a:rPr b="1" i="0" lang="en-GB" sz="2000" u="none" cap="none" strike="noStrike">
                <a:solidFill>
                  <a:schemeClr val="dk2"/>
                </a:solidFill>
                <a:latin typeface="Arial"/>
                <a:ea typeface="Arial"/>
                <a:cs typeface="Arial"/>
                <a:sym typeface="Arial"/>
              </a:rPr>
              <a:t>Regeneratives Design</a:t>
            </a:r>
            <a:endParaRPr b="1" i="0" sz="2000" u="none" cap="none" strike="noStrike">
              <a:solidFill>
                <a:schemeClr val="dk2"/>
              </a:solidFill>
              <a:latin typeface="Arial"/>
              <a:ea typeface="Arial"/>
              <a:cs typeface="Arial"/>
              <a:sym typeface="Arial"/>
            </a:endParaRPr>
          </a:p>
        </p:txBody>
      </p:sp>
      <p:pic>
        <p:nvPicPr>
          <p:cNvPr id="149" name="Google Shape;149;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120dbc3eadd_0_32"/>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55" name="Google Shape;155;g120dbc3eadd_0_32"/>
          <p:cNvSpPr txBox="1"/>
          <p:nvPr/>
        </p:nvSpPr>
        <p:spPr>
          <a:xfrm>
            <a:off x="1270616" y="1530155"/>
            <a:ext cx="5855700" cy="34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Abfall reduzieren</a:t>
            </a:r>
            <a:endParaRPr b="1" i="0" sz="1600" u="none" cap="none" strike="noStrike">
              <a:solidFill>
                <a:srgbClr val="29BB89"/>
              </a:solidFill>
              <a:latin typeface="Quattrocento Sans"/>
              <a:ea typeface="Quattrocento Sans"/>
              <a:cs typeface="Quattrocento Sans"/>
              <a:sym typeface="Quattrocento Sans"/>
            </a:endParaRPr>
          </a:p>
        </p:txBody>
      </p:sp>
      <p:sp>
        <p:nvSpPr>
          <p:cNvPr id="156" name="Google Shape;156;g120dbc3eadd_0_32"/>
          <p:cNvSpPr txBox="1"/>
          <p:nvPr/>
        </p:nvSpPr>
        <p:spPr>
          <a:xfrm>
            <a:off x="1308050" y="1905125"/>
            <a:ext cx="9709200" cy="9036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Abfall und Umweltverschmutzung sind eine Folge der Art und Weise, wie wir Dinge gestalten. Abfall und Verschmutzung sind die Folgen unserer Entscheidungen in der Entwurfsphase. Deshalb können wir durch ein Umdenken, das Abfall als Konstruktionsfehler ansieht, und durch die Nutzung neuer Technologien und Materialien dafür sorgen, dass Abfall und Verschmutzung gar nicht erst entstehen.</a:t>
            </a:r>
            <a:endParaRPr b="0" i="0" sz="1400" u="none" cap="none" strike="noStrike">
              <a:solidFill>
                <a:schemeClr val="lt1"/>
              </a:solidFill>
              <a:latin typeface="Arial"/>
              <a:ea typeface="Arial"/>
              <a:cs typeface="Arial"/>
              <a:sym typeface="Arial"/>
            </a:endParaRPr>
          </a:p>
        </p:txBody>
      </p:sp>
      <p:sp>
        <p:nvSpPr>
          <p:cNvPr id="157" name="Google Shape;157;g120dbc3eadd_0_32"/>
          <p:cNvSpPr txBox="1"/>
          <p:nvPr/>
        </p:nvSpPr>
        <p:spPr>
          <a:xfrm>
            <a:off x="1308061" y="4163258"/>
            <a:ext cx="53118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Schaffung einer global wettbewerbsfähigeren Wirtschaft </a:t>
            </a:r>
            <a:endParaRPr b="0" i="0" sz="1400" u="none" cap="none" strike="noStrike">
              <a:solidFill>
                <a:srgbClr val="000000"/>
              </a:solidFill>
              <a:latin typeface="Arial"/>
              <a:ea typeface="Arial"/>
              <a:cs typeface="Arial"/>
              <a:sym typeface="Arial"/>
            </a:endParaRPr>
          </a:p>
        </p:txBody>
      </p:sp>
      <p:sp>
        <p:nvSpPr>
          <p:cNvPr id="158" name="Google Shape;158;g120dbc3eadd_0_32"/>
          <p:cNvSpPr txBox="1"/>
          <p:nvPr/>
        </p:nvSpPr>
        <p:spPr>
          <a:xfrm>
            <a:off x="1308061" y="4604655"/>
            <a:ext cx="9470100" cy="8124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Das Wirtschaftswachstum würde vor allem durch eine Kombination aus höheren Einnahmen aus neu entstehenden Kreislauftätigkeiten und niedrigeren Produktionskosten durch eine produktivere Nutzung der Inputs erreicht.</a:t>
            </a:r>
            <a:endParaRPr b="0" i="0" sz="1600" u="none" cap="none" strike="noStrike">
              <a:solidFill>
                <a:schemeClr val="lt1"/>
              </a:solidFill>
              <a:latin typeface="Arial"/>
              <a:ea typeface="Arial"/>
              <a:cs typeface="Arial"/>
              <a:sym typeface="Arial"/>
            </a:endParaRPr>
          </a:p>
        </p:txBody>
      </p:sp>
      <p:sp>
        <p:nvSpPr>
          <p:cNvPr id="159" name="Google Shape;159;g120dbc3eadd_0_32"/>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20dbc3eadd_0_32"/>
          <p:cNvSpPr/>
          <p:nvPr/>
        </p:nvSpPr>
        <p:spPr>
          <a:xfrm>
            <a:off x="1057424" y="427087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20dbc3eadd_0_32"/>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2" name="Google Shape;162;g120dbc3eadd_0_3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3" name="Google Shape;163;g120dbc3eadd_0_32"/>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64" name="Google Shape;164;g120dbc3eadd_0_32"/>
          <p:cNvSpPr txBox="1"/>
          <p:nvPr/>
        </p:nvSpPr>
        <p:spPr>
          <a:xfrm>
            <a:off x="911430" y="501668"/>
            <a:ext cx="95088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Vorteile der Kreislaufwirtschaft</a:t>
            </a:r>
            <a:endParaRPr b="1" i="0" sz="3600" u="none" cap="none" strike="noStrike">
              <a:solidFill>
                <a:srgbClr val="29BB89"/>
              </a:solidFill>
              <a:latin typeface="Quattrocento Sans"/>
              <a:ea typeface="Quattrocento Sans"/>
              <a:cs typeface="Quattrocento Sans"/>
              <a:sym typeface="Quattrocento Sans"/>
            </a:endParaRPr>
          </a:p>
        </p:txBody>
      </p:sp>
      <p:sp>
        <p:nvSpPr>
          <p:cNvPr id="165" name="Google Shape;165;g120dbc3eadd_0_32"/>
          <p:cNvSpPr txBox="1"/>
          <p:nvPr/>
        </p:nvSpPr>
        <p:spPr>
          <a:xfrm>
            <a:off x="1308061" y="2853560"/>
            <a:ext cx="53118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Steigerung der Ressourcenproduktivität</a:t>
            </a:r>
            <a:endParaRPr b="1" i="0" sz="1600" u="none" cap="none" strike="noStrike">
              <a:solidFill>
                <a:srgbClr val="29BB89"/>
              </a:solidFill>
              <a:latin typeface="Quattrocento Sans"/>
              <a:ea typeface="Quattrocento Sans"/>
              <a:cs typeface="Quattrocento Sans"/>
              <a:sym typeface="Quattrocento Sans"/>
            </a:endParaRPr>
          </a:p>
        </p:txBody>
      </p:sp>
      <p:sp>
        <p:nvSpPr>
          <p:cNvPr id="166" name="Google Shape;166;g120dbc3eadd_0_32"/>
          <p:cNvSpPr/>
          <p:nvPr/>
        </p:nvSpPr>
        <p:spPr>
          <a:xfrm>
            <a:off x="1057424" y="296118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120dbc3eadd_0_32"/>
          <p:cNvSpPr txBox="1"/>
          <p:nvPr/>
        </p:nvSpPr>
        <p:spPr>
          <a:xfrm>
            <a:off x="1360960" y="3304060"/>
            <a:ext cx="9470100" cy="8397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Es ist klar: Wir können nicht weiter Ressourcen verschwenden. Materialien und Produkte müssen im Wirtschaftskreislauf gehalten werden. Wir sollten uns darauf konzentrieren, Produkte und Komponenten zu entwickeln, die später wiederverwendet, repariert und wiederaufbereitet werden können.</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120dbc3eadd_0_71"/>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73" name="Google Shape;173;g120dbc3eadd_0_71"/>
          <p:cNvSpPr txBox="1"/>
          <p:nvPr/>
        </p:nvSpPr>
        <p:spPr>
          <a:xfrm>
            <a:off x="1270616" y="1530155"/>
            <a:ext cx="5855700" cy="34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Sich mit Fragen der Ressourcensicherheit und -knappheit befassen</a:t>
            </a:r>
            <a:endParaRPr b="0" i="0" sz="1400" u="none" cap="none" strike="noStrike">
              <a:solidFill>
                <a:srgbClr val="000000"/>
              </a:solidFill>
              <a:latin typeface="Arial"/>
              <a:ea typeface="Arial"/>
              <a:cs typeface="Arial"/>
              <a:sym typeface="Arial"/>
            </a:endParaRPr>
          </a:p>
        </p:txBody>
      </p:sp>
      <p:sp>
        <p:nvSpPr>
          <p:cNvPr id="174" name="Google Shape;174;g120dbc3eadd_0_71"/>
          <p:cNvSpPr txBox="1"/>
          <p:nvPr/>
        </p:nvSpPr>
        <p:spPr>
          <a:xfrm>
            <a:off x="1308060" y="1905125"/>
            <a:ext cx="9470100" cy="6330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120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Das Bestreben, lineare Produkte und Systeme durch kreisförmige zu ersetzen, ist eine enorme kreative Chance. Zu den Vorteilen einer innovativeren Wirtschaft gehören höhere technologische Entwicklungsraten, verbesserte Materialien, Arbeit, Energieeffizienz und mehr Gewinnmöglichkeiten für Unternehmen.</a:t>
            </a:r>
            <a:endParaRPr b="0" i="0" sz="1600" u="none" cap="none" strike="noStrike">
              <a:solidFill>
                <a:schemeClr val="lt1"/>
              </a:solidFill>
              <a:latin typeface="Arial"/>
              <a:ea typeface="Arial"/>
              <a:cs typeface="Arial"/>
              <a:sym typeface="Arial"/>
            </a:endParaRPr>
          </a:p>
        </p:txBody>
      </p:sp>
      <p:sp>
        <p:nvSpPr>
          <p:cNvPr id="175" name="Google Shape;175;g120dbc3eadd_0_71"/>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120dbc3eadd_0_71"/>
          <p:cNvSpPr/>
          <p:nvPr/>
        </p:nvSpPr>
        <p:spPr>
          <a:xfrm>
            <a:off x="0" y="6193737"/>
            <a:ext cx="2293500" cy="5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77" name="Google Shape;177;g120dbc3eadd_0_7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8" name="Google Shape;178;g120dbc3eadd_0_71"/>
          <p:cNvPicPr preferRelativeResize="0"/>
          <p:nvPr/>
        </p:nvPicPr>
        <p:blipFill rotWithShape="1">
          <a:blip r:embed="rId5">
            <a:alphaModFix/>
          </a:blip>
          <a:srcRect b="0" l="0" r="0" t="0"/>
          <a:stretch/>
        </p:blipFill>
        <p:spPr>
          <a:xfrm>
            <a:off x="11541231" y="108086"/>
            <a:ext cx="495922" cy="495922"/>
          </a:xfrm>
          <a:prstGeom prst="rect">
            <a:avLst/>
          </a:prstGeom>
          <a:noFill/>
          <a:ln>
            <a:noFill/>
          </a:ln>
        </p:spPr>
      </p:pic>
      <p:sp>
        <p:nvSpPr>
          <p:cNvPr id="179" name="Google Shape;179;g120dbc3eadd_0_71"/>
          <p:cNvSpPr txBox="1"/>
          <p:nvPr/>
        </p:nvSpPr>
        <p:spPr>
          <a:xfrm>
            <a:off x="911430" y="501668"/>
            <a:ext cx="106299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Vorteile der Kreislaufwirtschaft (con'd)</a:t>
            </a:r>
            <a:endParaRPr b="1" i="0" sz="3600" u="none" cap="none" strike="noStrike">
              <a:solidFill>
                <a:srgbClr val="29BB89"/>
              </a:solidFill>
              <a:latin typeface="Quattrocento Sans"/>
              <a:ea typeface="Quattrocento Sans"/>
              <a:cs typeface="Quattrocento Sans"/>
              <a:sym typeface="Quattrocento Sans"/>
            </a:endParaRPr>
          </a:p>
        </p:txBody>
      </p:sp>
      <p:sp>
        <p:nvSpPr>
          <p:cNvPr id="180" name="Google Shape;180;g120dbc3eadd_0_71"/>
          <p:cNvSpPr txBox="1"/>
          <p:nvPr/>
        </p:nvSpPr>
        <p:spPr>
          <a:xfrm>
            <a:off x="1308042" y="3034525"/>
            <a:ext cx="93489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Verringerung der Umweltauswirkungen unserer Produktion und unseres Verbrauchs auf der ganzen Welt</a:t>
            </a:r>
            <a:endParaRPr b="0" i="0" sz="1400" u="none" cap="none" strike="noStrike">
              <a:solidFill>
                <a:srgbClr val="000000"/>
              </a:solidFill>
              <a:latin typeface="Arial"/>
              <a:ea typeface="Arial"/>
              <a:cs typeface="Arial"/>
              <a:sym typeface="Arial"/>
            </a:endParaRPr>
          </a:p>
        </p:txBody>
      </p:sp>
      <p:sp>
        <p:nvSpPr>
          <p:cNvPr id="181" name="Google Shape;181;g120dbc3eadd_0_71"/>
          <p:cNvSpPr/>
          <p:nvPr/>
        </p:nvSpPr>
        <p:spPr>
          <a:xfrm>
            <a:off x="1057424" y="314215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120dbc3eadd_0_71"/>
          <p:cNvSpPr txBox="1"/>
          <p:nvPr/>
        </p:nvSpPr>
        <p:spPr>
          <a:xfrm>
            <a:off x="1308060" y="3428135"/>
            <a:ext cx="9470100" cy="8397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1200"/>
              </a:spcBef>
              <a:spcAft>
                <a:spcPts val="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Was wäre, wenn wir die Umwelt nicht nur schützen, sondern aktiv verbessern könnten? In der Natur gibt es kein Konzept der Verschwendung. Alles ist Nahrung für etwas anderes - ein Blatt, das von einem Baum fällt, ernährt den Wald. Anstatt also einfach nur weniger Schaden anzurichten, sollten wir auch etwas Gutes tun. Wir können unsere natürlichen Ressourcen verbessern, indem wir dem Boden und anderen Ökosystemen wertvolle Nährstoffe zurückgeben.</a:t>
            </a:r>
            <a:endParaRPr b="0" i="0" sz="14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1200"/>
              </a:spcBef>
              <a:spcAft>
                <a:spcPts val="0"/>
              </a:spcAft>
              <a:buClr>
                <a:schemeClr val="dk1"/>
              </a:buClr>
              <a:buSzPts val="1100"/>
              <a:buFont typeface="Abel"/>
              <a:buNone/>
            </a:pPr>
            <a:r>
              <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nvSpPr>
        <p:spPr>
          <a:xfrm>
            <a:off x="952983" y="690109"/>
            <a:ext cx="10146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29BA86"/>
                </a:solidFill>
                <a:latin typeface="Quattrocento Sans"/>
                <a:ea typeface="Quattrocento Sans"/>
                <a:cs typeface="Quattrocento Sans"/>
                <a:sym typeface="Quattrocento Sans"/>
              </a:rPr>
              <a:t>Die Rolle des sozialen Unternehmertums in der Kreislaufwirtschaft</a:t>
            </a:r>
            <a:endParaRPr b="1" i="0" sz="3200" u="none" cap="none" strike="noStrike">
              <a:solidFill>
                <a:srgbClr val="29BA86"/>
              </a:solidFill>
              <a:latin typeface="Quattrocento Sans"/>
              <a:ea typeface="Quattrocento Sans"/>
              <a:cs typeface="Quattrocento Sans"/>
              <a:sym typeface="Quattrocento Sans"/>
            </a:endParaRPr>
          </a:p>
        </p:txBody>
      </p:sp>
      <p:sp>
        <p:nvSpPr>
          <p:cNvPr id="188" name="Google Shape;188;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9" name="Google Shape;189;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0" name="Google Shape;190;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1" name="Google Shape;191;p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92" name="Google Shape;192;p6"/>
          <p:cNvSpPr txBox="1"/>
          <p:nvPr/>
        </p:nvSpPr>
        <p:spPr>
          <a:xfrm>
            <a:off x="952983" y="2459252"/>
            <a:ext cx="105882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Quattrocento Sans"/>
                <a:ea typeface="Quattrocento Sans"/>
                <a:cs typeface="Quattrocento Sans"/>
                <a:sym typeface="Quattrocento Sans"/>
              </a:rPr>
              <a:t>Fragen:</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Erläutern Sie bitte, welchen Wert ein Verbraucher in diesem Prozess hat.</a:t>
            </a:r>
            <a:endParaRPr b="0" i="0" sz="20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Quattrocento Sans"/>
              <a:ea typeface="Quattrocento Sans"/>
              <a:cs typeface="Quattrocento Sans"/>
              <a:sym typeface="Quattrocento Sans"/>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Wie können Sozialunternehmen zur Kreislaufwirtschaft beitragen?</a:t>
            </a:r>
            <a:endParaRPr b="0" i="0" sz="20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Quattrocento Sans"/>
              <a:ea typeface="Quattrocento Sans"/>
              <a:cs typeface="Quattrocento Sans"/>
              <a:sym typeface="Quattrocento Sans"/>
            </a:endParaRPr>
          </a:p>
          <a:p>
            <a:pPr indent="-355600" lvl="0" marL="457200" marR="0" rtl="0" algn="l">
              <a:lnSpc>
                <a:spcPct val="100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Wie fördert die EU eine nachhaltige Zukunft durch die Kreislaufwirtschaft?</a:t>
            </a:r>
            <a:endParaRPr b="0" i="0" sz="2000" u="none" cap="none" strike="noStrike">
              <a:solidFill>
                <a:schemeClr val="dk1"/>
              </a:solidFill>
              <a:latin typeface="Quattrocento Sans"/>
              <a:ea typeface="Quattrocento Sans"/>
              <a:cs typeface="Quattrocento Sans"/>
              <a:sym typeface="Quattrocento Sans"/>
            </a:endParaRPr>
          </a:p>
        </p:txBody>
      </p:sp>
      <p:sp>
        <p:nvSpPr>
          <p:cNvPr id="193" name="Google Shape;193;p6"/>
          <p:cNvSpPr txBox="1"/>
          <p:nvPr/>
        </p:nvSpPr>
        <p:spPr>
          <a:xfrm>
            <a:off x="952983" y="1863869"/>
            <a:ext cx="10588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Quattrocento Sans"/>
                <a:ea typeface="Quattrocento Sans"/>
                <a:cs typeface="Quattrocento Sans"/>
                <a:sym typeface="Quattrocento Sans"/>
              </a:rPr>
              <a:t>Sehen Sie sich dieses Video an: https://youtu.be/lK00v_tzkCI</a:t>
            </a:r>
            <a:endParaRPr b="0" i="0" sz="24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