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Quattrocento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gAPdgrASOe5z1p6Hf5fCVXTOoK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Italic.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attrocentoSans-italic.fntdata"/><Relationship Id="rId6" Type="http://schemas.openxmlformats.org/officeDocument/2006/relationships/slide" Target="slides/slide2.xml"/><Relationship Id="rId18" Type="http://schemas.openxmlformats.org/officeDocument/2006/relationships/font" Target="fonts/Quattrocento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hyperlink" Target="https://www.youtube.com/watch?v=g9aQn5yUTFs" TargetMode="External"/><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12.png"/><Relationship Id="rId6" Type="http://schemas.openxmlformats.org/officeDocument/2006/relationships/image" Target="../media/image30.png"/><Relationship Id="rId7"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1.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patagonia.com/core-values/" TargetMode="External"/><Relationship Id="rId4" Type="http://schemas.openxmlformats.org/officeDocument/2006/relationships/image" Target="../media/image28.png"/><Relationship Id="rId5" Type="http://schemas.openxmlformats.org/officeDocument/2006/relationships/image" Target="../media/image5.png"/><Relationship Id="rId6" Type="http://schemas.openxmlformats.org/officeDocument/2006/relationships/image" Target="../media/image16.png"/><Relationship Id="rId7" Type="http://schemas.openxmlformats.org/officeDocument/2006/relationships/image" Target="../media/image8.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hyperlink" Target="https://www.youtube.com/watch?v=dyoIB19vSE4" TargetMode="External"/><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hyperlink" Target="https://www.youtube.com/watch?v=VPt0InbY6RA" TargetMode="External"/><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hyperlink" Target="https://www.youtube.com/watch?v=g9aQn5yUTFs" TargetMode="External"/><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hyperlink" Target="https://www.patagonia.com/business-unusual/" TargetMode="External"/><Relationship Id="rId6" Type="http://schemas.openxmlformats.org/officeDocument/2006/relationships/hyperlink" Target="https://www.patagonia.com/hidden-cost-of-clothes/" TargetMode="External"/><Relationship Id="rId7" Type="http://schemas.openxmlformats.org/officeDocument/2006/relationships/hyperlink" Target="https://www.patagonia.com/our-footprint/" TargetMode="External"/><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0"/>
            <a:ext cx="5585974" cy="9795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br>
              <a:rPr lang="es-ES" sz="2000">
                <a:solidFill>
                  <a:srgbClr val="7F7F7F"/>
                </a:solidFill>
                <a:latin typeface="Quattrocento Sans"/>
                <a:ea typeface="Quattrocento Sans"/>
                <a:cs typeface="Quattrocento Sans"/>
                <a:sym typeface="Quattrocento Sans"/>
              </a:rPr>
            </a:br>
            <a:br>
              <a:rPr lang="es-ES" sz="2000">
                <a:solidFill>
                  <a:srgbClr val="7F7F7F"/>
                </a:solidFill>
                <a:latin typeface="Quattrocento Sans"/>
                <a:ea typeface="Quattrocento Sans"/>
                <a:cs typeface="Quattrocento Sans"/>
                <a:sym typeface="Quattrocento Sans"/>
              </a:rPr>
            </a:br>
            <a:br>
              <a:rPr lang="es-ES" sz="2000">
                <a:solidFill>
                  <a:srgbClr val="7F7F7F"/>
                </a:solidFill>
                <a:latin typeface="Quattrocento Sans"/>
                <a:ea typeface="Quattrocento Sans"/>
                <a:cs typeface="Quattrocento Sans"/>
                <a:sym typeface="Quattrocento Sans"/>
              </a:rPr>
            </a:br>
            <a:r>
              <a:rPr lang="es-ES" sz="2000">
                <a:solidFill>
                  <a:srgbClr val="7F7F7F"/>
                </a:solidFill>
                <a:latin typeface="Quattrocento Sans"/>
                <a:ea typeface="Quattrocento Sans"/>
                <a:cs typeface="Quattrocento Sans"/>
                <a:sym typeface="Quattrocento Sans"/>
              </a:rPr>
              <a:t>IO1: Berufsbegleitendes Ausbildungsprogramm</a:t>
            </a:r>
            <a:br>
              <a:rPr lang="es-ES" sz="2000">
                <a:solidFill>
                  <a:srgbClr val="7F7F7F"/>
                </a:solidFill>
                <a:latin typeface="Quattrocento Sans"/>
                <a:ea typeface="Quattrocento Sans"/>
                <a:cs typeface="Quattrocento Sans"/>
                <a:sym typeface="Quattrocento Sans"/>
              </a:rPr>
            </a:br>
            <a:r>
              <a:rPr lang="es-ES" sz="2000">
                <a:solidFill>
                  <a:srgbClr val="7F7F7F"/>
                </a:solidFill>
                <a:latin typeface="Quattrocento Sans"/>
                <a:ea typeface="Quattrocento Sans"/>
                <a:cs typeface="Quattrocento Sans"/>
                <a:sym typeface="Quattrocento Sans"/>
              </a:rPr>
              <a:t>Modul 1: Unternehmertum und soziales Unternehmertum - PPT3</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0"/>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03" name="Google Shape;203;p10"/>
          <p:cNvSpPr txBox="1"/>
          <p:nvPr/>
        </p:nvSpPr>
        <p:spPr>
          <a:xfrm>
            <a:off x="812306" y="356046"/>
            <a:ext cx="98088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29BA86"/>
                </a:solidFill>
                <a:latin typeface="Quattrocento Sans"/>
                <a:ea typeface="Quattrocento Sans"/>
                <a:cs typeface="Quattrocento Sans"/>
                <a:sym typeface="Quattrocento Sans"/>
              </a:rPr>
              <a:t>Patagonia Action Works</a:t>
            </a:r>
            <a:endParaRPr b="1" sz="3600">
              <a:solidFill>
                <a:srgbClr val="29BA86"/>
              </a:solidFill>
              <a:latin typeface="Quattrocento Sans"/>
              <a:ea typeface="Quattrocento Sans"/>
              <a:cs typeface="Quattrocento Sans"/>
              <a:sym typeface="Quattrocento Sans"/>
            </a:endParaRPr>
          </a:p>
        </p:txBody>
      </p:sp>
      <p:sp>
        <p:nvSpPr>
          <p:cNvPr id="204" name="Google Shape;204;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5" name="Google Shape;205;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grpSp>
        <p:nvGrpSpPr>
          <p:cNvPr id="206" name="Google Shape;206;p10"/>
          <p:cNvGrpSpPr/>
          <p:nvPr/>
        </p:nvGrpSpPr>
        <p:grpSpPr>
          <a:xfrm>
            <a:off x="797169" y="1002376"/>
            <a:ext cx="10934218" cy="2995792"/>
            <a:chOff x="946292" y="2877162"/>
            <a:chExt cx="4833569" cy="1752733"/>
          </a:xfrm>
        </p:grpSpPr>
        <p:sp>
          <p:nvSpPr>
            <p:cNvPr id="207" name="Google Shape;207;p10"/>
            <p:cNvSpPr txBox="1"/>
            <p:nvPr/>
          </p:nvSpPr>
          <p:spPr>
            <a:xfrm>
              <a:off x="952983" y="2877162"/>
              <a:ext cx="4678100" cy="270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lang="es-ES" sz="2400" u="sng">
                  <a:solidFill>
                    <a:srgbClr val="000000"/>
                  </a:solidFill>
                  <a:latin typeface="Quattrocento Sans"/>
                  <a:ea typeface="Quattrocento Sans"/>
                  <a:cs typeface="Quattrocento Sans"/>
                  <a:sym typeface="Quattrocento Sans"/>
                  <a:hlinkClick r:id="rId5">
                    <a:extLst>
                      <a:ext uri="{A12FA001-AC4F-418D-AE19-62706E023703}">
                        <ahyp:hlinkClr val="tx"/>
                      </a:ext>
                    </a:extLst>
                  </a:hlinkClick>
                </a:rPr>
                <a:t>https://www.youtube.com/watch?v=g9aQn5yUTFs </a:t>
              </a:r>
              <a:r>
                <a:rPr lang="es-ES" sz="2400" u="sng">
                  <a:solidFill>
                    <a:srgbClr val="000000"/>
                  </a:solidFill>
                  <a:latin typeface="Quattrocento Sans"/>
                  <a:ea typeface="Quattrocento Sans"/>
                  <a:cs typeface="Quattrocento Sans"/>
                  <a:sym typeface="Quattrocento Sans"/>
                </a:rPr>
                <a:t>(2'28'')</a:t>
              </a:r>
              <a:endParaRPr sz="2400" u="sng">
                <a:solidFill>
                  <a:schemeClr val="dk1"/>
                </a:solidFill>
                <a:latin typeface="Quattrocento Sans"/>
                <a:ea typeface="Quattrocento Sans"/>
                <a:cs typeface="Quattrocento Sans"/>
                <a:sym typeface="Quattrocento Sans"/>
              </a:endParaRPr>
            </a:p>
          </p:txBody>
        </p:sp>
        <p:sp>
          <p:nvSpPr>
            <p:cNvPr id="208" name="Google Shape;208;p10"/>
            <p:cNvSpPr txBox="1"/>
            <p:nvPr/>
          </p:nvSpPr>
          <p:spPr>
            <a:xfrm>
              <a:off x="946292" y="3315389"/>
              <a:ext cx="4833569" cy="13145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Seit fast 40 Jahren unterstützt Patagonia Aktivisten an der Basis, die nach Lösungen für die Umweltkrise suchen. Aber in dieser Zeit beispielloser Bedrohungen ist es oft schwer zu wissen, wie man sich am besten engagieren kann. Deshalb bringen wir Einzelpersonen mit unseren Stipendiaten zusammen, damit sie sich für die dringlichsten Probleme einsetzen können, mit denen die Welt heute konfrontiert ist. Wir haben Patagonia Action Works ins Leben gerufen, um engagierte Einzelpersonen mit Organisationen zusammenzubringen, die sich in derselben Gemeinde für Umweltfragen einsetzen. Jetzt ist es für jeden möglich, Umweltgruppen zu finden, mit ihnen in Kontakt zu treten und sich an ihrer Arbeit zu beteiligen.</a:t>
              </a:r>
              <a:endParaRPr sz="2000">
                <a:solidFill>
                  <a:schemeClr val="dk1"/>
                </a:solidFill>
                <a:latin typeface="Quattrocento Sans"/>
                <a:ea typeface="Quattrocento Sans"/>
                <a:cs typeface="Quattrocento Sans"/>
                <a:sym typeface="Quattrocento Sans"/>
              </a:endParaRPr>
            </a:p>
          </p:txBody>
        </p:sp>
      </p:grpSp>
      <p:pic>
        <p:nvPicPr>
          <p:cNvPr id="209" name="Google Shape;209;p10"/>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1"/>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15" name="Google Shape;215;p11"/>
          <p:cNvSpPr txBox="1"/>
          <p:nvPr/>
        </p:nvSpPr>
        <p:spPr>
          <a:xfrm>
            <a:off x="812306" y="356046"/>
            <a:ext cx="98088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29BA86"/>
                </a:solidFill>
                <a:latin typeface="Quattrocento Sans"/>
                <a:ea typeface="Quattrocento Sans"/>
                <a:cs typeface="Quattrocento Sans"/>
                <a:sym typeface="Quattrocento Sans"/>
              </a:rPr>
              <a:t>Fragen zur Diskussion</a:t>
            </a:r>
            <a:endParaRPr b="1" sz="3600">
              <a:solidFill>
                <a:srgbClr val="29BA86"/>
              </a:solidFill>
              <a:latin typeface="Quattrocento Sans"/>
              <a:ea typeface="Quattrocento Sans"/>
              <a:cs typeface="Quattrocento Sans"/>
              <a:sym typeface="Quattrocento Sans"/>
            </a:endParaRPr>
          </a:p>
        </p:txBody>
      </p:sp>
      <p:sp>
        <p:nvSpPr>
          <p:cNvPr id="216" name="Google Shape;216;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7" name="Google Shape;217;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18" name="Google Shape;218;p11"/>
          <p:cNvSpPr txBox="1"/>
          <p:nvPr/>
        </p:nvSpPr>
        <p:spPr>
          <a:xfrm>
            <a:off x="812306" y="1440682"/>
            <a:ext cx="9808802" cy="25545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100"/>
              <a:buFont typeface="Noto Sans Symbols"/>
              <a:buChar char="⮚"/>
            </a:pPr>
            <a:r>
              <a:rPr lang="es-ES" sz="2000">
                <a:solidFill>
                  <a:schemeClr val="dk1"/>
                </a:solidFill>
                <a:latin typeface="Quattrocento Sans"/>
                <a:ea typeface="Quattrocento Sans"/>
                <a:cs typeface="Quattrocento Sans"/>
                <a:sym typeface="Quattrocento Sans"/>
              </a:rPr>
              <a:t>Welchen Einfluss haben unsere Konsumgewohnheiten auf die Entstehung von Abfällen? Nennen Sie einige Beispiele</a:t>
            </a:r>
            <a:endParaRPr sz="2000">
              <a:solidFill>
                <a:schemeClr val="dk1"/>
              </a:solidFill>
              <a:latin typeface="Quattrocento Sans"/>
              <a:ea typeface="Quattrocento Sans"/>
              <a:cs typeface="Quattrocento Sans"/>
              <a:sym typeface="Quattrocento Sans"/>
            </a:endParaRPr>
          </a:p>
          <a:p>
            <a:pPr indent="-285750" lvl="0" marL="285750" marR="0" rtl="0" algn="l">
              <a:spcBef>
                <a:spcPts val="600"/>
              </a:spcBef>
              <a:spcAft>
                <a:spcPts val="0"/>
              </a:spcAft>
              <a:buClr>
                <a:schemeClr val="dk1"/>
              </a:buClr>
              <a:buSzPts val="1100"/>
              <a:buFont typeface="Noto Sans Symbols"/>
              <a:buChar char="⮚"/>
            </a:pPr>
            <a:r>
              <a:rPr lang="es-ES" sz="2000">
                <a:solidFill>
                  <a:schemeClr val="dk1"/>
                </a:solidFill>
                <a:latin typeface="Quattrocento Sans"/>
                <a:ea typeface="Quattrocento Sans"/>
                <a:cs typeface="Quattrocento Sans"/>
                <a:sym typeface="Quattrocento Sans"/>
              </a:rPr>
              <a:t>Wie kann ein soziales Unternehmen mit seinen Kunden kommunizieren, damit sie verstehen, welche Wirkung sie erzielen?</a:t>
            </a:r>
            <a:endParaRPr/>
          </a:p>
          <a:p>
            <a:pPr indent="-285750" lvl="0" marL="285750" marR="0" rtl="0" algn="l">
              <a:spcBef>
                <a:spcPts val="600"/>
              </a:spcBef>
              <a:spcAft>
                <a:spcPts val="0"/>
              </a:spcAft>
              <a:buClr>
                <a:schemeClr val="dk1"/>
              </a:buClr>
              <a:buSzPts val="1100"/>
              <a:buFont typeface="Noto Sans Symbols"/>
              <a:buChar char="⮚"/>
            </a:pPr>
            <a:r>
              <a:rPr lang="es-ES" sz="2000">
                <a:solidFill>
                  <a:schemeClr val="dk1"/>
                </a:solidFill>
                <a:latin typeface="Quattrocento Sans"/>
                <a:ea typeface="Quattrocento Sans"/>
                <a:cs typeface="Quattrocento Sans"/>
                <a:sym typeface="Quattrocento Sans"/>
              </a:rPr>
              <a:t>Glauben Sie, dass der Eigentümer eines Unternehmens auch ein Umweltaktivist sein kann?</a:t>
            </a:r>
            <a:endParaRPr/>
          </a:p>
          <a:p>
            <a:pPr indent="-215900" lvl="0" marL="285750" marR="0" rtl="0" algn="l">
              <a:spcBef>
                <a:spcPts val="600"/>
              </a:spcBef>
              <a:spcAft>
                <a:spcPts val="0"/>
              </a:spcAft>
              <a:buClr>
                <a:schemeClr val="dk1"/>
              </a:buClr>
              <a:buSzPts val="1100"/>
              <a:buFont typeface="Noto Sans Symbols"/>
              <a:buNone/>
            </a:pPr>
            <a:r>
              <a:t/>
            </a:r>
            <a:endParaRPr sz="2000">
              <a:solidFill>
                <a:schemeClr val="dk1"/>
              </a:solidFill>
              <a:latin typeface="Quattrocento Sans"/>
              <a:ea typeface="Quattrocento Sans"/>
              <a:cs typeface="Quattrocento Sans"/>
              <a:sym typeface="Quattrocento Sans"/>
            </a:endParaRPr>
          </a:p>
          <a:p>
            <a:pPr indent="-215900" lvl="0" marL="285750" marR="0" rtl="0" algn="l">
              <a:spcBef>
                <a:spcPts val="600"/>
              </a:spcBef>
              <a:spcAft>
                <a:spcPts val="0"/>
              </a:spcAft>
              <a:buClr>
                <a:schemeClr val="dk1"/>
              </a:buClr>
              <a:buSzPts val="1100"/>
              <a:buFont typeface="Noto Sans Symbols"/>
              <a:buNone/>
            </a:pPr>
            <a:r>
              <a:t/>
            </a:r>
            <a:endParaRPr sz="2000">
              <a:solidFill>
                <a:schemeClr val="dk1"/>
              </a:solidFill>
              <a:latin typeface="Quattrocento Sans"/>
              <a:ea typeface="Quattrocento Sans"/>
              <a:cs typeface="Quattrocento Sans"/>
              <a:sym typeface="Quattrocento Sans"/>
            </a:endParaRPr>
          </a:p>
        </p:txBody>
      </p:sp>
      <p:pic>
        <p:nvPicPr>
          <p:cNvPr id="219" name="Google Shape;219;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2"/>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s-ES"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s-ES"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25" name="Google Shape;225;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6" name="Google Shape;226;p12"/>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27" name="Google Shape;227;p12"/>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28" name="Google Shape;228;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29" name="Google Shape;229;p12"/>
          <p:cNvGrpSpPr/>
          <p:nvPr/>
        </p:nvGrpSpPr>
        <p:grpSpPr>
          <a:xfrm>
            <a:off x="2569288" y="3802743"/>
            <a:ext cx="7053424" cy="1670958"/>
            <a:chOff x="2569288" y="3802743"/>
            <a:chExt cx="7053424" cy="1670958"/>
          </a:xfrm>
        </p:grpSpPr>
        <p:pic>
          <p:nvPicPr>
            <p:cNvPr descr="Qr code&#10;&#10;Description automatically generated" id="230" name="Google Shape;230;p12"/>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31" name="Google Shape;231;p12"/>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s-ES" sz="3600">
                <a:solidFill>
                  <a:srgbClr val="29BB89"/>
                </a:solidFill>
                <a:latin typeface="Quattrocento Sans"/>
                <a:ea typeface="Quattrocento Sans"/>
                <a:cs typeface="Quattrocento Sans"/>
                <a:sym typeface="Quattrocento Sans"/>
              </a:rPr>
              <a:t>Modul 1: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s-ES"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s-ES" sz="2400" u="none" cap="none" strike="noStrike">
                <a:solidFill>
                  <a:srgbClr val="3F3F3F"/>
                </a:solidFill>
                <a:latin typeface="Quattrocento Sans"/>
                <a:ea typeface="Quattrocento Sans"/>
                <a:cs typeface="Quattrocento Sans"/>
                <a:sym typeface="Quattrocento Sans"/>
              </a:rPr>
              <a:t>Unternehmertum und soziales Unternehmertum</a:t>
            </a:r>
            <a:endParaRPr/>
          </a:p>
        </p:txBody>
      </p:sp>
      <p:sp>
        <p:nvSpPr>
          <p:cNvPr id="95" name="Google Shape;95;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s-ES" sz="2400" u="none" cap="none" strike="noStrike">
                <a:solidFill>
                  <a:srgbClr val="195562"/>
                </a:solidFill>
                <a:latin typeface="Quattrocento Sans"/>
                <a:ea typeface="Quattrocento Sans"/>
                <a:cs typeface="Quattrocento Sans"/>
                <a:sym typeface="Quattrocento Sans"/>
              </a:rPr>
              <a:t>2</a:t>
            </a:r>
            <a:endParaRPr/>
          </a:p>
        </p:txBody>
      </p:sp>
      <p:sp>
        <p:nvSpPr>
          <p:cNvPr id="96" name="Google Shape;96;p2"/>
          <p:cNvSpPr txBox="1"/>
          <p:nvPr/>
        </p:nvSpPr>
        <p:spPr>
          <a:xfrm>
            <a:off x="3262907" y="2694449"/>
            <a:ext cx="7583284"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s-ES" sz="2400" u="none" cap="none" strike="noStrike">
                <a:solidFill>
                  <a:srgbClr val="3F3F3F"/>
                </a:solidFill>
                <a:latin typeface="Quattrocento Sans"/>
                <a:ea typeface="Quattrocento Sans"/>
                <a:cs typeface="Quattrocento Sans"/>
                <a:sym typeface="Quattrocento Sans"/>
              </a:rPr>
              <a:t>Identifizierung der Probleme in Ihrer Gemeinde</a:t>
            </a:r>
            <a:endParaRPr b="0" i="0" sz="2400" u="none" cap="none" strike="noStrike">
              <a:solidFill>
                <a:srgbClr val="3F3F3F"/>
              </a:solidFill>
              <a:latin typeface="Quattrocento Sans"/>
              <a:ea typeface="Quattrocento Sans"/>
              <a:cs typeface="Quattrocento Sans"/>
              <a:sym typeface="Quattrocento Sans"/>
            </a:endParaRPr>
          </a:p>
        </p:txBody>
      </p:sp>
      <p:sp>
        <p:nvSpPr>
          <p:cNvPr id="97" name="Google Shape;97;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s-ES" sz="2400" u="none" cap="none" strike="noStrike">
                <a:solidFill>
                  <a:srgbClr val="195562"/>
                </a:solidFill>
                <a:latin typeface="Quattrocento Sans"/>
                <a:ea typeface="Quattrocento Sans"/>
                <a:cs typeface="Quattrocento Sans"/>
                <a:sym typeface="Quattrocento Sans"/>
              </a:rPr>
              <a:t>3</a:t>
            </a:r>
            <a:endParaRPr/>
          </a:p>
        </p:txBody>
      </p:sp>
      <p:sp>
        <p:nvSpPr>
          <p:cNvPr id="98" name="Google Shape;98;p2"/>
          <p:cNvSpPr txBox="1"/>
          <p:nvPr/>
        </p:nvSpPr>
        <p:spPr>
          <a:xfrm>
            <a:off x="3262907" y="3917766"/>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s-ES" sz="2400" u="none" cap="none" strike="noStrike">
                <a:solidFill>
                  <a:srgbClr val="3F3F3F"/>
                </a:solidFill>
                <a:latin typeface="Quattrocento Sans"/>
                <a:ea typeface="Quattrocento Sans"/>
                <a:cs typeface="Quattrocento Sans"/>
                <a:sym typeface="Quattrocento Sans"/>
              </a:rPr>
              <a:t>Fallstudie: Die Vision und Mission eines Sozialunternehmens verstehen</a:t>
            </a:r>
            <a:endParaRPr/>
          </a:p>
        </p:txBody>
      </p:sp>
      <p:sp>
        <p:nvSpPr>
          <p:cNvPr id="99" name="Google Shape;99;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0" name="Google Shape;100;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1" name="Google Shape;101;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2" name="Google Shape;102;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3" name="Google Shape;103;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4" name="Google Shape;104;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b="0" l="0" r="0" t="0"/>
          <a:stretch/>
        </p:blipFill>
        <p:spPr>
          <a:xfrm>
            <a:off x="1292976" y="2409507"/>
            <a:ext cx="2013790" cy="2968271"/>
          </a:xfrm>
          <a:prstGeom prst="rect">
            <a:avLst/>
          </a:prstGeom>
          <a:noFill/>
          <a:ln>
            <a:noFill/>
          </a:ln>
        </p:spPr>
      </p:pic>
      <p:pic>
        <p:nvPicPr>
          <p:cNvPr id="110" name="Google Shape;110;p3"/>
          <p:cNvPicPr preferRelativeResize="0"/>
          <p:nvPr/>
        </p:nvPicPr>
        <p:blipFill rotWithShape="1">
          <a:blip r:embed="rId4">
            <a:alphaModFix/>
          </a:blip>
          <a:srcRect b="0" l="0" r="0" t="0"/>
          <a:stretch/>
        </p:blipFill>
        <p:spPr>
          <a:xfrm>
            <a:off x="4555250" y="2409507"/>
            <a:ext cx="2013790" cy="2968271"/>
          </a:xfrm>
          <a:prstGeom prst="rect">
            <a:avLst/>
          </a:prstGeom>
          <a:noFill/>
          <a:ln>
            <a:noFill/>
          </a:ln>
        </p:spPr>
      </p:pic>
      <p:pic>
        <p:nvPicPr>
          <p:cNvPr id="111" name="Google Shape;111;p3"/>
          <p:cNvPicPr preferRelativeResize="0"/>
          <p:nvPr/>
        </p:nvPicPr>
        <p:blipFill rotWithShape="1">
          <a:blip r:embed="rId4">
            <a:alphaModFix/>
          </a:blip>
          <a:srcRect b="0" l="0" r="0" t="0"/>
          <a:stretch/>
        </p:blipFill>
        <p:spPr>
          <a:xfrm>
            <a:off x="7676166" y="2409507"/>
            <a:ext cx="2013790" cy="2968271"/>
          </a:xfrm>
          <a:prstGeom prst="rect">
            <a:avLst/>
          </a:prstGeom>
          <a:noFill/>
          <a:ln>
            <a:noFill/>
          </a:ln>
        </p:spPr>
      </p:pic>
      <p:pic>
        <p:nvPicPr>
          <p:cNvPr descr="Text&#10;&#10;Description automatically generated" id="112" name="Google Shape;112;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3" name="Google Shape;113;p3"/>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400" u="none" cap="none" strike="noStrike">
                <a:solidFill>
                  <a:srgbClr val="29BB89"/>
                </a:solidFill>
                <a:latin typeface="Quattrocento Sans"/>
                <a:ea typeface="Quattrocento Sans"/>
                <a:cs typeface="Quattrocento Sans"/>
                <a:sym typeface="Quattrocento Sans"/>
              </a:rPr>
              <a:t>VERSTEHEN</a:t>
            </a:r>
            <a:endParaRPr/>
          </a:p>
        </p:txBody>
      </p:sp>
      <p:sp>
        <p:nvSpPr>
          <p:cNvPr id="114" name="Google Shape;114;p3"/>
          <p:cNvSpPr txBox="1"/>
          <p:nvPr/>
        </p:nvSpPr>
        <p:spPr>
          <a:xfrm>
            <a:off x="464686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400" u="none" cap="none" strike="noStrike">
                <a:solidFill>
                  <a:srgbClr val="29BB89"/>
                </a:solidFill>
                <a:latin typeface="Quattrocento Sans"/>
                <a:ea typeface="Quattrocento Sans"/>
                <a:cs typeface="Quattrocento Sans"/>
                <a:sym typeface="Quattrocento Sans"/>
              </a:rPr>
              <a:t>ARBEIT </a:t>
            </a:r>
            <a:endParaRPr/>
          </a:p>
        </p:txBody>
      </p:sp>
      <p:sp>
        <p:nvSpPr>
          <p:cNvPr id="115" name="Google Shape;115;p3"/>
          <p:cNvSpPr txBox="1"/>
          <p:nvPr/>
        </p:nvSpPr>
        <p:spPr>
          <a:xfrm>
            <a:off x="782893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400" u="none" cap="none" strike="noStrike">
                <a:solidFill>
                  <a:srgbClr val="29BB89"/>
                </a:solidFill>
                <a:latin typeface="Quattrocento Sans"/>
                <a:ea typeface="Quattrocento Sans"/>
                <a:cs typeface="Quattrocento Sans"/>
                <a:sym typeface="Quattrocento Sans"/>
              </a:rPr>
              <a:t>FRAGEN SIE SICH SELBST</a:t>
            </a:r>
            <a:endParaRPr/>
          </a:p>
        </p:txBody>
      </p:sp>
      <p:sp>
        <p:nvSpPr>
          <p:cNvPr id="116" name="Google Shape;116;p3"/>
          <p:cNvSpPr txBox="1"/>
          <p:nvPr/>
        </p:nvSpPr>
        <p:spPr>
          <a:xfrm>
            <a:off x="1376025" y="3431975"/>
            <a:ext cx="1847700" cy="738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1400" u="none" cap="none" strike="noStrike">
                <a:solidFill>
                  <a:schemeClr val="lt1"/>
                </a:solidFill>
                <a:latin typeface="Quattrocento Sans"/>
                <a:ea typeface="Quattrocento Sans"/>
                <a:cs typeface="Quattrocento Sans"/>
                <a:sym typeface="Quattrocento Sans"/>
              </a:rPr>
              <a:t>Die Werte, die Vision und der Auftrag eines Sozialunternehmens</a:t>
            </a:r>
            <a:endParaRPr b="0" i="0" sz="1400" u="none" cap="none" strike="noStrike">
              <a:solidFill>
                <a:schemeClr val="lt1"/>
              </a:solidFill>
              <a:latin typeface="Quattrocento Sans"/>
              <a:ea typeface="Quattrocento Sans"/>
              <a:cs typeface="Quattrocento Sans"/>
              <a:sym typeface="Quattrocento Sans"/>
            </a:endParaRPr>
          </a:p>
        </p:txBody>
      </p:sp>
      <p:sp>
        <p:nvSpPr>
          <p:cNvPr id="117" name="Google Shape;117;p3"/>
          <p:cNvSpPr txBox="1"/>
          <p:nvPr/>
        </p:nvSpPr>
        <p:spPr>
          <a:xfrm>
            <a:off x="4721425" y="3539821"/>
            <a:ext cx="1681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1400" u="none" cap="none" strike="noStrike">
                <a:solidFill>
                  <a:schemeClr val="lt1"/>
                </a:solidFill>
                <a:latin typeface="Quattrocento Sans"/>
                <a:ea typeface="Quattrocento Sans"/>
                <a:cs typeface="Quattrocento Sans"/>
                <a:sym typeface="Quattrocento Sans"/>
              </a:rPr>
              <a:t>Arbeit an einer echten Fallstudie</a:t>
            </a:r>
            <a:endParaRPr/>
          </a:p>
        </p:txBody>
      </p:sp>
      <p:sp>
        <p:nvSpPr>
          <p:cNvPr id="118" name="Google Shape;118;p3"/>
          <p:cNvSpPr txBox="1"/>
          <p:nvPr/>
        </p:nvSpPr>
        <p:spPr>
          <a:xfrm>
            <a:off x="7817524" y="3416592"/>
            <a:ext cx="16815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1400" u="none" cap="none" strike="noStrike">
                <a:solidFill>
                  <a:schemeClr val="lt1"/>
                </a:solidFill>
                <a:latin typeface="Quattrocento Sans"/>
                <a:ea typeface="Quattrocento Sans"/>
                <a:cs typeface="Quattrocento Sans"/>
                <a:sym typeface="Quattrocento Sans"/>
              </a:rPr>
              <a:t>Fragen Sie sich selbst, welche Kompetenzen Sie für unternehmerisches Handeln besitzen</a:t>
            </a:r>
            <a:endParaRPr/>
          </a:p>
        </p:txBody>
      </p:sp>
      <p:sp>
        <p:nvSpPr>
          <p:cNvPr id="119" name="Google Shape;119;p3"/>
          <p:cNvSpPr txBox="1"/>
          <p:nvPr>
            <p:ph type="title"/>
          </p:nvPr>
        </p:nvSpPr>
        <p:spPr>
          <a:xfrm>
            <a:off x="3528404" y="1007929"/>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s-ES" sz="3600">
                <a:solidFill>
                  <a:srgbClr val="29BB89"/>
                </a:solidFill>
                <a:latin typeface="Quattrocento Sans"/>
                <a:ea typeface="Quattrocento Sans"/>
                <a:cs typeface="Quattrocento Sans"/>
                <a:sym typeface="Quattrocento Sans"/>
              </a:rPr>
              <a:t>ZIELE</a:t>
            </a:r>
            <a:endParaRPr/>
          </a:p>
        </p:txBody>
      </p:sp>
      <p:pic>
        <p:nvPicPr>
          <p:cNvPr id="120" name="Google Shape;120;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6" name="Google Shape;126;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7" name="Google Shape;127;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8" name="Google Shape;128;p4"/>
          <p:cNvSpPr/>
          <p:nvPr/>
        </p:nvSpPr>
        <p:spPr>
          <a:xfrm>
            <a:off x="2293620" y="1257622"/>
            <a:ext cx="7664221" cy="525572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4"/>
          <p:cNvSpPr txBox="1"/>
          <p:nvPr/>
        </p:nvSpPr>
        <p:spPr>
          <a:xfrm>
            <a:off x="2762250" y="1425099"/>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ES" sz="3600" u="none" cap="none" strike="noStrike">
                <a:solidFill>
                  <a:srgbClr val="29BB89"/>
                </a:solidFill>
                <a:latin typeface="Quattrocento Sans"/>
                <a:ea typeface="Quattrocento Sans"/>
                <a:cs typeface="Quattrocento Sans"/>
                <a:sym typeface="Quattrocento Sans"/>
              </a:rPr>
              <a:t>Fallstudie: Patagonia</a:t>
            </a:r>
            <a:endParaRPr/>
          </a:p>
        </p:txBody>
      </p:sp>
      <p:sp>
        <p:nvSpPr>
          <p:cNvPr id="130" name="Google Shape;130;p4"/>
          <p:cNvSpPr txBox="1"/>
          <p:nvPr/>
        </p:nvSpPr>
        <p:spPr>
          <a:xfrm>
            <a:off x="2762249" y="2071430"/>
            <a:ext cx="6486300" cy="41304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s-ES" sz="1600">
                <a:solidFill>
                  <a:schemeClr val="dk1"/>
                </a:solidFill>
                <a:latin typeface="Quattrocento Sans"/>
                <a:ea typeface="Quattrocento Sans"/>
                <a:cs typeface="Quattrocento Sans"/>
                <a:sym typeface="Quattrocento Sans"/>
              </a:rPr>
              <a:t>Patagonia, Inc. ist ein amerikanischer Einzelhändler für Outdoor-Bekleidung, der 1973 von Yvon Chouinard gegründet wurde und seinen Sitz in Ventura, Kalifornien, hat.</a:t>
            </a:r>
            <a:endParaRPr sz="1600">
              <a:solidFill>
                <a:schemeClr val="dk1"/>
              </a:solidFill>
              <a:latin typeface="Quattrocento Sans"/>
              <a:ea typeface="Quattrocento Sans"/>
              <a:cs typeface="Quattrocento Sans"/>
              <a:sym typeface="Quattrocento Sans"/>
            </a:endParaRPr>
          </a:p>
          <a:p>
            <a:pPr indent="0" lvl="0" marL="0" marR="0" rtl="0" algn="just">
              <a:lnSpc>
                <a:spcPct val="107000"/>
              </a:lnSpc>
              <a:spcBef>
                <a:spcPts val="800"/>
              </a:spcBef>
              <a:spcAft>
                <a:spcPts val="0"/>
              </a:spcAft>
              <a:buNone/>
            </a:pPr>
            <a:r>
              <a:rPr lang="es-ES" sz="1600">
                <a:solidFill>
                  <a:schemeClr val="dk1"/>
                </a:solidFill>
                <a:latin typeface="Quattrocento Sans"/>
                <a:ea typeface="Quattrocento Sans"/>
                <a:cs typeface="Quattrocento Sans"/>
                <a:sym typeface="Quattrocento Sans"/>
              </a:rPr>
              <a:t>Nach einer langen Geschichte der Nachhaltigkeit, die 1973 begann, wurde Patagonia im Januar 2012 als erstes kalifornisches Unternehmen eine Benefit Corporation - ein rechtlicher Rahmen, der es auftragsorientierten Unternehmen wie Patagonia ermöglicht, diesen Status zu behalten, während sie wachsen und sich verändern. Das Unternehmen ist außerdem eine zertifizierte B Corporation. Um sich als B-Corporation zu qualifizieren, muss ein Unternehmen eine explizite soziale oder ökologische Mission haben und eine rechtlich bindende treuhänderische Verantwortung, die Interessen der Arbeiter, der Gemeinschaft und der Umwelt sowie der Aktionäre zu berücksichtigen. Um die B-Corp-Zertifizierung aufrechtzuerhalten, müssen sie ihre Qualifikationen alle drei Jahre aktualisieren und überprüfen.</a:t>
            </a:r>
            <a:endParaRPr sz="1200"/>
          </a:p>
        </p:txBody>
      </p:sp>
      <p:pic>
        <p:nvPicPr>
          <p:cNvPr id="131" name="Google Shape;131;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ph type="title"/>
          </p:nvPr>
        </p:nvSpPr>
        <p:spPr>
          <a:xfrm>
            <a:off x="3017849" y="319512"/>
            <a:ext cx="5739338" cy="525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4B9D9"/>
              </a:buClr>
              <a:buSzPts val="3600"/>
              <a:buFont typeface="Quattrocento Sans"/>
              <a:buNone/>
            </a:pPr>
            <a:r>
              <a:rPr b="1" lang="es-ES" sz="3600">
                <a:solidFill>
                  <a:srgbClr val="04B9D9"/>
                </a:solidFill>
                <a:latin typeface="Quattrocento Sans"/>
                <a:ea typeface="Quattrocento Sans"/>
                <a:cs typeface="Quattrocento Sans"/>
                <a:sym typeface="Quattrocento Sans"/>
              </a:rPr>
              <a:t>KERNWERTE</a:t>
            </a:r>
            <a:br>
              <a:rPr b="1" lang="es-ES" sz="3600">
                <a:solidFill>
                  <a:srgbClr val="04B9D9"/>
                </a:solidFill>
                <a:latin typeface="Quattrocento Sans"/>
                <a:ea typeface="Quattrocento Sans"/>
                <a:cs typeface="Quattrocento Sans"/>
                <a:sym typeface="Quattrocento Sans"/>
              </a:rPr>
            </a:br>
            <a:r>
              <a:rPr lang="es-ES" sz="2000" u="sng">
                <a:solidFill>
                  <a:srgbClr val="04B9D9"/>
                </a:solidFill>
                <a:latin typeface="Quattrocento Sans"/>
                <a:ea typeface="Quattrocento Sans"/>
                <a:cs typeface="Quattrocento Sans"/>
                <a:sym typeface="Quattrocento Sans"/>
                <a:hlinkClick r:id="rId3">
                  <a:extLst>
                    <a:ext uri="{A12FA001-AC4F-418D-AE19-62706E023703}">
                      <ahyp:hlinkClr val="tx"/>
                    </a:ext>
                  </a:extLst>
                </a:hlinkClick>
              </a:rPr>
              <a:t>https://www.patagonia.com/core-values/ </a:t>
            </a:r>
            <a:endParaRPr sz="3600">
              <a:solidFill>
                <a:srgbClr val="04B9D9"/>
              </a:solidFill>
              <a:latin typeface="Quattrocento Sans"/>
              <a:ea typeface="Quattrocento Sans"/>
              <a:cs typeface="Quattrocento Sans"/>
              <a:sym typeface="Quattrocento Sans"/>
            </a:endParaRPr>
          </a:p>
        </p:txBody>
      </p:sp>
      <p:sp>
        <p:nvSpPr>
          <p:cNvPr id="137" name="Google Shape;137;p5"/>
          <p:cNvSpPr txBox="1"/>
          <p:nvPr/>
        </p:nvSpPr>
        <p:spPr>
          <a:xfrm>
            <a:off x="1389155" y="3275081"/>
            <a:ext cx="2611507"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s-ES" sz="2000">
                <a:solidFill>
                  <a:srgbClr val="04B9D9"/>
                </a:solidFill>
                <a:latin typeface="Quattrocento Sans"/>
                <a:ea typeface="Quattrocento Sans"/>
                <a:cs typeface="Quattrocento Sans"/>
                <a:sym typeface="Quattrocento Sans"/>
              </a:rPr>
              <a:t>Das beste Produkt herstellen</a:t>
            </a:r>
            <a:endParaRPr/>
          </a:p>
        </p:txBody>
      </p:sp>
      <p:sp>
        <p:nvSpPr>
          <p:cNvPr id="138" name="Google Shape;138;p5"/>
          <p:cNvSpPr txBox="1"/>
          <p:nvPr/>
        </p:nvSpPr>
        <p:spPr>
          <a:xfrm>
            <a:off x="4540584" y="3288354"/>
            <a:ext cx="269386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s-ES" sz="2000">
                <a:solidFill>
                  <a:srgbClr val="04B9D9"/>
                </a:solidFill>
                <a:latin typeface="Quattrocento Sans"/>
                <a:ea typeface="Quattrocento Sans"/>
                <a:cs typeface="Quattrocento Sans"/>
                <a:sym typeface="Quattrocento Sans"/>
              </a:rPr>
              <a:t>keinen unnötigen Schaden verursachen</a:t>
            </a:r>
            <a:endParaRPr/>
          </a:p>
        </p:txBody>
      </p:sp>
      <p:sp>
        <p:nvSpPr>
          <p:cNvPr id="139" name="Google Shape;139;p5"/>
          <p:cNvSpPr txBox="1"/>
          <p:nvPr/>
        </p:nvSpPr>
        <p:spPr>
          <a:xfrm>
            <a:off x="1100262" y="3882531"/>
            <a:ext cx="3016500" cy="2124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200">
                <a:solidFill>
                  <a:srgbClr val="04B9D9"/>
                </a:solidFill>
                <a:latin typeface="Quattrocento Sans"/>
                <a:ea typeface="Quattrocento Sans"/>
                <a:cs typeface="Quattrocento Sans"/>
                <a:sym typeface="Quattrocento Sans"/>
              </a:rPr>
              <a:t>Unsere Kriterien für das beste Produkt beruhen auf Funktion, Reparierbarkeit und vor allem auf Langlebigkeit. Eine der direktesten Möglichkeiten, die Umweltauswirkungen zu begrenzen, sind Waren, die Generationen überdauern oder recycelt werden können, so dass die in ihnen enthaltenen Materialien in Gebrauch bleiben. Die Herstellung des besten Produkts ist wichtig für die Rettung unseres Planeten.</a:t>
            </a:r>
            <a:endParaRPr sz="1200">
              <a:solidFill>
                <a:srgbClr val="04B9D9"/>
              </a:solidFill>
              <a:latin typeface="Quattrocento Sans"/>
              <a:ea typeface="Quattrocento Sans"/>
              <a:cs typeface="Quattrocento Sans"/>
              <a:sym typeface="Quattrocento Sans"/>
            </a:endParaRPr>
          </a:p>
        </p:txBody>
      </p:sp>
      <p:sp>
        <p:nvSpPr>
          <p:cNvPr id="140" name="Google Shape;140;p5"/>
          <p:cNvSpPr txBox="1"/>
          <p:nvPr/>
        </p:nvSpPr>
        <p:spPr>
          <a:xfrm>
            <a:off x="8159855" y="3266208"/>
            <a:ext cx="2243560" cy="4571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s-ES" sz="2000">
                <a:solidFill>
                  <a:srgbClr val="04B9D9"/>
                </a:solidFill>
                <a:latin typeface="Quattrocento Sans"/>
                <a:ea typeface="Quattrocento Sans"/>
                <a:cs typeface="Quattrocento Sans"/>
                <a:sym typeface="Quattrocento Sans"/>
              </a:rPr>
              <a:t>Wirtschaft zum Schutz der Natur nutzen</a:t>
            </a:r>
            <a:endParaRPr b="1" sz="2000">
              <a:solidFill>
                <a:srgbClr val="04B9D9"/>
              </a:solidFill>
              <a:latin typeface="Quattrocento Sans"/>
              <a:ea typeface="Quattrocento Sans"/>
              <a:cs typeface="Quattrocento Sans"/>
              <a:sym typeface="Quattrocento Sans"/>
            </a:endParaRPr>
          </a:p>
        </p:txBody>
      </p:sp>
      <p:sp>
        <p:nvSpPr>
          <p:cNvPr id="141" name="Google Shape;141;p5"/>
          <p:cNvSpPr txBox="1"/>
          <p:nvPr/>
        </p:nvSpPr>
        <p:spPr>
          <a:xfrm>
            <a:off x="4563053" y="3862542"/>
            <a:ext cx="2762700" cy="26475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s-ES" sz="1300">
                <a:solidFill>
                  <a:srgbClr val="04B9D9"/>
                </a:solidFill>
                <a:latin typeface="Quattrocento Sans"/>
                <a:ea typeface="Quattrocento Sans"/>
                <a:cs typeface="Quattrocento Sans"/>
                <a:sym typeface="Quattrocento Sans"/>
              </a:rPr>
              <a:t>Wir wissen, dass unsere Geschäftstätigkeit - von der Beleuchtung von Geschäften bis zum Färben von Hemden - Teil des Problems ist. Wir arbeiten ständig daran, unsere Geschäftspraktiken zu ändern und unsere Erkenntnisse weiterzugeben. Wir wissen aber auch, dass dies nicht ausreicht. Wir wollen nicht nur weniger Schaden anrichten, sondern auch mehr Gutes tun.</a:t>
            </a:r>
            <a:endParaRPr sz="1300"/>
          </a:p>
        </p:txBody>
      </p:sp>
      <p:sp>
        <p:nvSpPr>
          <p:cNvPr id="142" name="Google Shape;142;p5"/>
          <p:cNvSpPr txBox="1"/>
          <p:nvPr/>
        </p:nvSpPr>
        <p:spPr>
          <a:xfrm>
            <a:off x="7771777" y="3906496"/>
            <a:ext cx="3301800" cy="149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300">
                <a:solidFill>
                  <a:srgbClr val="04B9D9"/>
                </a:solidFill>
                <a:latin typeface="Quattrocento Sans"/>
                <a:ea typeface="Quattrocento Sans"/>
                <a:cs typeface="Quattrocento Sans"/>
                <a:sym typeface="Quattrocento Sans"/>
              </a:rPr>
              <a:t>Die Herausforderungen, vor denen wir als Gesellschaft stehen, erfordern Führungsstärke. Sobald wir ein Problem erkennen, handeln wir. Wir nehmen Risiken in Kauf und handeln, um die Stabilität, Integrität und Schönheit des Lebensnetzes zu schützen und wiederherzustellen.</a:t>
            </a:r>
            <a:endParaRPr sz="1300">
              <a:solidFill>
                <a:srgbClr val="04B9D9"/>
              </a:solidFill>
              <a:latin typeface="Quattrocento Sans"/>
              <a:ea typeface="Quattrocento Sans"/>
              <a:cs typeface="Quattrocento Sans"/>
              <a:sym typeface="Quattrocento Sans"/>
            </a:endParaRPr>
          </a:p>
        </p:txBody>
      </p:sp>
      <p:sp>
        <p:nvSpPr>
          <p:cNvPr id="143" name="Google Shape;143;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4" name="Google Shape;144;p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45" name="Google Shape;145;p5"/>
          <p:cNvPicPr preferRelativeResize="0"/>
          <p:nvPr/>
        </p:nvPicPr>
        <p:blipFill rotWithShape="1">
          <a:blip r:embed="rId5">
            <a:alphaModFix/>
          </a:blip>
          <a:srcRect b="0" l="0" r="0" t="0"/>
          <a:stretch/>
        </p:blipFill>
        <p:spPr>
          <a:xfrm>
            <a:off x="5373376" y="2234680"/>
            <a:ext cx="781050" cy="781050"/>
          </a:xfrm>
          <a:prstGeom prst="rect">
            <a:avLst/>
          </a:prstGeom>
          <a:noFill/>
          <a:ln>
            <a:noFill/>
          </a:ln>
        </p:spPr>
      </p:pic>
      <p:pic>
        <p:nvPicPr>
          <p:cNvPr id="146" name="Google Shape;146;p5"/>
          <p:cNvPicPr preferRelativeResize="0"/>
          <p:nvPr/>
        </p:nvPicPr>
        <p:blipFill rotWithShape="1">
          <a:blip r:embed="rId6">
            <a:alphaModFix/>
          </a:blip>
          <a:srcRect b="0" l="0" r="0" t="0"/>
          <a:stretch/>
        </p:blipFill>
        <p:spPr>
          <a:xfrm>
            <a:off x="2236799" y="2234680"/>
            <a:ext cx="781050" cy="781050"/>
          </a:xfrm>
          <a:prstGeom prst="rect">
            <a:avLst/>
          </a:prstGeom>
          <a:noFill/>
          <a:ln>
            <a:noFill/>
          </a:ln>
        </p:spPr>
      </p:pic>
      <p:pic>
        <p:nvPicPr>
          <p:cNvPr id="147" name="Google Shape;147;p5"/>
          <p:cNvPicPr preferRelativeResize="0"/>
          <p:nvPr/>
        </p:nvPicPr>
        <p:blipFill rotWithShape="1">
          <a:blip r:embed="rId7">
            <a:alphaModFix/>
          </a:blip>
          <a:srcRect b="0" l="0" r="0" t="0"/>
          <a:stretch/>
        </p:blipFill>
        <p:spPr>
          <a:xfrm>
            <a:off x="8891110" y="2234680"/>
            <a:ext cx="781050" cy="781050"/>
          </a:xfrm>
          <a:prstGeom prst="rect">
            <a:avLst/>
          </a:prstGeom>
          <a:noFill/>
          <a:ln>
            <a:noFill/>
          </a:ln>
        </p:spPr>
      </p:pic>
      <p:pic>
        <p:nvPicPr>
          <p:cNvPr id="148" name="Google Shape;148;p5"/>
          <p:cNvPicPr preferRelativeResize="0"/>
          <p:nvPr/>
        </p:nvPicPr>
        <p:blipFill rotWithShape="1">
          <a:blip r:embed="rId8">
            <a:alphaModFix/>
          </a:blip>
          <a:srcRect b="0" l="0" r="0" t="0"/>
          <a:stretch/>
        </p:blipFill>
        <p:spPr>
          <a:xfrm>
            <a:off x="11541231" y="108086"/>
            <a:ext cx="495921" cy="495921"/>
          </a:xfrm>
          <a:prstGeom prst="rect">
            <a:avLst/>
          </a:prstGeom>
          <a:noFill/>
          <a:ln>
            <a:noFill/>
          </a:ln>
        </p:spPr>
      </p:pic>
      <p:sp>
        <p:nvSpPr>
          <p:cNvPr id="149" name="Google Shape;149;p5"/>
          <p:cNvSpPr txBox="1"/>
          <p:nvPr/>
        </p:nvSpPr>
        <p:spPr>
          <a:xfrm>
            <a:off x="1217490" y="1266561"/>
            <a:ext cx="95853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400">
                <a:solidFill>
                  <a:srgbClr val="04B9D9"/>
                </a:solidFill>
                <a:latin typeface="Quattrocento Sans"/>
                <a:ea typeface="Quattrocento Sans"/>
                <a:cs typeface="Quattrocento Sans"/>
                <a:sym typeface="Quattrocento Sans"/>
              </a:rPr>
              <a:t>Unsere Werte spiegeln die Werte eines Unternehmens wider, das von einer Gruppe von Kletterern und Surfern gegründet wurde, und den minimalistischen Stil, den sie in ihrem Leben und bei ihren Sportarten pflegen.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55" name="Google Shape;155;p6"/>
          <p:cNvSpPr txBox="1"/>
          <p:nvPr/>
        </p:nvSpPr>
        <p:spPr>
          <a:xfrm>
            <a:off x="812306" y="356046"/>
            <a:ext cx="98932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29BA86"/>
                </a:solidFill>
                <a:latin typeface="Quattrocento Sans"/>
                <a:ea typeface="Quattrocento Sans"/>
                <a:cs typeface="Quattrocento Sans"/>
                <a:sym typeface="Quattrocento Sans"/>
              </a:rPr>
              <a:t>Meister der Erde 2019 - Patagonien</a:t>
            </a:r>
            <a:endParaRPr b="1" sz="3600">
              <a:solidFill>
                <a:srgbClr val="29BA86"/>
              </a:solidFill>
              <a:latin typeface="Quattrocento Sans"/>
              <a:ea typeface="Quattrocento Sans"/>
              <a:cs typeface="Quattrocento Sans"/>
              <a:sym typeface="Quattrocento Sans"/>
            </a:endParaRPr>
          </a:p>
        </p:txBody>
      </p:sp>
      <p:sp>
        <p:nvSpPr>
          <p:cNvPr id="156" name="Google Shape;156;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57" name="Google Shape;157;p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grpSp>
        <p:nvGrpSpPr>
          <p:cNvPr id="158" name="Google Shape;158;p6"/>
          <p:cNvGrpSpPr/>
          <p:nvPr/>
        </p:nvGrpSpPr>
        <p:grpSpPr>
          <a:xfrm>
            <a:off x="812306" y="1206723"/>
            <a:ext cx="10605232" cy="3828804"/>
            <a:chOff x="942945" y="2910813"/>
            <a:chExt cx="4688138" cy="2240099"/>
          </a:xfrm>
        </p:grpSpPr>
        <p:sp>
          <p:nvSpPr>
            <p:cNvPr id="159" name="Google Shape;159;p6"/>
            <p:cNvSpPr txBox="1"/>
            <p:nvPr/>
          </p:nvSpPr>
          <p:spPr>
            <a:xfrm>
              <a:off x="942945" y="2910813"/>
              <a:ext cx="4678100" cy="270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lang="es-ES" sz="2400" u="sng">
                  <a:solidFill>
                    <a:srgbClr val="000000"/>
                  </a:solidFill>
                  <a:latin typeface="Quattrocento Sans"/>
                  <a:ea typeface="Quattrocento Sans"/>
                  <a:cs typeface="Quattrocento Sans"/>
                  <a:sym typeface="Quattrocento Sans"/>
                  <a:hlinkClick r:id="rId5">
                    <a:extLst>
                      <a:ext uri="{A12FA001-AC4F-418D-AE19-62706E023703}">
                        <ahyp:hlinkClr val="tx"/>
                      </a:ext>
                    </a:extLst>
                  </a:hlinkClick>
                </a:rPr>
                <a:t>https://www.youtube.com/watch?v=dyoIB19vSE4 </a:t>
              </a:r>
              <a:r>
                <a:rPr lang="es-ES" sz="2400" u="sng">
                  <a:solidFill>
                    <a:srgbClr val="000000"/>
                  </a:solidFill>
                  <a:latin typeface="Quattrocento Sans"/>
                  <a:ea typeface="Quattrocento Sans"/>
                  <a:cs typeface="Quattrocento Sans"/>
                  <a:sym typeface="Quattrocento Sans"/>
                </a:rPr>
                <a:t>(2'55'')</a:t>
              </a:r>
              <a:endParaRPr sz="2400">
                <a:solidFill>
                  <a:schemeClr val="dk1"/>
                </a:solidFill>
                <a:latin typeface="Quattrocento Sans"/>
                <a:ea typeface="Quattrocento Sans"/>
                <a:cs typeface="Quattrocento Sans"/>
                <a:sym typeface="Quattrocento Sans"/>
              </a:endParaRPr>
            </a:p>
          </p:txBody>
        </p:sp>
        <p:sp>
          <p:nvSpPr>
            <p:cNvPr id="160" name="Google Shape;160;p6"/>
            <p:cNvSpPr txBox="1"/>
            <p:nvPr/>
          </p:nvSpPr>
          <p:spPr>
            <a:xfrm>
              <a:off x="952983" y="3296198"/>
              <a:ext cx="4678100" cy="18547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s-ES" sz="2000">
                  <a:solidFill>
                    <a:schemeClr val="dk1"/>
                  </a:solidFill>
                  <a:latin typeface="Quattrocento Sans"/>
                  <a:ea typeface="Quattrocento Sans"/>
                  <a:cs typeface="Quattrocento Sans"/>
                  <a:sym typeface="Quattrocento Sans"/>
                </a:rPr>
                <a:t>Seit 1973 stellt Patagonia die Nachhaltigkeit in den Mittelpunkt seiner Geschäftstätigkeit. Viele der Produkte werden aus recycelten Plastikflaschen, Hanf oder Biobaumwolle hergestellt, und die Mitarbeiter erhalten Gutschriften für die Bildung von Fahrgemeinschaften zur Arbeit.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s-ES" sz="2000">
                  <a:solidFill>
                    <a:schemeClr val="dk1"/>
                  </a:solidFill>
                  <a:latin typeface="Quattrocento Sans"/>
                  <a:ea typeface="Quattrocento Sans"/>
                  <a:cs typeface="Quattrocento Sans"/>
                  <a:sym typeface="Quattrocento Sans"/>
                </a:rPr>
                <a:t>Letztes Jahr kündigte das Unternehmen an, 10 Millionen US-Dollar für Basisgruppen zur Bekämpfung des Klimawandels bereitzustellen. Außerdem arbeitet das Unternehmen mit rund 100 Kleinbauern zusammen, die in Indien Baumwolle nach regenerativen Methoden anbauen, wobei das Programm im nächsten Jahr auf 450 Landwirte ausgeweitet werden soll. Die Bauern bekämpfen Schädlinge mit Fallen und ernten die Baumwolle von Hand.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s-ES" sz="2000">
                  <a:solidFill>
                    <a:schemeClr val="dk1"/>
                  </a:solidFill>
                  <a:latin typeface="Quattrocento Sans"/>
                  <a:ea typeface="Quattrocento Sans"/>
                  <a:cs typeface="Quattrocento Sans"/>
                  <a:sym typeface="Quattrocento Sans"/>
                </a:rPr>
                <a:t>Der Gründer Yvon Chouinard sagt: "Patagonia ist im Geschäft, um unseren Heimatplaneten zu retten."</a:t>
              </a:r>
              <a:endParaRPr/>
            </a:p>
          </p:txBody>
        </p:sp>
      </p:grpSp>
      <p:pic>
        <p:nvPicPr>
          <p:cNvPr id="161" name="Google Shape;161;p6"/>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7"/>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67" name="Google Shape;167;p7"/>
          <p:cNvSpPr txBox="1"/>
          <p:nvPr/>
        </p:nvSpPr>
        <p:spPr>
          <a:xfrm>
            <a:off x="812306" y="356046"/>
            <a:ext cx="989320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29BA86"/>
                </a:solidFill>
                <a:latin typeface="Quattrocento Sans"/>
                <a:ea typeface="Quattrocento Sans"/>
                <a:cs typeface="Quattrocento Sans"/>
                <a:sym typeface="Quattrocento Sans"/>
              </a:rPr>
              <a:t>Wie man ein missionsorientiertes Unternehmen wie Patagonia aufbaut </a:t>
            </a:r>
            <a:endParaRPr b="1" sz="3600">
              <a:solidFill>
                <a:srgbClr val="29BA86"/>
              </a:solidFill>
              <a:latin typeface="Quattrocento Sans"/>
              <a:ea typeface="Quattrocento Sans"/>
              <a:cs typeface="Quattrocento Sans"/>
              <a:sym typeface="Quattrocento Sans"/>
            </a:endParaRPr>
          </a:p>
        </p:txBody>
      </p:sp>
      <p:sp>
        <p:nvSpPr>
          <p:cNvPr id="168" name="Google Shape;168;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9" name="Google Shape;169;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grpSp>
        <p:nvGrpSpPr>
          <p:cNvPr id="170" name="Google Shape;170;p7"/>
          <p:cNvGrpSpPr/>
          <p:nvPr/>
        </p:nvGrpSpPr>
        <p:grpSpPr>
          <a:xfrm>
            <a:off x="804735" y="1585649"/>
            <a:ext cx="10605232" cy="2597696"/>
            <a:chOff x="942945" y="2910813"/>
            <a:chExt cx="4688138" cy="1519821"/>
          </a:xfrm>
        </p:grpSpPr>
        <p:sp>
          <p:nvSpPr>
            <p:cNvPr id="171" name="Google Shape;171;p7"/>
            <p:cNvSpPr txBox="1"/>
            <p:nvPr/>
          </p:nvSpPr>
          <p:spPr>
            <a:xfrm>
              <a:off x="942945" y="2910813"/>
              <a:ext cx="4678100" cy="56132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s-ES" sz="2400" u="sng">
                  <a:solidFill>
                    <a:srgbClr val="000000"/>
                  </a:solidFill>
                  <a:latin typeface="Quattrocento Sans"/>
                  <a:ea typeface="Quattrocento Sans"/>
                  <a:cs typeface="Quattrocento Sans"/>
                  <a:sym typeface="Quattrocento Sans"/>
                  <a:hlinkClick r:id="rId5">
                    <a:extLst>
                      <a:ext uri="{A12FA001-AC4F-418D-AE19-62706E023703}">
                        <ahyp:hlinkClr val="tx"/>
                      </a:ext>
                    </a:extLst>
                  </a:hlinkClick>
                </a:rPr>
                <a:t>https://www.youtube.com/watch?v=VPt0InbY6RA </a:t>
              </a:r>
              <a:r>
                <a:rPr lang="es-ES" sz="2400" u="sng">
                  <a:solidFill>
                    <a:srgbClr val="000000"/>
                  </a:solidFill>
                  <a:latin typeface="Quattrocento Sans"/>
                  <a:ea typeface="Quattrocento Sans"/>
                  <a:cs typeface="Quattrocento Sans"/>
                  <a:sym typeface="Quattrocento Sans"/>
                </a:rPr>
                <a:t>(2'44'')</a:t>
              </a:r>
              <a:endParaRPr sz="2800">
                <a:solidFill>
                  <a:srgbClr val="000000"/>
                </a:solidFill>
                <a:latin typeface="Quattrocento Sans"/>
                <a:ea typeface="Quattrocento Sans"/>
                <a:cs typeface="Quattrocento Sans"/>
                <a:sym typeface="Quattrocento Sans"/>
              </a:endParaRPr>
            </a:p>
            <a:p>
              <a:pPr indent="0" lvl="0" marL="0" marR="0" rtl="0" algn="l">
                <a:spcBef>
                  <a:spcPts val="800"/>
                </a:spcBef>
                <a:spcAft>
                  <a:spcPts val="0"/>
                </a:spcAft>
                <a:buClr>
                  <a:schemeClr val="dk1"/>
                </a:buClr>
                <a:buSzPts val="1100"/>
                <a:buFont typeface="Calibri"/>
                <a:buNone/>
              </a:pPr>
              <a:r>
                <a:t/>
              </a:r>
              <a:endParaRPr sz="2400">
                <a:solidFill>
                  <a:schemeClr val="dk1"/>
                </a:solidFill>
                <a:latin typeface="Quattrocento Sans"/>
                <a:ea typeface="Quattrocento Sans"/>
                <a:cs typeface="Quattrocento Sans"/>
                <a:sym typeface="Quattrocento Sans"/>
              </a:endParaRPr>
            </a:p>
          </p:txBody>
        </p:sp>
        <p:sp>
          <p:nvSpPr>
            <p:cNvPr id="172" name="Google Shape;172;p7"/>
            <p:cNvSpPr txBox="1"/>
            <p:nvPr/>
          </p:nvSpPr>
          <p:spPr>
            <a:xfrm>
              <a:off x="952983" y="3296198"/>
              <a:ext cx="4678100" cy="11344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s-ES" sz="2000">
                  <a:solidFill>
                    <a:schemeClr val="dk1"/>
                  </a:solidFill>
                  <a:latin typeface="Quattrocento Sans"/>
                  <a:ea typeface="Quattrocento Sans"/>
                  <a:cs typeface="Quattrocento Sans"/>
                  <a:sym typeface="Quattrocento Sans"/>
                </a:rPr>
                <a:t>Vincent Stanley hat seit der Gründung von Patagonia immer wieder bei dem Unternehmen gearbeitet. Jetzt arbeitet er unter seinem einzigartigen Titel als Director of Philosophy und verrät, wie man ein Unternehmen mit einem Zweck aufbaut.</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s-ES" sz="2000">
                  <a:solidFill>
                    <a:schemeClr val="dk1"/>
                  </a:solidFill>
                  <a:latin typeface="Quattrocento Sans"/>
                  <a:ea typeface="Quattrocento Sans"/>
                  <a:cs typeface="Quattrocento Sans"/>
                  <a:sym typeface="Quattrocento Sans"/>
                </a:rPr>
                <a:t>Fast Company ist die weltweit führende Marke für progressive Wirtschaftsmedien mit einem einzigartigen redaktionellen Schwerpunkt auf Innovationen in den Bereichen Technologie, Führung und Design.</a:t>
              </a:r>
              <a:endParaRPr/>
            </a:p>
          </p:txBody>
        </p:sp>
      </p:grpSp>
      <p:pic>
        <p:nvPicPr>
          <p:cNvPr id="173" name="Google Shape;173;p7"/>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8"/>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79" name="Google Shape;179;p8"/>
          <p:cNvSpPr txBox="1"/>
          <p:nvPr/>
        </p:nvSpPr>
        <p:spPr>
          <a:xfrm>
            <a:off x="812306" y="356046"/>
            <a:ext cx="98088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29BA86"/>
                </a:solidFill>
                <a:latin typeface="Quattrocento Sans"/>
                <a:ea typeface="Quattrocento Sans"/>
                <a:cs typeface="Quattrocento Sans"/>
                <a:sym typeface="Quattrocento Sans"/>
              </a:rPr>
              <a:t>Die Geschichte von Patagonia: Trends zum Leben erwecken</a:t>
            </a:r>
            <a:endParaRPr b="1" sz="3600">
              <a:solidFill>
                <a:srgbClr val="29BA86"/>
              </a:solidFill>
              <a:latin typeface="Quattrocento Sans"/>
              <a:ea typeface="Quattrocento Sans"/>
              <a:cs typeface="Quattrocento Sans"/>
              <a:sym typeface="Quattrocento Sans"/>
            </a:endParaRPr>
          </a:p>
        </p:txBody>
      </p:sp>
      <p:sp>
        <p:nvSpPr>
          <p:cNvPr id="180" name="Google Shape;180;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1" name="Google Shape;181;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grpSp>
        <p:nvGrpSpPr>
          <p:cNvPr id="182" name="Google Shape;182;p8"/>
          <p:cNvGrpSpPr/>
          <p:nvPr/>
        </p:nvGrpSpPr>
        <p:grpSpPr>
          <a:xfrm>
            <a:off x="729528" y="1877007"/>
            <a:ext cx="10968116" cy="1785451"/>
            <a:chOff x="916391" y="3388878"/>
            <a:chExt cx="4848554" cy="1044605"/>
          </a:xfrm>
        </p:grpSpPr>
        <p:sp>
          <p:nvSpPr>
            <p:cNvPr id="183" name="Google Shape;183;p8"/>
            <p:cNvSpPr txBox="1"/>
            <p:nvPr/>
          </p:nvSpPr>
          <p:spPr>
            <a:xfrm>
              <a:off x="916391" y="3388878"/>
              <a:ext cx="4678200" cy="27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lang="es-ES" sz="2400" u="sng">
                  <a:solidFill>
                    <a:srgbClr val="000000"/>
                  </a:solidFill>
                  <a:latin typeface="Quattrocento Sans"/>
                  <a:ea typeface="Quattrocento Sans"/>
                  <a:cs typeface="Quattrocento Sans"/>
                  <a:sym typeface="Quattrocento Sans"/>
                  <a:hlinkClick r:id="rId5">
                    <a:extLst>
                      <a:ext uri="{A12FA001-AC4F-418D-AE19-62706E023703}">
                        <ahyp:hlinkClr val="tx"/>
                      </a:ext>
                    </a:extLst>
                  </a:hlinkClick>
                </a:rPr>
                <a:t>https://www.youtube.com/watch?v=g9aQn5yUTFs </a:t>
              </a:r>
              <a:r>
                <a:rPr lang="es-ES" sz="2400" u="sng">
                  <a:solidFill>
                    <a:srgbClr val="000000"/>
                  </a:solidFill>
                  <a:latin typeface="Quattrocento Sans"/>
                  <a:ea typeface="Quattrocento Sans"/>
                  <a:cs typeface="Quattrocento Sans"/>
                  <a:sym typeface="Quattrocento Sans"/>
                </a:rPr>
                <a:t>(3'17'')</a:t>
              </a:r>
              <a:endParaRPr sz="2400" u="sng">
                <a:solidFill>
                  <a:schemeClr val="dk1"/>
                </a:solidFill>
                <a:latin typeface="Quattrocento Sans"/>
                <a:ea typeface="Quattrocento Sans"/>
                <a:cs typeface="Quattrocento Sans"/>
                <a:sym typeface="Quattrocento Sans"/>
              </a:endParaRPr>
            </a:p>
          </p:txBody>
        </p:sp>
        <p:sp>
          <p:nvSpPr>
            <p:cNvPr id="184" name="Google Shape;184;p8"/>
            <p:cNvSpPr txBox="1"/>
            <p:nvPr/>
          </p:nvSpPr>
          <p:spPr>
            <a:xfrm>
              <a:off x="931345" y="3658883"/>
              <a:ext cx="4833600" cy="77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s-ES" sz="2000">
                  <a:solidFill>
                    <a:schemeClr val="dk1"/>
                  </a:solidFill>
                  <a:latin typeface="Calibri"/>
                  <a:ea typeface="Calibri"/>
                  <a:cs typeface="Calibri"/>
                  <a:sym typeface="Calibri"/>
                </a:rPr>
                <a:t>Erfahren Sie aus erster Hand, wie führende Unternehmen die Trends umsetzen. In den Videos zu den Unternehmensgeschichten werden die Trends anhand von Beispielen, Reaktionen und Erkenntnissen einiger der größten Marken der Welt zum Leben erweckt, wobei sich deren Führungskräfte zu den Auswirkungen auf ihr Unternehmen äußern.</a:t>
              </a:r>
              <a:endParaRPr sz="2000">
                <a:solidFill>
                  <a:schemeClr val="dk1"/>
                </a:solidFill>
                <a:latin typeface="Quattrocento Sans"/>
                <a:ea typeface="Quattrocento Sans"/>
                <a:cs typeface="Quattrocento Sans"/>
                <a:sym typeface="Quattrocento Sans"/>
              </a:endParaRPr>
            </a:p>
          </p:txBody>
        </p:sp>
      </p:grpSp>
      <p:pic>
        <p:nvPicPr>
          <p:cNvPr id="185" name="Google Shape;185;p8"/>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9"/>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91" name="Google Shape;191;p9"/>
          <p:cNvSpPr txBox="1"/>
          <p:nvPr/>
        </p:nvSpPr>
        <p:spPr>
          <a:xfrm>
            <a:off x="812306" y="317817"/>
            <a:ext cx="98088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3600">
                <a:solidFill>
                  <a:srgbClr val="29BA86"/>
                </a:solidFill>
                <a:latin typeface="Quattrocento Sans"/>
                <a:ea typeface="Quattrocento Sans"/>
                <a:cs typeface="Quattrocento Sans"/>
                <a:sym typeface="Quattrocento Sans"/>
              </a:rPr>
              <a:t>Die Werte und Programme von Patagonia</a:t>
            </a:r>
            <a:endParaRPr b="1" sz="3600">
              <a:solidFill>
                <a:srgbClr val="29BA86"/>
              </a:solidFill>
              <a:latin typeface="Quattrocento Sans"/>
              <a:ea typeface="Quattrocento Sans"/>
              <a:cs typeface="Quattrocento Sans"/>
              <a:sym typeface="Quattrocento Sans"/>
            </a:endParaRPr>
          </a:p>
        </p:txBody>
      </p:sp>
      <p:sp>
        <p:nvSpPr>
          <p:cNvPr id="192" name="Google Shape;192;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3" name="Google Shape;193;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grpSp>
        <p:nvGrpSpPr>
          <p:cNvPr id="194" name="Google Shape;194;p9"/>
          <p:cNvGrpSpPr/>
          <p:nvPr/>
        </p:nvGrpSpPr>
        <p:grpSpPr>
          <a:xfrm>
            <a:off x="812306" y="1013206"/>
            <a:ext cx="10934218" cy="3546292"/>
            <a:chOff x="952983" y="2877162"/>
            <a:chExt cx="4833569" cy="2074812"/>
          </a:xfrm>
        </p:grpSpPr>
        <p:sp>
          <p:nvSpPr>
            <p:cNvPr id="195" name="Google Shape;195;p9"/>
            <p:cNvSpPr txBox="1"/>
            <p:nvPr/>
          </p:nvSpPr>
          <p:spPr>
            <a:xfrm>
              <a:off x="952983" y="2877162"/>
              <a:ext cx="4678100" cy="270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lang="es-ES" sz="2400" u="sng">
                  <a:solidFill>
                    <a:schemeClr val="dk1"/>
                  </a:solidFill>
                  <a:latin typeface="Quattrocento Sans"/>
                  <a:ea typeface="Quattrocento Sans"/>
                  <a:cs typeface="Quattrocento Sans"/>
                  <a:sym typeface="Quattrocento Sans"/>
                  <a:hlinkClick r:id="rId5">
                    <a:extLst>
                      <a:ext uri="{A12FA001-AC4F-418D-AE19-62706E023703}">
                        <ahyp:hlinkClr val="tx"/>
                      </a:ext>
                    </a:extLst>
                  </a:hlinkClick>
                </a:rPr>
                <a:t>https://www.patagonia.com/business-unusual/ </a:t>
              </a:r>
              <a:endParaRPr/>
            </a:p>
          </p:txBody>
        </p:sp>
        <p:sp>
          <p:nvSpPr>
            <p:cNvPr id="196" name="Google Shape;196;p9"/>
            <p:cNvSpPr txBox="1"/>
            <p:nvPr/>
          </p:nvSpPr>
          <p:spPr>
            <a:xfrm>
              <a:off x="952983" y="3241315"/>
              <a:ext cx="4833569" cy="1710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s-ES" sz="1600">
                  <a:solidFill>
                    <a:schemeClr val="dk1"/>
                  </a:solidFill>
                  <a:latin typeface="Quattrocento Sans"/>
                  <a:ea typeface="Quattrocento Sans"/>
                  <a:cs typeface="Quattrocento Sans"/>
                  <a:sym typeface="Quattrocento Sans"/>
                </a:rPr>
                <a:t>"Wir bei Patagonia wissen, dass alles Leben auf der Erde vom Aussterben bedroht ist. Wir nutzen die Ressourcen, die wir haben - unser Geschäft, unsere Investitionen, unsere Stimme und unsere Vorstellungskraft -, um etwas dagegen zu tun.</a:t>
              </a:r>
              <a:endParaRPr/>
            </a:p>
            <a:p>
              <a:pPr indent="0" lvl="0" marL="0" marR="0" rtl="0" algn="l">
                <a:spcBef>
                  <a:spcPts val="1200"/>
                </a:spcBef>
                <a:spcAft>
                  <a:spcPts val="0"/>
                </a:spcAft>
                <a:buClr>
                  <a:schemeClr val="dk1"/>
                </a:buClr>
                <a:buSzPts val="1100"/>
                <a:buFont typeface="Arial"/>
                <a:buNone/>
              </a:pPr>
              <a:r>
                <a:rPr b="1" lang="es-ES" sz="1600">
                  <a:solidFill>
                    <a:schemeClr val="dk1"/>
                  </a:solidFill>
                  <a:latin typeface="Quattrocento Sans"/>
                  <a:ea typeface="Quattrocento Sans"/>
                  <a:cs typeface="Quattrocento Sans"/>
                  <a:sym typeface="Quattrocento Sans"/>
                </a:rPr>
                <a:t>Wie sauber sind Ihre Klamotten? </a:t>
              </a:r>
              <a:r>
                <a:rPr lang="es-ES" sz="1600">
                  <a:solidFill>
                    <a:schemeClr val="dk1"/>
                  </a:solidFill>
                  <a:latin typeface="Quattrocento Sans"/>
                  <a:ea typeface="Quattrocento Sans"/>
                  <a:cs typeface="Quattrocento Sans"/>
                  <a:sym typeface="Quattrocento Sans"/>
                </a:rPr>
                <a:t>Die versteckten Kosten für die Kleidung, die wir kaufen.</a:t>
              </a:r>
              <a:endParaRPr/>
            </a:p>
            <a:p>
              <a:pPr indent="0" lvl="0" marL="0" marR="0" rtl="0" algn="l">
                <a:spcBef>
                  <a:spcPts val="0"/>
                </a:spcBef>
                <a:spcAft>
                  <a:spcPts val="0"/>
                </a:spcAft>
                <a:buClr>
                  <a:schemeClr val="dk1"/>
                </a:buClr>
                <a:buSzPts val="1100"/>
                <a:buFont typeface="Arial"/>
                <a:buNone/>
              </a:pPr>
              <a:r>
                <a:rPr lang="es-ES" sz="16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https://www.patagonia.com/hidden-cost-of-clothes/</a:t>
              </a:r>
              <a:endParaRPr sz="1600">
                <a:solidFill>
                  <a:schemeClr val="dk1"/>
                </a:solidFill>
                <a:latin typeface="Quattrocento Sans"/>
                <a:ea typeface="Quattrocento Sans"/>
                <a:cs typeface="Quattrocento Sans"/>
                <a:sym typeface="Quattrocento Sans"/>
              </a:endParaRPr>
            </a:p>
            <a:p>
              <a:pPr indent="0" lvl="0" marL="0" marR="0" rtl="0" algn="l">
                <a:spcBef>
                  <a:spcPts val="1200"/>
                </a:spcBef>
                <a:spcAft>
                  <a:spcPts val="0"/>
                </a:spcAft>
                <a:buNone/>
              </a:pPr>
              <a:r>
                <a:rPr lang="es-ES" sz="1600">
                  <a:solidFill>
                    <a:schemeClr val="dk1"/>
                  </a:solidFill>
                  <a:latin typeface="Quattrocento Sans"/>
                  <a:ea typeface="Quattrocento Sans"/>
                  <a:cs typeface="Quattrocento Sans"/>
                  <a:sym typeface="Quattrocento Sans"/>
                </a:rPr>
                <a:t>"Alles, was wir machen, hat Auswirkungen auf den Planeten: </a:t>
              </a:r>
              <a:r>
                <a:rPr b="1" lang="es-ES" sz="1600">
                  <a:solidFill>
                    <a:schemeClr val="dk1"/>
                  </a:solidFill>
                  <a:latin typeface="Quattrocento Sans"/>
                  <a:ea typeface="Quattrocento Sans"/>
                  <a:cs typeface="Quattrocento Sans"/>
                  <a:sym typeface="Quattrocento Sans"/>
                </a:rPr>
                <a:t>Wie wir den Wandel gestalten</a:t>
              </a:r>
              <a:endParaRPr/>
            </a:p>
            <a:p>
              <a:pPr indent="-285750" lvl="0" marL="285750" marR="0" rtl="0" algn="l">
                <a:spcBef>
                  <a:spcPts val="1200"/>
                </a:spcBef>
                <a:spcAft>
                  <a:spcPts val="0"/>
                </a:spcAft>
                <a:buClr>
                  <a:schemeClr val="dk1"/>
                </a:buClr>
                <a:buSzPts val="1100"/>
                <a:buFont typeface="Noto Sans Symbols"/>
                <a:buChar char="⮚"/>
              </a:pPr>
              <a:r>
                <a:rPr lang="es-ES" sz="1600">
                  <a:solidFill>
                    <a:schemeClr val="dk1"/>
                  </a:solidFill>
                  <a:latin typeface="Quattrocento Sans"/>
                  <a:ea typeface="Quattrocento Sans"/>
                  <a:cs typeface="Quattrocento Sans"/>
                  <a:sym typeface="Quattrocento Sans"/>
                </a:rPr>
                <a:t>Materialien und Umweltprogramme</a:t>
              </a:r>
              <a:endParaRPr/>
            </a:p>
            <a:p>
              <a:pPr indent="-285750" lvl="0" marL="285750" marR="0" rtl="0" algn="l">
                <a:spcBef>
                  <a:spcPts val="0"/>
                </a:spcBef>
                <a:spcAft>
                  <a:spcPts val="0"/>
                </a:spcAft>
                <a:buClr>
                  <a:schemeClr val="dk1"/>
                </a:buClr>
                <a:buSzPts val="1100"/>
                <a:buFont typeface="Noto Sans Symbols"/>
                <a:buChar char="⮚"/>
              </a:pPr>
              <a:r>
                <a:rPr lang="es-ES" sz="1600">
                  <a:solidFill>
                    <a:schemeClr val="dk1"/>
                  </a:solidFill>
                  <a:latin typeface="Quattrocento Sans"/>
                  <a:ea typeface="Quattrocento Sans"/>
                  <a:cs typeface="Quattrocento Sans"/>
                  <a:sym typeface="Quattrocento Sans"/>
                </a:rPr>
                <a:t>Programme zur sozialen Verantwortung</a:t>
              </a:r>
              <a:endParaRPr/>
            </a:p>
            <a:p>
              <a:pPr indent="-285750" lvl="0" marL="285750" marR="0" rtl="0" algn="l">
                <a:spcBef>
                  <a:spcPts val="0"/>
                </a:spcBef>
                <a:spcAft>
                  <a:spcPts val="0"/>
                </a:spcAft>
                <a:buClr>
                  <a:schemeClr val="dk1"/>
                </a:buClr>
                <a:buSzPts val="1100"/>
                <a:buFont typeface="Noto Sans Symbols"/>
                <a:buChar char="⮚"/>
              </a:pPr>
              <a:r>
                <a:rPr lang="es-ES" sz="1600">
                  <a:solidFill>
                    <a:schemeClr val="dk1"/>
                  </a:solidFill>
                  <a:latin typeface="Quattrocento Sans"/>
                  <a:ea typeface="Quattrocento Sans"/>
                  <a:cs typeface="Quattrocento Sans"/>
                  <a:sym typeface="Quattrocento Sans"/>
                </a:rPr>
                <a:t>Wo wir tätig sind</a:t>
              </a:r>
              <a:endParaRPr/>
            </a:p>
            <a:p>
              <a:pPr indent="0" lvl="0" marL="0" marR="0" rtl="0" algn="l">
                <a:spcBef>
                  <a:spcPts val="1200"/>
                </a:spcBef>
                <a:spcAft>
                  <a:spcPts val="0"/>
                </a:spcAft>
                <a:buClr>
                  <a:schemeClr val="dk1"/>
                </a:buClr>
                <a:buSzPts val="1100"/>
                <a:buFont typeface="Arial"/>
                <a:buNone/>
              </a:pPr>
              <a:r>
                <a:rPr lang="es-ES" sz="16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https://www.patagonia.com/our-footprint/ </a:t>
              </a:r>
              <a:endParaRPr/>
            </a:p>
          </p:txBody>
        </p:sp>
      </p:grpSp>
      <p:pic>
        <p:nvPicPr>
          <p:cNvPr id="197" name="Google Shape;197;p9"/>
          <p:cNvPicPr preferRelativeResize="0"/>
          <p:nvPr/>
        </p:nvPicPr>
        <p:blipFill rotWithShape="1">
          <a:blip r:embed="rId8">
            <a:alphaModFix/>
          </a:blip>
          <a:srcRect b="0" l="0" r="0" t="0"/>
          <a:stretch/>
        </p:blipFill>
        <p:spPr>
          <a:xfrm>
            <a:off x="11541231" y="108086"/>
            <a:ext cx="495921" cy="4959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