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Quattrocento Sans"/>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2" roundtripDataSignature="AMtx7mghu03m+4o6NyzMzv6bf6fvgy9W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QuattrocentoSans-bold.fntdata"/><Relationship Id="rId6" Type="http://schemas.openxmlformats.org/officeDocument/2006/relationships/slide" Target="slides/slide2.xml"/><Relationship Id="rId18"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4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5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5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4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14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4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4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4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4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4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4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48"/>
          <p:cNvSpPr/>
          <p:nvPr>
            <p:ph idx="2" type="pic"/>
          </p:nvPr>
        </p:nvSpPr>
        <p:spPr>
          <a:xfrm>
            <a:off x="5183188" y="987425"/>
            <a:ext cx="6172200" cy="4873625"/>
          </a:xfrm>
          <a:prstGeom prst="rect">
            <a:avLst/>
          </a:prstGeom>
          <a:noFill/>
          <a:ln>
            <a:noFill/>
          </a:ln>
        </p:spPr>
      </p:sp>
      <p:sp>
        <p:nvSpPr>
          <p:cNvPr id="68" name="Google Shape;68;p14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21.png"/><Relationship Id="rId7"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hyperlink" Target="https://docs.google.com/spreadsheets/d/1xk3EYyt2l5L-C6yBxEvXMedqJPJ2OZd6_JTz7beUW4Q/copy" TargetMode="External"/><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hyperlink" Target="https://docs.google.com/spreadsheets/d/1xk3EYyt2l5L-C6yBxEvXMedqJPJ2OZd6_JTz7beUW4Q/copy" TargetMode="External"/><Relationship Id="rId5" Type="http://schemas.openxmlformats.org/officeDocument/2006/relationships/image" Target="../media/image4.png"/><Relationship Id="rId6" Type="http://schemas.openxmlformats.org/officeDocument/2006/relationships/image" Target="../media/image17.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3.png"/><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Text&#10;&#10;Description automatically generated" id="88" name="Google Shape;88;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9" name="Google Shape;89;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90" name="Google Shape;90;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91" name="Google Shape;91;p1"/>
          <p:cNvSpPr txBox="1"/>
          <p:nvPr/>
        </p:nvSpPr>
        <p:spPr>
          <a:xfrm>
            <a:off x="3303013" y="4760110"/>
            <a:ext cx="5585974" cy="979507"/>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rgbClr val="7F7F7F"/>
              </a:buClr>
              <a:buSzPts val="2000"/>
              <a:buFont typeface="Quattrocento Sans"/>
              <a:buNone/>
            </a:pPr>
            <a:br>
              <a:rPr b="0" i="0" lang="en-GB" sz="2000" u="none" cap="none" strike="noStrike">
                <a:solidFill>
                  <a:srgbClr val="7F7F7F"/>
                </a:solidFill>
                <a:latin typeface="Quattrocento Sans"/>
                <a:ea typeface="Quattrocento Sans"/>
                <a:cs typeface="Quattrocento Sans"/>
                <a:sym typeface="Quattrocento Sans"/>
              </a:rPr>
            </a:br>
            <a:br>
              <a:rPr b="0" i="0" lang="en-GB" sz="2000" u="none" cap="none" strike="noStrike">
                <a:solidFill>
                  <a:srgbClr val="7F7F7F"/>
                </a:solidFill>
                <a:latin typeface="Quattrocento Sans"/>
                <a:ea typeface="Quattrocento Sans"/>
                <a:cs typeface="Quattrocento Sans"/>
                <a:sym typeface="Quattrocento Sans"/>
              </a:rPr>
            </a:br>
            <a:br>
              <a:rPr b="0" i="0" lang="en-GB" sz="2000" u="none" cap="none" strike="noStrike">
                <a:solidFill>
                  <a:srgbClr val="7F7F7F"/>
                </a:solidFill>
                <a:latin typeface="Quattrocento Sans"/>
                <a:ea typeface="Quattrocento Sans"/>
                <a:cs typeface="Quattrocento Sans"/>
                <a:sym typeface="Quattrocento Sans"/>
              </a:rPr>
            </a:br>
            <a:r>
              <a:rPr b="0" i="0" lang="en-GB" sz="2000" u="none" cap="none" strike="noStrike">
                <a:solidFill>
                  <a:srgbClr val="7F7F7F"/>
                </a:solidFill>
                <a:latin typeface="Quattrocento Sans"/>
                <a:ea typeface="Quattrocento Sans"/>
                <a:cs typeface="Quattrocento Sans"/>
                <a:sym typeface="Quattrocento Sans"/>
              </a:rPr>
              <a:t>IO1: Mācību darba vietā programma</a:t>
            </a:r>
            <a:br>
              <a:rPr b="0" i="0" lang="en-GB" sz="2000" u="none" cap="none" strike="noStrike">
                <a:solidFill>
                  <a:srgbClr val="7F7F7F"/>
                </a:solidFill>
                <a:latin typeface="Quattrocento Sans"/>
                <a:ea typeface="Quattrocento Sans"/>
                <a:cs typeface="Quattrocento Sans"/>
                <a:sym typeface="Quattrocento Sans"/>
              </a:rPr>
            </a:br>
            <a:r>
              <a:rPr b="0" i="0" lang="en-GB" sz="2000" u="none" cap="none" strike="noStrike">
                <a:solidFill>
                  <a:srgbClr val="7F7F7F"/>
                </a:solidFill>
                <a:latin typeface="Quattrocento Sans"/>
                <a:ea typeface="Quattrocento Sans"/>
                <a:cs typeface="Quattrocento Sans"/>
                <a:sym typeface="Quattrocento Sans"/>
              </a:rPr>
              <a:t>1. modulis: Uzņēmējdarbība un sociālā uzņēmējdarbība - PPT2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0"/>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34" name="Google Shape;234;p10"/>
          <p:cNvSpPr txBox="1"/>
          <p:nvPr/>
        </p:nvSpPr>
        <p:spPr>
          <a:xfrm>
            <a:off x="812306" y="356046"/>
            <a:ext cx="97243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Kā soli pa solim izveidot problēmu koku</a:t>
            </a:r>
            <a:endParaRPr b="1" sz="3600">
              <a:solidFill>
                <a:srgbClr val="29BA86"/>
              </a:solidFill>
              <a:latin typeface="Quattrocento Sans"/>
              <a:ea typeface="Quattrocento Sans"/>
              <a:cs typeface="Quattrocento Sans"/>
              <a:sym typeface="Quattrocento Sans"/>
            </a:endParaRPr>
          </a:p>
        </p:txBody>
      </p:sp>
      <p:sp>
        <p:nvSpPr>
          <p:cNvPr id="235" name="Google Shape;235;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6" name="Google Shape;236;p1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37" name="Google Shape;237;p10"/>
          <p:cNvSpPr txBox="1"/>
          <p:nvPr/>
        </p:nvSpPr>
        <p:spPr>
          <a:xfrm>
            <a:off x="804735" y="1382286"/>
            <a:ext cx="10582525" cy="40934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1. PĒCIS: Analizējiet situāciju: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Jā, jūs zināt, ka situācija ir problemātiska, bet analizējiet to. Kas notiek, kāpēc tas notiek un kas to izraisa. Apkopojiet datus, kas ļaus jums izprast problēmsituāciju. Tas vien sniegs jums daudz izejvielu nākamajam solim.</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2. KĀRTA. Nosakiet analizētās situācijas galvenās problēmas: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Jebkura prāta vētras metode būs noderīga. Prāta vētra komandā, vienprātīgi nosakot galveno problēmu, parasti ir laba alternatīva. Tas vien ļaus jums noteikt galvenās problēmas prioritātes un ļaus jums spert dažus soļus uz priekšu, sniedzot jums galvenās problēmas cēloņus un sekas.</a:t>
            </a:r>
            <a:endParaRPr/>
          </a:p>
        </p:txBody>
      </p:sp>
      <p:pic>
        <p:nvPicPr>
          <p:cNvPr id="238" name="Google Shape;238;p10"/>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1"/>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44" name="Google Shape;244;p11"/>
          <p:cNvSpPr txBox="1"/>
          <p:nvPr/>
        </p:nvSpPr>
        <p:spPr>
          <a:xfrm>
            <a:off x="812306" y="356046"/>
            <a:ext cx="97243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Kā soli pa solim izveidot problēmu koku</a:t>
            </a:r>
            <a:endParaRPr b="1" sz="3600">
              <a:solidFill>
                <a:srgbClr val="29BA86"/>
              </a:solidFill>
              <a:latin typeface="Quattrocento Sans"/>
              <a:ea typeface="Quattrocento Sans"/>
              <a:cs typeface="Quattrocento Sans"/>
              <a:sym typeface="Quattrocento Sans"/>
            </a:endParaRPr>
          </a:p>
        </p:txBody>
      </p:sp>
      <p:sp>
        <p:nvSpPr>
          <p:cNvPr id="245" name="Google Shape;245;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6" name="Google Shape;246;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47" name="Google Shape;247;p11"/>
          <p:cNvSpPr txBox="1"/>
          <p:nvPr/>
        </p:nvSpPr>
        <p:spPr>
          <a:xfrm>
            <a:off x="804735" y="1382286"/>
            <a:ext cx="10582525"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3. PĒCIS: Nosakiet galvenās problēmas sekas un cēloņus: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Jums ir koka stumbrs, tagad nosakiet cēloņus (saknes) un sekas jeb sekas (lapas vai zari). Arī šajā gadījumā ir labāk, ja to dara komanda, cenšoties panākt vienprātību.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4. PĒCIS. Zīmējiet koku: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Vienkārši. </a:t>
            </a:r>
            <a:endParaRPr/>
          </a:p>
        </p:txBody>
      </p:sp>
      <p:pic>
        <p:nvPicPr>
          <p:cNvPr id="248" name="Google Shape;248;p1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2"/>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54" name="Google Shape;254;p12"/>
          <p:cNvSpPr txBox="1"/>
          <p:nvPr/>
        </p:nvSpPr>
        <p:spPr>
          <a:xfrm>
            <a:off x="812306" y="356046"/>
            <a:ext cx="972439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Kā soli pa solim izveidot problēmu koku</a:t>
            </a:r>
            <a:endParaRPr b="1" sz="3600">
              <a:solidFill>
                <a:srgbClr val="29BA86"/>
              </a:solidFill>
              <a:latin typeface="Quattrocento Sans"/>
              <a:ea typeface="Quattrocento Sans"/>
              <a:cs typeface="Quattrocento Sans"/>
              <a:sym typeface="Quattrocento Sans"/>
            </a:endParaRPr>
          </a:p>
        </p:txBody>
      </p:sp>
      <p:sp>
        <p:nvSpPr>
          <p:cNvPr id="255" name="Google Shape;255;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6" name="Google Shape;256;p1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57" name="Google Shape;257;p12"/>
          <p:cNvSpPr txBox="1"/>
          <p:nvPr/>
        </p:nvSpPr>
        <p:spPr>
          <a:xfrm>
            <a:off x="804735" y="1382286"/>
            <a:ext cx="10582525"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5. PĒCIS: Izpētiet cēloņus un sekas: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Galvenās problēmas risināšana būs daudz vieglāka, ja noteiksiet tās pamatcēloņus un sekas. Tas ir, ja jau esat noteicis cēloni, vai ir iespējams, ka šo cēloni savukārt izraisa kaut kas cits? Novilkt līniju un iedziļināties pēc iespējas dziļāk.</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p:txBody>
      </p:sp>
      <p:pic>
        <p:nvPicPr>
          <p:cNvPr id="258" name="Google Shape;258;p1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3"/>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"Eiropas Komisijas atbalsts šīs publikācijas izdošanai nenozīmē tās satura, kas atspoguļo tikai autoru viedokli, apstiprinājumu, un Komisija nav atbildīga par tajā ietvertās informācijas iespējamo izmantošanu." Projekta numurs: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264" name="Google Shape;264;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5" name="Google Shape;265;p13"/>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266" name="Google Shape;266;p13"/>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67" name="Google Shape;267;p13"/>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268" name="Google Shape;268;p13"/>
          <p:cNvGrpSpPr/>
          <p:nvPr/>
        </p:nvGrpSpPr>
        <p:grpSpPr>
          <a:xfrm>
            <a:off x="2569288" y="3802743"/>
            <a:ext cx="7053424" cy="1670958"/>
            <a:chOff x="2569288" y="3802743"/>
            <a:chExt cx="7053424" cy="1670958"/>
          </a:xfrm>
        </p:grpSpPr>
        <p:pic>
          <p:nvPicPr>
            <p:cNvPr descr="Qr code&#10;&#10;Description automatically generated" id="269" name="Google Shape;269;p13"/>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270" name="Google Shape;270;p13"/>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1. modulis: Saturs</a:t>
            </a:r>
            <a:endParaRPr/>
          </a:p>
        </p:txBody>
      </p:sp>
      <p:sp>
        <p:nvSpPr>
          <p:cNvPr id="97" name="Google Shape;97;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8" name="Google Shape;98;p2"/>
          <p:cNvSpPr txBox="1"/>
          <p:nvPr/>
        </p:nvSpPr>
        <p:spPr>
          <a:xfrm>
            <a:off x="3262906" y="1471132"/>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Uzņēmējdarbība un sociālā uzņēmējdarbība</a:t>
            </a:r>
            <a:endParaRPr/>
          </a:p>
        </p:txBody>
      </p:sp>
      <p:sp>
        <p:nvSpPr>
          <p:cNvPr id="99" name="Google Shape;99;p2"/>
          <p:cNvSpPr txBox="1"/>
          <p:nvPr/>
        </p:nvSpPr>
        <p:spPr>
          <a:xfrm>
            <a:off x="2251311" y="2737598"/>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2</a:t>
            </a:r>
            <a:endParaRPr/>
          </a:p>
        </p:txBody>
      </p:sp>
      <p:sp>
        <p:nvSpPr>
          <p:cNvPr id="100" name="Google Shape;100;p2"/>
          <p:cNvSpPr txBox="1"/>
          <p:nvPr/>
        </p:nvSpPr>
        <p:spPr>
          <a:xfrm>
            <a:off x="3262907" y="2694449"/>
            <a:ext cx="7583284"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1" i="0" lang="en-GB" sz="2400" u="none" cap="none" strike="noStrike">
                <a:solidFill>
                  <a:srgbClr val="3F3F3F"/>
                </a:solidFill>
                <a:latin typeface="Quattrocento Sans"/>
                <a:ea typeface="Quattrocento Sans"/>
                <a:cs typeface="Quattrocento Sans"/>
                <a:sym typeface="Quattrocento Sans"/>
              </a:rPr>
              <a:t>Problēmas apzināšana jūsu kopienā</a:t>
            </a:r>
            <a:endParaRPr b="1" i="0" sz="2400" u="none" cap="none" strike="noStrike">
              <a:solidFill>
                <a:srgbClr val="3F3F3F"/>
              </a:solidFill>
              <a:latin typeface="Quattrocento Sans"/>
              <a:ea typeface="Quattrocento Sans"/>
              <a:cs typeface="Quattrocento Sans"/>
              <a:sym typeface="Quattrocento Sans"/>
            </a:endParaRPr>
          </a:p>
        </p:txBody>
      </p:sp>
      <p:sp>
        <p:nvSpPr>
          <p:cNvPr id="101" name="Google Shape;101;p2"/>
          <p:cNvSpPr txBox="1"/>
          <p:nvPr/>
        </p:nvSpPr>
        <p:spPr>
          <a:xfrm>
            <a:off x="2251311" y="3917766"/>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3</a:t>
            </a:r>
            <a:endParaRPr/>
          </a:p>
        </p:txBody>
      </p:sp>
      <p:sp>
        <p:nvSpPr>
          <p:cNvPr id="102" name="Google Shape;102;p2"/>
          <p:cNvSpPr txBox="1"/>
          <p:nvPr/>
        </p:nvSpPr>
        <p:spPr>
          <a:xfrm>
            <a:off x="3262907" y="3917766"/>
            <a:ext cx="7261149"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400"/>
              <a:buFont typeface="Quattrocento Sans"/>
              <a:buNone/>
            </a:pPr>
            <a:r>
              <a:rPr b="0" i="0" lang="en-GB" sz="2400" u="none" cap="none" strike="noStrike">
                <a:solidFill>
                  <a:srgbClr val="3F3F3F"/>
                </a:solidFill>
                <a:latin typeface="Quattrocento Sans"/>
                <a:ea typeface="Quattrocento Sans"/>
                <a:cs typeface="Quattrocento Sans"/>
                <a:sym typeface="Quattrocento Sans"/>
              </a:rPr>
              <a:t>Sociālā uzņēmuma vīzijas un misijas definēšana</a:t>
            </a:r>
            <a:endParaRPr/>
          </a:p>
        </p:txBody>
      </p:sp>
      <p:sp>
        <p:nvSpPr>
          <p:cNvPr id="103" name="Google Shape;103;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4" name="Google Shape;104;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5" name="Google Shape;105;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106" name="Google Shape;106;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7" name="Google Shape;107;p2"/>
          <p:cNvPicPr preferRelativeResize="0"/>
          <p:nvPr/>
        </p:nvPicPr>
        <p:blipFill rotWithShape="1">
          <a:blip r:embed="rId4">
            <a:alphaModFix/>
          </a:blip>
          <a:srcRect b="19852" l="0" r="0" t="1926"/>
          <a:stretch/>
        </p:blipFill>
        <p:spPr>
          <a:xfrm>
            <a:off x="1045611" y="0"/>
            <a:ext cx="897978" cy="4642338"/>
          </a:xfrm>
          <a:prstGeom prst="rect">
            <a:avLst/>
          </a:prstGeom>
          <a:noFill/>
          <a:ln>
            <a:noFill/>
          </a:ln>
        </p:spPr>
      </p:pic>
      <p:pic>
        <p:nvPicPr>
          <p:cNvPr id="108" name="Google Shape;108;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b="0" l="0" r="0" t="0"/>
          <a:stretch/>
        </p:blipFill>
        <p:spPr>
          <a:xfrm>
            <a:off x="2305849" y="2409507"/>
            <a:ext cx="2013790" cy="2968271"/>
          </a:xfrm>
          <a:prstGeom prst="rect">
            <a:avLst/>
          </a:prstGeom>
          <a:noFill/>
          <a:ln>
            <a:noFill/>
          </a:ln>
        </p:spPr>
      </p:pic>
      <p:pic>
        <p:nvPicPr>
          <p:cNvPr id="114" name="Google Shape;114;p3"/>
          <p:cNvPicPr preferRelativeResize="0"/>
          <p:nvPr/>
        </p:nvPicPr>
        <p:blipFill rotWithShape="1">
          <a:blip r:embed="rId4">
            <a:alphaModFix/>
          </a:blip>
          <a:srcRect b="0" l="0" r="0" t="0"/>
          <a:stretch/>
        </p:blipFill>
        <p:spPr>
          <a:xfrm>
            <a:off x="6890484" y="2409507"/>
            <a:ext cx="2013790" cy="2968271"/>
          </a:xfrm>
          <a:prstGeom prst="rect">
            <a:avLst/>
          </a:prstGeom>
          <a:noFill/>
          <a:ln>
            <a:noFill/>
          </a:ln>
        </p:spPr>
      </p:pic>
      <p:pic>
        <p:nvPicPr>
          <p:cNvPr id="115" name="Google Shape;115;p3"/>
          <p:cNvPicPr preferRelativeResize="0"/>
          <p:nvPr/>
        </p:nvPicPr>
        <p:blipFill rotWithShape="1">
          <a:blip r:embed="rId4">
            <a:alphaModFix/>
          </a:blip>
          <a:srcRect b="0" l="0" r="0" t="0"/>
          <a:stretch/>
        </p:blipFill>
        <p:spPr>
          <a:xfrm>
            <a:off x="4553813" y="2409506"/>
            <a:ext cx="2013790" cy="2968271"/>
          </a:xfrm>
          <a:prstGeom prst="rect">
            <a:avLst/>
          </a:prstGeom>
          <a:noFill/>
          <a:ln>
            <a:noFill/>
          </a:ln>
        </p:spPr>
      </p:pic>
      <p:pic>
        <p:nvPicPr>
          <p:cNvPr descr="Text&#10;&#10;Description automatically generated" id="116" name="Google Shape;116;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17" name="Google Shape;117;p3"/>
          <p:cNvSpPr txBox="1"/>
          <p:nvPr/>
        </p:nvSpPr>
        <p:spPr>
          <a:xfrm>
            <a:off x="2472005"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IDENTIFICĒT</a:t>
            </a:r>
            <a:endParaRPr/>
          </a:p>
        </p:txBody>
      </p:sp>
      <p:sp>
        <p:nvSpPr>
          <p:cNvPr id="118" name="Google Shape;118;p3"/>
          <p:cNvSpPr txBox="1"/>
          <p:nvPr/>
        </p:nvSpPr>
        <p:spPr>
          <a:xfrm>
            <a:off x="7056639"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MĀCĪTIES</a:t>
            </a:r>
            <a:endParaRPr/>
          </a:p>
        </p:txBody>
      </p:sp>
      <p:sp>
        <p:nvSpPr>
          <p:cNvPr id="119" name="Google Shape;119;p3"/>
          <p:cNvSpPr txBox="1"/>
          <p:nvPr/>
        </p:nvSpPr>
        <p:spPr>
          <a:xfrm>
            <a:off x="4719969"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IZVĒLĒTIES</a:t>
            </a:r>
            <a:endParaRPr/>
          </a:p>
        </p:txBody>
      </p:sp>
      <p:sp>
        <p:nvSpPr>
          <p:cNvPr id="120" name="Google Shape;120;p3"/>
          <p:cNvSpPr txBox="1"/>
          <p:nvPr/>
        </p:nvSpPr>
        <p:spPr>
          <a:xfrm>
            <a:off x="2472004" y="4353982"/>
            <a:ext cx="168148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Problēmas jūsu kopienā</a:t>
            </a:r>
            <a:endParaRPr/>
          </a:p>
        </p:txBody>
      </p:sp>
      <p:sp>
        <p:nvSpPr>
          <p:cNvPr id="121" name="Google Shape;121;p3"/>
          <p:cNvSpPr txBox="1"/>
          <p:nvPr/>
        </p:nvSpPr>
        <p:spPr>
          <a:xfrm>
            <a:off x="7056639" y="413853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Izstrādāt problēmu koku (problēmas cēloņi un sekas).</a:t>
            </a:r>
            <a:endParaRPr/>
          </a:p>
        </p:txBody>
      </p:sp>
      <p:sp>
        <p:nvSpPr>
          <p:cNvPr id="122" name="Google Shape;122;p3"/>
          <p:cNvSpPr txBox="1"/>
          <p:nvPr/>
        </p:nvSpPr>
        <p:spPr>
          <a:xfrm>
            <a:off x="4721407" y="4246260"/>
            <a:ext cx="1681480"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Problēma, ko vēlaties atrisināt savā kopienā.</a:t>
            </a:r>
            <a:endParaRPr/>
          </a:p>
        </p:txBody>
      </p:sp>
      <p:sp>
        <p:nvSpPr>
          <p:cNvPr id="123" name="Google Shape;123;p3"/>
          <p:cNvSpPr txBox="1"/>
          <p:nvPr>
            <p:ph type="title"/>
          </p:nvPr>
        </p:nvSpPr>
        <p:spPr>
          <a:xfrm>
            <a:off x="3528404" y="1007929"/>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MĒRĶI</a:t>
            </a:r>
            <a:endParaRPr/>
          </a:p>
        </p:txBody>
      </p:sp>
      <p:pic>
        <p:nvPicPr>
          <p:cNvPr id="124" name="Google Shape;124;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0" name="Google Shape;130;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31" name="Google Shape;131;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2" name="Google Shape;132;p4"/>
          <p:cNvSpPr/>
          <p:nvPr/>
        </p:nvSpPr>
        <p:spPr>
          <a:xfrm>
            <a:off x="2293620" y="1257622"/>
            <a:ext cx="7664221" cy="3683000"/>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4"/>
          <p:cNvSpPr txBox="1"/>
          <p:nvPr/>
        </p:nvSpPr>
        <p:spPr>
          <a:xfrm>
            <a:off x="2852917" y="1622320"/>
            <a:ext cx="701425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600" u="none" cap="none" strike="noStrike">
                <a:solidFill>
                  <a:srgbClr val="29BB89"/>
                </a:solidFill>
                <a:latin typeface="Quattrocento Sans"/>
                <a:ea typeface="Quattrocento Sans"/>
                <a:cs typeface="Quattrocento Sans"/>
                <a:sym typeface="Quattrocento Sans"/>
              </a:rPr>
              <a:t>Ko vēlaties darīt savas kopienas labā</a:t>
            </a:r>
            <a:endParaRPr/>
          </a:p>
        </p:txBody>
      </p:sp>
      <p:sp>
        <p:nvSpPr>
          <p:cNvPr id="134" name="Google Shape;134;p4"/>
          <p:cNvSpPr txBox="1"/>
          <p:nvPr/>
        </p:nvSpPr>
        <p:spPr>
          <a:xfrm>
            <a:off x="2852917" y="3064608"/>
            <a:ext cx="6486166"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lang="en-GB" sz="2000">
                <a:solidFill>
                  <a:schemeClr val="dk1"/>
                </a:solidFill>
                <a:latin typeface="Quattrocento Sans"/>
                <a:ea typeface="Quattrocento Sans"/>
                <a:cs typeface="Quattrocento Sans"/>
                <a:sym typeface="Quattrocento Sans"/>
              </a:rPr>
              <a:t>Pirmais solis sociālā uzņēmuma izveidē ir izlemt, ko vēlaties darīt savas kopienas labā, un tas galvenokārt ir atkarīgs no jūsu kopienas vajadzībām.</a:t>
            </a:r>
            <a:endParaRPr sz="2000">
              <a:solidFill>
                <a:schemeClr val="dk1"/>
              </a:solidFill>
              <a:latin typeface="Quattrocento Sans"/>
              <a:ea typeface="Quattrocento Sans"/>
              <a:cs typeface="Quattrocento Sans"/>
              <a:sym typeface="Quattrocento Sans"/>
            </a:endParaRPr>
          </a:p>
        </p:txBody>
      </p:sp>
      <p:pic>
        <p:nvPicPr>
          <p:cNvPr id="135" name="Google Shape;135;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Kopiena</a:t>
            </a:r>
            <a:endParaRPr/>
          </a:p>
        </p:txBody>
      </p:sp>
      <p:sp>
        <p:nvSpPr>
          <p:cNvPr id="141" name="Google Shape;141;p5"/>
          <p:cNvSpPr txBox="1"/>
          <p:nvPr/>
        </p:nvSpPr>
        <p:spPr>
          <a:xfrm>
            <a:off x="2312574" y="1509162"/>
            <a:ext cx="8689783"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000"/>
              <a:buFont typeface="Quattrocento Sans"/>
              <a:buNone/>
            </a:pPr>
            <a:r>
              <a:rPr lang="en-GB" sz="2000">
                <a:solidFill>
                  <a:srgbClr val="3F3F3F"/>
                </a:solidFill>
                <a:latin typeface="Quattrocento Sans"/>
                <a:ea typeface="Quattrocento Sans"/>
                <a:cs typeface="Quattrocento Sans"/>
                <a:sym typeface="Quattrocento Sans"/>
              </a:rPr>
              <a:t>Kopiena ir cilvēku grupa, kurai ir kopīgi daži elementi, piemēram, valoda, paražas, vērtības, uzdevumi, pasaules uzskats, vecums, ģeogrāfiskā atrašanās vieta (piemēram, apkaime), sociālais statuss vai lomas.</a:t>
            </a:r>
            <a:endParaRPr sz="2000">
              <a:solidFill>
                <a:srgbClr val="3F3F3F"/>
              </a:solidFill>
              <a:latin typeface="Quattrocento Sans"/>
              <a:ea typeface="Quattrocento Sans"/>
              <a:cs typeface="Quattrocento Sans"/>
              <a:sym typeface="Quattrocento Sans"/>
            </a:endParaRPr>
          </a:p>
        </p:txBody>
      </p:sp>
      <p:sp>
        <p:nvSpPr>
          <p:cNvPr id="142" name="Google Shape;142;p5"/>
          <p:cNvSpPr txBox="1"/>
          <p:nvPr/>
        </p:nvSpPr>
        <p:spPr>
          <a:xfrm>
            <a:off x="2312574" y="2760025"/>
            <a:ext cx="8689783"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000"/>
              <a:buFont typeface="Quattrocento Sans"/>
              <a:buNone/>
            </a:pPr>
            <a:r>
              <a:rPr lang="en-GB" sz="2000">
                <a:solidFill>
                  <a:srgbClr val="3F3F3F"/>
                </a:solidFill>
                <a:latin typeface="Quattrocento Sans"/>
                <a:ea typeface="Quattrocento Sans"/>
                <a:cs typeface="Quattrocento Sans"/>
                <a:sym typeface="Quattrocento Sans"/>
              </a:rPr>
              <a:t>Parasti kopiena apvienojas, lai sasniegtu kopīgu mērķi, piemēram, kopējo labumu.</a:t>
            </a:r>
            <a:endParaRPr sz="2000">
              <a:solidFill>
                <a:srgbClr val="3F3F3F"/>
              </a:solidFill>
              <a:latin typeface="Quattrocento Sans"/>
              <a:ea typeface="Quattrocento Sans"/>
              <a:cs typeface="Quattrocento Sans"/>
              <a:sym typeface="Quattrocento Sans"/>
            </a:endParaRPr>
          </a:p>
        </p:txBody>
      </p:sp>
      <p:sp>
        <p:nvSpPr>
          <p:cNvPr id="143" name="Google Shape;143;p5"/>
          <p:cNvSpPr txBox="1"/>
          <p:nvPr/>
        </p:nvSpPr>
        <p:spPr>
          <a:xfrm>
            <a:off x="2312574" y="3916968"/>
            <a:ext cx="8689783"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000"/>
              <a:buFont typeface="Quattrocento Sans"/>
              <a:buNone/>
            </a:pPr>
            <a:r>
              <a:rPr lang="en-GB" sz="2000">
                <a:solidFill>
                  <a:srgbClr val="3F3F3F"/>
                </a:solidFill>
                <a:latin typeface="Quattrocento Sans"/>
                <a:ea typeface="Quattrocento Sans"/>
                <a:cs typeface="Quattrocento Sans"/>
                <a:sym typeface="Quattrocento Sans"/>
              </a:rPr>
              <a:t>Jūsu kopiena var būt jūsu apkaime, minoritāšu grupa, kurai piederat, vai cilvēku grupa, kurus vieno vienoti mērķi utt.</a:t>
            </a:r>
            <a:endParaRPr sz="2000">
              <a:solidFill>
                <a:srgbClr val="3F3F3F"/>
              </a:solidFill>
              <a:latin typeface="Quattrocento Sans"/>
              <a:ea typeface="Quattrocento Sans"/>
              <a:cs typeface="Quattrocento Sans"/>
              <a:sym typeface="Quattrocento Sans"/>
            </a:endParaRPr>
          </a:p>
        </p:txBody>
      </p:sp>
      <p:sp>
        <p:nvSpPr>
          <p:cNvPr id="144" name="Google Shape;144;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5" name="Google Shape;145;p5"/>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46" name="Google Shape;146;p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7" name="Google Shape;147;p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8" name="Google Shape;148;p5"/>
          <p:cNvPicPr preferRelativeResize="0"/>
          <p:nvPr/>
        </p:nvPicPr>
        <p:blipFill rotWithShape="1">
          <a:blip r:embed="rId4">
            <a:alphaModFix/>
          </a:blip>
          <a:srcRect b="19615" l="0" r="0" t="1926"/>
          <a:stretch/>
        </p:blipFill>
        <p:spPr>
          <a:xfrm>
            <a:off x="998679" y="0"/>
            <a:ext cx="897978" cy="4656406"/>
          </a:xfrm>
          <a:prstGeom prst="rect">
            <a:avLst/>
          </a:prstGeom>
          <a:noFill/>
          <a:ln>
            <a:noFill/>
          </a:ln>
        </p:spPr>
      </p:pic>
      <p:pic>
        <p:nvPicPr>
          <p:cNvPr id="149" name="Google Shape;149;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5" name="Google Shape;155;p6"/>
          <p:cNvSpPr txBox="1"/>
          <p:nvPr/>
        </p:nvSpPr>
        <p:spPr>
          <a:xfrm>
            <a:off x="1200970" y="584611"/>
            <a:ext cx="4420391"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APZINĀT KOPIENU</a:t>
            </a:r>
            <a:endParaRPr b="1" i="0" sz="3600" u="none" cap="none" strike="noStrike">
              <a:solidFill>
                <a:srgbClr val="29BB89"/>
              </a:solidFill>
              <a:latin typeface="Quattrocento Sans"/>
              <a:ea typeface="Quattrocento Sans"/>
              <a:cs typeface="Quattrocento Sans"/>
              <a:sym typeface="Quattrocento Sans"/>
            </a:endParaRPr>
          </a:p>
        </p:txBody>
      </p:sp>
      <p:pic>
        <p:nvPicPr>
          <p:cNvPr id="156" name="Google Shape;156;p6" title="Gráfico">
            <a:hlinkClick r:id="rId4"/>
          </p:cNvPr>
          <p:cNvPicPr preferRelativeResize="0"/>
          <p:nvPr/>
        </p:nvPicPr>
        <p:blipFill rotWithShape="1">
          <a:blip r:embed="rId5">
            <a:alphaModFix/>
          </a:blip>
          <a:srcRect b="0" l="19523" r="19595" t="0"/>
          <a:stretch/>
        </p:blipFill>
        <p:spPr>
          <a:xfrm>
            <a:off x="970079" y="2198122"/>
            <a:ext cx="2742634" cy="2785620"/>
          </a:xfrm>
          <a:prstGeom prst="rect">
            <a:avLst/>
          </a:prstGeom>
          <a:noFill/>
          <a:ln>
            <a:noFill/>
          </a:ln>
        </p:spPr>
      </p:pic>
      <p:sp>
        <p:nvSpPr>
          <p:cNvPr id="157" name="Google Shape;157;p6"/>
          <p:cNvSpPr txBox="1"/>
          <p:nvPr/>
        </p:nvSpPr>
        <p:spPr>
          <a:xfrm>
            <a:off x="8220176" y="2658238"/>
            <a:ext cx="2993884"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Kādas cilvēku grupas pastāv jūsu kopienā?</a:t>
            </a:r>
            <a:endParaRPr/>
          </a:p>
        </p:txBody>
      </p:sp>
      <p:sp>
        <p:nvSpPr>
          <p:cNvPr id="158" name="Google Shape;158;p6"/>
          <p:cNvSpPr txBox="1"/>
          <p:nvPr/>
        </p:nvSpPr>
        <p:spPr>
          <a:xfrm>
            <a:off x="8267880" y="4288478"/>
            <a:ext cx="3126951"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Kas ir jūsu kopienas līderi un komunikatori?</a:t>
            </a:r>
            <a:endParaRPr/>
          </a:p>
        </p:txBody>
      </p:sp>
      <p:sp>
        <p:nvSpPr>
          <p:cNvPr id="159" name="Google Shape;159;p6"/>
          <p:cNvSpPr txBox="1"/>
          <p:nvPr/>
        </p:nvSpPr>
        <p:spPr>
          <a:xfrm>
            <a:off x="4086596" y="2744936"/>
            <a:ext cx="3599424"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Kādas ir tās kopienas robežas, kurā vēlaties darboties?</a:t>
            </a:r>
            <a:endParaRPr/>
          </a:p>
        </p:txBody>
      </p:sp>
      <p:sp>
        <p:nvSpPr>
          <p:cNvPr id="160" name="Google Shape;160;p6"/>
          <p:cNvSpPr txBox="1"/>
          <p:nvPr/>
        </p:nvSpPr>
        <p:spPr>
          <a:xfrm>
            <a:off x="4103927" y="4024977"/>
            <a:ext cx="3534465"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Vai kādai no šīm grupām ir īpašas vajadzības?</a:t>
            </a:r>
            <a:endParaRPr/>
          </a:p>
        </p:txBody>
      </p:sp>
      <p:sp>
        <p:nvSpPr>
          <p:cNvPr id="161" name="Google Shape;161;p6"/>
          <p:cNvSpPr/>
          <p:nvPr/>
        </p:nvSpPr>
        <p:spPr>
          <a:xfrm>
            <a:off x="3834765" y="266697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3882392" y="400241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6"/>
          <p:cNvSpPr/>
          <p:nvPr/>
        </p:nvSpPr>
        <p:spPr>
          <a:xfrm>
            <a:off x="7924591" y="2624248"/>
            <a:ext cx="185100" cy="185100"/>
          </a:xfrm>
          <a:prstGeom prst="ellipse">
            <a:avLst/>
          </a:prstGeom>
          <a:solidFill>
            <a:schemeClr val="accent5"/>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7924591" y="4081045"/>
            <a:ext cx="185100" cy="185100"/>
          </a:xfrm>
          <a:prstGeom prst="ellipse">
            <a:avLst/>
          </a:prstGeom>
          <a:solidFill>
            <a:srgbClr val="CFE9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6" name="Google Shape;166;p6"/>
          <p:cNvPicPr preferRelativeResize="0"/>
          <p:nvPr/>
        </p:nvPicPr>
        <p:blipFill rotWithShape="1">
          <a:blip r:embed="rId6">
            <a:alphaModFix/>
          </a:blip>
          <a:srcRect b="0" l="0" r="0" t="0"/>
          <a:stretch/>
        </p:blipFill>
        <p:spPr>
          <a:xfrm>
            <a:off x="235341" y="6242795"/>
            <a:ext cx="1964299" cy="427819"/>
          </a:xfrm>
          <a:prstGeom prst="rect">
            <a:avLst/>
          </a:prstGeom>
          <a:noFill/>
          <a:ln>
            <a:noFill/>
          </a:ln>
        </p:spPr>
      </p:pic>
      <p:pic>
        <p:nvPicPr>
          <p:cNvPr id="167" name="Google Shape;167;p6"/>
          <p:cNvPicPr preferRelativeResize="0"/>
          <p:nvPr/>
        </p:nvPicPr>
        <p:blipFill rotWithShape="1">
          <a:blip r:embed="rId7">
            <a:alphaModFix/>
          </a:blip>
          <a:srcRect b="0" l="0" r="0" t="0"/>
          <a:stretch/>
        </p:blipFill>
        <p:spPr>
          <a:xfrm>
            <a:off x="11541231" y="108086"/>
            <a:ext cx="495921" cy="495921"/>
          </a:xfrm>
          <a:prstGeom prst="rect">
            <a:avLst/>
          </a:prstGeom>
          <a:noFill/>
          <a:ln>
            <a:noFill/>
          </a:ln>
        </p:spPr>
      </p:pic>
      <p:sp>
        <p:nvSpPr>
          <p:cNvPr id="168" name="Google Shape;168;p6"/>
          <p:cNvSpPr txBox="1"/>
          <p:nvPr/>
        </p:nvSpPr>
        <p:spPr>
          <a:xfrm>
            <a:off x="4965228" y="612439"/>
            <a:ext cx="6429603"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Lai izstrādātu sava sociālā uzņēmuma vīziju un misiju, vispirms ir jānosaka, uz kuru kopienu jūs orientējaties. Lai to izdarītu, ir lietderīgi uzdot sev šādus jautājumus (veltiet 15 minūtes šo jautājumu pārdomām):</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4" name="Google Shape;174;p7"/>
          <p:cNvSpPr txBox="1"/>
          <p:nvPr/>
        </p:nvSpPr>
        <p:spPr>
          <a:xfrm>
            <a:off x="506437" y="493034"/>
            <a:ext cx="4711123"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600" u="none" cap="none" strike="noStrike">
                <a:solidFill>
                  <a:srgbClr val="29BB89"/>
                </a:solidFill>
                <a:latin typeface="Quattrocento Sans"/>
                <a:ea typeface="Quattrocento Sans"/>
                <a:cs typeface="Quattrocento Sans"/>
                <a:sym typeface="Quattrocento Sans"/>
              </a:rPr>
              <a:t>APZINĀT GALVENĀS PROBLĒMAS KOPIENĀ.</a:t>
            </a:r>
            <a:endParaRPr b="1" i="0" sz="3600" u="none" cap="none" strike="noStrike">
              <a:solidFill>
                <a:srgbClr val="29BB89"/>
              </a:solidFill>
              <a:latin typeface="Quattrocento Sans"/>
              <a:ea typeface="Quattrocento Sans"/>
              <a:cs typeface="Quattrocento Sans"/>
              <a:sym typeface="Quattrocento Sans"/>
            </a:endParaRPr>
          </a:p>
        </p:txBody>
      </p:sp>
      <p:pic>
        <p:nvPicPr>
          <p:cNvPr id="175" name="Google Shape;175;p7" title="Gráfico">
            <a:hlinkClick r:id="rId4"/>
          </p:cNvPr>
          <p:cNvPicPr preferRelativeResize="0"/>
          <p:nvPr/>
        </p:nvPicPr>
        <p:blipFill rotWithShape="1">
          <a:blip r:embed="rId5">
            <a:alphaModFix/>
          </a:blip>
          <a:srcRect b="0" l="19523" r="19595" t="0"/>
          <a:stretch/>
        </p:blipFill>
        <p:spPr>
          <a:xfrm>
            <a:off x="970079" y="2198122"/>
            <a:ext cx="2742634" cy="2785620"/>
          </a:xfrm>
          <a:prstGeom prst="rect">
            <a:avLst/>
          </a:prstGeom>
          <a:noFill/>
          <a:ln>
            <a:noFill/>
          </a:ln>
        </p:spPr>
      </p:pic>
      <p:sp>
        <p:nvSpPr>
          <p:cNvPr id="176" name="Google Shape;176;p7"/>
          <p:cNvSpPr txBox="1"/>
          <p:nvPr/>
        </p:nvSpPr>
        <p:spPr>
          <a:xfrm>
            <a:off x="8220176" y="2461292"/>
            <a:ext cx="2993884"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Kāda ir vissteidzamākā problēma?</a:t>
            </a:r>
            <a:endParaRPr/>
          </a:p>
        </p:txBody>
      </p:sp>
      <p:sp>
        <p:nvSpPr>
          <p:cNvPr id="177" name="Google Shape;177;p7"/>
          <p:cNvSpPr txBox="1"/>
          <p:nvPr/>
        </p:nvSpPr>
        <p:spPr>
          <a:xfrm>
            <a:off x="8220176" y="3516210"/>
            <a:ext cx="3126951"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Kāda, jūsuprāt, ir visgrūtāk risināmā problēma jūsu kopienā?</a:t>
            </a:r>
            <a:endParaRPr/>
          </a:p>
        </p:txBody>
      </p:sp>
      <p:sp>
        <p:nvSpPr>
          <p:cNvPr id="178" name="Google Shape;178;p7"/>
          <p:cNvSpPr txBox="1"/>
          <p:nvPr/>
        </p:nvSpPr>
        <p:spPr>
          <a:xfrm>
            <a:off x="8219003" y="4295000"/>
            <a:ext cx="3323355"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Vai ir kādas ilgtermiņa problēmas?</a:t>
            </a:r>
            <a:endParaRPr/>
          </a:p>
        </p:txBody>
      </p:sp>
      <p:sp>
        <p:nvSpPr>
          <p:cNvPr id="179" name="Google Shape;179;p7"/>
          <p:cNvSpPr txBox="1"/>
          <p:nvPr/>
        </p:nvSpPr>
        <p:spPr>
          <a:xfrm>
            <a:off x="4103927" y="3085785"/>
            <a:ext cx="3599424"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Kādas ir jūsu kopienas galvenās problēmas? Piemēram, integrācijas problēmas, vides problēmas utt.</a:t>
            </a:r>
            <a:endParaRPr/>
          </a:p>
        </p:txBody>
      </p:sp>
      <p:sp>
        <p:nvSpPr>
          <p:cNvPr id="180" name="Google Shape;180;p7"/>
          <p:cNvSpPr txBox="1"/>
          <p:nvPr/>
        </p:nvSpPr>
        <p:spPr>
          <a:xfrm>
            <a:off x="4136406" y="3923202"/>
            <a:ext cx="3534465"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Kāda ir problēma, par kuru visvairāk ziņo plašsaziņas līdzekļi?</a:t>
            </a:r>
            <a:endParaRPr/>
          </a:p>
        </p:txBody>
      </p:sp>
      <p:sp>
        <p:nvSpPr>
          <p:cNvPr id="181" name="Google Shape;181;p7"/>
          <p:cNvSpPr txBox="1"/>
          <p:nvPr/>
        </p:nvSpPr>
        <p:spPr>
          <a:xfrm>
            <a:off x="4142867" y="4750665"/>
            <a:ext cx="3473207"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Kuru, jūsuprāt, ir visvieglāk atrisināt?</a:t>
            </a:r>
            <a:endParaRPr/>
          </a:p>
        </p:txBody>
      </p:sp>
      <p:sp>
        <p:nvSpPr>
          <p:cNvPr id="182" name="Google Shape;182;p7"/>
          <p:cNvSpPr/>
          <p:nvPr/>
        </p:nvSpPr>
        <p:spPr>
          <a:xfrm>
            <a:off x="3834765" y="2554430"/>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a:off x="3882392" y="3819535"/>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3891036" y="4702964"/>
            <a:ext cx="185100" cy="185100"/>
          </a:xfrm>
          <a:prstGeom prst="ellipse">
            <a:avLst/>
          </a:prstGeom>
          <a:solidFill>
            <a:srgbClr val="80E0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a:off x="7924591" y="2427302"/>
            <a:ext cx="185100" cy="185100"/>
          </a:xfrm>
          <a:prstGeom prst="ellipse">
            <a:avLst/>
          </a:prstGeom>
          <a:solidFill>
            <a:schemeClr val="accent5"/>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a:off x="7924591" y="3194783"/>
            <a:ext cx="185100" cy="185100"/>
          </a:xfrm>
          <a:prstGeom prst="ellipse">
            <a:avLst/>
          </a:prstGeom>
          <a:solidFill>
            <a:srgbClr val="CFE9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
          <p:cNvSpPr/>
          <p:nvPr/>
        </p:nvSpPr>
        <p:spPr>
          <a:xfrm>
            <a:off x="7950968" y="4252796"/>
            <a:ext cx="185100" cy="185100"/>
          </a:xfrm>
          <a:prstGeom prst="ellipse">
            <a:avLst/>
          </a:prstGeom>
          <a:solidFill>
            <a:srgbClr val="FF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9" name="Google Shape;189;p7"/>
          <p:cNvPicPr preferRelativeResize="0"/>
          <p:nvPr/>
        </p:nvPicPr>
        <p:blipFill rotWithShape="1">
          <a:blip r:embed="rId6">
            <a:alphaModFix/>
          </a:blip>
          <a:srcRect b="0" l="0" r="0" t="0"/>
          <a:stretch/>
        </p:blipFill>
        <p:spPr>
          <a:xfrm>
            <a:off x="235341" y="6242795"/>
            <a:ext cx="1964299" cy="427819"/>
          </a:xfrm>
          <a:prstGeom prst="rect">
            <a:avLst/>
          </a:prstGeom>
          <a:noFill/>
          <a:ln>
            <a:noFill/>
          </a:ln>
        </p:spPr>
      </p:pic>
      <p:pic>
        <p:nvPicPr>
          <p:cNvPr id="190" name="Google Shape;190;p7"/>
          <p:cNvPicPr preferRelativeResize="0"/>
          <p:nvPr/>
        </p:nvPicPr>
        <p:blipFill rotWithShape="1">
          <a:blip r:embed="rId7">
            <a:alphaModFix/>
          </a:blip>
          <a:srcRect b="0" l="0" r="0" t="0"/>
          <a:stretch/>
        </p:blipFill>
        <p:spPr>
          <a:xfrm>
            <a:off x="11541231" y="108086"/>
            <a:ext cx="495921" cy="495921"/>
          </a:xfrm>
          <a:prstGeom prst="rect">
            <a:avLst/>
          </a:prstGeom>
          <a:noFill/>
          <a:ln>
            <a:noFill/>
          </a:ln>
        </p:spPr>
      </p:pic>
      <p:sp>
        <p:nvSpPr>
          <p:cNvPr id="191" name="Google Shape;191;p7"/>
          <p:cNvSpPr txBox="1"/>
          <p:nvPr/>
        </p:nvSpPr>
        <p:spPr>
          <a:xfrm>
            <a:off x="5217560" y="624603"/>
            <a:ext cx="6429603"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Pēc kopienas noteikšanas un konkrētu grupu un to vajadzību identificēšanas ir nepieciešams izpētīt, kādas ir galvenās problēmas, ar kurām šīs grupas vai kopiena saskaras. Šie jautājumi var palīdzēt jums uzdot jautājumus (veltiet 30 minūtes šo jautājumu pārdomām):</a:t>
            </a:r>
            <a:endParaRPr b="0" i="0" sz="1600" u="none" cap="none" strike="noStrike">
              <a:solidFill>
                <a:schemeClr val="lt1"/>
              </a:solidFill>
              <a:latin typeface="Arial"/>
              <a:ea typeface="Arial"/>
              <a:cs typeface="Arial"/>
              <a:sym typeface="Arial"/>
            </a:endParaRPr>
          </a:p>
        </p:txBody>
      </p:sp>
      <p:sp>
        <p:nvSpPr>
          <p:cNvPr id="192" name="Google Shape;192;p7"/>
          <p:cNvSpPr txBox="1"/>
          <p:nvPr/>
        </p:nvSpPr>
        <p:spPr>
          <a:xfrm>
            <a:off x="8260032" y="5033335"/>
            <a:ext cx="3421605"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Vai pēdējā laikā ir radušās kādas problēmas?</a:t>
            </a:r>
            <a:endParaRPr/>
          </a:p>
        </p:txBody>
      </p:sp>
      <p:sp>
        <p:nvSpPr>
          <p:cNvPr id="193" name="Google Shape;193;p7"/>
          <p:cNvSpPr/>
          <p:nvPr/>
        </p:nvSpPr>
        <p:spPr>
          <a:xfrm>
            <a:off x="7964448" y="4999345"/>
            <a:ext cx="211544" cy="185100"/>
          </a:xfrm>
          <a:prstGeom prst="ellipse">
            <a:avLst/>
          </a:prstGeom>
          <a:solidFill>
            <a:schemeClr val="accent5"/>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4" name="Google Shape;194;p7"/>
          <p:cNvSpPr txBox="1"/>
          <p:nvPr/>
        </p:nvSpPr>
        <p:spPr>
          <a:xfrm>
            <a:off x="3550506" y="5600136"/>
            <a:ext cx="7990725" cy="71103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en-GB" sz="1600" u="none" cap="none" strike="noStrike">
                <a:solidFill>
                  <a:schemeClr val="lt1"/>
                </a:solidFill>
                <a:latin typeface="Quattrocento Sans"/>
                <a:ea typeface="Quattrocento Sans"/>
                <a:cs typeface="Quattrocento Sans"/>
                <a:sym typeface="Quattrocento Sans"/>
              </a:rPr>
              <a:t>Uzskaitiet identificētās problēmas un izvēlieties vienu, pie kuras strādāt.</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8"/>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00" name="Google Shape;200;p8"/>
          <p:cNvSpPr txBox="1"/>
          <p:nvPr/>
        </p:nvSpPr>
        <p:spPr>
          <a:xfrm>
            <a:off x="812306" y="356046"/>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Problēmas koks</a:t>
            </a:r>
            <a:endParaRPr/>
          </a:p>
        </p:txBody>
      </p:sp>
      <p:sp>
        <p:nvSpPr>
          <p:cNvPr id="201" name="Google Shape;201;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2" name="Google Shape;202;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grpSp>
        <p:nvGrpSpPr>
          <p:cNvPr id="203" name="Google Shape;203;p8"/>
          <p:cNvGrpSpPr/>
          <p:nvPr/>
        </p:nvGrpSpPr>
        <p:grpSpPr>
          <a:xfrm>
            <a:off x="812305" y="1051435"/>
            <a:ext cx="10582525" cy="5068368"/>
            <a:chOff x="952983" y="2905864"/>
            <a:chExt cx="4678100" cy="2965324"/>
          </a:xfrm>
        </p:grpSpPr>
        <p:sp>
          <p:nvSpPr>
            <p:cNvPr id="204" name="Google Shape;204;p8"/>
            <p:cNvSpPr txBox="1"/>
            <p:nvPr/>
          </p:nvSpPr>
          <p:spPr>
            <a:xfrm>
              <a:off x="952983" y="2905864"/>
              <a:ext cx="4678100" cy="2701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Quattrocento Sans"/>
                <a:buNone/>
              </a:pPr>
              <a:r>
                <a:rPr lang="en-GB" sz="2400">
                  <a:solidFill>
                    <a:schemeClr val="dk1"/>
                  </a:solidFill>
                  <a:latin typeface="Quattrocento Sans"/>
                  <a:ea typeface="Quattrocento Sans"/>
                  <a:cs typeface="Quattrocento Sans"/>
                  <a:sym typeface="Quattrocento Sans"/>
                </a:rPr>
                <a:t>Tagad, kad esat izvēlējies problēmu, izveidosim "problēmu koku".</a:t>
              </a:r>
              <a:endParaRPr/>
            </a:p>
          </p:txBody>
        </p:sp>
        <p:sp>
          <p:nvSpPr>
            <p:cNvPr id="205" name="Google Shape;205;p8"/>
            <p:cNvSpPr txBox="1"/>
            <p:nvPr/>
          </p:nvSpPr>
          <p:spPr>
            <a:xfrm>
              <a:off x="952983" y="3296198"/>
              <a:ext cx="4678100" cy="25749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Problēmu koks ir metode, ko izmanto, lai identificētu negatīvu situāciju (centrālo problēmu), kas jārisina, analizējot cēloņu un seku sakarības. Šīs tehnikas galvenais mērķis ir vizualizēt problēmu, lai identificētu tās cēloņus un sekas un noteiktu prioritātes.</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Lai to panāktu, galvenā problēma jāformulē tā, lai tā pieļauj dažādus alternatīvus risinājumus, nevis tikai vienu risinājumu.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Pēc tam, kad galvenā problēma ir definēta, tiek izklāstīti gan cēloņi, kas to rada, gan radītās negatīvās sekas, un trīs komponenti ir grafiski savstarpēji saistīti. </a:t>
              </a:r>
              <a:endParaRPr/>
            </a:p>
            <a:p>
              <a:pPr indent="0" lvl="0" marL="0" marR="0" rtl="0" algn="l">
                <a:spcBef>
                  <a:spcPts val="0"/>
                </a:spcBef>
                <a:spcAft>
                  <a:spcPts val="0"/>
                </a:spcAft>
                <a:buClr>
                  <a:schemeClr val="dk1"/>
                </a:buClr>
                <a:buSzPts val="1100"/>
                <a:buFont typeface="Arial"/>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Kad galvenā problēma ir definēta, piemērota metode, lai sasaistītu cēloņus un sekas, ir "</a:t>
              </a:r>
              <a:r>
                <a:rPr b="1" lang="en-GB" sz="2000">
                  <a:solidFill>
                    <a:schemeClr val="dk1"/>
                  </a:solidFill>
                  <a:latin typeface="Quattrocento Sans"/>
                  <a:ea typeface="Quattrocento Sans"/>
                  <a:cs typeface="Quattrocento Sans"/>
                  <a:sym typeface="Quattrocento Sans"/>
                </a:rPr>
                <a:t>prāta vētra"</a:t>
              </a:r>
              <a:r>
                <a:rPr lang="en-GB" sz="2000">
                  <a:solidFill>
                    <a:schemeClr val="dk1"/>
                  </a:solidFill>
                  <a:latin typeface="Quattrocento Sans"/>
                  <a:ea typeface="Quattrocento Sans"/>
                  <a:cs typeface="Quattrocento Sans"/>
                  <a:sym typeface="Quattrocento Sans"/>
                </a:rPr>
                <a:t>. Šī metode ietver visu iespējamo problēmas cēloņu un seku saraksta sastādīšanu pēc tam, kad ir veikta risināmās situācijas diagnoze.</a:t>
              </a:r>
              <a:endParaRPr/>
            </a:p>
          </p:txBody>
        </p:sp>
      </p:grpSp>
      <p:pic>
        <p:nvPicPr>
          <p:cNvPr id="206" name="Google Shape;206;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9"/>
          <p:cNvPicPr preferRelativeResize="0"/>
          <p:nvPr/>
        </p:nvPicPr>
        <p:blipFill rotWithShape="1">
          <a:blip r:embed="rId3">
            <a:alphaModFix/>
          </a:blip>
          <a:srcRect b="0" l="0" r="71473" t="52289"/>
          <a:stretch/>
        </p:blipFill>
        <p:spPr>
          <a:xfrm rot="5400000">
            <a:off x="7321526" y="1987527"/>
            <a:ext cx="3644945" cy="6096001"/>
          </a:xfrm>
          <a:prstGeom prst="rect">
            <a:avLst/>
          </a:prstGeom>
          <a:noFill/>
          <a:ln>
            <a:noFill/>
          </a:ln>
        </p:spPr>
      </p:pic>
      <p:sp>
        <p:nvSpPr>
          <p:cNvPr id="212" name="Google Shape;212;p9"/>
          <p:cNvSpPr txBox="1"/>
          <p:nvPr/>
        </p:nvSpPr>
        <p:spPr>
          <a:xfrm>
            <a:off x="812306" y="356046"/>
            <a:ext cx="701425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Problēmas koks</a:t>
            </a:r>
            <a:endParaRPr/>
          </a:p>
        </p:txBody>
      </p:sp>
      <p:sp>
        <p:nvSpPr>
          <p:cNvPr id="213" name="Google Shape;213;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4" name="Google Shape;214;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15" name="Google Shape;215;p9"/>
          <p:cNvSpPr txBox="1"/>
          <p:nvPr/>
        </p:nvSpPr>
        <p:spPr>
          <a:xfrm>
            <a:off x="804735" y="1051435"/>
            <a:ext cx="1058252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GB" sz="2000">
                <a:solidFill>
                  <a:schemeClr val="dk1"/>
                </a:solidFill>
                <a:latin typeface="Quattrocento Sans"/>
                <a:ea typeface="Quattrocento Sans"/>
                <a:cs typeface="Quattrocento Sans"/>
                <a:sym typeface="Quattrocento Sans"/>
              </a:rPr>
              <a:t>Lai sāktu ar to, lūdzu, ielieciet tukšu lapu un parādiet galveno problēmu vidū, problēmas sekas augšējā sadaļā un pamatcēloņus zem tās.</a:t>
            </a:r>
            <a:endParaRPr/>
          </a:p>
        </p:txBody>
      </p:sp>
      <p:pic>
        <p:nvPicPr>
          <p:cNvPr id="216" name="Google Shape;216;p9"/>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pic>
        <p:nvPicPr>
          <p:cNvPr id="217" name="Google Shape;217;p9"/>
          <p:cNvPicPr preferRelativeResize="0"/>
          <p:nvPr/>
        </p:nvPicPr>
        <p:blipFill rotWithShape="1">
          <a:blip r:embed="rId6">
            <a:alphaModFix/>
          </a:blip>
          <a:srcRect b="0" l="0" r="0" t="0"/>
          <a:stretch/>
        </p:blipFill>
        <p:spPr>
          <a:xfrm>
            <a:off x="3015409" y="1808379"/>
            <a:ext cx="5696585" cy="4693575"/>
          </a:xfrm>
          <a:prstGeom prst="rect">
            <a:avLst/>
          </a:prstGeom>
          <a:noFill/>
          <a:ln>
            <a:noFill/>
          </a:ln>
        </p:spPr>
      </p:pic>
      <p:grpSp>
        <p:nvGrpSpPr>
          <p:cNvPr id="218" name="Google Shape;218;p9"/>
          <p:cNvGrpSpPr/>
          <p:nvPr/>
        </p:nvGrpSpPr>
        <p:grpSpPr>
          <a:xfrm>
            <a:off x="3303381" y="1951948"/>
            <a:ext cx="4996556" cy="4473727"/>
            <a:chOff x="3303381" y="1951948"/>
            <a:chExt cx="4996556" cy="4473727"/>
          </a:xfrm>
        </p:grpSpPr>
        <p:sp>
          <p:nvSpPr>
            <p:cNvPr id="219" name="Google Shape;219;p9"/>
            <p:cNvSpPr/>
            <p:nvPr/>
          </p:nvSpPr>
          <p:spPr>
            <a:xfrm>
              <a:off x="3756074" y="5641144"/>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1. cēlonis</a:t>
              </a:r>
              <a:endParaRPr sz="2400">
                <a:solidFill>
                  <a:schemeClr val="lt1"/>
                </a:solidFill>
                <a:latin typeface="Calibri"/>
                <a:ea typeface="Calibri"/>
                <a:cs typeface="Calibri"/>
                <a:sym typeface="Calibri"/>
              </a:endParaRPr>
            </a:p>
          </p:txBody>
        </p:sp>
        <p:sp>
          <p:nvSpPr>
            <p:cNvPr id="220" name="Google Shape;220;p9"/>
            <p:cNvSpPr/>
            <p:nvPr/>
          </p:nvSpPr>
          <p:spPr>
            <a:xfrm>
              <a:off x="4911968" y="6102118"/>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Cēloņsakarība 2</a:t>
              </a:r>
              <a:endParaRPr sz="2400">
                <a:solidFill>
                  <a:schemeClr val="lt1"/>
                </a:solidFill>
                <a:latin typeface="Calibri"/>
                <a:ea typeface="Calibri"/>
                <a:cs typeface="Calibri"/>
                <a:sym typeface="Calibri"/>
              </a:endParaRPr>
            </a:p>
          </p:txBody>
        </p:sp>
        <p:sp>
          <p:nvSpPr>
            <p:cNvPr id="221" name="Google Shape;221;p9"/>
            <p:cNvSpPr/>
            <p:nvPr/>
          </p:nvSpPr>
          <p:spPr>
            <a:xfrm>
              <a:off x="6527449" y="6116186"/>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Cēlonis 3</a:t>
              </a:r>
              <a:endParaRPr sz="2400">
                <a:solidFill>
                  <a:schemeClr val="lt1"/>
                </a:solidFill>
                <a:latin typeface="Calibri"/>
                <a:ea typeface="Calibri"/>
                <a:cs typeface="Calibri"/>
                <a:sym typeface="Calibri"/>
              </a:endParaRPr>
            </a:p>
          </p:txBody>
        </p:sp>
        <p:sp>
          <p:nvSpPr>
            <p:cNvPr id="222" name="Google Shape;222;p9"/>
            <p:cNvSpPr/>
            <p:nvPr/>
          </p:nvSpPr>
          <p:spPr>
            <a:xfrm>
              <a:off x="7019777" y="5415773"/>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Cēlonis 4</a:t>
              </a:r>
              <a:endParaRPr sz="2400">
                <a:solidFill>
                  <a:schemeClr val="lt1"/>
                </a:solidFill>
                <a:latin typeface="Calibri"/>
                <a:ea typeface="Calibri"/>
                <a:cs typeface="Calibri"/>
                <a:sym typeface="Calibri"/>
              </a:endParaRPr>
            </a:p>
          </p:txBody>
        </p:sp>
        <p:sp>
          <p:nvSpPr>
            <p:cNvPr id="223" name="Google Shape;223;p9"/>
            <p:cNvSpPr/>
            <p:nvPr/>
          </p:nvSpPr>
          <p:spPr>
            <a:xfrm>
              <a:off x="5465115" y="4488105"/>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Problēma</a:t>
              </a:r>
              <a:endParaRPr sz="2400">
                <a:solidFill>
                  <a:schemeClr val="lt1"/>
                </a:solidFill>
                <a:latin typeface="Calibri"/>
                <a:ea typeface="Calibri"/>
                <a:cs typeface="Calibri"/>
                <a:sym typeface="Calibri"/>
              </a:endParaRPr>
            </a:p>
          </p:txBody>
        </p:sp>
        <p:sp>
          <p:nvSpPr>
            <p:cNvPr id="224" name="Google Shape;224;p9"/>
            <p:cNvSpPr/>
            <p:nvPr/>
          </p:nvSpPr>
          <p:spPr>
            <a:xfrm>
              <a:off x="4583541" y="1951948"/>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Efekts 3</a:t>
              </a:r>
              <a:endParaRPr sz="2400">
                <a:solidFill>
                  <a:schemeClr val="lt1"/>
                </a:solidFill>
                <a:latin typeface="Calibri"/>
                <a:ea typeface="Calibri"/>
                <a:cs typeface="Calibri"/>
                <a:sym typeface="Calibri"/>
              </a:endParaRPr>
            </a:p>
          </p:txBody>
        </p:sp>
        <p:sp>
          <p:nvSpPr>
            <p:cNvPr id="225" name="Google Shape;225;p9"/>
            <p:cNvSpPr/>
            <p:nvPr/>
          </p:nvSpPr>
          <p:spPr>
            <a:xfrm>
              <a:off x="3594112" y="2711189"/>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Efekts 2</a:t>
              </a:r>
              <a:endParaRPr sz="2400">
                <a:solidFill>
                  <a:schemeClr val="lt1"/>
                </a:solidFill>
                <a:latin typeface="Calibri"/>
                <a:ea typeface="Calibri"/>
                <a:cs typeface="Calibri"/>
                <a:sym typeface="Calibri"/>
              </a:endParaRPr>
            </a:p>
          </p:txBody>
        </p:sp>
        <p:sp>
          <p:nvSpPr>
            <p:cNvPr id="226" name="Google Shape;226;p9"/>
            <p:cNvSpPr/>
            <p:nvPr/>
          </p:nvSpPr>
          <p:spPr>
            <a:xfrm>
              <a:off x="6461576" y="2456111"/>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Efekts 4</a:t>
              </a:r>
              <a:endParaRPr sz="2400">
                <a:solidFill>
                  <a:schemeClr val="lt1"/>
                </a:solidFill>
                <a:latin typeface="Calibri"/>
                <a:ea typeface="Calibri"/>
                <a:cs typeface="Calibri"/>
                <a:sym typeface="Calibri"/>
              </a:endParaRPr>
            </a:p>
          </p:txBody>
        </p:sp>
        <p:sp>
          <p:nvSpPr>
            <p:cNvPr id="227" name="Google Shape;227;p9"/>
            <p:cNvSpPr/>
            <p:nvPr/>
          </p:nvSpPr>
          <p:spPr>
            <a:xfrm>
              <a:off x="3303381" y="3336059"/>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1. efekts</a:t>
              </a:r>
              <a:endParaRPr sz="2400">
                <a:solidFill>
                  <a:schemeClr val="lt1"/>
                </a:solidFill>
                <a:latin typeface="Calibri"/>
                <a:ea typeface="Calibri"/>
                <a:cs typeface="Calibri"/>
                <a:sym typeface="Calibri"/>
              </a:endParaRPr>
            </a:p>
          </p:txBody>
        </p:sp>
        <p:sp>
          <p:nvSpPr>
            <p:cNvPr id="228" name="Google Shape;228;p9"/>
            <p:cNvSpPr/>
            <p:nvPr/>
          </p:nvSpPr>
          <p:spPr>
            <a:xfrm>
              <a:off x="6770884" y="3287868"/>
              <a:ext cx="1280160" cy="309489"/>
            </a:xfrm>
            <a:prstGeom prst="rect">
              <a:avLst/>
            </a:prstGeom>
            <a:solidFill>
              <a:srgbClr val="A3CE38"/>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Efekts 5</a:t>
              </a:r>
              <a:endParaRPr sz="2400">
                <a:solidFill>
                  <a:schemeClr val="lt1"/>
                </a:solidFill>
                <a:latin typeface="Calibri"/>
                <a:ea typeface="Calibri"/>
                <a:cs typeface="Calibri"/>
                <a:sym typeface="Calibri"/>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