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6" r:id="rId3"/>
    <p:sldId id="257" r:id="rId4"/>
    <p:sldId id="258" r:id="rId5"/>
    <p:sldId id="264" r:id="rId6"/>
    <p:sldId id="266" r:id="rId7"/>
    <p:sldId id="281" r:id="rId8"/>
    <p:sldId id="268" r:id="rId9"/>
    <p:sldId id="282" r:id="rId10"/>
    <p:sldId id="283" r:id="rId11"/>
    <p:sldId id="284" r:id="rId12"/>
    <p:sldId id="28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E38"/>
    <a:srgbClr val="29BB89"/>
    <a:srgbClr val="29BA86"/>
    <a:srgbClr val="04B9D9"/>
    <a:srgbClr val="195562"/>
    <a:srgbClr val="FFFFFF"/>
    <a:srgbClr val="3F728A"/>
    <a:srgbClr val="179D96"/>
    <a:srgbClr val="6045A4"/>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hier, um den Master-Titelstil zu bearbeiten</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4.svg"/><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hyperlink" Target="https://docs.google.com/spreadsheets/d/1xk3EYyt2l5L-C6yBxEvXMedqJPJ2OZd6_JTz7beUW4Q/copy"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4.svg"/><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hyperlink" Target="https://docs.google.com/spreadsheets/d/1xk3EYyt2l5L-C6yBxEvXMedqJPJ2OZd6_JTz7beUW4Q/cop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
        <p:nvSpPr>
          <p:cNvPr id="8" name="Title 1">
            <a:extLst>
              <a:ext uri="{FF2B5EF4-FFF2-40B4-BE49-F238E27FC236}">
                <a16:creationId xmlns:a16="http://schemas.microsoft.com/office/drawing/2014/main" id="{43896687-6AB8-44D2-AFB9-13068113834B}"/>
              </a:ext>
            </a:extLst>
          </p:cNvPr>
          <p:cNvSpPr txBox="1">
            <a:spLocks/>
          </p:cNvSpPr>
          <p:nvPr/>
        </p:nvSpPr>
        <p:spPr>
          <a:xfrm>
            <a:off x="3303013" y="4760110"/>
            <a:ext cx="5585974" cy="9795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Berufsbegleitendes Ausbildungsprogramm</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Modul 1: Unternehmertum und soziales Unternehmertum - PPT2</a:t>
            </a:r>
          </a:p>
        </p:txBody>
      </p:sp>
    </p:spTree>
    <p:extLst>
      <p:ext uri="{BB962C8B-B14F-4D97-AF65-F5344CB8AC3E}">
        <p14:creationId xmlns:p14="http://schemas.microsoft.com/office/powerpoint/2010/main" val="1012648940"/>
      </p:ext>
    </p:extLst>
  </p:cSld>
  <p:clrMapOvr>
    <a:masterClrMapping/>
  </p:clrMapOvr>
</p:sld>
</file>

<file path=ppt/slides/slide10.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972439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Schritt für Schritt einen Problembaum erstellen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id="{9D8A77C8-7989-4ECD-8A15-470BFF644D20}"/>
              </a:ext>
            </a:extLst>
          </p:cNvPr>
          <p:cNvSpPr txBox="1"/>
          <p:nvPr/>
        </p:nvSpPr>
        <p:spPr>
          <a:xfrm>
            <a:off x="804735" y="1382286"/>
            <a:ext cx="10582525" cy="4093428"/>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SCHRITT 1: Analysieren Sie die Situation: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Ja, Sie wissen, dass es eine problematische Situation gibt, aber analysieren Sie sie. Was passiert, warum passiert es und was ist der Auslöser. Sammeln Sie Daten, die es Ihnen ermöglichen, die problematische Situation zu verstehen. Dies allein wird Ihnen eine Menge Input für den nächsten Schritt geben.</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SCHRITT 2: Ermitteln Sie die Hauptprobleme der von Ihnen analysierten Situation: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Jede Brainstorming-Technik ist nützlich. Ein Brainstorming im Team, bei dem das Hauptproblem einvernehmlich festgelegt wird, ist normalerweise eine gute Alternative. Nur so können Sie das Hauptproblem nach Prioritäten ordnen und kommen ein paar Schritte weiter, indem Sie die Ursachen und Auswirkungen des Hauptproblems ermitteln.</a:t>
            </a:r>
          </a:p>
        </p:txBody>
      </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604073593"/>
      </p:ext>
    </p:extLst>
  </p:cSld>
  <p:clrMapOvr>
    <a:masterClrMapping/>
  </p:clrMapOvr>
</p:sld>
</file>

<file path=ppt/slides/slide11.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972439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Schritt für Schritt einen Problembaum erstellen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id="{9D8A77C8-7989-4ECD-8A15-470BFF644D20}"/>
              </a:ext>
            </a:extLst>
          </p:cNvPr>
          <p:cNvSpPr txBox="1"/>
          <p:nvPr/>
        </p:nvSpPr>
        <p:spPr>
          <a:xfrm>
            <a:off x="804735" y="1382286"/>
            <a:ext cx="10582525" cy="2862322"/>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SCHRITT 3: Bestimmen Sie die Auswirkungen und Ursachen des Hauptproblems: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Sie haben den Stamm des Baumes, nun müssen Sie die Ursachen (Wurzeln) und die Auswirkungen oder Folgen (Blätter oder Äste) ermitteln. Auch hier ist es besser, wenn dies im Team geschieht und man versucht, einen Konsens zu finden.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SCHRITT 4: Zeichnen Sie den Baum: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Einfach. </a:t>
            </a:r>
          </a:p>
        </p:txBody>
      </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173208383"/>
      </p:ext>
    </p:extLst>
  </p:cSld>
  <p:clrMapOvr>
    <a:masterClrMapping/>
  </p:clrMapOvr>
</p:sld>
</file>

<file path=ppt/slides/slide12.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972439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Schritt für Schritt einen Problembaum erstellen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id="{9D8A77C8-7989-4ECD-8A15-470BFF644D20}"/>
              </a:ext>
            </a:extLst>
          </p:cNvPr>
          <p:cNvSpPr txBox="1"/>
          <p:nvPr/>
        </p:nvSpPr>
        <p:spPr>
          <a:xfrm>
            <a:off x="804735" y="1382286"/>
            <a:ext cx="10582525" cy="1938992"/>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SCHRITT 5: Gehen Sie den Ursachen und Auswirkungen auf den Grund: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Die Lösung des Kernproblems wird viel einfacher sein, wenn Sie die Ursachen und Auswirkungen ermitteln. Das heißt, wenn Sie bereits eine Ursache ermittelt haben, ist es möglich, dass diese Ursache wiederum durch etwas anderes verursacht wird? Ziehen Sie eine Linie und gehen Sie so tief wie möglich.</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174677960"/>
      </p:ext>
    </p:extLst>
  </p:cSld>
  <p:clrMapOvr>
    <a:masterClrMapping/>
  </p:clrMapOvr>
</p:sld>
</file>

<file path=ppt/slides/slide1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a:t>
            </a:r>
            <a:r>
              <a:rPr lang="en-IE" sz="1000" dirty="0">
                <a:latin typeface="Segoe UI" panose="020B0502040204020203" pitchFamily="34" charset="0"/>
                <a:ea typeface="Source Sans Pro" panose="020B0503030403020204" pitchFamily="34" charset="0"/>
                <a:cs typeface="Segoe UI" panose="020B0502040204020203" pitchFamily="34" charset="0"/>
              </a:rPr>
              <a:t>Projektnummer: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Modul 1: Inhalt</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5" name="Title 1">
            <a:extLst>
              <a:ext uri="{FF2B5EF4-FFF2-40B4-BE49-F238E27FC236}">
                <a16:creationId xmlns:a16="http://schemas.microsoft.com/office/drawing/2014/main" id="{B613844C-D20E-4B6B-9B38-0014A6A395E0}"/>
              </a:ext>
            </a:extLst>
          </p:cNvPr>
          <p:cNvSpPr txBox="1">
            <a:spLocks/>
          </p:cNvSpPr>
          <p:nvPr/>
        </p:nvSpPr>
        <p:spPr>
          <a:xfrm>
            <a:off x="3262906" y="1471132"/>
            <a:ext cx="7261149" cy="491738"/>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Unternehmertum und soziales Unternehmertum</a:t>
            </a:r>
          </a:p>
        </p:txBody>
      </p:sp>
      <p:sp>
        <p:nvSpPr>
          <p:cNvPr id="16" name="Title 1">
            <a:extLst>
              <a:ext uri="{FF2B5EF4-FFF2-40B4-BE49-F238E27FC236}">
                <a16:creationId xmlns:a16="http://schemas.microsoft.com/office/drawing/2014/main"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17" name="Title 1">
            <a:extLst>
              <a:ext uri="{FF2B5EF4-FFF2-40B4-BE49-F238E27FC236}">
                <a16:creationId xmlns:a16="http://schemas.microsoft.com/office/drawing/2014/main" id="{38F59BD4-4CAA-4F4C-85FB-5C87043F4003}"/>
              </a:ext>
            </a:extLst>
          </p:cNvPr>
          <p:cNvSpPr txBox="1">
            <a:spLocks/>
          </p:cNvSpPr>
          <p:nvPr/>
        </p:nvSpPr>
        <p:spPr>
          <a:xfrm>
            <a:off x="3262907" y="2694449"/>
            <a:ext cx="7583284"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Identifizierung des Problems in Ihrer Gemeinde</a:t>
            </a:r>
            <a:endPar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933395C1-3FD2-4B24-A45A-28E0D999B1C4}"/>
              </a:ext>
            </a:extLst>
          </p:cNvPr>
          <p:cNvSpPr txBox="1">
            <a:spLocks/>
          </p:cNvSpPr>
          <p:nvPr/>
        </p:nvSpPr>
        <p:spPr>
          <a:xfrm>
            <a:off x="2251311" y="3917766"/>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3</a:t>
            </a:r>
          </a:p>
        </p:txBody>
      </p:sp>
      <p:sp>
        <p:nvSpPr>
          <p:cNvPr id="21" name="Title 1">
            <a:extLst>
              <a:ext uri="{FF2B5EF4-FFF2-40B4-BE49-F238E27FC236}">
                <a16:creationId xmlns:a16="http://schemas.microsoft.com/office/drawing/2014/main" id="{47567D2E-4A65-4757-8E71-5D385602F374}"/>
              </a:ext>
            </a:extLst>
          </p:cNvPr>
          <p:cNvSpPr txBox="1">
            <a:spLocks/>
          </p:cNvSpPr>
          <p:nvPr/>
        </p:nvSpPr>
        <p:spPr>
          <a:xfrm>
            <a:off x="3262907" y="3917766"/>
            <a:ext cx="7261149"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Definition der Vision und des Auftrags eines Sozialunternehmens</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b="19852"/>
          <a:stretch/>
        </p:blipFill>
        <p:spPr>
          <a:xfrm>
            <a:off x="1045611" y="0"/>
            <a:ext cx="897978" cy="464233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317793141"/>
      </p:ext>
    </p:extLst>
  </p:cSld>
  <p:clrMapOvr>
    <a:masterClrMapping/>
  </p:clrMapOvr>
</p:sld>
</file>

<file path=ppt/slides/slide3.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05849"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90484" y="2409507"/>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3813"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2472005"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IDENTIFY</a:t>
            </a:r>
          </a:p>
        </p:txBody>
      </p:sp>
      <p:sp>
        <p:nvSpPr>
          <p:cNvPr id="29" name="TextBox 28">
            <a:extLst>
              <a:ext uri="{FF2B5EF4-FFF2-40B4-BE49-F238E27FC236}">
                <a16:creationId xmlns:a16="http://schemas.microsoft.com/office/drawing/2014/main" id="{295B5783-3E87-49EA-90BD-4302731872E4}"/>
              </a:ext>
            </a:extLst>
          </p:cNvPr>
          <p:cNvSpPr txBox="1"/>
          <p:nvPr/>
        </p:nvSpPr>
        <p:spPr>
          <a:xfrm>
            <a:off x="7056639"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LERNEN</a:t>
            </a:r>
          </a:p>
        </p:txBody>
      </p:sp>
      <p:sp>
        <p:nvSpPr>
          <p:cNvPr id="30" name="TextBox 29">
            <a:extLst>
              <a:ext uri="{FF2B5EF4-FFF2-40B4-BE49-F238E27FC236}">
                <a16:creationId xmlns:a16="http://schemas.microsoft.com/office/drawing/2014/main" id="{C48D579B-7518-430E-9AA0-655A44BD4FE1}"/>
              </a:ext>
            </a:extLst>
          </p:cNvPr>
          <p:cNvSpPr txBox="1"/>
          <p:nvPr/>
        </p:nvSpPr>
        <p:spPr>
          <a:xfrm>
            <a:off x="4719969"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CHOOSE</a:t>
            </a:r>
          </a:p>
        </p:txBody>
      </p:sp>
      <p:sp>
        <p:nvSpPr>
          <p:cNvPr id="32" name="TextBox 31">
            <a:extLst>
              <a:ext uri="{FF2B5EF4-FFF2-40B4-BE49-F238E27FC236}">
                <a16:creationId xmlns:a16="http://schemas.microsoft.com/office/drawing/2014/main" id="{0CE7BC70-096B-4E70-9609-5C487768B159}"/>
              </a:ext>
            </a:extLst>
          </p:cNvPr>
          <p:cNvSpPr txBox="1"/>
          <p:nvPr/>
        </p:nvSpPr>
        <p:spPr>
          <a:xfrm>
            <a:off x="2472004" y="4353982"/>
            <a:ext cx="1681480" cy="523220"/>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Die Probleme in Ihrer Gemeinde</a:t>
            </a:r>
          </a:p>
        </p:txBody>
      </p:sp>
      <p:sp>
        <p:nvSpPr>
          <p:cNvPr id="34" name="TextBox 33">
            <a:extLst>
              <a:ext uri="{FF2B5EF4-FFF2-40B4-BE49-F238E27FC236}">
                <a16:creationId xmlns:a16="http://schemas.microsoft.com/office/drawing/2014/main" id="{D1D2DFB1-1C8D-4863-A0C1-EFFC3352A2D2}"/>
              </a:ext>
            </a:extLst>
          </p:cNvPr>
          <p:cNvSpPr txBox="1"/>
          <p:nvPr/>
        </p:nvSpPr>
        <p:spPr>
          <a:xfrm>
            <a:off x="7056639" y="4138538"/>
            <a:ext cx="1681480" cy="954107"/>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Entwicklung eines Problembaums (Ursachen und Auswirkungen des Problems)</a:t>
            </a:r>
          </a:p>
        </p:txBody>
      </p:sp>
      <p:sp>
        <p:nvSpPr>
          <p:cNvPr id="35" name="TextBox 34">
            <a:extLst>
              <a:ext uri="{FF2B5EF4-FFF2-40B4-BE49-F238E27FC236}">
                <a16:creationId xmlns:a16="http://schemas.microsoft.com/office/drawing/2014/main" id="{7A720F05-E5A1-4216-A5A2-E0BF5D000479}"/>
              </a:ext>
            </a:extLst>
          </p:cNvPr>
          <p:cNvSpPr txBox="1"/>
          <p:nvPr/>
        </p:nvSpPr>
        <p:spPr>
          <a:xfrm>
            <a:off x="4721407" y="4246260"/>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Ein Problem, das Sie in Ihrer Gemeinde lösen wollen</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3528404" y="1007929"/>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ZIELE</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sld>
</file>

<file path=ppt/slides/slide4.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57622"/>
            <a:ext cx="7664221" cy="368300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852917" y="1622320"/>
            <a:ext cx="7014257" cy="1200329"/>
          </a:xfrm>
          <a:prstGeom prst="rect">
            <a:avLst/>
          </a:prstGeom>
          <a:noFill/>
        </p:spPr>
        <p:txBody>
          <a:bodyPr wrap="square">
            <a:spAutoFit/>
          </a:bodyPr>
          <a:lstStyle/>
          <a:p>
            <a:r>
              <a:rPr lang="en-IE" sz="3600" b="1" dirty="0">
                <a:solidFill>
                  <a:srgbClr val="29BB89"/>
                </a:solidFill>
                <a:latin typeface="Segoe UI" panose="020B0502040204020203" pitchFamily="34" charset="0"/>
                <a:cs typeface="Segoe UI" panose="020B0502040204020203" pitchFamily="34" charset="0"/>
              </a:rPr>
              <a:t>Was wollen Sie für Ihre Gemeinschaft tun?</a:t>
            </a:r>
          </a:p>
        </p:txBody>
      </p:sp>
      <p:sp>
        <p:nvSpPr>
          <p:cNvPr id="16" name="TextBox 15">
            <a:extLst>
              <a:ext uri="{FF2B5EF4-FFF2-40B4-BE49-F238E27FC236}">
                <a16:creationId xmlns:a16="http://schemas.microsoft.com/office/drawing/2014/main" id="{7CCBE002-9590-4D67-9ED4-3A8F6ABCBCC8}"/>
              </a:ext>
            </a:extLst>
          </p:cNvPr>
          <p:cNvSpPr txBox="1"/>
          <p:nvPr/>
        </p:nvSpPr>
        <p:spPr>
          <a:xfrm>
            <a:off x="2852917" y="3064608"/>
            <a:ext cx="6486166" cy="1015663"/>
          </a:xfrm>
          <a:prstGeom prst="rect">
            <a:avLst/>
          </a:prstGeom>
          <a:noFill/>
        </p:spPr>
        <p:txBody>
          <a:bodyPr wrap="square" rtlCol="0">
            <a:spAutoFit/>
          </a:bodyPr>
          <a:lstStyle/>
          <a:p>
            <a:pPr marL="0" lvl="0" indent="0">
              <a:buClr>
                <a:schemeClr val="dk1"/>
              </a:buClr>
              <a:buSzPts val="1100"/>
              <a:buNone/>
            </a:pPr>
            <a:r>
              <a:rPr lang="en-GB" sz="2000" dirty="0">
                <a:latin typeface="Segoe UI" panose="020B0502040204020203" pitchFamily="34" charset="0"/>
                <a:ea typeface="Source Sans Pro" panose="020B0503030403020204" pitchFamily="34" charset="0"/>
                <a:cs typeface="Segoe UI" panose="020B0502040204020203" pitchFamily="34" charset="0"/>
              </a:rPr>
              <a:t>Der erste Schritt bei der Entwicklung Ihres Sozialunternehmens besteht darin, zu entscheiden, was Sie für Ihre Gemeinschaft tun möchten, was hauptsächlich von den Bedürfnissen Ihrer Gemeinschaft abhängt.</a:t>
            </a:r>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Die Gemeinschaft</a:t>
            </a:r>
          </a:p>
        </p:txBody>
      </p:sp>
      <p:sp>
        <p:nvSpPr>
          <p:cNvPr id="15" name="Title 1">
            <a:extLst>
              <a:ext uri="{FF2B5EF4-FFF2-40B4-BE49-F238E27FC236}">
                <a16:creationId xmlns:a16="http://schemas.microsoft.com/office/drawing/2014/main" id="{B613844C-D20E-4B6B-9B38-0014A6A395E0}"/>
              </a:ext>
            </a:extLst>
          </p:cNvPr>
          <p:cNvSpPr txBox="1">
            <a:spLocks/>
          </p:cNvSpPr>
          <p:nvPr/>
        </p:nvSpPr>
        <p:spPr>
          <a:xfrm>
            <a:off x="2312574" y="1509162"/>
            <a:ext cx="8689783"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Eine Gemeinschaft ist eine Gruppe von Menschen, die bestimmte Elemente gemeinsam haben, wie Sprache, Bräuche, Werte, Aufgaben, Weltanschauung, Alter, geografische Lage (z. B. ein Viertel), sozialen Status oder Rollen.</a:t>
            </a:r>
            <a:endPar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7" name="Title 1">
            <a:extLst>
              <a:ext uri="{FF2B5EF4-FFF2-40B4-BE49-F238E27FC236}">
                <a16:creationId xmlns:a16="http://schemas.microsoft.com/office/drawing/2014/main" id="{38F59BD4-4CAA-4F4C-85FB-5C87043F4003}"/>
              </a:ext>
            </a:extLst>
          </p:cNvPr>
          <p:cNvSpPr txBox="1">
            <a:spLocks/>
          </p:cNvSpPr>
          <p:nvPr/>
        </p:nvSpPr>
        <p:spPr>
          <a:xfrm>
            <a:off x="2312574" y="2760025"/>
            <a:ext cx="8689783"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Im Allgemeinen schließt sich eine Gemeinschaft zusammen, um ein gemeinsames Ziel zu erreichen oder zu verbessern, wie z. B. das Gemeinwohl.</a:t>
            </a:r>
            <a:endPar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9" name="Title 1">
            <a:extLst>
              <a:ext uri="{FF2B5EF4-FFF2-40B4-BE49-F238E27FC236}">
                <a16:creationId xmlns:a16="http://schemas.microsoft.com/office/drawing/2014/main" id="{F3632FC2-5D5F-4526-8F2E-B1387289CCBB}"/>
              </a:ext>
            </a:extLst>
          </p:cNvPr>
          <p:cNvSpPr txBox="1">
            <a:spLocks/>
          </p:cNvSpPr>
          <p:nvPr/>
        </p:nvSpPr>
        <p:spPr>
          <a:xfrm>
            <a:off x="2312574" y="3916968"/>
            <a:ext cx="8689783"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Ihre Gemeinschaft kann Ihre Nachbarschaft sein, eine Minderheitengruppe, der Sie angehören, oder eine Gruppe von Menschen, die die gleichen Ziele verfolgen, usw.</a:t>
            </a:r>
            <a:endPar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b="19615"/>
          <a:stretch/>
        </p:blipFill>
        <p:spPr>
          <a:xfrm>
            <a:off x="998679" y="0"/>
            <a:ext cx="897978" cy="4656406"/>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1973995"/>
      </p:ext>
    </p:extLst>
  </p:cSld>
  <p:clrMapOvr>
    <a:masterClrMapping/>
  </p:clrMapOvr>
</p:sld>
</file>

<file path=ppt/slides/slide6.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1200970" y="584611"/>
            <a:ext cx="4420391"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DIE GEMEINSCHAFT ZU IDENTIFIZIEREN</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Google Shape;869;p37" title="Gráfico">
            <a:hlinkClick r:id="rId4"/>
            <a:extLst>
              <a:ext uri="{FF2B5EF4-FFF2-40B4-BE49-F238E27FC236}">
                <a16:creationId xmlns:a16="http://schemas.microsoft.com/office/drawing/2014/main" id="{CE981946-6C03-45CC-9ED5-17DED171926E}"/>
              </a:ext>
            </a:extLst>
          </p:cNvPr>
          <p:cNvPicPr preferRelativeResize="0">
            <a:picLocks noChangeAspect="1"/>
          </p:cNvPicPr>
          <p:nvPr/>
        </p:nvPicPr>
        <p:blipFill rotWithShape="1">
          <a:blip r:embed="rId5">
            <a:alphaModFix/>
          </a:blip>
          <a:srcRect l="19523" r="19596"/>
          <a:stretch/>
        </p:blipFill>
        <p:spPr>
          <a:xfrm>
            <a:off x="970079" y="2198122"/>
            <a:ext cx="2742634" cy="2785620"/>
          </a:xfrm>
          <a:prstGeom prst="rect">
            <a:avLst/>
          </a:prstGeom>
          <a:noFill/>
          <a:ln>
            <a:noFill/>
          </a:ln>
        </p:spPr>
      </p:pic>
      <p:sp>
        <p:nvSpPr>
          <p:cNvPr id="6" name="Google Shape;870;p37">
            <a:extLst>
              <a:ext uri="{FF2B5EF4-FFF2-40B4-BE49-F238E27FC236}">
                <a16:creationId xmlns:a16="http://schemas.microsoft.com/office/drawing/2014/main" id="{CC5D7758-EBF0-419F-81C3-853CD2429E23}"/>
              </a:ext>
            </a:extLst>
          </p:cNvPr>
          <p:cNvSpPr txBox="1">
            <a:spLocks noGrp="1"/>
          </p:cNvSpPr>
          <p:nvPr/>
        </p:nvSpPr>
        <p:spPr>
          <a:xfrm>
            <a:off x="8220176" y="2658238"/>
            <a:ext cx="2993884"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Welche Gruppen von Menschen gibt es in Ihrer Gemeinde?</a:t>
            </a:r>
          </a:p>
        </p:txBody>
      </p:sp>
      <p:sp>
        <p:nvSpPr>
          <p:cNvPr id="8" name="Google Shape;872;p37">
            <a:extLst>
              <a:ext uri="{FF2B5EF4-FFF2-40B4-BE49-F238E27FC236}">
                <a16:creationId xmlns:a16="http://schemas.microsoft.com/office/drawing/2014/main" id="{8CDE3389-9D10-46B1-87D4-0925A0B5DEED}"/>
              </a:ext>
            </a:extLst>
          </p:cNvPr>
          <p:cNvSpPr txBox="1">
            <a:spLocks noGrp="1"/>
          </p:cNvSpPr>
          <p:nvPr/>
        </p:nvSpPr>
        <p:spPr>
          <a:xfrm>
            <a:off x="8267880" y="4288478"/>
            <a:ext cx="3126951"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Wer sind die Führungskräfte und Kommunikatoren in Ihrer Gemeinde?</a:t>
            </a: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086596" y="2744936"/>
            <a:ext cx="3599424"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Wo liegen die Grenzen der Gemeinschaft, in der Sie tätig werden wollen?</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4103927" y="4024977"/>
            <a:ext cx="3534465"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Hat eine dieser Gruppen besondere Bedürfnisse?</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3834765" y="2666970"/>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3882392" y="4002416"/>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2" name="Google Shape;886;p37">
            <a:extLst>
              <a:ext uri="{FF2B5EF4-FFF2-40B4-BE49-F238E27FC236}">
                <a16:creationId xmlns:a16="http://schemas.microsoft.com/office/drawing/2014/main" id="{5F1ED3CD-84D2-41EA-9605-181B679B42C6}"/>
              </a:ext>
            </a:extLst>
          </p:cNvPr>
          <p:cNvSpPr/>
          <p:nvPr/>
        </p:nvSpPr>
        <p:spPr>
          <a:xfrm>
            <a:off x="7924591" y="2624248"/>
            <a:ext cx="185100" cy="185100"/>
          </a:xfrm>
          <a:prstGeom prst="ellipse">
            <a:avLst/>
          </a:prstGeom>
          <a:solidFill>
            <a:schemeClr val="accent5"/>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IE" dirty="0"/>
              <a:t> </a:t>
            </a:r>
            <a:endParaRPr dirty="0"/>
          </a:p>
        </p:txBody>
      </p:sp>
      <p:sp>
        <p:nvSpPr>
          <p:cNvPr id="23" name="Google Shape;887;p37">
            <a:extLst>
              <a:ext uri="{FF2B5EF4-FFF2-40B4-BE49-F238E27FC236}">
                <a16:creationId xmlns:a16="http://schemas.microsoft.com/office/drawing/2014/main" id="{47A40406-411C-4E28-A573-03D74C2ADC55}"/>
              </a:ext>
            </a:extLst>
          </p:cNvPr>
          <p:cNvSpPr/>
          <p:nvPr/>
        </p:nvSpPr>
        <p:spPr>
          <a:xfrm>
            <a:off x="7924591" y="4081045"/>
            <a:ext cx="185100" cy="185100"/>
          </a:xfrm>
          <a:prstGeom prst="ellipse">
            <a:avLst/>
          </a:prstGeom>
          <a:solidFill>
            <a:srgbClr val="CFE9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
        <p:nvSpPr>
          <p:cNvPr id="27" name="Google Shape;877;p37">
            <a:extLst>
              <a:ext uri="{FF2B5EF4-FFF2-40B4-BE49-F238E27FC236}">
                <a16:creationId xmlns:a16="http://schemas.microsoft.com/office/drawing/2014/main" id="{E1F4F96F-55DB-4727-8130-0E882A8CC2D7}"/>
              </a:ext>
            </a:extLst>
          </p:cNvPr>
          <p:cNvSpPr txBox="1">
            <a:spLocks noGrp="1"/>
          </p:cNvSpPr>
          <p:nvPr/>
        </p:nvSpPr>
        <p:spPr>
          <a:xfrm>
            <a:off x="4965228" y="612439"/>
            <a:ext cx="6429603"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Um die Vision und Mission Ihres Sozialunternehmens zu entwickeln, müssen Sie zunächst herausfinden, welche Gemeinschaft Sie ansprechen wollen. Dazu ist es hilfreich, sich die folgenden Fragen zu stellen (nehmen Sie sich 15 Minuten Zeit, um über diese Fragen nachzudenken):</a:t>
            </a:r>
            <a:endParaRPr sz="1600" dirty="0">
              <a:latin typeface="Grandview" panose="020B0502040204020203" pitchFamily="34" charset="0"/>
              <a:cs typeface="Arial" panose="020B0604020202020204" pitchFamily="34" charset="0"/>
            </a:endParaRPr>
          </a:p>
        </p:txBody>
      </p:sp>
    </p:spTree>
    <p:extLst>
      <p:ext uri="{BB962C8B-B14F-4D97-AF65-F5344CB8AC3E}">
        <p14:creationId xmlns:p14="http://schemas.microsoft.com/office/powerpoint/2010/main" val="488209065"/>
      </p:ext>
    </p:extLst>
  </p:cSld>
  <p:clrMapOvr>
    <a:masterClrMapping/>
  </p:clrMapOvr>
</p:sld>
</file>

<file path=ppt/slides/slide7.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506437" y="493034"/>
            <a:ext cx="4711123"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DIE WICHTIGSTEN PROBLEME IN DER GEMEINSCHAFT ZU IDENTIFIZIEREN</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Google Shape;869;p37" title="Gráfico">
            <a:hlinkClick r:id="rId4"/>
            <a:extLst>
              <a:ext uri="{FF2B5EF4-FFF2-40B4-BE49-F238E27FC236}">
                <a16:creationId xmlns:a16="http://schemas.microsoft.com/office/drawing/2014/main" id="{CE981946-6C03-45CC-9ED5-17DED171926E}"/>
              </a:ext>
            </a:extLst>
          </p:cNvPr>
          <p:cNvPicPr preferRelativeResize="0">
            <a:picLocks noChangeAspect="1"/>
          </p:cNvPicPr>
          <p:nvPr/>
        </p:nvPicPr>
        <p:blipFill rotWithShape="1">
          <a:blip r:embed="rId5">
            <a:alphaModFix/>
          </a:blip>
          <a:srcRect l="19523" r="19596"/>
          <a:stretch/>
        </p:blipFill>
        <p:spPr>
          <a:xfrm>
            <a:off x="970079" y="2198122"/>
            <a:ext cx="2742634" cy="2785620"/>
          </a:xfrm>
          <a:prstGeom prst="rect">
            <a:avLst/>
          </a:prstGeom>
          <a:noFill/>
          <a:ln>
            <a:noFill/>
          </a:ln>
        </p:spPr>
      </p:pic>
      <p:sp>
        <p:nvSpPr>
          <p:cNvPr id="6" name="Google Shape;870;p37">
            <a:extLst>
              <a:ext uri="{FF2B5EF4-FFF2-40B4-BE49-F238E27FC236}">
                <a16:creationId xmlns:a16="http://schemas.microsoft.com/office/drawing/2014/main" id="{CC5D7758-EBF0-419F-81C3-853CD2429E23}"/>
              </a:ext>
            </a:extLst>
          </p:cNvPr>
          <p:cNvSpPr txBox="1">
            <a:spLocks noGrp="1"/>
          </p:cNvSpPr>
          <p:nvPr/>
        </p:nvSpPr>
        <p:spPr>
          <a:xfrm>
            <a:off x="8220176" y="2461292"/>
            <a:ext cx="2993884"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Was ist das dringendste Problem?</a:t>
            </a:r>
          </a:p>
        </p:txBody>
      </p:sp>
      <p:sp>
        <p:nvSpPr>
          <p:cNvPr id="8" name="Google Shape;872;p37">
            <a:extLst>
              <a:ext uri="{FF2B5EF4-FFF2-40B4-BE49-F238E27FC236}">
                <a16:creationId xmlns:a16="http://schemas.microsoft.com/office/drawing/2014/main" id="{8CDE3389-9D10-46B1-87D4-0925A0B5DEED}"/>
              </a:ext>
            </a:extLst>
          </p:cNvPr>
          <p:cNvSpPr txBox="1">
            <a:spLocks noGrp="1"/>
          </p:cNvSpPr>
          <p:nvPr/>
        </p:nvSpPr>
        <p:spPr>
          <a:xfrm>
            <a:off x="8220176" y="3516210"/>
            <a:ext cx="3126951"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Was ist Ihrer Meinung nach das schwierigste Problem, das in Ihrer Gemeinde zu lösen ist?</a:t>
            </a:r>
          </a:p>
        </p:txBody>
      </p:sp>
      <p:sp>
        <p:nvSpPr>
          <p:cNvPr id="10" name="Google Shape;874;p37">
            <a:extLst>
              <a:ext uri="{FF2B5EF4-FFF2-40B4-BE49-F238E27FC236}">
                <a16:creationId xmlns:a16="http://schemas.microsoft.com/office/drawing/2014/main" id="{C6D6C847-BA2B-46EE-8967-6CC57EDD0CCD}"/>
              </a:ext>
            </a:extLst>
          </p:cNvPr>
          <p:cNvSpPr txBox="1">
            <a:spLocks noGrp="1"/>
          </p:cNvSpPr>
          <p:nvPr/>
        </p:nvSpPr>
        <p:spPr>
          <a:xfrm>
            <a:off x="8219003" y="4295000"/>
            <a:ext cx="3323355"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Gibt es langfristige Probleme?</a:t>
            </a: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103927" y="3085785"/>
            <a:ext cx="3599424"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Was sind die Hauptprobleme in Ihrer Gemeinde? Zum Beispiel Integrationsprobleme, Umweltprobleme usw.</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4136406" y="3923202"/>
            <a:ext cx="3534465"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Welches ist das Problem, über das am meisten in den Medien berichtet wird?</a:t>
            </a:r>
          </a:p>
        </p:txBody>
      </p:sp>
      <p:sp>
        <p:nvSpPr>
          <p:cNvPr id="16" name="Google Shape;880;p37">
            <a:extLst>
              <a:ext uri="{FF2B5EF4-FFF2-40B4-BE49-F238E27FC236}">
                <a16:creationId xmlns:a16="http://schemas.microsoft.com/office/drawing/2014/main" id="{E70F1CAB-CCB7-4B20-8794-143B250D8DD1}"/>
              </a:ext>
            </a:extLst>
          </p:cNvPr>
          <p:cNvSpPr txBox="1">
            <a:spLocks noGrp="1"/>
          </p:cNvSpPr>
          <p:nvPr/>
        </p:nvSpPr>
        <p:spPr>
          <a:xfrm>
            <a:off x="4142867" y="4750665"/>
            <a:ext cx="3473207"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Welche ist Ihrer Meinung nach am einfachsten zu lösen?</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3834765" y="2554430"/>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3882392" y="3819535"/>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1" name="Google Shape;885;p37">
            <a:extLst>
              <a:ext uri="{FF2B5EF4-FFF2-40B4-BE49-F238E27FC236}">
                <a16:creationId xmlns:a16="http://schemas.microsoft.com/office/drawing/2014/main" id="{6A6F587F-B903-4F83-8377-FACE1BAAD19C}"/>
              </a:ext>
            </a:extLst>
          </p:cNvPr>
          <p:cNvSpPr/>
          <p:nvPr/>
        </p:nvSpPr>
        <p:spPr>
          <a:xfrm>
            <a:off x="3891036" y="4702964"/>
            <a:ext cx="185100" cy="185100"/>
          </a:xfrm>
          <a:prstGeom prst="ellipse">
            <a:avLst/>
          </a:prstGeom>
          <a:solidFill>
            <a:srgbClr val="80E0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886;p37">
            <a:extLst>
              <a:ext uri="{FF2B5EF4-FFF2-40B4-BE49-F238E27FC236}">
                <a16:creationId xmlns:a16="http://schemas.microsoft.com/office/drawing/2014/main" id="{5F1ED3CD-84D2-41EA-9605-181B679B42C6}"/>
              </a:ext>
            </a:extLst>
          </p:cNvPr>
          <p:cNvSpPr/>
          <p:nvPr/>
        </p:nvSpPr>
        <p:spPr>
          <a:xfrm>
            <a:off x="7924591" y="2427302"/>
            <a:ext cx="185100" cy="185100"/>
          </a:xfrm>
          <a:prstGeom prst="ellipse">
            <a:avLst/>
          </a:prstGeom>
          <a:solidFill>
            <a:schemeClr val="accent5"/>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IE" dirty="0"/>
              <a:t> </a:t>
            </a:r>
            <a:endParaRPr dirty="0"/>
          </a:p>
        </p:txBody>
      </p:sp>
      <p:sp>
        <p:nvSpPr>
          <p:cNvPr id="23" name="Google Shape;887;p37">
            <a:extLst>
              <a:ext uri="{FF2B5EF4-FFF2-40B4-BE49-F238E27FC236}">
                <a16:creationId xmlns:a16="http://schemas.microsoft.com/office/drawing/2014/main" id="{47A40406-411C-4E28-A573-03D74C2ADC55}"/>
              </a:ext>
            </a:extLst>
          </p:cNvPr>
          <p:cNvSpPr/>
          <p:nvPr/>
        </p:nvSpPr>
        <p:spPr>
          <a:xfrm>
            <a:off x="7924591" y="3194783"/>
            <a:ext cx="185100" cy="185100"/>
          </a:xfrm>
          <a:prstGeom prst="ellipse">
            <a:avLst/>
          </a:prstGeom>
          <a:solidFill>
            <a:srgbClr val="CFE9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888;p37">
            <a:extLst>
              <a:ext uri="{FF2B5EF4-FFF2-40B4-BE49-F238E27FC236}">
                <a16:creationId xmlns:a16="http://schemas.microsoft.com/office/drawing/2014/main" id="{25071C7C-66E1-4331-A850-7C2962FF43A6}"/>
              </a:ext>
            </a:extLst>
          </p:cNvPr>
          <p:cNvSpPr/>
          <p:nvPr/>
        </p:nvSpPr>
        <p:spPr>
          <a:xfrm>
            <a:off x="7950968" y="4252796"/>
            <a:ext cx="185100" cy="185100"/>
          </a:xfrm>
          <a:prstGeom prst="ellipse">
            <a:avLst/>
          </a:prstGeom>
          <a:solidFill>
            <a:srgbClr val="FFFF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
        <p:nvSpPr>
          <p:cNvPr id="27" name="Google Shape;877;p37">
            <a:extLst>
              <a:ext uri="{FF2B5EF4-FFF2-40B4-BE49-F238E27FC236}">
                <a16:creationId xmlns:a16="http://schemas.microsoft.com/office/drawing/2014/main" id="{E1F4F96F-55DB-4727-8130-0E882A8CC2D7}"/>
              </a:ext>
            </a:extLst>
          </p:cNvPr>
          <p:cNvSpPr txBox="1">
            <a:spLocks noGrp="1"/>
          </p:cNvSpPr>
          <p:nvPr/>
        </p:nvSpPr>
        <p:spPr>
          <a:xfrm>
            <a:off x="5217560" y="624603"/>
            <a:ext cx="6429603"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Nach der Bestimmung der Gemeinschaft und der Ermittlung der spezifischen Gruppen und ihrer Bedürfnisse muss untersucht werden, welches die Hauptprobleme sind, mit denen diese Gruppen oder die Gemeinschaft konfrontiert sind. Diese Fragen können Ihnen dabei helfen (nehmen Sie sich 30 Minuten Zeit, um über diese Fragen nachzudenken):</a:t>
            </a:r>
            <a:endParaRPr lang="en-GB" sz="1600" dirty="0">
              <a:latin typeface="Grandview" panose="020B0502040204020203" pitchFamily="34" charset="0"/>
              <a:cs typeface="Arial" panose="020B0604020202020204" pitchFamily="34" charset="0"/>
            </a:endParaRPr>
          </a:p>
        </p:txBody>
      </p:sp>
      <p:sp>
        <p:nvSpPr>
          <p:cNvPr id="25" name="Google Shape;870;p37">
            <a:extLst>
              <a:ext uri="{FF2B5EF4-FFF2-40B4-BE49-F238E27FC236}">
                <a16:creationId xmlns:a16="http://schemas.microsoft.com/office/drawing/2014/main" id="{17CFD31C-37D9-42A3-9576-FAAF41810EDB}"/>
              </a:ext>
            </a:extLst>
          </p:cNvPr>
          <p:cNvSpPr txBox="1">
            <a:spLocks noGrp="1"/>
          </p:cNvSpPr>
          <p:nvPr/>
        </p:nvSpPr>
        <p:spPr>
          <a:xfrm>
            <a:off x="8260032" y="5033335"/>
            <a:ext cx="3421605"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Gibt es Probleme, die in letzter Zeit aufgetreten sind?</a:t>
            </a:r>
          </a:p>
        </p:txBody>
      </p:sp>
      <p:sp>
        <p:nvSpPr>
          <p:cNvPr id="26" name="Google Shape;886;p37">
            <a:extLst>
              <a:ext uri="{FF2B5EF4-FFF2-40B4-BE49-F238E27FC236}">
                <a16:creationId xmlns:a16="http://schemas.microsoft.com/office/drawing/2014/main" id="{326805A4-9288-4A7E-8ED6-7C710568A06E}"/>
              </a:ext>
            </a:extLst>
          </p:cNvPr>
          <p:cNvSpPr/>
          <p:nvPr/>
        </p:nvSpPr>
        <p:spPr>
          <a:xfrm>
            <a:off x="7964448" y="4999345"/>
            <a:ext cx="211544" cy="185100"/>
          </a:xfrm>
          <a:prstGeom prst="ellipse">
            <a:avLst/>
          </a:prstGeom>
          <a:solidFill>
            <a:schemeClr val="accent5"/>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IE" dirty="0"/>
              <a:t> </a:t>
            </a:r>
            <a:endParaRPr dirty="0"/>
          </a:p>
        </p:txBody>
      </p:sp>
      <p:sp>
        <p:nvSpPr>
          <p:cNvPr id="28" name="Google Shape;877;p37">
            <a:extLst>
              <a:ext uri="{FF2B5EF4-FFF2-40B4-BE49-F238E27FC236}">
                <a16:creationId xmlns:a16="http://schemas.microsoft.com/office/drawing/2014/main" id="{F8F961C0-F93E-4137-85F3-31F6B3284796}"/>
              </a:ext>
            </a:extLst>
          </p:cNvPr>
          <p:cNvSpPr txBox="1">
            <a:spLocks noGrp="1"/>
          </p:cNvSpPr>
          <p:nvPr/>
        </p:nvSpPr>
        <p:spPr>
          <a:xfrm>
            <a:off x="3550506" y="5600136"/>
            <a:ext cx="7990725"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Listen Sie die Probleme auf, die Sie festgestellt haben, und wählen Sie eines aus, um es zu bearbeiten.</a:t>
            </a:r>
            <a:endParaRPr lang="en-GB" sz="1600" dirty="0">
              <a:latin typeface="Grandview" panose="020B0502040204020203" pitchFamily="34" charset="0"/>
              <a:cs typeface="Arial" panose="020B0604020202020204" pitchFamily="34" charset="0"/>
            </a:endParaRPr>
          </a:p>
        </p:txBody>
      </p:sp>
    </p:spTree>
    <p:extLst>
      <p:ext uri="{BB962C8B-B14F-4D97-AF65-F5344CB8AC3E}">
        <p14:creationId xmlns:p14="http://schemas.microsoft.com/office/powerpoint/2010/main" val="3694438909"/>
      </p:ext>
    </p:extLst>
  </p:cSld>
  <p:clrMapOvr>
    <a:masterClrMapping/>
  </p:clrMapOvr>
</p:sld>
</file>

<file path=ppt/slides/slide8.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Der Problembaum</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24" name="Group 23">
            <a:extLst>
              <a:ext uri="{FF2B5EF4-FFF2-40B4-BE49-F238E27FC236}">
                <a16:creationId xmlns:a16="http://schemas.microsoft.com/office/drawing/2014/main" id="{A12B2B55-FF0A-45C8-A913-E11397250CDC}"/>
              </a:ext>
            </a:extLst>
          </p:cNvPr>
          <p:cNvGrpSpPr/>
          <p:nvPr/>
        </p:nvGrpSpPr>
        <p:grpSpPr>
          <a:xfrm>
            <a:off x="812305" y="1051435"/>
            <a:ext cx="10582525" cy="5068368"/>
            <a:chOff x="952983" y="2905864"/>
            <a:chExt cx="4678100" cy="2965324"/>
          </a:xfrm>
        </p:grpSpPr>
        <p:sp>
          <p:nvSpPr>
            <p:cNvPr id="10" name="TextBox 9">
              <a:extLst>
                <a:ext uri="{FF2B5EF4-FFF2-40B4-BE49-F238E27FC236}">
                  <a16:creationId xmlns:a16="http://schemas.microsoft.com/office/drawing/2014/main" id="{DA9E6157-5214-4D01-AE76-7510E28CE1F5}"/>
                </a:ext>
              </a:extLst>
            </p:cNvPr>
            <p:cNvSpPr txBox="1"/>
            <p:nvPr/>
          </p:nvSpPr>
          <p:spPr>
            <a:xfrm>
              <a:off x="952983" y="2905864"/>
              <a:ext cx="4678100" cy="270104"/>
            </a:xfrm>
            <a:prstGeom prst="rect">
              <a:avLst/>
            </a:prstGeom>
            <a:noFill/>
          </p:spPr>
          <p:txBody>
            <a:bodyPr wrap="square" rtlCol="0">
              <a:spAutoFit/>
            </a:bodyPr>
            <a:lstStyle/>
            <a:p>
              <a:pPr marL="0" lvl="0" indent="0">
                <a:buClr>
                  <a:schemeClr val="dk1"/>
                </a:buClr>
                <a:buSzPts val="1100"/>
                <a:buNone/>
              </a:pPr>
              <a:r>
                <a:rPr lang="en-GB" sz="2400" dirty="0">
                  <a:latin typeface="Segoe UI" panose="020B0502040204020203" pitchFamily="34" charset="0"/>
                  <a:ea typeface="Source Sans Pro" panose="020B0503030403020204" pitchFamily="34" charset="0"/>
                  <a:cs typeface="Segoe UI" panose="020B0502040204020203" pitchFamily="34" charset="0"/>
                </a:rPr>
                <a:t>Nachdem Sie nun das Problem ausgewählt haben, lassen Sie uns einen "Problembaum" erstellen</a:t>
              </a:r>
            </a:p>
          </p:txBody>
        </p:sp>
        <p:sp>
          <p:nvSpPr>
            <p:cNvPr id="12" name="TextBox 11">
              <a:extLst>
                <a:ext uri="{FF2B5EF4-FFF2-40B4-BE49-F238E27FC236}">
                  <a16:creationId xmlns:a16="http://schemas.microsoft.com/office/drawing/2014/main" id="{9D8A77C8-7989-4ECD-8A15-470BFF644D20}"/>
                </a:ext>
              </a:extLst>
            </p:cNvPr>
            <p:cNvSpPr txBox="1"/>
            <p:nvPr/>
          </p:nvSpPr>
          <p:spPr>
            <a:xfrm>
              <a:off x="952983" y="3296198"/>
              <a:ext cx="4678100" cy="2574990"/>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Der Problembaum ist eine Technik zur Ermittlung einer negativen Situation (zentrales Problem), die durch die Analyse von Ursache-Wirkungs-Beziehungen gelöst werden soll. Der Hauptzweck dieser Technik besteht darin, das Problem zu visualisieren, um seine Ursachen und Auswirkungen zu identifizieren und zu priorisieren.</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Dazu muss das zentrale Problem so formuliert werden, dass es nicht nur eine einzige Lösung, sondern verschiedene Alternativen zulässt.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Nachdem das zentrale Problem definiert wurde, werden sowohl die Ursachen als auch die negativen Auswirkungen dargelegt und die drei Komponenten grafisch miteinander in Beziehung gesetzt.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Die geeignete Technik, um die Ursachen und Auswirkungen in Beziehung zu setzen, sobald das zentrale Problem definiert ist, ist das </a:t>
              </a:r>
              <a:r>
                <a:rPr lang="en-GB" sz="2000" b="1" dirty="0">
                  <a:latin typeface="Segoe UI" panose="020B0502040204020203" pitchFamily="34" charset="0"/>
                  <a:ea typeface="Source Sans Pro" panose="020B0503030403020204" pitchFamily="34" charset="0"/>
                  <a:cs typeface="Segoe UI" panose="020B0502040204020203" pitchFamily="34" charset="0"/>
                </a:rPr>
                <a:t>Brainstorming</a:t>
              </a:r>
              <a:r>
                <a:rPr lang="en-GB" sz="2000" dirty="0">
                  <a:latin typeface="Segoe UI" panose="020B0502040204020203" pitchFamily="34" charset="0"/>
                  <a:ea typeface="Source Sans Pro" panose="020B0503030403020204" pitchFamily="34" charset="0"/>
                  <a:cs typeface="Segoe UI" panose="020B0502040204020203" pitchFamily="34" charset="0"/>
                </a:rPr>
                <a:t>. Diese Technik besteht darin, eine Liste aller möglichen Ursachen und Auswirkungen des Problems zu erstellen, nachdem eine Diagnose der zu lösenden Situation durchgeführt wurde.</a:t>
              </a:r>
            </a:p>
          </p:txBody>
        </p:sp>
      </p:gr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852344420"/>
      </p:ext>
    </p:extLst>
  </p:cSld>
  <p:clrMapOvr>
    <a:masterClrMapping/>
  </p:clrMapOvr>
</p:sld>
</file>

<file path=ppt/slides/slide9.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Der Problembaum</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id="{9D8A77C8-7989-4ECD-8A15-470BFF644D20}"/>
              </a:ext>
            </a:extLst>
          </p:cNvPr>
          <p:cNvSpPr txBox="1"/>
          <p:nvPr/>
        </p:nvSpPr>
        <p:spPr>
          <a:xfrm>
            <a:off x="804735" y="1051435"/>
            <a:ext cx="10582525" cy="707886"/>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Beginnen Sie bitte mit einer leeren Seite und zeigen Sie das Kernproblem in der Mitte, die Auswirkungen des Problems im oberen Abschnitt und die Ursachen darunter.</a:t>
            </a:r>
          </a:p>
        </p:txBody>
      </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pic>
        <p:nvPicPr>
          <p:cNvPr id="2" name="Imagen 1">
            <a:extLst>
              <a:ext uri="{FF2B5EF4-FFF2-40B4-BE49-F238E27FC236}">
                <a16:creationId xmlns:a16="http://schemas.microsoft.com/office/drawing/2014/main" id="{8F5021B3-AA90-4CF5-96DB-B9B28CB8977C}"/>
              </a:ext>
            </a:extLst>
          </p:cNvPr>
          <p:cNvPicPr>
            <a:picLocks noChangeAspect="1"/>
          </p:cNvPicPr>
          <p:nvPr/>
        </p:nvPicPr>
        <p:blipFill>
          <a:blip r:embed="rId7"/>
          <a:stretch>
            <a:fillRect/>
          </a:stretch>
        </p:blipFill>
        <p:spPr>
          <a:xfrm>
            <a:off x="3015409" y="1808379"/>
            <a:ext cx="5696585" cy="4693575"/>
          </a:xfrm>
          <a:prstGeom prst="rect">
            <a:avLst/>
          </a:prstGeom>
        </p:spPr>
      </p:pic>
      <p:grpSp>
        <p:nvGrpSpPr>
          <p:cNvPr id="5" name="Grupo 4">
            <a:extLst>
              <a:ext uri="{FF2B5EF4-FFF2-40B4-BE49-F238E27FC236}">
                <a16:creationId xmlns:a16="http://schemas.microsoft.com/office/drawing/2014/main" id="{DC287A9C-F5DA-4AC4-B054-1FBC706557F9}"/>
              </a:ext>
            </a:extLst>
          </p:cNvPr>
          <p:cNvGrpSpPr/>
          <p:nvPr/>
        </p:nvGrpSpPr>
        <p:grpSpPr>
          <a:xfrm>
            <a:off x="3303381" y="1951948"/>
            <a:ext cx="4996556" cy="4473727"/>
            <a:chOff x="3303381" y="1951948"/>
            <a:chExt cx="4996556" cy="4473727"/>
          </a:xfrm>
        </p:grpSpPr>
        <p:sp>
          <p:nvSpPr>
            <p:cNvPr id="4" name="Rectángulo 3">
              <a:extLst>
                <a:ext uri="{FF2B5EF4-FFF2-40B4-BE49-F238E27FC236}">
                  <a16:creationId xmlns:a16="http://schemas.microsoft.com/office/drawing/2014/main" id="{3DE4704C-5BED-4921-BB13-F02B4AF3FB1D}"/>
                </a:ext>
              </a:extLst>
            </p:cNvPr>
            <p:cNvSpPr/>
            <p:nvPr/>
          </p:nvSpPr>
          <p:spPr>
            <a:xfrm>
              <a:off x="3756074" y="5641144"/>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Ursache 1</a:t>
              </a:r>
              <a:endParaRPr lang="en-GB" sz="2400" dirty="0">
                <a:solidFill>
                  <a:schemeClr val="bg1"/>
                </a:solidFill>
              </a:endParaRPr>
            </a:p>
          </p:txBody>
        </p:sp>
        <p:sp>
          <p:nvSpPr>
            <p:cNvPr id="13" name="Rectángulo 12">
              <a:extLst>
                <a:ext uri="{FF2B5EF4-FFF2-40B4-BE49-F238E27FC236}">
                  <a16:creationId xmlns:a16="http://schemas.microsoft.com/office/drawing/2014/main" id="{0AEC3482-A0F0-43A0-83DE-32DBF64B6486}"/>
                </a:ext>
              </a:extLst>
            </p:cNvPr>
            <p:cNvSpPr/>
            <p:nvPr/>
          </p:nvSpPr>
          <p:spPr>
            <a:xfrm>
              <a:off x="4911968" y="6102118"/>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Ursache 2</a:t>
              </a:r>
              <a:endParaRPr lang="en-GB" sz="2400" dirty="0">
                <a:solidFill>
                  <a:schemeClr val="bg1"/>
                </a:solidFill>
              </a:endParaRPr>
            </a:p>
          </p:txBody>
        </p:sp>
        <p:sp>
          <p:nvSpPr>
            <p:cNvPr id="14" name="Rectángulo 13">
              <a:extLst>
                <a:ext uri="{FF2B5EF4-FFF2-40B4-BE49-F238E27FC236}">
                  <a16:creationId xmlns:a16="http://schemas.microsoft.com/office/drawing/2014/main" id="{AC05A983-A952-4660-AA6C-D2D5C1A44ED0}"/>
                </a:ext>
              </a:extLst>
            </p:cNvPr>
            <p:cNvSpPr/>
            <p:nvPr/>
          </p:nvSpPr>
          <p:spPr>
            <a:xfrm>
              <a:off x="6527449" y="6116186"/>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Ursache 3</a:t>
              </a:r>
              <a:endParaRPr lang="en-GB" sz="2400" dirty="0">
                <a:solidFill>
                  <a:schemeClr val="bg1"/>
                </a:solidFill>
              </a:endParaRPr>
            </a:p>
          </p:txBody>
        </p:sp>
        <p:sp>
          <p:nvSpPr>
            <p:cNvPr id="15" name="Rectángulo 14">
              <a:extLst>
                <a:ext uri="{FF2B5EF4-FFF2-40B4-BE49-F238E27FC236}">
                  <a16:creationId xmlns:a16="http://schemas.microsoft.com/office/drawing/2014/main" id="{C7093FD9-B22C-44B1-A418-D6F23E7BBA08}"/>
                </a:ext>
              </a:extLst>
            </p:cNvPr>
            <p:cNvSpPr/>
            <p:nvPr/>
          </p:nvSpPr>
          <p:spPr>
            <a:xfrm>
              <a:off x="7019777" y="5415773"/>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Ursache 4</a:t>
              </a:r>
              <a:endParaRPr lang="en-GB" sz="2400" dirty="0">
                <a:solidFill>
                  <a:schemeClr val="bg1"/>
                </a:solidFill>
              </a:endParaRPr>
            </a:p>
          </p:txBody>
        </p:sp>
        <p:sp>
          <p:nvSpPr>
            <p:cNvPr id="16" name="Rectángulo 15">
              <a:extLst>
                <a:ext uri="{FF2B5EF4-FFF2-40B4-BE49-F238E27FC236}">
                  <a16:creationId xmlns:a16="http://schemas.microsoft.com/office/drawing/2014/main" id="{7FA17A88-0B84-4600-9C8C-D6BA9F5A8ECC}"/>
                </a:ext>
              </a:extLst>
            </p:cNvPr>
            <p:cNvSpPr/>
            <p:nvPr/>
          </p:nvSpPr>
          <p:spPr>
            <a:xfrm>
              <a:off x="5465115" y="4488105"/>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Problem</a:t>
              </a:r>
              <a:endParaRPr lang="en-GB" sz="2400" dirty="0">
                <a:solidFill>
                  <a:schemeClr val="bg1"/>
                </a:solidFill>
              </a:endParaRPr>
            </a:p>
          </p:txBody>
        </p:sp>
        <p:sp>
          <p:nvSpPr>
            <p:cNvPr id="19" name="Rectángulo 18">
              <a:extLst>
                <a:ext uri="{FF2B5EF4-FFF2-40B4-BE49-F238E27FC236}">
                  <a16:creationId xmlns:a16="http://schemas.microsoft.com/office/drawing/2014/main" id="{67F3709E-F3C5-414A-BCC3-B4E0640E03F4}"/>
                </a:ext>
              </a:extLst>
            </p:cNvPr>
            <p:cNvSpPr/>
            <p:nvPr/>
          </p:nvSpPr>
          <p:spPr>
            <a:xfrm>
              <a:off x="4583541" y="1951948"/>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Wirkung </a:t>
              </a:r>
              <a:r>
                <a:rPr lang="es-ES" sz="2400" dirty="0">
                  <a:solidFill>
                    <a:schemeClr val="bg1"/>
                  </a:solidFill>
                </a:rPr>
                <a:t>3</a:t>
              </a:r>
              <a:endParaRPr lang="en-GB" sz="2400" dirty="0">
                <a:solidFill>
                  <a:schemeClr val="bg1"/>
                </a:solidFill>
              </a:endParaRPr>
            </a:p>
          </p:txBody>
        </p:sp>
        <p:sp>
          <p:nvSpPr>
            <p:cNvPr id="20" name="Rectángulo 19">
              <a:extLst>
                <a:ext uri="{FF2B5EF4-FFF2-40B4-BE49-F238E27FC236}">
                  <a16:creationId xmlns:a16="http://schemas.microsoft.com/office/drawing/2014/main" id="{F2906D82-7D84-48B8-9626-BAE67A2DAD65}"/>
                </a:ext>
              </a:extLst>
            </p:cNvPr>
            <p:cNvSpPr/>
            <p:nvPr/>
          </p:nvSpPr>
          <p:spPr>
            <a:xfrm>
              <a:off x="3594112" y="2711189"/>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Wirkung </a:t>
              </a:r>
              <a:r>
                <a:rPr lang="es-ES" sz="2400" dirty="0">
                  <a:solidFill>
                    <a:schemeClr val="bg1"/>
                  </a:solidFill>
                </a:rPr>
                <a:t>2</a:t>
              </a:r>
              <a:endParaRPr lang="en-GB" sz="2400" dirty="0">
                <a:solidFill>
                  <a:schemeClr val="bg1"/>
                </a:solidFill>
              </a:endParaRPr>
            </a:p>
          </p:txBody>
        </p:sp>
        <p:sp>
          <p:nvSpPr>
            <p:cNvPr id="22" name="Rectángulo 21">
              <a:extLst>
                <a:ext uri="{FF2B5EF4-FFF2-40B4-BE49-F238E27FC236}">
                  <a16:creationId xmlns:a16="http://schemas.microsoft.com/office/drawing/2014/main" id="{F1D192EE-4F68-4D15-92AE-5988F1678541}"/>
                </a:ext>
              </a:extLst>
            </p:cNvPr>
            <p:cNvSpPr/>
            <p:nvPr/>
          </p:nvSpPr>
          <p:spPr>
            <a:xfrm>
              <a:off x="6461576" y="2456111"/>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Wirkung </a:t>
              </a:r>
              <a:r>
                <a:rPr lang="es-ES" sz="2400" dirty="0">
                  <a:solidFill>
                    <a:schemeClr val="bg1"/>
                  </a:solidFill>
                </a:rPr>
                <a:t>4</a:t>
              </a:r>
              <a:endParaRPr lang="en-GB" sz="2400" dirty="0">
                <a:solidFill>
                  <a:schemeClr val="bg1"/>
                </a:solidFill>
              </a:endParaRPr>
            </a:p>
          </p:txBody>
        </p:sp>
        <p:sp>
          <p:nvSpPr>
            <p:cNvPr id="23" name="Rectángulo 22">
              <a:extLst>
                <a:ext uri="{FF2B5EF4-FFF2-40B4-BE49-F238E27FC236}">
                  <a16:creationId xmlns:a16="http://schemas.microsoft.com/office/drawing/2014/main" id="{D2FD51CC-7FD5-4661-B27B-9E54F36FA0C9}"/>
                </a:ext>
              </a:extLst>
            </p:cNvPr>
            <p:cNvSpPr/>
            <p:nvPr/>
          </p:nvSpPr>
          <p:spPr>
            <a:xfrm>
              <a:off x="3303381" y="3336059"/>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Wirkung </a:t>
              </a:r>
              <a:r>
                <a:rPr lang="es-ES" sz="2400" dirty="0">
                  <a:solidFill>
                    <a:schemeClr val="bg1"/>
                  </a:solidFill>
                </a:rPr>
                <a:t>1</a:t>
              </a:r>
              <a:endParaRPr lang="en-GB" sz="2400" dirty="0">
                <a:solidFill>
                  <a:schemeClr val="bg1"/>
                </a:solidFill>
              </a:endParaRPr>
            </a:p>
          </p:txBody>
        </p:sp>
        <p:sp>
          <p:nvSpPr>
            <p:cNvPr id="25" name="Rectángulo 24">
              <a:extLst>
                <a:ext uri="{FF2B5EF4-FFF2-40B4-BE49-F238E27FC236}">
                  <a16:creationId xmlns:a16="http://schemas.microsoft.com/office/drawing/2014/main" id="{E40AE9B7-6253-4A39-8989-C72A8365510F}"/>
                </a:ext>
              </a:extLst>
            </p:cNvPr>
            <p:cNvSpPr/>
            <p:nvPr/>
          </p:nvSpPr>
          <p:spPr>
            <a:xfrm>
              <a:off x="6770884" y="3287868"/>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Wirkung </a:t>
              </a:r>
              <a:r>
                <a:rPr lang="es-ES" sz="2400" dirty="0">
                  <a:solidFill>
                    <a:schemeClr val="bg1"/>
                  </a:solidFill>
                </a:rPr>
                <a:t>5</a:t>
              </a:r>
              <a:endParaRPr lang="en-GB" sz="2400" dirty="0">
                <a:solidFill>
                  <a:schemeClr val="bg1"/>
                </a:solidFill>
              </a:endParaRPr>
            </a:p>
          </p:txBody>
        </p:sp>
      </p:grpSp>
    </p:spTree>
    <p:extLst>
      <p:ext uri="{BB962C8B-B14F-4D97-AF65-F5344CB8AC3E}">
        <p14:creationId xmlns:p14="http://schemas.microsoft.com/office/powerpoint/2010/main" val="1929667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Office Theme</ap:Template>
  <ap:TotalTime>5030</ap:TotalTime>
  <ap:Words>1023</ap:Words>
  <ap:Application>Microsoft Office PowerPoint</ap:Application>
  <ap:PresentationFormat>Panorámica</ap:PresentationFormat>
  <ap:Paragraphs>83</ap:Paragraphs>
  <ap:Slides>13</ap:Slides>
  <ap:Notes>0</ap:Notes>
  <ap:HiddenSlides>0</ap:HiddenSlides>
  <ap:MMClips>0</ap:MMClips>
  <ap:ScaleCrop>false</ap:ScaleCrop>
  <ap:HeadingPairs>
    <vt:vector baseType="variant" size="6">
      <vt:variant>
        <vt:lpstr>Fuentes usadas</vt:lpstr>
      </vt:variant>
      <vt:variant>
        <vt:i4>6</vt:i4>
      </vt:variant>
      <vt:variant>
        <vt:lpstr>Tema</vt:lpstr>
      </vt:variant>
      <vt:variant>
        <vt:i4>1</vt:i4>
      </vt:variant>
      <vt:variant>
        <vt:lpstr>Títulos de diapositiva</vt:lpstr>
      </vt:variant>
      <vt:variant>
        <vt:i4>13</vt:i4>
      </vt:variant>
    </vt:vector>
  </ap:HeadingPairs>
  <ap:TitlesOfParts>
    <vt:vector baseType="lpstr" size="20">
      <vt:lpstr>Arial</vt:lpstr>
      <vt:lpstr>Calibri</vt:lpstr>
      <vt:lpstr>Calibri Light</vt:lpstr>
      <vt:lpstr>Fjalla One</vt:lpstr>
      <vt:lpstr>Grandview</vt:lpstr>
      <vt:lpstr>Segoe UI</vt:lpstr>
      <vt:lpstr>Office Theme</vt:lpstr>
      <vt:lpstr>Presentación de PowerPoint</vt:lpstr>
      <vt:lpstr>Module 1: Contents</vt:lpstr>
      <vt:lpstr>OBJECTIVES</vt:lpstr>
      <vt:lpstr>Presentación de PowerPoint</vt:lpstr>
      <vt:lpstr>The community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Branding Guide</dc:title>
  <dc:creator>Gary</dc:creator>
  <lastModifiedBy>Arantxa Aguirre</lastModifiedBy>
  <revision>204</revision>
  <dcterms:created xsi:type="dcterms:W3CDTF">2021-04-20T08:47:25.0000000Z</dcterms:created>
  <dcterms:modified xsi:type="dcterms:W3CDTF">2022-05-20T15:18:47.0000000Z</dcterms:modified>
  <keywords>, docId:9BC38B39C610CBDF7949090278D9755E</keywords>
</coreProperties>
</file>