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Fjalla One"/>
      <p:regular r:id="rId31"/>
    </p:embeddedFont>
    <p:embeddedFont>
      <p:font typeface="Varela Round"/>
      <p:regular r:id="rId32"/>
    </p:embeddedFont>
    <p:embeddedFont>
      <p:font typeface="Quattrocento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ywKv0WvldWH9PYmWBSfdUdeh2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F1A8BA-0147-4A6B-AA58-C91C76ECB7D7}">
  <a:tblStyle styleId="{7FF1A8BA-0147-4A6B-AA58-C91C76ECB7D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jallaOne-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QuattrocentoSans-regular.fntdata"/><Relationship Id="rId10" Type="http://schemas.openxmlformats.org/officeDocument/2006/relationships/slide" Target="slides/slide5.xml"/><Relationship Id="rId32" Type="http://schemas.openxmlformats.org/officeDocument/2006/relationships/font" Target="fonts/VarelaRound-regular.fntdata"/><Relationship Id="rId13" Type="http://schemas.openxmlformats.org/officeDocument/2006/relationships/slide" Target="slides/slide8.xml"/><Relationship Id="rId35" Type="http://schemas.openxmlformats.org/officeDocument/2006/relationships/font" Target="fonts/QuattrocentoSans-italic.fntdata"/><Relationship Id="rId12" Type="http://schemas.openxmlformats.org/officeDocument/2006/relationships/slide" Target="slides/slide7.xml"/><Relationship Id="rId34" Type="http://schemas.openxmlformats.org/officeDocument/2006/relationships/font" Target="fonts/Quattrocento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Quattrocen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p:nvPr>
            <p:ph idx="2" type="pic"/>
          </p:nvPr>
        </p:nvSpPr>
        <p:spPr>
          <a:xfrm>
            <a:off x="5183188" y="987425"/>
            <a:ext cx="6172200" cy="4873625"/>
          </a:xfrm>
          <a:prstGeom prst="rect">
            <a:avLst/>
          </a:prstGeom>
          <a:noFill/>
          <a:ln>
            <a:noFill/>
          </a:ln>
        </p:spPr>
      </p:sp>
      <p:sp>
        <p:nvSpPr>
          <p:cNvPr id="64" name="Google Shape;64;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39.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hyperlink" Target="https://youtu.be/zCRKvDyyHmI" TargetMode="External"/><Relationship Id="rId7"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hyperlink" Target="https://reusables.com/" TargetMode="External"/><Relationship Id="rId7" Type="http://schemas.openxmlformats.org/officeDocument/2006/relationships/hyperlink" Target="https://teemill.com/" TargetMode="External"/><Relationship Id="rId8" Type="http://schemas.openxmlformats.org/officeDocument/2006/relationships/hyperlink" Target="https://3fwasterecovery.c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hyperlink" Target="https://www.youtube.com/watch?v=Mh1rXR40hy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 Id="rId4"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13.png"/><Relationship Id="rId7"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13.png"/><Relationship Id="rId7" Type="http://schemas.openxmlformats.org/officeDocument/2006/relationships/hyperlink" Target="https://recreate.i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hyperlink" Target="http://www.grameen.com/" TargetMode="External"/><Relationship Id="rId7" Type="http://schemas.openxmlformats.org/officeDocument/2006/relationships/hyperlink" Target="https://www.seventhgeneration.com/" TargetMode="External"/><Relationship Id="rId8" Type="http://schemas.openxmlformats.org/officeDocument/2006/relationships/hyperlink" Target="https://www.tom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9.png"/><Relationship Id="rId5" Type="http://schemas.openxmlformats.org/officeDocument/2006/relationships/image" Target="../media/image13.png"/><Relationship Id="rId6" Type="http://schemas.openxmlformats.org/officeDocument/2006/relationships/image" Target="../media/image38.png"/><Relationship Id="rId7"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30.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30.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Berufsbegleitendes Ausbildungsprogramm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1: Unternehmertum und soziales Unternehmertum -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228" name="Google Shape;228;p10"/>
          <p:cNvGraphicFramePr/>
          <p:nvPr/>
        </p:nvGraphicFramePr>
        <p:xfrm>
          <a:off x="1375143" y="1338174"/>
          <a:ext cx="3000000" cy="3000000"/>
        </p:xfrm>
        <a:graphic>
          <a:graphicData uri="http://schemas.openxmlformats.org/drawingml/2006/table">
            <a:tbl>
              <a:tblPr>
                <a:noFill/>
                <a:tableStyleId>{7FF1A8BA-0147-4A6B-AA58-C91C76ECB7D7}</a:tableStyleId>
              </a:tblPr>
              <a:tblGrid>
                <a:gridCol w="4697025"/>
                <a:gridCol w="4744700"/>
              </a:tblGrid>
              <a:tr h="557925">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RISIKOBEREITSCHAFT </a:t>
                      </a:r>
                      <a:endParaRPr b="1" sz="20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HOHE ARBEITSMORAL  </a:t>
                      </a:r>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803050">
                <a:tc>
                  <a:txBody>
                    <a:bodyPr/>
                    <a:lstStyle/>
                    <a:p>
                      <a:pPr indent="0" lvl="0" marL="0" marR="0" rtl="0" algn="l">
                        <a:spcBef>
                          <a:spcPts val="0"/>
                        </a:spcBef>
                        <a:spcAft>
                          <a:spcPts val="0"/>
                        </a:spcAft>
                        <a:buClr>
                          <a:schemeClr val="lt1"/>
                        </a:buClr>
                        <a:buSzPts val="1800"/>
                        <a:buFont typeface="Arial"/>
                        <a:buNone/>
                      </a:pPr>
                      <a:r>
                        <a:rPr lang="en-GB" sz="1800" u="none" cap="none" strike="noStrike">
                          <a:solidFill>
                            <a:schemeClr val="lt1"/>
                          </a:solidFill>
                          <a:latin typeface="Quattrocento Sans"/>
                          <a:ea typeface="Quattrocento Sans"/>
                          <a:cs typeface="Quattrocento Sans"/>
                          <a:sym typeface="Quattrocento Sans"/>
                        </a:rPr>
                        <a:t>Unternehmer scheinen oft risikofreudiger zu sein als andere Führungskräfte. Das Eingehen von Risiken kann zu Misserfolgen, aber auch zu Erfolg führen. </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Risikomanagement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Pro-forma-Erklärungen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Umsatzprognosen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Break-Even-Analyse</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Experimentieren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Kontinuierliche Verbesserung</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Selbstwirksamkeit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Wachstumsorientierte Denkweise</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Verhandlung</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Analytisch</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Stresstoleranz</a:t>
                      </a:r>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800"/>
                        <a:buFont typeface="Arial"/>
                        <a:buNone/>
                      </a:pPr>
                      <a:r>
                        <a:rPr lang="en-GB" sz="1800" u="none" cap="none" strike="noStrike">
                          <a:solidFill>
                            <a:schemeClr val="lt1"/>
                          </a:solidFill>
                          <a:latin typeface="Quattrocento Sans"/>
                          <a:ea typeface="Quattrocento Sans"/>
                          <a:cs typeface="Quattrocento Sans"/>
                          <a:sym typeface="Quattrocento Sans"/>
                        </a:rPr>
                        <a:t>Um etwas auf den Weg zu bringen, sind viele lange Stunden erforderlich. Um erfolgreich zu sein, müssen Unternehmer etwas tun. </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Erstellung von Geschäftsplänen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Konsistenz</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Sorgfaltspflicht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Projektleitung</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Schwerpunkt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Zielorientiert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Ergebnisorientiert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Selbstständig arbeiten</a:t>
                      </a:r>
                      <a:endParaRPr/>
                    </a:p>
                    <a:p>
                      <a:pPr indent="0" lvl="0" marL="0" marR="0" rtl="0" algn="ctr">
                        <a:spcBef>
                          <a:spcPts val="0"/>
                        </a:spcBef>
                        <a:spcAft>
                          <a:spcPts val="0"/>
                        </a:spcAft>
                        <a:buClr>
                          <a:schemeClr val="dk1"/>
                        </a:buClr>
                        <a:buSzPts val="1800"/>
                        <a:buFont typeface="Calibri"/>
                        <a:buNone/>
                      </a:pPr>
                      <a:r>
                        <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229" name="Google Shape;229;p10"/>
          <p:cNvSpPr txBox="1"/>
          <p:nvPr/>
        </p:nvSpPr>
        <p:spPr>
          <a:xfrm>
            <a:off x="874024" y="356046"/>
            <a:ext cx="10443951"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Quattrocento Sans"/>
                <a:ea typeface="Quattrocento Sans"/>
                <a:cs typeface="Quattrocento Sans"/>
                <a:sym typeface="Quattrocento Sans"/>
              </a:rPr>
              <a:t>ARTEN VON UNTERNEHMERISCHEN FÄHIGKEITEN</a:t>
            </a:r>
            <a:endParaRPr b="1" i="0" sz="3600" u="none" cap="none" strike="noStrike">
              <a:solidFill>
                <a:schemeClr val="lt1"/>
              </a:solidFill>
              <a:latin typeface="Quattrocento Sans"/>
              <a:ea typeface="Quattrocento Sans"/>
              <a:cs typeface="Quattrocento Sans"/>
              <a:sym typeface="Quattrocento Sans"/>
            </a:endParaRPr>
          </a:p>
        </p:txBody>
      </p:sp>
      <p:sp>
        <p:nvSpPr>
          <p:cNvPr id="230" name="Google Shape;230;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1" name="Google Shape;231;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2" name="Google Shape;232;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1"/>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238" name="Google Shape;238;p11"/>
          <p:cNvGraphicFramePr/>
          <p:nvPr/>
        </p:nvGraphicFramePr>
        <p:xfrm>
          <a:off x="1217490" y="1087686"/>
          <a:ext cx="3000000" cy="3000000"/>
        </p:xfrm>
        <a:graphic>
          <a:graphicData uri="http://schemas.openxmlformats.org/drawingml/2006/table">
            <a:tbl>
              <a:tblPr>
                <a:noFill/>
                <a:tableStyleId>{7FF1A8BA-0147-4A6B-AA58-C91C76ECB7D7}</a:tableStyleId>
              </a:tblPr>
              <a:tblGrid>
                <a:gridCol w="4697025"/>
                <a:gridCol w="4744700"/>
              </a:tblGrid>
              <a:tr h="557925">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AGILITÄT/RIEP ALS SCHLÜSSELKOMPETENZEN FÜR EINE NEUE WIRTSCHAFT </a:t>
                      </a:r>
                      <a:endParaRPr b="1" sz="20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MEHR UNTERNEHMERISCHE KOMPETENZ </a:t>
                      </a:r>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803050">
                <a:tc>
                  <a:txBody>
                    <a:bodyPr/>
                    <a:lstStyle/>
                    <a:p>
                      <a:pPr indent="-273050" lvl="0" marL="285750" marR="0" rtl="0" algn="l">
                        <a:spcBef>
                          <a:spcPts val="0"/>
                        </a:spcBef>
                        <a:spcAft>
                          <a:spcPts val="0"/>
                        </a:spcAft>
                        <a:buClr>
                          <a:schemeClr val="lt1"/>
                        </a:buClr>
                        <a:buSzPts val="1600"/>
                        <a:buFont typeface="Arial"/>
                        <a:buChar char="•"/>
                      </a:pPr>
                      <a:r>
                        <a:rPr b="1" lang="en-GB" sz="1600" u="none" cap="none" strike="noStrike">
                          <a:solidFill>
                            <a:schemeClr val="lt1"/>
                          </a:solidFill>
                          <a:latin typeface="Quattrocento Sans"/>
                          <a:ea typeface="Quattrocento Sans"/>
                          <a:cs typeface="Quattrocento Sans"/>
                          <a:sym typeface="Quattrocento Sans"/>
                        </a:rPr>
                        <a:t>Rapid Iterative Experimental Process </a:t>
                      </a:r>
                      <a:r>
                        <a:rPr lang="en-GB" sz="1600" u="none" cap="none" strike="noStrike">
                          <a:solidFill>
                            <a:schemeClr val="lt1"/>
                          </a:solidFill>
                          <a:latin typeface="Quattrocento Sans"/>
                          <a:ea typeface="Quattrocento Sans"/>
                          <a:cs typeface="Quattrocento Sans"/>
                          <a:sym typeface="Quattrocento Sans"/>
                        </a:rPr>
                        <a:t>(RIEP) ist ein agiler Ansatz für den Produktentwicklungsprozess. Bei diesem Ansatz wird durch häufige Experimente versucht, neue, innovative Ideen zu entdecken.</a:t>
                      </a:r>
                      <a:endParaRPr sz="1200"/>
                    </a:p>
                    <a:p>
                      <a:pPr indent="-273050" lvl="0" marL="285750" marR="0" rtl="0" algn="l">
                        <a:spcBef>
                          <a:spcPts val="0"/>
                        </a:spcBef>
                        <a:spcAft>
                          <a:spcPts val="0"/>
                        </a:spcAft>
                        <a:buClr>
                          <a:schemeClr val="lt1"/>
                        </a:buClr>
                        <a:buSzPts val="1600"/>
                        <a:buFont typeface="Arial"/>
                        <a:buChar char="•"/>
                      </a:pPr>
                      <a:r>
                        <a:rPr b="1" lang="en-GB" sz="1600" u="none" cap="none" strike="noStrike">
                          <a:solidFill>
                            <a:schemeClr val="lt1"/>
                          </a:solidFill>
                          <a:latin typeface="Quattrocento Sans"/>
                          <a:ea typeface="Quattrocento Sans"/>
                          <a:cs typeface="Quattrocento Sans"/>
                          <a:sym typeface="Quattrocento Sans"/>
                        </a:rPr>
                        <a:t>Agiles Management </a:t>
                      </a:r>
                      <a:r>
                        <a:rPr lang="en-GB" sz="1600" u="none" cap="none" strike="noStrike">
                          <a:solidFill>
                            <a:schemeClr val="lt1"/>
                          </a:solidFill>
                          <a:latin typeface="Quattrocento Sans"/>
                          <a:ea typeface="Quattrocento Sans"/>
                          <a:cs typeface="Quattrocento Sans"/>
                          <a:sym typeface="Quattrocento Sans"/>
                        </a:rPr>
                        <a:t>ermöglicht es Organisationen, erfolgreich zu innovieren und sich anzupassen. Agilität steht in engem Zusammenhang mit den Konzepten von Lean und Systemdenken und ist mit der Denkweise der Kreislaufwirtschaft verknüpft, wenn sie breitere Perspektiven, Interessengruppen und Energie für die Art von schneller ganzheitlicher Entwicklung freisetzt, die für eine grüne Wirtschaft erforderlich ist.</a:t>
                      </a:r>
                      <a:endParaRPr sz="1700" u="none" cap="none" strike="noStrike">
                        <a:solidFill>
                          <a:schemeClr val="lt1"/>
                        </a:solidFill>
                        <a:latin typeface="Quattrocento Sans"/>
                        <a:ea typeface="Quattrocento Sans"/>
                        <a:cs typeface="Quattrocento Sans"/>
                        <a:sym typeface="Quattrocento Sans"/>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Business Storytelling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Computerkenntnisse</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Kritisches und logisches Denken</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Entscheidungsfindung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Flexibilität</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Zwischenmenschliche Kommunikation</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Nonverbale Kommunikation</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Planung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Problemlösung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Aufbau von Beziehungen</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Soziale Medien</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Strategische Planung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Teambildung</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Zeitmanagement</a:t>
                      </a:r>
                      <a:endParaRPr sz="1300"/>
                    </a:p>
                    <a:p>
                      <a:pPr indent="-279400" lvl="0" marL="285750" marR="0" rtl="0" algn="l">
                        <a:spcBef>
                          <a:spcPts val="0"/>
                        </a:spcBef>
                        <a:spcAft>
                          <a:spcPts val="0"/>
                        </a:spcAft>
                        <a:buClr>
                          <a:schemeClr val="lt1"/>
                        </a:buClr>
                        <a:buSzPts val="1700"/>
                        <a:buFont typeface="Arial"/>
                        <a:buChar char="•"/>
                      </a:pPr>
                      <a:r>
                        <a:rPr lang="en-GB" sz="1700" u="none" cap="none" strike="noStrike">
                          <a:solidFill>
                            <a:schemeClr val="lt1"/>
                          </a:solidFill>
                          <a:latin typeface="Quattrocento Sans"/>
                          <a:ea typeface="Quattrocento Sans"/>
                          <a:cs typeface="Quattrocento Sans"/>
                          <a:sym typeface="Quattrocento Sans"/>
                        </a:rPr>
                        <a:t>Vision, etc.</a:t>
                      </a:r>
                      <a:endParaRPr sz="1700" u="none" cap="none" strike="noStrike">
                        <a:solidFill>
                          <a:schemeClr val="lt1"/>
                        </a:solidFill>
                        <a:latin typeface="Quattrocento Sans"/>
                        <a:ea typeface="Quattrocento Sans"/>
                        <a:cs typeface="Quattrocento Sans"/>
                        <a:sym typeface="Quattrocento Sans"/>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239" name="Google Shape;239;p11"/>
          <p:cNvSpPr txBox="1"/>
          <p:nvPr/>
        </p:nvSpPr>
        <p:spPr>
          <a:xfrm>
            <a:off x="874024" y="356046"/>
            <a:ext cx="10443951"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Quattrocento Sans"/>
                <a:ea typeface="Quattrocento Sans"/>
                <a:cs typeface="Quattrocento Sans"/>
                <a:sym typeface="Quattrocento Sans"/>
              </a:rPr>
              <a:t>ARTEN VON UNTERNEHMERISCHEN FÄHIGKEITEN</a:t>
            </a:r>
            <a:endParaRPr b="1" i="0" sz="3600" u="none" cap="none" strike="noStrike">
              <a:solidFill>
                <a:schemeClr val="lt1"/>
              </a:solidFill>
              <a:latin typeface="Quattrocento Sans"/>
              <a:ea typeface="Quattrocento Sans"/>
              <a:cs typeface="Quattrocento Sans"/>
              <a:sym typeface="Quattrocento Sans"/>
            </a:endParaRPr>
          </a:p>
        </p:txBody>
      </p:sp>
      <p:sp>
        <p:nvSpPr>
          <p:cNvPr id="240" name="Google Shape;240;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1" name="Google Shape;241;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42" name="Google Shape;242;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12"/>
          <p:cNvPicPr preferRelativeResize="0"/>
          <p:nvPr/>
        </p:nvPicPr>
        <p:blipFill rotWithShape="1">
          <a:blip r:embed="rId3">
            <a:alphaModFix/>
          </a:blip>
          <a:srcRect b="0" l="0" r="0" t="0"/>
          <a:stretch/>
        </p:blipFill>
        <p:spPr>
          <a:xfrm>
            <a:off x="0" y="14068"/>
            <a:ext cx="12192000" cy="6858000"/>
          </a:xfrm>
          <a:prstGeom prst="rect">
            <a:avLst/>
          </a:prstGeom>
          <a:noFill/>
          <a:ln>
            <a:noFill/>
          </a:ln>
        </p:spPr>
      </p:pic>
      <p:sp>
        <p:nvSpPr>
          <p:cNvPr id="248" name="Google Shape;248;p12"/>
          <p:cNvSpPr txBox="1"/>
          <p:nvPr/>
        </p:nvSpPr>
        <p:spPr>
          <a:xfrm>
            <a:off x="742690" y="323419"/>
            <a:ext cx="489503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Fjalla One"/>
                <a:ea typeface="Fjalla One"/>
                <a:cs typeface="Fjalla One"/>
                <a:sym typeface="Fjalla One"/>
              </a:rPr>
              <a:t>Was müssen die Unternehmer der Kreislaufwirtschaft ändern?</a:t>
            </a:r>
            <a:endParaRPr/>
          </a:p>
          <a:p>
            <a:pPr indent="0" lvl="0" marL="0" marR="0" rtl="0" algn="l">
              <a:lnSpc>
                <a:spcPct val="100000"/>
              </a:lnSpc>
              <a:spcBef>
                <a:spcPts val="0"/>
              </a:spcBef>
              <a:spcAft>
                <a:spcPts val="0"/>
              </a:spcAft>
              <a:buClr>
                <a:schemeClr val="lt1"/>
              </a:buClr>
              <a:buSzPts val="3600"/>
              <a:buFont typeface="Fjalla One"/>
              <a:buNone/>
            </a:pPr>
            <a:r>
              <a:t/>
            </a:r>
            <a:endParaRPr b="1" i="0" sz="3600" u="none" cap="none" strike="noStrike">
              <a:solidFill>
                <a:srgbClr val="29BB89"/>
              </a:solidFill>
              <a:latin typeface="Quattrocento Sans"/>
              <a:ea typeface="Quattrocento Sans"/>
              <a:cs typeface="Quattrocento Sans"/>
              <a:sym typeface="Quattrocento Sans"/>
            </a:endParaRPr>
          </a:p>
        </p:txBody>
      </p:sp>
      <p:pic>
        <p:nvPicPr>
          <p:cNvPr id="249" name="Google Shape;249;p12" title="Gráfico">
            <a:hlinkClick r:id="rId4"/>
          </p:cNvPr>
          <p:cNvPicPr preferRelativeResize="0"/>
          <p:nvPr/>
        </p:nvPicPr>
        <p:blipFill rotWithShape="1">
          <a:blip r:embed="rId5">
            <a:alphaModFix/>
          </a:blip>
          <a:srcRect b="0" l="19523" r="19595" t="0"/>
          <a:stretch/>
        </p:blipFill>
        <p:spPr>
          <a:xfrm>
            <a:off x="1161805" y="2093941"/>
            <a:ext cx="3503002" cy="3557905"/>
          </a:xfrm>
          <a:prstGeom prst="rect">
            <a:avLst/>
          </a:prstGeom>
          <a:noFill/>
          <a:ln>
            <a:noFill/>
          </a:ln>
        </p:spPr>
      </p:pic>
      <p:sp>
        <p:nvSpPr>
          <p:cNvPr id="250" name="Google Shape;250;p12"/>
          <p:cNvSpPr txBox="1"/>
          <p:nvPr/>
        </p:nvSpPr>
        <p:spPr>
          <a:xfrm>
            <a:off x="5871999" y="5136447"/>
            <a:ext cx="5669232"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MERKMAL ZUR ERREICHUNG DIESES ZIELS</a:t>
            </a:r>
            <a:endParaRPr b="1" i="0" sz="1600" u="none" cap="none" strike="noStrike">
              <a:solidFill>
                <a:srgbClr val="29BB89"/>
              </a:solidFill>
              <a:latin typeface="Quattrocento Sans"/>
              <a:ea typeface="Quattrocento Sans"/>
              <a:cs typeface="Quattrocento Sans"/>
              <a:sym typeface="Quattrocento Sans"/>
            </a:endParaRPr>
          </a:p>
        </p:txBody>
      </p:sp>
      <p:sp>
        <p:nvSpPr>
          <p:cNvPr id="251" name="Google Shape;251;p12"/>
          <p:cNvSpPr txBox="1"/>
          <p:nvPr/>
        </p:nvSpPr>
        <p:spPr>
          <a:xfrm>
            <a:off x="5871999" y="5446950"/>
            <a:ext cx="5916727"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7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Disruptive Innovation</a:t>
            </a:r>
            <a:endParaRPr/>
          </a:p>
          <a:p>
            <a:pPr indent="0" lvl="0" marL="0" marR="0" rtl="0" algn="just">
              <a:lnSpc>
                <a:spcPct val="107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Ein systemischer Ansatz</a:t>
            </a:r>
            <a:endParaRPr/>
          </a:p>
          <a:p>
            <a:pPr indent="0" lvl="0" marL="0" marR="0" rtl="0" algn="just">
              <a:lnSpc>
                <a:spcPct val="107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Eine Vision der Kreislaufwirtschaft</a:t>
            </a:r>
            <a:endParaRPr/>
          </a:p>
          <a:p>
            <a:pPr indent="0" lvl="0" marL="0" marR="0" rtl="0" algn="just">
              <a:lnSpc>
                <a:spcPct val="107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Kenntnis und Management ungewöhnlicher Prozesse</a:t>
            </a:r>
            <a:endParaRPr/>
          </a:p>
        </p:txBody>
      </p:sp>
      <p:sp>
        <p:nvSpPr>
          <p:cNvPr id="252" name="Google Shape;252;p12"/>
          <p:cNvSpPr txBox="1"/>
          <p:nvPr/>
        </p:nvSpPr>
        <p:spPr>
          <a:xfrm>
            <a:off x="5873192" y="1225621"/>
            <a:ext cx="4916727"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DAS PARADIGMA DER LINEAREN WIRTSCHAFT DURCHBRECHEN</a:t>
            </a:r>
            <a:endParaRPr b="1" i="0" sz="1600" u="none" cap="none" strike="noStrike">
              <a:solidFill>
                <a:srgbClr val="29BB89"/>
              </a:solidFill>
              <a:latin typeface="Quattrocento Sans"/>
              <a:ea typeface="Quattrocento Sans"/>
              <a:cs typeface="Quattrocento Sans"/>
              <a:sym typeface="Quattrocento Sans"/>
            </a:endParaRPr>
          </a:p>
        </p:txBody>
      </p:sp>
      <p:sp>
        <p:nvSpPr>
          <p:cNvPr id="253" name="Google Shape;253;p12"/>
          <p:cNvSpPr txBox="1"/>
          <p:nvPr/>
        </p:nvSpPr>
        <p:spPr>
          <a:xfrm>
            <a:off x="5873192" y="1408182"/>
            <a:ext cx="5437233"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Scheel wies darauf hin, dass Unternehmer der Kreislaufwirtschaft mit dem linearen Innovationsparadigma brechen, sich für zirkuläre Geschäftsmodellsysteme entscheiden und selbst zu Führungskräften werden müssen, die Bedingungen und Systeme schaffen.</a:t>
            </a:r>
            <a:endParaRPr/>
          </a:p>
        </p:txBody>
      </p:sp>
      <p:sp>
        <p:nvSpPr>
          <p:cNvPr id="254" name="Google Shape;254;p12"/>
          <p:cNvSpPr txBox="1"/>
          <p:nvPr/>
        </p:nvSpPr>
        <p:spPr>
          <a:xfrm>
            <a:off x="5871999" y="2412321"/>
            <a:ext cx="604333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SICH AUF UNGEWÖHNLICHE PROZESSE SPEZIALISIEREN</a:t>
            </a:r>
            <a:endParaRPr b="1" i="0" sz="1600" u="none" cap="none" strike="noStrike">
              <a:solidFill>
                <a:srgbClr val="29BB89"/>
              </a:solidFill>
              <a:latin typeface="Quattrocento Sans"/>
              <a:ea typeface="Quattrocento Sans"/>
              <a:cs typeface="Quattrocento Sans"/>
              <a:sym typeface="Quattrocento Sans"/>
            </a:endParaRPr>
          </a:p>
        </p:txBody>
      </p:sp>
      <p:sp>
        <p:nvSpPr>
          <p:cNvPr id="255" name="Google Shape;255;p12"/>
          <p:cNvSpPr txBox="1"/>
          <p:nvPr/>
        </p:nvSpPr>
        <p:spPr>
          <a:xfrm>
            <a:off x="5864438" y="2707373"/>
            <a:ext cx="5045611"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lt1"/>
                </a:solidFill>
                <a:latin typeface="Quattrocento Sans"/>
                <a:ea typeface="Quattrocento Sans"/>
                <a:cs typeface="Quattrocento Sans"/>
                <a:sym typeface="Quattrocento Sans"/>
              </a:rPr>
              <a:t>Dazu müssen sie sich auf ungewöhnliche Prozesse spezialisieren, um zu systemischen und zirkulären Unternehmern zu werden, die nachhaltigen Wohlstand schaffen.</a:t>
            </a:r>
            <a:endParaRPr/>
          </a:p>
        </p:txBody>
      </p:sp>
      <p:sp>
        <p:nvSpPr>
          <p:cNvPr id="256" name="Google Shape;256;p12"/>
          <p:cNvSpPr txBox="1"/>
          <p:nvPr/>
        </p:nvSpPr>
        <p:spPr>
          <a:xfrm>
            <a:off x="5873191" y="3503832"/>
            <a:ext cx="5045609"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DER ZWECK</a:t>
            </a:r>
            <a:endParaRPr b="1" i="0" sz="1600" u="none" cap="none" strike="noStrike">
              <a:solidFill>
                <a:srgbClr val="29BB89"/>
              </a:solidFill>
              <a:latin typeface="Quattrocento Sans"/>
              <a:ea typeface="Quattrocento Sans"/>
              <a:cs typeface="Quattrocento Sans"/>
              <a:sym typeface="Quattrocento Sans"/>
            </a:endParaRPr>
          </a:p>
        </p:txBody>
      </p:sp>
      <p:sp>
        <p:nvSpPr>
          <p:cNvPr id="257" name="Google Shape;257;p12"/>
          <p:cNvSpPr txBox="1"/>
          <p:nvPr/>
        </p:nvSpPr>
        <p:spPr>
          <a:xfrm>
            <a:off x="5873192" y="3777671"/>
            <a:ext cx="5310623" cy="4173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Der Zweck der Gründung ungewöhnlicher neuer Unternehmen besteht darin, eine problembezogene Idee oder eine nicht lineare Geschäftsinitiative in ein zirkuläres Geschäftssystem mit nachhaltigem und erweitertem Wert umzuwandeln, das finanziell rentabel ist, einen attraktiven Markt hat und dazu bestimmt ist, an einer Wirtschaft teilzunehmen, die auf das nachhaltige Wachstum des Landes ausgerichtet ist.</a:t>
            </a:r>
            <a:endParaRPr/>
          </a:p>
        </p:txBody>
      </p:sp>
      <p:sp>
        <p:nvSpPr>
          <p:cNvPr id="258" name="Google Shape;258;p12"/>
          <p:cNvSpPr/>
          <p:nvPr/>
        </p:nvSpPr>
        <p:spPr>
          <a:xfrm>
            <a:off x="5621362" y="1274267"/>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2"/>
          <p:cNvSpPr/>
          <p:nvPr/>
        </p:nvSpPr>
        <p:spPr>
          <a:xfrm>
            <a:off x="5621362" y="2519942"/>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2"/>
          <p:cNvSpPr/>
          <p:nvPr/>
        </p:nvSpPr>
        <p:spPr>
          <a:xfrm>
            <a:off x="5621362" y="3619746"/>
            <a:ext cx="185100" cy="185100"/>
          </a:xfrm>
          <a:prstGeom prst="ellipse">
            <a:avLst/>
          </a:prstGeom>
          <a:solidFill>
            <a:srgbClr val="80E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5637134" y="5265157"/>
            <a:ext cx="185100" cy="185100"/>
          </a:xfrm>
          <a:prstGeom prst="ellipse">
            <a:avLst/>
          </a:prstGeom>
          <a:solidFill>
            <a:srgbClr val="FF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3" name="Google Shape;263;p12"/>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264" name="Google Shape;264;p12"/>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nvSpPr>
        <p:spPr>
          <a:xfrm>
            <a:off x="952983" y="382616"/>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DIESES VIDEO ANSEHEN</a:t>
            </a:r>
            <a:endParaRPr b="1" sz="3600">
              <a:solidFill>
                <a:srgbClr val="29BA86"/>
              </a:solidFill>
              <a:latin typeface="Quattrocento Sans"/>
              <a:ea typeface="Quattrocento Sans"/>
              <a:cs typeface="Quattrocento Sans"/>
              <a:sym typeface="Quattrocento Sans"/>
            </a:endParaRPr>
          </a:p>
        </p:txBody>
      </p:sp>
      <p:sp>
        <p:nvSpPr>
          <p:cNvPr id="270" name="Google Shape;270;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3" name="Google Shape;273;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4" name="Google Shape;274;p13"/>
          <p:cNvSpPr txBox="1"/>
          <p:nvPr/>
        </p:nvSpPr>
        <p:spPr>
          <a:xfrm>
            <a:off x="952983" y="151782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https://youtu.be/zCRKvDyyHmI </a:t>
            </a:r>
            <a:endParaRPr/>
          </a:p>
        </p:txBody>
      </p:sp>
      <p:pic>
        <p:nvPicPr>
          <p:cNvPr id="275" name="Google Shape;275;p13"/>
          <p:cNvPicPr preferRelativeResize="0"/>
          <p:nvPr/>
        </p:nvPicPr>
        <p:blipFill rotWithShape="1">
          <a:blip r:embed="rId7">
            <a:alphaModFix/>
          </a:blip>
          <a:srcRect b="0" l="0" r="0" t="0"/>
          <a:stretch/>
        </p:blipFill>
        <p:spPr>
          <a:xfrm>
            <a:off x="2199640" y="2105060"/>
            <a:ext cx="7122894" cy="4004673"/>
          </a:xfrm>
          <a:prstGeom prst="rect">
            <a:avLst/>
          </a:prstGeom>
          <a:noFill/>
          <a:ln>
            <a:noFill/>
          </a:ln>
        </p:spPr>
      </p:pic>
      <p:sp>
        <p:nvSpPr>
          <p:cNvPr id="276" name="Google Shape;276;p13"/>
          <p:cNvSpPr txBox="1"/>
          <p:nvPr/>
        </p:nvSpPr>
        <p:spPr>
          <a:xfrm>
            <a:off x="952983" y="1007106"/>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Erläuterung der Kreislaufwirtschaft und wie die Gesellschaft den Fortschritt neu denkt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4"/>
          <p:cNvSpPr txBox="1"/>
          <p:nvPr/>
        </p:nvSpPr>
        <p:spPr>
          <a:xfrm>
            <a:off x="952983" y="270072"/>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BEISPIELE VON UNTERNEHMERN IN DER KREISLAUFWIRTSCHAFT</a:t>
            </a:r>
            <a:endParaRPr b="1" sz="3600">
              <a:solidFill>
                <a:srgbClr val="29BA86"/>
              </a:solidFill>
              <a:latin typeface="Quattrocento Sans"/>
              <a:ea typeface="Quattrocento Sans"/>
              <a:cs typeface="Quattrocento Sans"/>
              <a:sym typeface="Quattrocento Sans"/>
            </a:endParaRPr>
          </a:p>
        </p:txBody>
      </p:sp>
      <p:sp>
        <p:nvSpPr>
          <p:cNvPr id="282" name="Google Shape;282;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3" name="Google Shape;283;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4" name="Google Shape;284;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5" name="Google Shape;285;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grpSp>
        <p:nvGrpSpPr>
          <p:cNvPr id="286" name="Google Shape;286;p14"/>
          <p:cNvGrpSpPr/>
          <p:nvPr/>
        </p:nvGrpSpPr>
        <p:grpSpPr>
          <a:xfrm>
            <a:off x="939502" y="1575731"/>
            <a:ext cx="11239016" cy="4494814"/>
            <a:chOff x="939503" y="2718267"/>
            <a:chExt cx="11239016" cy="4494814"/>
          </a:xfrm>
        </p:grpSpPr>
        <p:sp>
          <p:nvSpPr>
            <p:cNvPr id="287" name="Google Shape;287;p14"/>
            <p:cNvSpPr txBox="1"/>
            <p:nvPr/>
          </p:nvSpPr>
          <p:spPr>
            <a:xfrm>
              <a:off x="952983" y="2718267"/>
              <a:ext cx="105882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u="sng">
                  <a:solidFill>
                    <a:srgbClr val="29BA86"/>
                  </a:solidFill>
                  <a:latin typeface="Quattrocento Sans"/>
                  <a:ea typeface="Quattrocento Sans"/>
                  <a:cs typeface="Quattrocento Sans"/>
                  <a:sym typeface="Quattrocento Sans"/>
                  <a:hlinkClick r:id="rId6">
                    <a:extLst>
                      <a:ext uri="{A12FA001-AC4F-418D-AE19-62706E023703}">
                        <ahyp:hlinkClr val="tx"/>
                      </a:ext>
                    </a:extLst>
                  </a:hlinkClick>
                </a:rPr>
                <a:t>Reusables </a:t>
              </a:r>
              <a:r>
                <a:rPr lang="en-GB" sz="2400">
                  <a:solidFill>
                    <a:schemeClr val="dk1"/>
                  </a:solidFill>
                  <a:latin typeface="Calibri"/>
                  <a:ea typeface="Calibri"/>
                  <a:cs typeface="Calibri"/>
                  <a:sym typeface="Calibri"/>
                </a:rPr>
                <a:t>- </a:t>
              </a:r>
              <a:r>
                <a:rPr lang="en-GB" sz="2400">
                  <a:solidFill>
                    <a:srgbClr val="4D5156"/>
                  </a:solidFill>
                  <a:latin typeface="Quattrocento Sans"/>
                  <a:ea typeface="Quattrocento Sans"/>
                  <a:cs typeface="Quattrocento Sans"/>
                  <a:sym typeface="Quattrocento Sans"/>
                </a:rPr>
                <a:t>Reusables ist eine Plattform zum Teilen von Behältern für Essen zum Mitnehmen, Kaffee und mehr aus Ihren Lieblingsgeschäften.</a:t>
              </a:r>
              <a:endParaRPr/>
            </a:p>
            <a:p>
              <a:pPr indent="0" lvl="0" marL="0" marR="0" rtl="0" algn="l">
                <a:spcBef>
                  <a:spcPts val="0"/>
                </a:spcBef>
                <a:spcAft>
                  <a:spcPts val="0"/>
                </a:spcAft>
                <a:buNone/>
              </a:pPr>
              <a:r>
                <a:rPr lang="en-GB" sz="2400">
                  <a:solidFill>
                    <a:srgbClr val="4D5156"/>
                  </a:solidFill>
                  <a:latin typeface="Quattrocento Sans"/>
                  <a:ea typeface="Quattrocento Sans"/>
                  <a:cs typeface="Quattrocento Sans"/>
                  <a:sym typeface="Quattrocento Sans"/>
                </a:rPr>
                <a:t>Unsere Edelstahlbehälter können Hunderte von Malen verwendet werden und sind am Ende ihrer Lebensdauer vollständig recycelbar.</a:t>
              </a:r>
              <a:endParaRPr sz="2400">
                <a:solidFill>
                  <a:srgbClr val="4D5156"/>
                </a:solidFill>
                <a:latin typeface="Quattrocento Sans"/>
                <a:ea typeface="Quattrocento Sans"/>
                <a:cs typeface="Quattrocento Sans"/>
                <a:sym typeface="Quattrocento Sans"/>
              </a:endParaRPr>
            </a:p>
          </p:txBody>
        </p:sp>
        <p:sp>
          <p:nvSpPr>
            <p:cNvPr id="288" name="Google Shape;288;p14"/>
            <p:cNvSpPr txBox="1"/>
            <p:nvPr/>
          </p:nvSpPr>
          <p:spPr>
            <a:xfrm>
              <a:off x="952983" y="5643421"/>
              <a:ext cx="105882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u="sng">
                  <a:solidFill>
                    <a:srgbClr val="29BA86"/>
                  </a:solidFill>
                  <a:latin typeface="Quattrocento Sans"/>
                  <a:ea typeface="Quattrocento Sans"/>
                  <a:cs typeface="Quattrocento Sans"/>
                  <a:sym typeface="Quattrocento Sans"/>
                  <a:hlinkClick r:id="rId7">
                    <a:extLst>
                      <a:ext uri="{A12FA001-AC4F-418D-AE19-62706E023703}">
                        <ahyp:hlinkClr val="tx"/>
                      </a:ext>
                    </a:extLst>
                  </a:hlinkClick>
                </a:rPr>
                <a:t>Teemill </a:t>
              </a:r>
              <a:r>
                <a:rPr b="0" i="0" lang="en-GB" sz="2400">
                  <a:solidFill>
                    <a:srgbClr val="4D5156"/>
                  </a:solidFill>
                  <a:latin typeface="Quattrocento Sans"/>
                  <a:ea typeface="Quattrocento Sans"/>
                  <a:cs typeface="Quattrocento Sans"/>
                  <a:sym typeface="Quattrocento Sans"/>
                </a:rPr>
                <a:t>- Teemill ist ein technologiebasiertes Modeunternehmen, das die Modeindustrie ganzheitlich betrachtet, indem es Abfälle auf jeder Stufe der Materiallieferkette vermeidet und bahnbrechende Technologien einsetzt, um Überbestände zu minimieren und das Materialrecycling zu maximieren.</a:t>
              </a:r>
              <a:endParaRPr sz="2400">
                <a:solidFill>
                  <a:schemeClr val="dk1"/>
                </a:solidFill>
                <a:latin typeface="Quattrocento Sans"/>
                <a:ea typeface="Quattrocento Sans"/>
                <a:cs typeface="Quattrocento Sans"/>
                <a:sym typeface="Quattrocento Sans"/>
              </a:endParaRPr>
            </a:p>
          </p:txBody>
        </p:sp>
        <p:sp>
          <p:nvSpPr>
            <p:cNvPr id="289" name="Google Shape;289;p14"/>
            <p:cNvSpPr txBox="1"/>
            <p:nvPr/>
          </p:nvSpPr>
          <p:spPr>
            <a:xfrm>
              <a:off x="939503" y="4319900"/>
              <a:ext cx="1123901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b="1" lang="en-GB" sz="2400" u="sng">
                  <a:solidFill>
                    <a:srgbClr val="29BA86"/>
                  </a:solidFill>
                  <a:latin typeface="Quattrocento Sans"/>
                  <a:ea typeface="Quattrocento Sans"/>
                  <a:cs typeface="Quattrocento Sans"/>
                  <a:sym typeface="Quattrocento Sans"/>
                  <a:hlinkClick r:id="rId8">
                    <a:extLst>
                      <a:ext uri="{A12FA001-AC4F-418D-AE19-62706E023703}">
                        <ahyp:hlinkClr val="tx"/>
                      </a:ext>
                    </a:extLst>
                  </a:hlinkClick>
                </a:rPr>
                <a:t>3F Waste Recovery </a:t>
              </a:r>
              <a:r>
                <a:rPr b="0" i="0" lang="en-GB" sz="2400">
                  <a:solidFill>
                    <a:srgbClr val="4D5156"/>
                  </a:solidFill>
                  <a:latin typeface="Quattrocento Sans"/>
                  <a:ea typeface="Quattrocento Sans"/>
                  <a:cs typeface="Quattrocento Sans"/>
                  <a:sym typeface="Quattrocento Sans"/>
                </a:rPr>
                <a:t>- ist ein in Neufundland ansässiges Unternehmen, das Hand in Hand mit lokalen Fischern, Landwirten und Forstwirten arbeitet, um aus ihren Nebenprodukten hochwertige, nachhaltige und natürliche Inhaltsstoffe zu gewinnen.</a:t>
              </a:r>
              <a:endParaRPr sz="24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5" name="Google Shape;295;p15"/>
          <p:cNvSpPr txBox="1"/>
          <p:nvPr/>
        </p:nvSpPr>
        <p:spPr>
          <a:xfrm>
            <a:off x="911432" y="501668"/>
            <a:ext cx="4895030"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SOZIALES UNTERNEHMERTUM </a:t>
            </a:r>
            <a:endParaRPr/>
          </a:p>
        </p:txBody>
      </p:sp>
      <p:pic>
        <p:nvPicPr>
          <p:cNvPr id="296" name="Google Shape;296;p15" title="Gráfico">
            <a:hlinkClick r:id="rId4"/>
          </p:cNvPr>
          <p:cNvPicPr preferRelativeResize="0"/>
          <p:nvPr/>
        </p:nvPicPr>
        <p:blipFill rotWithShape="1">
          <a:blip r:embed="rId5">
            <a:alphaModFix/>
          </a:blip>
          <a:srcRect b="0" l="19523" r="19595" t="0"/>
          <a:stretch/>
        </p:blipFill>
        <p:spPr>
          <a:xfrm>
            <a:off x="1185096" y="1832346"/>
            <a:ext cx="3503002" cy="3557905"/>
          </a:xfrm>
          <a:prstGeom prst="rect">
            <a:avLst/>
          </a:prstGeom>
          <a:noFill/>
          <a:ln>
            <a:noFill/>
          </a:ln>
        </p:spPr>
      </p:pic>
      <p:sp>
        <p:nvSpPr>
          <p:cNvPr id="297" name="Google Shape;297;p15"/>
          <p:cNvSpPr txBox="1"/>
          <p:nvPr/>
        </p:nvSpPr>
        <p:spPr>
          <a:xfrm>
            <a:off x="5871998" y="5501045"/>
            <a:ext cx="5045609"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ENTSPRICHT DEM WACHSENDEN TREND, DASS JUNGE MENSCHEN </a:t>
            </a:r>
            <a:endParaRPr sz="1300"/>
          </a:p>
        </p:txBody>
      </p:sp>
      <p:sp>
        <p:nvSpPr>
          <p:cNvPr id="298" name="Google Shape;298;p15"/>
          <p:cNvSpPr txBox="1"/>
          <p:nvPr/>
        </p:nvSpPr>
        <p:spPr>
          <a:xfrm>
            <a:off x="5871999" y="5868984"/>
            <a:ext cx="643723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lt1"/>
                </a:solidFill>
                <a:latin typeface="Quattrocento Sans"/>
                <a:ea typeface="Quattrocento Sans"/>
                <a:cs typeface="Quattrocento Sans"/>
                <a:sym typeface="Quattrocento Sans"/>
              </a:rPr>
              <a:t>mehr soziales und ökologisches Bewusstsein zu entwickeln</a:t>
            </a:r>
            <a:endParaRPr sz="1300"/>
          </a:p>
        </p:txBody>
      </p:sp>
      <p:sp>
        <p:nvSpPr>
          <p:cNvPr id="299" name="Google Shape;299;p15"/>
          <p:cNvSpPr txBox="1"/>
          <p:nvPr/>
        </p:nvSpPr>
        <p:spPr>
          <a:xfrm>
            <a:off x="5873193" y="1774262"/>
            <a:ext cx="1765200"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DEFINITION</a:t>
            </a:r>
            <a:endParaRPr b="1" i="0" sz="1500" u="none" cap="none" strike="noStrike">
              <a:solidFill>
                <a:srgbClr val="29BB89"/>
              </a:solidFill>
              <a:latin typeface="Quattrocento Sans"/>
              <a:ea typeface="Quattrocento Sans"/>
              <a:cs typeface="Quattrocento Sans"/>
              <a:sym typeface="Quattrocento Sans"/>
            </a:endParaRPr>
          </a:p>
        </p:txBody>
      </p:sp>
      <p:sp>
        <p:nvSpPr>
          <p:cNvPr id="300" name="Google Shape;300;p15"/>
          <p:cNvSpPr txBox="1"/>
          <p:nvPr/>
        </p:nvSpPr>
        <p:spPr>
          <a:xfrm>
            <a:off x="5873192" y="1984965"/>
            <a:ext cx="5045611"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Quattrocento Sans"/>
                <a:ea typeface="Quattrocento Sans"/>
                <a:cs typeface="Quattrocento Sans"/>
                <a:sym typeface="Quattrocento Sans"/>
              </a:rPr>
              <a:t>Soziales Unternehmertum ist ein Prozess, bei dem Organisationen aufgebaut oder umgestaltet werden, um Lösungen für soziale Probleme wie Armut, Krankheit, Analphabetismus, Umweltzerstörung, Menschenrechtsverletzungen und Korruption voranzutreiben und so das Leben einer großen Zahl von Menschen zu verbessern (Borstein und Davies, 2010).</a:t>
            </a:r>
            <a:endParaRPr b="0" i="0" sz="1200" u="none" cap="none" strike="noStrike">
              <a:solidFill>
                <a:schemeClr val="lt1"/>
              </a:solidFill>
              <a:latin typeface="Arial"/>
              <a:ea typeface="Arial"/>
              <a:cs typeface="Arial"/>
              <a:sym typeface="Arial"/>
            </a:endParaRPr>
          </a:p>
        </p:txBody>
      </p:sp>
      <p:sp>
        <p:nvSpPr>
          <p:cNvPr id="301" name="Google Shape;301;p15"/>
          <p:cNvSpPr txBox="1"/>
          <p:nvPr/>
        </p:nvSpPr>
        <p:spPr>
          <a:xfrm>
            <a:off x="5871999" y="3411128"/>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SOZIALUNTERNEHMER SCHAFFEN ÖFFENTLICHEN WERT</a:t>
            </a:r>
            <a:endParaRPr sz="1300"/>
          </a:p>
        </p:txBody>
      </p:sp>
      <p:sp>
        <p:nvSpPr>
          <p:cNvPr id="302" name="Google Shape;302;p15"/>
          <p:cNvSpPr txBox="1"/>
          <p:nvPr/>
        </p:nvSpPr>
        <p:spPr>
          <a:xfrm>
            <a:off x="5873191" y="3721425"/>
            <a:ext cx="5045611"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Quattrocento Sans"/>
                <a:ea typeface="Quattrocento Sans"/>
                <a:cs typeface="Quattrocento Sans"/>
                <a:sym typeface="Quattrocento Sans"/>
              </a:rPr>
              <a:t>neue Möglichkeiten zu verfolgen, innovativ zu sein und sich anzupassen, mutig zu handeln, Einfluss auf Ressourcen zu nehmen, die sich ihrer Kontrolle entziehen, und einen ausgeprägten Sinn für Verantwortlichkeit zu zeigen.</a:t>
            </a:r>
            <a:endParaRPr b="0" i="0" sz="1200" u="none" cap="none" strike="noStrike">
              <a:solidFill>
                <a:schemeClr val="lt1"/>
              </a:solidFill>
              <a:latin typeface="Quattrocento Sans"/>
              <a:ea typeface="Quattrocento Sans"/>
              <a:cs typeface="Quattrocento Sans"/>
              <a:sym typeface="Quattrocento Sans"/>
            </a:endParaRPr>
          </a:p>
        </p:txBody>
      </p:sp>
      <p:sp>
        <p:nvSpPr>
          <p:cNvPr id="303" name="Google Shape;303;p15"/>
          <p:cNvSpPr txBox="1"/>
          <p:nvPr/>
        </p:nvSpPr>
        <p:spPr>
          <a:xfrm>
            <a:off x="5873191" y="4587050"/>
            <a:ext cx="5045609"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KANN EINIGE DER HERAUSFORDERUNGEN VERRINGERN</a:t>
            </a:r>
            <a:endParaRPr sz="1300"/>
          </a:p>
        </p:txBody>
      </p:sp>
      <p:sp>
        <p:nvSpPr>
          <p:cNvPr id="304" name="Google Shape;304;p15"/>
          <p:cNvSpPr txBox="1"/>
          <p:nvPr/>
        </p:nvSpPr>
        <p:spPr>
          <a:xfrm>
            <a:off x="5873192" y="4860889"/>
            <a:ext cx="5310623" cy="4173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200" u="none" cap="none" strike="noStrike">
                <a:solidFill>
                  <a:schemeClr val="lt1"/>
                </a:solidFill>
                <a:latin typeface="Quattrocento Sans"/>
                <a:ea typeface="Quattrocento Sans"/>
                <a:cs typeface="Quattrocento Sans"/>
                <a:sym typeface="Quattrocento Sans"/>
              </a:rPr>
              <a:t>die mit konventionellen Unternehmensformen verbunden sind</a:t>
            </a:r>
            <a:endParaRPr sz="1200"/>
          </a:p>
        </p:txBody>
      </p:sp>
      <p:sp>
        <p:nvSpPr>
          <p:cNvPr id="305" name="Google Shape;305;p15"/>
          <p:cNvSpPr/>
          <p:nvPr/>
        </p:nvSpPr>
        <p:spPr>
          <a:xfrm>
            <a:off x="5621362" y="1822908"/>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5"/>
          <p:cNvSpPr/>
          <p:nvPr/>
        </p:nvSpPr>
        <p:spPr>
          <a:xfrm>
            <a:off x="5621362" y="351874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5"/>
          <p:cNvSpPr/>
          <p:nvPr/>
        </p:nvSpPr>
        <p:spPr>
          <a:xfrm>
            <a:off x="5621362" y="4702964"/>
            <a:ext cx="185100" cy="185100"/>
          </a:xfrm>
          <a:prstGeom prst="ellipse">
            <a:avLst/>
          </a:prstGeom>
          <a:solidFill>
            <a:srgbClr val="80E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5"/>
          <p:cNvSpPr/>
          <p:nvPr/>
        </p:nvSpPr>
        <p:spPr>
          <a:xfrm>
            <a:off x="5637134" y="5391763"/>
            <a:ext cx="185100" cy="185100"/>
          </a:xfrm>
          <a:prstGeom prst="ellipse">
            <a:avLst/>
          </a:prstGeom>
          <a:solidFill>
            <a:srgbClr val="FF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0" name="Google Shape;310;p15"/>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311" name="Google Shape;311;p15"/>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16"/>
          <p:cNvSpPr txBox="1"/>
          <p:nvPr/>
        </p:nvSpPr>
        <p:spPr>
          <a:xfrm>
            <a:off x="2067039" y="719495"/>
            <a:ext cx="8240335" cy="123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195562"/>
                </a:solidFill>
                <a:latin typeface="Quattrocento Sans"/>
                <a:ea typeface="Quattrocento Sans"/>
                <a:cs typeface="Quattrocento Sans"/>
                <a:sym typeface="Quattrocento Sans"/>
              </a:rPr>
              <a:t>UNTERSCHIEDE ZWISCHEN UNTERNEHMERISCHER INITIATIVE (BE) UND SOZIALER INITIATIVE (SE)</a:t>
            </a:r>
            <a:endParaRPr b="1" i="0" sz="3600" u="none" cap="none" strike="noStrike">
              <a:solidFill>
                <a:srgbClr val="195562"/>
              </a:solidFill>
              <a:latin typeface="Quattrocento Sans"/>
              <a:ea typeface="Quattrocento Sans"/>
              <a:cs typeface="Quattrocento Sans"/>
              <a:sym typeface="Quattrocento Sans"/>
            </a:endParaRPr>
          </a:p>
        </p:txBody>
      </p:sp>
      <p:sp>
        <p:nvSpPr>
          <p:cNvPr id="318" name="Google Shape;318;p16"/>
          <p:cNvSpPr txBox="1"/>
          <p:nvPr/>
        </p:nvSpPr>
        <p:spPr>
          <a:xfrm>
            <a:off x="4731117" y="2840400"/>
            <a:ext cx="2729765"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1800" u="none" cap="none" strike="noStrike">
                <a:solidFill>
                  <a:srgbClr val="195562"/>
                </a:solidFill>
                <a:latin typeface="Quattrocento Sans"/>
                <a:ea typeface="Quattrocento Sans"/>
                <a:cs typeface="Quattrocento Sans"/>
                <a:sym typeface="Quattrocento Sans"/>
              </a:rPr>
              <a:t>Wer investiert in Ihr Unternehmertum?</a:t>
            </a:r>
            <a:endParaRPr/>
          </a:p>
        </p:txBody>
      </p:sp>
      <p:sp>
        <p:nvSpPr>
          <p:cNvPr id="319" name="Google Shape;319;p16"/>
          <p:cNvSpPr txBox="1"/>
          <p:nvPr/>
        </p:nvSpPr>
        <p:spPr>
          <a:xfrm>
            <a:off x="1434960" y="2867267"/>
            <a:ext cx="2672876"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1800" u="none" cap="none" strike="noStrike">
                <a:solidFill>
                  <a:srgbClr val="195562"/>
                </a:solidFill>
                <a:latin typeface="Quattrocento Sans"/>
                <a:ea typeface="Quattrocento Sans"/>
                <a:cs typeface="Quattrocento Sans"/>
                <a:sym typeface="Quattrocento Sans"/>
              </a:rPr>
              <a:t>Wie werden die Gewinne verwendet?</a:t>
            </a:r>
            <a:endParaRPr/>
          </a:p>
          <a:p>
            <a:pPr indent="0" lvl="0" marL="0" marR="0" rtl="0" algn="ctr">
              <a:lnSpc>
                <a:spcPct val="100000"/>
              </a:lnSpc>
              <a:spcBef>
                <a:spcPts val="0"/>
              </a:spcBef>
              <a:spcAft>
                <a:spcPts val="0"/>
              </a:spcAft>
              <a:buClr>
                <a:schemeClr val="lt1"/>
              </a:buClr>
              <a:buSzPts val="1800"/>
              <a:buFont typeface="Fjalla One"/>
              <a:buNone/>
            </a:pPr>
            <a:r>
              <a:rPr b="1" i="0" lang="en-GB" sz="1800" u="none" cap="none" strike="noStrike">
                <a:solidFill>
                  <a:srgbClr val="195562"/>
                </a:solidFill>
                <a:latin typeface="Quattrocento Sans"/>
                <a:ea typeface="Quattrocento Sans"/>
                <a:cs typeface="Quattrocento Sans"/>
                <a:sym typeface="Quattrocento Sans"/>
              </a:rPr>
              <a:t>(Mission)</a:t>
            </a:r>
            <a:endParaRPr/>
          </a:p>
        </p:txBody>
      </p:sp>
      <p:sp>
        <p:nvSpPr>
          <p:cNvPr id="320" name="Google Shape;320;p16"/>
          <p:cNvSpPr txBox="1"/>
          <p:nvPr/>
        </p:nvSpPr>
        <p:spPr>
          <a:xfrm>
            <a:off x="7804215" y="2813169"/>
            <a:ext cx="3126381"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1800" u="none" cap="none" strike="noStrike">
                <a:solidFill>
                  <a:srgbClr val="195562"/>
                </a:solidFill>
                <a:latin typeface="Quattrocento Sans"/>
                <a:ea typeface="Quattrocento Sans"/>
                <a:cs typeface="Quattrocento Sans"/>
                <a:sym typeface="Quattrocento Sans"/>
              </a:rPr>
              <a:t>Wie wird die Leistung gemessen? (Rechenschaftspflicht)</a:t>
            </a:r>
            <a:endParaRPr/>
          </a:p>
        </p:txBody>
      </p:sp>
      <p:sp>
        <p:nvSpPr>
          <p:cNvPr id="321" name="Google Shape;321;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2" name="Google Shape;322;p1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23" name="Google Shape;323;p16"/>
          <p:cNvSpPr/>
          <p:nvPr/>
        </p:nvSpPr>
        <p:spPr>
          <a:xfrm>
            <a:off x="1259398" y="2656150"/>
            <a:ext cx="3024000" cy="836998"/>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6"/>
          <p:cNvSpPr/>
          <p:nvPr/>
        </p:nvSpPr>
        <p:spPr>
          <a:xfrm>
            <a:off x="4584000" y="2656150"/>
            <a:ext cx="3024000" cy="836998"/>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6"/>
          <p:cNvSpPr/>
          <p:nvPr/>
        </p:nvSpPr>
        <p:spPr>
          <a:xfrm>
            <a:off x="7864473" y="2671390"/>
            <a:ext cx="3024000" cy="836998"/>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6" name="Google Shape;326;p1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27" name="Google Shape;327;p16"/>
          <p:cNvSpPr txBox="1"/>
          <p:nvPr/>
        </p:nvSpPr>
        <p:spPr>
          <a:xfrm>
            <a:off x="2771398" y="4608045"/>
            <a:ext cx="619681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Wirtschaftliches Unternehmertum vs. soziales Unternehmertum:</a:t>
            </a:r>
            <a:endParaRPr/>
          </a:p>
          <a:p>
            <a:pPr indent="0" lvl="0" marL="0" marR="0" rtl="0" algn="ctr">
              <a:spcBef>
                <a:spcPts val="0"/>
              </a:spcBef>
              <a:spcAft>
                <a:spcPts val="0"/>
              </a:spcAft>
              <a:buNone/>
            </a:pPr>
            <a:r>
              <a:rPr b="1" lang="en-GB" sz="1800" u="sng">
                <a:solidFill>
                  <a:schemeClr val="dk1"/>
                </a:solidFill>
                <a:latin typeface="Calibri"/>
                <a:ea typeface="Calibri"/>
                <a:cs typeface="Calibri"/>
                <a:sym typeface="Calibri"/>
                <a:hlinkClick r:id="rId6">
                  <a:extLst>
                    <a:ext uri="{A12FA001-AC4F-418D-AE19-62706E023703}">
                      <ahyp:hlinkClr val="tx"/>
                    </a:ext>
                  </a:extLst>
                </a:hlinkClick>
              </a:rPr>
              <a:t>https://www.youtube.com/watch?v=Mh1rXR40hyk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Konfigurieren Sie die Geschwindigkeit des Videos auf 0,75</a:t>
            </a:r>
            <a:endParaRPr/>
          </a:p>
        </p:txBody>
      </p:sp>
      <p:sp>
        <p:nvSpPr>
          <p:cNvPr id="328" name="Google Shape;328;p16"/>
          <p:cNvSpPr txBox="1"/>
          <p:nvPr/>
        </p:nvSpPr>
        <p:spPr>
          <a:xfrm>
            <a:off x="3487832" y="3837310"/>
            <a:ext cx="8240335" cy="123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195562"/>
                </a:solidFill>
                <a:latin typeface="Quattrocento Sans"/>
                <a:ea typeface="Quattrocento Sans"/>
                <a:cs typeface="Quattrocento Sans"/>
                <a:sym typeface="Quattrocento Sans"/>
              </a:rPr>
              <a:t>SEHEN SIE SICH DIESES VIDEO AN</a:t>
            </a:r>
            <a:endParaRPr b="1" i="0" sz="3600" u="none" cap="none" strike="noStrike">
              <a:solidFill>
                <a:srgbClr val="195562"/>
              </a:solidFill>
              <a:latin typeface="Quattrocento Sans"/>
              <a:ea typeface="Quattrocento Sans"/>
              <a:cs typeface="Quattrocento Sans"/>
              <a:sym typeface="Quattrocento Sans"/>
            </a:endParaRPr>
          </a:p>
        </p:txBody>
      </p:sp>
      <p:sp>
        <p:nvSpPr>
          <p:cNvPr id="329" name="Google Shape;329;p16"/>
          <p:cNvSpPr txBox="1"/>
          <p:nvPr/>
        </p:nvSpPr>
        <p:spPr>
          <a:xfrm>
            <a:off x="4283398" y="5844205"/>
            <a:ext cx="2672876"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2800" u="none" cap="none" strike="noStrike">
                <a:solidFill>
                  <a:srgbClr val="195562"/>
                </a:solidFill>
                <a:latin typeface="Quattrocento Sans"/>
                <a:ea typeface="Quattrocento Sans"/>
                <a:cs typeface="Quattrocento Sans"/>
                <a:sym typeface="Quattrocento Sans"/>
              </a:rPr>
              <a:t>DISKUSSION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7"/>
          <p:cNvPicPr preferRelativeResize="0"/>
          <p:nvPr/>
        </p:nvPicPr>
        <p:blipFill rotWithShape="1">
          <a:blip r:embed="rId3">
            <a:alphaModFix/>
          </a:blip>
          <a:srcRect b="0" l="0" r="0" t="0"/>
          <a:stretch/>
        </p:blipFill>
        <p:spPr>
          <a:xfrm>
            <a:off x="0" y="0"/>
            <a:ext cx="12192000" cy="6858001"/>
          </a:xfrm>
          <a:prstGeom prst="rect">
            <a:avLst/>
          </a:prstGeom>
          <a:noFill/>
          <a:ln>
            <a:noFill/>
          </a:ln>
        </p:spPr>
      </p:pic>
      <p:sp>
        <p:nvSpPr>
          <p:cNvPr id="335" name="Google Shape;335;p17"/>
          <p:cNvSpPr txBox="1"/>
          <p:nvPr/>
        </p:nvSpPr>
        <p:spPr>
          <a:xfrm>
            <a:off x="2067039" y="719495"/>
            <a:ext cx="8240335" cy="123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rgbClr val="195562"/>
                </a:solidFill>
                <a:latin typeface="Quattrocento Sans"/>
                <a:ea typeface="Quattrocento Sans"/>
                <a:cs typeface="Quattrocento Sans"/>
                <a:sym typeface="Quattrocento Sans"/>
              </a:rPr>
              <a:t>UNTERSCHIEDE ZWISCHEN UNTERNEHMERISCHER INITIATIVE (BE) UND SOZIALER INITIATIVE (SE)</a:t>
            </a:r>
            <a:endParaRPr b="1" i="0" sz="3600" u="none" cap="none" strike="noStrike">
              <a:solidFill>
                <a:srgbClr val="195562"/>
              </a:solidFill>
              <a:latin typeface="Quattrocento Sans"/>
              <a:ea typeface="Quattrocento Sans"/>
              <a:cs typeface="Quattrocento Sans"/>
              <a:sym typeface="Quattrocento Sans"/>
            </a:endParaRPr>
          </a:p>
        </p:txBody>
      </p:sp>
      <p:sp>
        <p:nvSpPr>
          <p:cNvPr id="336" name="Google Shape;336;p17"/>
          <p:cNvSpPr txBox="1"/>
          <p:nvPr/>
        </p:nvSpPr>
        <p:spPr>
          <a:xfrm>
            <a:off x="4690732" y="2823618"/>
            <a:ext cx="2435530"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1600" u="none" cap="none" strike="noStrike">
                <a:solidFill>
                  <a:srgbClr val="195562"/>
                </a:solidFill>
                <a:latin typeface="Quattrocento Sans"/>
                <a:ea typeface="Quattrocento Sans"/>
                <a:cs typeface="Quattrocento Sans"/>
                <a:sym typeface="Quattrocento Sans"/>
              </a:rPr>
              <a:t>Wer investiert in Ihr Unternehmertum?</a:t>
            </a:r>
            <a:endParaRPr/>
          </a:p>
        </p:txBody>
      </p:sp>
      <p:sp>
        <p:nvSpPr>
          <p:cNvPr id="337" name="Google Shape;337;p17"/>
          <p:cNvSpPr txBox="1"/>
          <p:nvPr/>
        </p:nvSpPr>
        <p:spPr>
          <a:xfrm>
            <a:off x="4542962" y="3786853"/>
            <a:ext cx="2731070" cy="8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400"/>
              <a:buFont typeface="Abel"/>
              <a:buNone/>
            </a:pPr>
            <a:r>
              <a:rPr b="0" i="0" lang="en-GB" sz="1200" u="none" cap="none" strike="noStrike">
                <a:solidFill>
                  <a:schemeClr val="lt1"/>
                </a:solidFill>
                <a:latin typeface="Quattrocento Sans"/>
                <a:ea typeface="Quattrocento Sans"/>
                <a:cs typeface="Quattrocento Sans"/>
                <a:sym typeface="Quattrocento Sans"/>
              </a:rPr>
              <a:t>Viele SW suchen ihre ersten Finanzierungsphasen bei Philanthropen. Obwohl diese Investoren eine Rendite sehen wollen, sind sie eher wegen der sozialen Mission des Unternehmens an ihm beteiligt. Ein traditionelles BE sucht in der Regel Kapital von einer Risikokapitalgesellschaft - und denen geht es nur um die Rendite und nichts anderes</a:t>
            </a:r>
            <a:endParaRPr b="0" i="0" sz="1200" u="none" cap="none" strike="noStrike">
              <a:solidFill>
                <a:schemeClr val="lt1"/>
              </a:solidFill>
              <a:latin typeface="Quattrocento Sans"/>
              <a:ea typeface="Quattrocento Sans"/>
              <a:cs typeface="Quattrocento Sans"/>
              <a:sym typeface="Quattrocento Sans"/>
            </a:endParaRPr>
          </a:p>
        </p:txBody>
      </p:sp>
      <p:sp>
        <p:nvSpPr>
          <p:cNvPr id="338" name="Google Shape;338;p17"/>
          <p:cNvSpPr txBox="1"/>
          <p:nvPr/>
        </p:nvSpPr>
        <p:spPr>
          <a:xfrm>
            <a:off x="7804215" y="2813169"/>
            <a:ext cx="3126381"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rPr b="1" i="0" lang="en-GB" sz="1600" u="none" cap="none" strike="noStrike">
                <a:solidFill>
                  <a:srgbClr val="195562"/>
                </a:solidFill>
                <a:latin typeface="Quattrocento Sans"/>
                <a:ea typeface="Quattrocento Sans"/>
                <a:cs typeface="Quattrocento Sans"/>
                <a:sym typeface="Quattrocento Sans"/>
              </a:rPr>
              <a:t>Wie wird die Leistung gemessen? (Rechenschaftspflicht)</a:t>
            </a:r>
            <a:endParaRPr sz="1200"/>
          </a:p>
        </p:txBody>
      </p:sp>
      <p:sp>
        <p:nvSpPr>
          <p:cNvPr id="339" name="Google Shape;339;p17"/>
          <p:cNvSpPr txBox="1"/>
          <p:nvPr/>
        </p:nvSpPr>
        <p:spPr>
          <a:xfrm>
            <a:off x="8031333" y="3667097"/>
            <a:ext cx="2814858" cy="8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400"/>
              <a:buFont typeface="Abel"/>
              <a:buNone/>
            </a:pPr>
            <a:r>
              <a:rPr b="0" i="0" lang="en-GB" sz="1100" u="none" cap="none" strike="noStrike">
                <a:solidFill>
                  <a:schemeClr val="lt1"/>
                </a:solidFill>
                <a:latin typeface="Quattrocento Sans"/>
                <a:ea typeface="Quattrocento Sans"/>
                <a:cs typeface="Quattrocento Sans"/>
                <a:sym typeface="Quattrocento Sans"/>
              </a:rPr>
              <a:t>Der soziale Unternehmer steht bei der Leistungsmessung vor größeren Herausforderungen als der kommerzielle Unternehmer, der sich auf relativ greifbare und quantifizierbare Leistungskennzahlen (finanzielle Indikatoren, Marktanteil, Kundenzufriedenheit und Qualität) stützen kann. Ein soziales Unternehmen ist gegenüber einer größeren Anzahl von finanziellen und nicht-finanziellen Stakeholdern rechenschaftspflichtig und hat eine größere Vielfalt, was zu einer größeren Komplexität bei der Verwaltung dieser Beziehungen führt </a:t>
            </a:r>
            <a:endParaRPr b="0" i="0" sz="1100" u="none" cap="none" strike="noStrike">
              <a:solidFill>
                <a:schemeClr val="lt1"/>
              </a:solidFill>
              <a:latin typeface="Quattrocento Sans"/>
              <a:ea typeface="Quattrocento Sans"/>
              <a:cs typeface="Quattrocento Sans"/>
              <a:sym typeface="Quattrocento Sans"/>
            </a:endParaRPr>
          </a:p>
        </p:txBody>
      </p:sp>
      <p:sp>
        <p:nvSpPr>
          <p:cNvPr id="340" name="Google Shape;340;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1" name="Google Shape;341;p1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42" name="Google Shape;342;p17"/>
          <p:cNvSpPr/>
          <p:nvPr/>
        </p:nvSpPr>
        <p:spPr>
          <a:xfrm>
            <a:off x="4396497" y="2656150"/>
            <a:ext cx="3024000" cy="836998"/>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7"/>
          <p:cNvSpPr/>
          <p:nvPr/>
        </p:nvSpPr>
        <p:spPr>
          <a:xfrm>
            <a:off x="7864473" y="2671390"/>
            <a:ext cx="3024000" cy="836998"/>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7"/>
          <p:cNvSpPr/>
          <p:nvPr/>
        </p:nvSpPr>
        <p:spPr>
          <a:xfrm>
            <a:off x="4396497" y="3648720"/>
            <a:ext cx="3024000" cy="2519755"/>
          </a:xfrm>
          <a:prstGeom prst="roundRect">
            <a:avLst>
              <a:gd fmla="val 9511"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7"/>
          <p:cNvSpPr/>
          <p:nvPr/>
        </p:nvSpPr>
        <p:spPr>
          <a:xfrm>
            <a:off x="956135" y="3648720"/>
            <a:ext cx="2964526" cy="2487955"/>
          </a:xfrm>
          <a:prstGeom prst="roundRect">
            <a:avLst>
              <a:gd fmla="val 9511"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p:nvPr/>
        </p:nvSpPr>
        <p:spPr>
          <a:xfrm>
            <a:off x="7882535" y="3648720"/>
            <a:ext cx="3024000" cy="2519756"/>
          </a:xfrm>
          <a:prstGeom prst="roundRect">
            <a:avLst>
              <a:gd fmla="val 9511"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7" name="Google Shape;347;p1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348" name="Google Shape;348;p17"/>
          <p:cNvSpPr txBox="1"/>
          <p:nvPr/>
        </p:nvSpPr>
        <p:spPr>
          <a:xfrm>
            <a:off x="1101960" y="2904133"/>
            <a:ext cx="2672876" cy="588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Fjalla One"/>
              <a:buNone/>
            </a:pPr>
            <a:r>
              <a:t/>
            </a:r>
            <a:endParaRPr b="1" sz="1700">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lt1"/>
              </a:buClr>
              <a:buSzPts val="1800"/>
              <a:buFont typeface="Fjalla One"/>
              <a:buNone/>
            </a:pPr>
            <a:r>
              <a:t/>
            </a:r>
            <a:endParaRPr b="1" sz="1700">
              <a:solidFill>
                <a:srgbClr val="195562"/>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lt1"/>
              </a:buClr>
              <a:buSzPts val="1800"/>
              <a:buFont typeface="Fjalla One"/>
              <a:buNone/>
            </a:pPr>
            <a:r>
              <a:rPr b="1" i="0" lang="en-GB" sz="1600" u="none" cap="none" strike="noStrike">
                <a:solidFill>
                  <a:srgbClr val="195562"/>
                </a:solidFill>
                <a:latin typeface="Quattrocento Sans"/>
                <a:ea typeface="Quattrocento Sans"/>
                <a:cs typeface="Quattrocento Sans"/>
                <a:sym typeface="Quattrocento Sans"/>
              </a:rPr>
              <a:t>Wie werden die Gewinne verwendet?</a:t>
            </a:r>
            <a:endParaRPr sz="1200"/>
          </a:p>
          <a:p>
            <a:pPr indent="0" lvl="0" marL="0" marR="0" rtl="0" algn="ctr">
              <a:lnSpc>
                <a:spcPct val="100000"/>
              </a:lnSpc>
              <a:spcBef>
                <a:spcPts val="0"/>
              </a:spcBef>
              <a:spcAft>
                <a:spcPts val="0"/>
              </a:spcAft>
              <a:buClr>
                <a:schemeClr val="lt1"/>
              </a:buClr>
              <a:buSzPts val="1800"/>
              <a:buFont typeface="Fjalla One"/>
              <a:buNone/>
            </a:pPr>
            <a:r>
              <a:rPr b="1" i="0" lang="en-GB" sz="1600" u="none" cap="none" strike="noStrike">
                <a:solidFill>
                  <a:srgbClr val="195562"/>
                </a:solidFill>
                <a:latin typeface="Quattrocento Sans"/>
                <a:ea typeface="Quattrocento Sans"/>
                <a:cs typeface="Quattrocento Sans"/>
                <a:sym typeface="Quattrocento Sans"/>
              </a:rPr>
              <a:t>(Mission)</a:t>
            </a:r>
            <a:endParaRPr sz="1200"/>
          </a:p>
        </p:txBody>
      </p:sp>
      <p:sp>
        <p:nvSpPr>
          <p:cNvPr id="349" name="Google Shape;349;p17"/>
          <p:cNvSpPr txBox="1"/>
          <p:nvPr/>
        </p:nvSpPr>
        <p:spPr>
          <a:xfrm>
            <a:off x="956135" y="3741131"/>
            <a:ext cx="3035703" cy="82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400"/>
              <a:buFont typeface="Abel"/>
              <a:buNone/>
            </a:pPr>
            <a:r>
              <a:rPr b="0" i="0" lang="en-GB" sz="1100" u="none" cap="none" strike="noStrike">
                <a:solidFill>
                  <a:schemeClr val="lt1"/>
                </a:solidFill>
                <a:latin typeface="Quattrocento Sans"/>
                <a:ea typeface="Quattrocento Sans"/>
                <a:cs typeface="Quattrocento Sans"/>
                <a:sym typeface="Quattrocento Sans"/>
              </a:rPr>
              <a:t>Ein BE verwendet seine Gewinne, um das Unternehmen zu vergrößern und die Aktionäre auszuzahlen. Sie beteiligen sich an einem BE, um Geld zu verdienen und Ihr persönliches Vermögen zu vermehren. Obwohl SE gewinnorientierte Tätigkeiten ausüben, kann ein Teil ihrer Gewinne für wohltätige Zwecke gespendet oder für andere philanthropische Bemühungen verwendet werden. Bei sozialem Unternehmertum gibt es möglicherweise keine Aktionäre, und auch der Unternehmer selbst verdient möglicherweise nicht viel an seinem Geschäft. Stattdessen geht es um die Mission</a:t>
            </a:r>
            <a:r>
              <a:rPr b="0" i="0" lang="en-GB" sz="1200" u="none" cap="none" strike="noStrike">
                <a:solidFill>
                  <a:schemeClr val="lt1"/>
                </a:solidFill>
                <a:latin typeface="Quattrocento Sans"/>
                <a:ea typeface="Quattrocento Sans"/>
                <a:cs typeface="Quattrocento Sans"/>
                <a:sym typeface="Quattrocento Sans"/>
              </a:rPr>
              <a:t>.</a:t>
            </a:r>
            <a:endParaRPr b="0" i="0" sz="1200" u="none" cap="none" strike="noStrike">
              <a:solidFill>
                <a:schemeClr val="lt1"/>
              </a:solidFill>
              <a:latin typeface="Quattrocento Sans"/>
              <a:ea typeface="Quattrocento Sans"/>
              <a:cs typeface="Quattrocento Sans"/>
              <a:sym typeface="Quattrocento Sans"/>
            </a:endParaRPr>
          </a:p>
        </p:txBody>
      </p:sp>
      <p:sp>
        <p:nvSpPr>
          <p:cNvPr id="350" name="Google Shape;350;p17"/>
          <p:cNvSpPr/>
          <p:nvPr/>
        </p:nvSpPr>
        <p:spPr>
          <a:xfrm>
            <a:off x="928523" y="2656157"/>
            <a:ext cx="3024000" cy="837000"/>
          </a:xfrm>
          <a:prstGeom prst="roundRect">
            <a:avLst>
              <a:gd fmla="val 16667"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6" name="Google Shape;356;p18"/>
          <p:cNvSpPr txBox="1"/>
          <p:nvPr/>
        </p:nvSpPr>
        <p:spPr>
          <a:xfrm>
            <a:off x="911425" y="501675"/>
            <a:ext cx="5045700" cy="66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SOZIALUNTERNEHMEN </a:t>
            </a:r>
            <a:endParaRPr/>
          </a:p>
        </p:txBody>
      </p:sp>
      <p:pic>
        <p:nvPicPr>
          <p:cNvPr id="357" name="Google Shape;357;p18" title="Gráfico">
            <a:hlinkClick r:id="rId4"/>
          </p:cNvPr>
          <p:cNvPicPr preferRelativeResize="0"/>
          <p:nvPr/>
        </p:nvPicPr>
        <p:blipFill rotWithShape="1">
          <a:blip r:embed="rId5">
            <a:alphaModFix/>
          </a:blip>
          <a:srcRect b="0" l="19523" r="19595" t="0"/>
          <a:stretch/>
        </p:blipFill>
        <p:spPr>
          <a:xfrm>
            <a:off x="1185096" y="1832346"/>
            <a:ext cx="3503002" cy="3557905"/>
          </a:xfrm>
          <a:prstGeom prst="rect">
            <a:avLst/>
          </a:prstGeom>
          <a:noFill/>
          <a:ln>
            <a:noFill/>
          </a:ln>
        </p:spPr>
      </p:pic>
      <p:sp>
        <p:nvSpPr>
          <p:cNvPr id="358" name="Google Shape;358;p18"/>
          <p:cNvSpPr txBox="1"/>
          <p:nvPr/>
        </p:nvSpPr>
        <p:spPr>
          <a:xfrm>
            <a:off x="5871999" y="5136447"/>
            <a:ext cx="5669232"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SIND UNTERNEHMEN, DIE EINEN GEWINN ERZIELEN WOLLEN</a:t>
            </a:r>
            <a:endParaRPr sz="1300"/>
          </a:p>
        </p:txBody>
      </p:sp>
      <p:sp>
        <p:nvSpPr>
          <p:cNvPr id="359" name="Google Shape;359;p18"/>
          <p:cNvSpPr txBox="1"/>
          <p:nvPr/>
        </p:nvSpPr>
        <p:spPr>
          <a:xfrm>
            <a:off x="5871999" y="5446950"/>
            <a:ext cx="5916727"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7000"/>
              </a:lnSpc>
              <a:spcBef>
                <a:spcPts val="0"/>
              </a:spcBef>
              <a:spcAft>
                <a:spcPts val="800"/>
              </a:spcAft>
              <a:buClr>
                <a:schemeClr val="lt1"/>
              </a:buClr>
              <a:buSzPts val="1400"/>
              <a:buFont typeface="Abel"/>
              <a:buNone/>
            </a:pPr>
            <a:r>
              <a:rPr b="0" i="0" lang="en-GB" sz="1200" u="none" cap="none" strike="noStrike">
                <a:solidFill>
                  <a:schemeClr val="lt1"/>
                </a:solidFill>
                <a:latin typeface="Quattrocento Sans"/>
                <a:ea typeface="Quattrocento Sans"/>
                <a:cs typeface="Quattrocento Sans"/>
                <a:sym typeface="Quattrocento Sans"/>
              </a:rPr>
              <a:t>Ähnlich wie herkömmliche Unternehmen streben sie nach Gewinn, doch der Unterschied besteht darin, was sie mit ihren Gewinnen machen - sie reinvestieren oder spenden sie, um einen positiven sozialen Wandel zu bewirken. Es ist ein Geschäft zum Nutzen aller Beteiligten, und wenn sie profitieren, profitiert die Gesellschaft.</a:t>
            </a:r>
            <a:endParaRPr sz="1200"/>
          </a:p>
        </p:txBody>
      </p:sp>
      <p:sp>
        <p:nvSpPr>
          <p:cNvPr id="360" name="Google Shape;360;p18"/>
          <p:cNvSpPr txBox="1"/>
          <p:nvPr/>
        </p:nvSpPr>
        <p:spPr>
          <a:xfrm>
            <a:off x="5873193" y="1225621"/>
            <a:ext cx="1765200"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DEFINITION</a:t>
            </a:r>
            <a:endParaRPr b="1" i="0" sz="1500" u="none" cap="none" strike="noStrike">
              <a:solidFill>
                <a:srgbClr val="29BB89"/>
              </a:solidFill>
              <a:latin typeface="Quattrocento Sans"/>
              <a:ea typeface="Quattrocento Sans"/>
              <a:cs typeface="Quattrocento Sans"/>
              <a:sym typeface="Quattrocento Sans"/>
            </a:endParaRPr>
          </a:p>
        </p:txBody>
      </p:sp>
      <p:sp>
        <p:nvSpPr>
          <p:cNvPr id="361" name="Google Shape;361;p18"/>
          <p:cNvSpPr txBox="1"/>
          <p:nvPr/>
        </p:nvSpPr>
        <p:spPr>
          <a:xfrm>
            <a:off x="5873192" y="1408182"/>
            <a:ext cx="5437233"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Quattrocento Sans"/>
                <a:ea typeface="Quattrocento Sans"/>
                <a:cs typeface="Quattrocento Sans"/>
                <a:sym typeface="Quattrocento Sans"/>
              </a:rPr>
              <a:t>Ein Sozialunternehmen ist ein Unternehmen, dessen Hauptziel darin besteht, eine soziale oder ökologische Wirkung zu erzielen, anstatt Gewinne für seine Eigentümer oder Aktionäre zu erwirtschaften. Es stellt auf unternehmerische und innovative Weise Waren und Dienstleistungen für den Markt bereit und verwendet seine Gewinne in erster Linie zur Verwirklichung sozialer oder ökologischer Ziele. Es wird offen und verantwortungsbewusst geführt und bezieht insbesondere Arbeitnehmer, Verbraucher und andere von seiner Geschäftstätigkeit betroffene Interessengruppen ein.</a:t>
            </a:r>
            <a:endParaRPr b="0" i="0" sz="1200" u="none" cap="none" strike="noStrike">
              <a:solidFill>
                <a:schemeClr val="lt1"/>
              </a:solidFill>
              <a:latin typeface="Arial"/>
              <a:ea typeface="Arial"/>
              <a:cs typeface="Arial"/>
              <a:sym typeface="Arial"/>
            </a:endParaRPr>
          </a:p>
        </p:txBody>
      </p:sp>
      <p:sp>
        <p:nvSpPr>
          <p:cNvPr id="362" name="Google Shape;362;p18"/>
          <p:cNvSpPr txBox="1"/>
          <p:nvPr/>
        </p:nvSpPr>
        <p:spPr>
          <a:xfrm>
            <a:off x="5871999" y="3242315"/>
            <a:ext cx="604333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SOZIALE UNTERNEHMEN SIND EINE NEUE ART DER GESCHÄFTSTÄTIGKEIT</a:t>
            </a:r>
            <a:endParaRPr b="1" i="0" sz="1500" u="none" cap="none" strike="noStrike">
              <a:solidFill>
                <a:srgbClr val="29BB89"/>
              </a:solidFill>
              <a:latin typeface="Quattrocento Sans"/>
              <a:ea typeface="Quattrocento Sans"/>
              <a:cs typeface="Quattrocento Sans"/>
              <a:sym typeface="Quattrocento Sans"/>
            </a:endParaRPr>
          </a:p>
        </p:txBody>
      </p:sp>
      <p:sp>
        <p:nvSpPr>
          <p:cNvPr id="363" name="Google Shape;363;p18"/>
          <p:cNvSpPr txBox="1"/>
          <p:nvPr/>
        </p:nvSpPr>
        <p:spPr>
          <a:xfrm>
            <a:off x="5873191" y="3552612"/>
            <a:ext cx="5045611"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lt1"/>
                </a:solidFill>
                <a:latin typeface="Quattrocento Sans"/>
                <a:ea typeface="Quattrocento Sans"/>
                <a:cs typeface="Quattrocento Sans"/>
                <a:sym typeface="Quattrocento Sans"/>
              </a:rPr>
              <a:t>Sozialunternehmen sind Geschäftsmodelle, die zur Bewältigung sozialer, wirtschaftlicher oder ökologischer Probleme gegründet wurden.</a:t>
            </a:r>
            <a:endParaRPr sz="1200"/>
          </a:p>
        </p:txBody>
      </p:sp>
      <p:sp>
        <p:nvSpPr>
          <p:cNvPr id="364" name="Google Shape;364;p18"/>
          <p:cNvSpPr txBox="1"/>
          <p:nvPr/>
        </p:nvSpPr>
        <p:spPr>
          <a:xfrm>
            <a:off x="5873191" y="4038407"/>
            <a:ext cx="5045609"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500" u="none" cap="none" strike="noStrike">
                <a:solidFill>
                  <a:srgbClr val="29BB89"/>
                </a:solidFill>
                <a:latin typeface="Quattrocento Sans"/>
                <a:ea typeface="Quattrocento Sans"/>
                <a:cs typeface="Quattrocento Sans"/>
                <a:sym typeface="Quattrocento Sans"/>
              </a:rPr>
              <a:t>EIN SOZIALES UNTERNEHMEN IST KEINE RECHTSFORM</a:t>
            </a:r>
            <a:endParaRPr sz="1300"/>
          </a:p>
        </p:txBody>
      </p:sp>
      <p:sp>
        <p:nvSpPr>
          <p:cNvPr id="365" name="Google Shape;365;p18"/>
          <p:cNvSpPr txBox="1"/>
          <p:nvPr/>
        </p:nvSpPr>
        <p:spPr>
          <a:xfrm>
            <a:off x="5873192" y="4312246"/>
            <a:ext cx="5310623" cy="4173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200" u="none" cap="none" strike="noStrike">
                <a:solidFill>
                  <a:schemeClr val="lt1"/>
                </a:solidFill>
                <a:latin typeface="Quattrocento Sans"/>
                <a:ea typeface="Quattrocento Sans"/>
                <a:cs typeface="Quattrocento Sans"/>
                <a:sym typeface="Quattrocento Sans"/>
              </a:rPr>
              <a:t>Es handelt sich vielmehr um einen Begriff, der ein Unternehmen beschreibt, das in erster Linie für einen sozialen und/oder ökologischen Zweck tätig ist. Es gibt verschiedene Rechtsformen, die für die Gründung von Sozialunternehmen verwendet werden.</a:t>
            </a:r>
            <a:endParaRPr sz="1200"/>
          </a:p>
        </p:txBody>
      </p:sp>
      <p:sp>
        <p:nvSpPr>
          <p:cNvPr id="366" name="Google Shape;366;p18"/>
          <p:cNvSpPr/>
          <p:nvPr/>
        </p:nvSpPr>
        <p:spPr>
          <a:xfrm>
            <a:off x="5621362" y="1274267"/>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8"/>
          <p:cNvSpPr/>
          <p:nvPr/>
        </p:nvSpPr>
        <p:spPr>
          <a:xfrm>
            <a:off x="5621362" y="334993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a:off x="5621362" y="4154321"/>
            <a:ext cx="185100" cy="185100"/>
          </a:xfrm>
          <a:prstGeom prst="ellipse">
            <a:avLst/>
          </a:prstGeom>
          <a:solidFill>
            <a:srgbClr val="80E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a:off x="5637134" y="5265157"/>
            <a:ext cx="185100" cy="185100"/>
          </a:xfrm>
          <a:prstGeom prst="ellipse">
            <a:avLst/>
          </a:prstGeom>
          <a:solidFill>
            <a:srgbClr val="FF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1" name="Google Shape;371;p18"/>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372" name="Google Shape;372;p18"/>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A picture containing person, standing, indoor, dressed&#10;&#10;Description automatically generated" id="377" name="Google Shape;377;p19"/>
          <p:cNvPicPr preferRelativeResize="0"/>
          <p:nvPr/>
        </p:nvPicPr>
        <p:blipFill rotWithShape="1">
          <a:blip r:embed="rId3">
            <a:alphaModFix amt="20000"/>
          </a:blip>
          <a:srcRect b="15224" l="0" r="0" t="0"/>
          <a:stretch/>
        </p:blipFill>
        <p:spPr>
          <a:xfrm>
            <a:off x="0" y="0"/>
            <a:ext cx="12192000" cy="6858000"/>
          </a:xfrm>
          <a:prstGeom prst="rect">
            <a:avLst/>
          </a:prstGeom>
          <a:noFill/>
          <a:ln>
            <a:noFill/>
          </a:ln>
        </p:spPr>
      </p:pic>
      <p:pic>
        <p:nvPicPr>
          <p:cNvPr id="378" name="Google Shape;378;p19"/>
          <p:cNvPicPr preferRelativeResize="0"/>
          <p:nvPr/>
        </p:nvPicPr>
        <p:blipFill rotWithShape="1">
          <a:blip r:embed="rId4">
            <a:alphaModFix/>
          </a:blip>
          <a:srcRect b="0" l="0" r="0" t="0"/>
          <a:stretch/>
        </p:blipFill>
        <p:spPr>
          <a:xfrm>
            <a:off x="0" y="-140680"/>
            <a:ext cx="12192000" cy="6858000"/>
          </a:xfrm>
          <a:prstGeom prst="rect">
            <a:avLst/>
          </a:prstGeom>
          <a:noFill/>
          <a:ln>
            <a:noFill/>
          </a:ln>
        </p:spPr>
      </p:pic>
      <p:sp>
        <p:nvSpPr>
          <p:cNvPr id="379" name="Google Shape;379;p19"/>
          <p:cNvSpPr txBox="1"/>
          <p:nvPr/>
        </p:nvSpPr>
        <p:spPr>
          <a:xfrm>
            <a:off x="2824376" y="572937"/>
            <a:ext cx="6543247"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rgbClr val="29BA86"/>
                </a:solidFill>
                <a:latin typeface="Quattrocento Sans"/>
                <a:ea typeface="Quattrocento Sans"/>
                <a:cs typeface="Quattrocento Sans"/>
                <a:sym typeface="Quattrocento Sans"/>
              </a:rPr>
              <a:t>Schlüsseldimensionen eines Sozialunternehmens</a:t>
            </a:r>
            <a:endParaRPr/>
          </a:p>
        </p:txBody>
      </p:sp>
      <p:sp>
        <p:nvSpPr>
          <p:cNvPr id="380" name="Google Shape;380;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1" name="Google Shape;381;p1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382" name="Google Shape;382;p19"/>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383" name="Google Shape;383;p19"/>
          <p:cNvPicPr preferRelativeResize="0"/>
          <p:nvPr/>
        </p:nvPicPr>
        <p:blipFill rotWithShape="1">
          <a:blip r:embed="rId7">
            <a:alphaModFix/>
          </a:blip>
          <a:srcRect b="0" l="0" r="0" t="0"/>
          <a:stretch/>
        </p:blipFill>
        <p:spPr>
          <a:xfrm>
            <a:off x="3021974" y="1956704"/>
            <a:ext cx="5854740" cy="4611086"/>
          </a:xfrm>
          <a:prstGeom prst="rect">
            <a:avLst/>
          </a:prstGeom>
          <a:noFill/>
          <a:ln>
            <a:noFill/>
          </a:ln>
        </p:spPr>
      </p:pic>
      <p:sp>
        <p:nvSpPr>
          <p:cNvPr id="384" name="Google Shape;384;p19"/>
          <p:cNvSpPr txBox="1"/>
          <p:nvPr/>
        </p:nvSpPr>
        <p:spPr>
          <a:xfrm>
            <a:off x="8984598" y="5295179"/>
            <a:ext cx="3207402" cy="52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Quelle: Eine Karte der Sozialunternehmen und ihrer Ökosysteme in Europa. Synthesebericht. 2015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1: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Unternehmertum und soziales Unternehmertum</a:t>
            </a:r>
            <a:endParaRPr/>
          </a:p>
        </p:txBody>
      </p:sp>
      <p:sp>
        <p:nvSpPr>
          <p:cNvPr id="95" name="Google Shape;95;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96" name="Google Shape;96;p2"/>
          <p:cNvSpPr txBox="1"/>
          <p:nvPr/>
        </p:nvSpPr>
        <p:spPr>
          <a:xfrm>
            <a:off x="3262907" y="2694449"/>
            <a:ext cx="7583284"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Identifizierung des Problems in Ihrer Gemeinde</a:t>
            </a:r>
            <a:endParaRPr b="0" i="0" sz="2400" u="none" cap="none" strike="noStrike">
              <a:solidFill>
                <a:srgbClr val="3F3F3F"/>
              </a:solidFill>
              <a:latin typeface="Quattrocento Sans"/>
              <a:ea typeface="Quattrocento Sans"/>
              <a:cs typeface="Quattrocento Sans"/>
              <a:sym typeface="Quattrocento Sans"/>
            </a:endParaRPr>
          </a:p>
        </p:txBody>
      </p:sp>
      <p:sp>
        <p:nvSpPr>
          <p:cNvPr id="97" name="Google Shape;97;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98" name="Google Shape;98;p2"/>
          <p:cNvSpPr txBox="1"/>
          <p:nvPr/>
        </p:nvSpPr>
        <p:spPr>
          <a:xfrm>
            <a:off x="3262907" y="3917766"/>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Definition der Vision und des Auftrags eines Sozialunternehmens</a:t>
            </a:r>
            <a:endParaRPr/>
          </a:p>
        </p:txBody>
      </p:sp>
      <p:sp>
        <p:nvSpPr>
          <p:cNvPr id="99" name="Google Shape;99;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1" name="Google Shape;101;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2" name="Google Shape;102;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3" name="Google Shape;103;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4" name="Google Shape;104;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390" name="Google Shape;390;p20"/>
          <p:cNvGraphicFramePr/>
          <p:nvPr/>
        </p:nvGraphicFramePr>
        <p:xfrm>
          <a:off x="1375142" y="1657443"/>
          <a:ext cx="3000000" cy="3000000"/>
        </p:xfrm>
        <a:graphic>
          <a:graphicData uri="http://schemas.openxmlformats.org/drawingml/2006/table">
            <a:tbl>
              <a:tblPr>
                <a:noFill/>
                <a:tableStyleId>{7FF1A8BA-0147-4A6B-AA58-C91C76ECB7D7}</a:tableStyleId>
              </a:tblPr>
              <a:tblGrid>
                <a:gridCol w="4697025"/>
                <a:gridCol w="4744700"/>
              </a:tblGrid>
              <a:tr h="557925">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EIN SOZIALES UNTERNEHMEN TUT</a:t>
                      </a:r>
                      <a:endParaRPr b="1" sz="20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EIN SOZIALES UNTERNEHMEN IST NICHT</a:t>
                      </a:r>
                      <a:endParaRPr b="1" sz="20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803050">
                <a:tc>
                  <a:txBody>
                    <a:bodyPr/>
                    <a:lstStyle/>
                    <a:p>
                      <a:pPr indent="0" lvl="0" marL="0" marR="0" rtl="0" algn="ctr">
                        <a:spcBef>
                          <a:spcPts val="0"/>
                        </a:spcBef>
                        <a:spcAft>
                          <a:spcPts val="0"/>
                        </a:spcAft>
                        <a:buClr>
                          <a:schemeClr val="lt1"/>
                        </a:buClr>
                        <a:buSzPts val="1800"/>
                        <a:buFont typeface="Quattrocento Sans"/>
                        <a:buNone/>
                      </a:pPr>
                      <a:r>
                        <a:rPr lang="en-GB" sz="1800" u="none" cap="none" strike="noStrike">
                          <a:solidFill>
                            <a:schemeClr val="lt1"/>
                          </a:solidFill>
                          <a:latin typeface="Quattrocento Sans"/>
                          <a:ea typeface="Quattrocento Sans"/>
                          <a:cs typeface="Quattrocento Sans"/>
                          <a:sym typeface="Quattrocento Sans"/>
                        </a:rPr>
                        <a:t>Verdient sein Geld mit dem Verkauf von Waren und Dienstleistungen</a:t>
                      </a:r>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Quattrocento Sans"/>
                        <a:buNone/>
                      </a:pPr>
                      <a:r>
                        <a:rPr lang="en-GB" sz="1800" u="none" cap="none" strike="noStrike">
                          <a:solidFill>
                            <a:schemeClr val="lt1"/>
                          </a:solidFill>
                          <a:latin typeface="Quattrocento Sans"/>
                          <a:ea typeface="Quattrocento Sans"/>
                          <a:cs typeface="Quattrocento Sans"/>
                          <a:sym typeface="Quattrocento Sans"/>
                        </a:rPr>
                        <a:t>Sie existieren nur, um Gewinne für die Aktionäre zu erzielen.</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7050">
                <a:tc>
                  <a:txBody>
                    <a:bodyPr/>
                    <a:lstStyle/>
                    <a:p>
                      <a:pPr indent="0" lvl="0" marL="0" marR="0" rtl="0" algn="ctr">
                        <a:spcBef>
                          <a:spcPts val="0"/>
                        </a:spcBef>
                        <a:spcAft>
                          <a:spcPts val="0"/>
                        </a:spcAft>
                        <a:buClr>
                          <a:schemeClr val="lt1"/>
                        </a:buClr>
                        <a:buSzPts val="1800"/>
                        <a:buFont typeface="Quattrocento Sans"/>
                        <a:buNone/>
                      </a:pPr>
                      <a:r>
                        <a:rPr lang="en-GB" sz="1800" u="none" cap="none" strike="noStrike">
                          <a:solidFill>
                            <a:schemeClr val="lt1"/>
                          </a:solidFill>
                          <a:latin typeface="Quattrocento Sans"/>
                          <a:ea typeface="Quattrocento Sans"/>
                          <a:cs typeface="Quattrocento Sans"/>
                          <a:sym typeface="Quattrocento Sans"/>
                        </a:rPr>
                        <a:t>deckt langfristig seine eigenen Kosten (obwohl es, wie jedes Unternehmen, zu Beginn Hilfe braucht)</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Quattrocento Sans"/>
                        <a:buNone/>
                      </a:pPr>
                      <a:r>
                        <a:rPr lang="en-GB" sz="1800" u="none" cap="none" strike="noStrike">
                          <a:solidFill>
                            <a:schemeClr val="lt1"/>
                          </a:solidFill>
                          <a:latin typeface="Quattrocento Sans"/>
                          <a:ea typeface="Quattrocento Sans"/>
                          <a:cs typeface="Quattrocento Sans"/>
                          <a:sym typeface="Quattrocento Sans"/>
                        </a:rPr>
                        <a:t>Bestehen, um ihre Besitzer sehr reich zu machen</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7050">
                <a:tc>
                  <a:txBody>
                    <a:bodyPr/>
                    <a:lstStyle/>
                    <a:p>
                      <a:pPr indent="0" lvl="0" marL="0" marR="0" rtl="0" algn="ctr">
                        <a:spcBef>
                          <a:spcPts val="0"/>
                        </a:spcBef>
                        <a:spcAft>
                          <a:spcPts val="0"/>
                        </a:spcAft>
                        <a:buClr>
                          <a:schemeClr val="dk1"/>
                        </a:buClr>
                        <a:buSzPts val="1100"/>
                        <a:buFont typeface="Arial"/>
                        <a:buNone/>
                      </a:pPr>
                      <a:r>
                        <a:rPr lang="en-GB" sz="1800" u="none" cap="none" strike="noStrike">
                          <a:solidFill>
                            <a:schemeClr val="lt1"/>
                          </a:solidFill>
                          <a:latin typeface="Quattrocento Sans"/>
                          <a:ea typeface="Quattrocento Sans"/>
                          <a:cs typeface="Quattrocento Sans"/>
                          <a:sym typeface="Quattrocento Sans"/>
                        </a:rPr>
                        <a:t>Reinvestition der Gewinne (oder eines Teils davon) zurück in die Organisation, um etwas zu bewirken</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Quattrocento Sans"/>
                        <a:buNone/>
                      </a:pPr>
                      <a:r>
                        <a:rPr lang="en-GB" sz="1800" u="none" cap="none" strike="noStrike">
                          <a:solidFill>
                            <a:schemeClr val="lt1"/>
                          </a:solidFill>
                          <a:latin typeface="Quattrocento Sans"/>
                          <a:ea typeface="Quattrocento Sans"/>
                          <a:cs typeface="Quattrocento Sans"/>
                          <a:sym typeface="Quattrocento Sans"/>
                        </a:rPr>
                        <a:t>ausschließlich auf Freiwilligenarbeit, Zuschüsse oder Spenden angewiesen sind, um sich langfristig über Wasser zu halten (obwohl sie diese Art von Hilfe für den Anfang benötigen könnten)</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707050">
                <a:tc>
                  <a:txBody>
                    <a:bodyPr/>
                    <a:lstStyle/>
                    <a:p>
                      <a:pPr indent="0" lvl="0" marL="0" marR="0" rtl="0" algn="ctr">
                        <a:spcBef>
                          <a:spcPts val="0"/>
                        </a:spcBef>
                        <a:spcAft>
                          <a:spcPts val="0"/>
                        </a:spcAft>
                        <a:buClr>
                          <a:schemeClr val="dk1"/>
                        </a:buClr>
                        <a:buSzPts val="1100"/>
                        <a:buFont typeface="Arial"/>
                        <a:buNone/>
                      </a:pPr>
                      <a:r>
                        <a:rPr lang="en-GB" sz="1800" u="none" cap="none" strike="noStrike">
                          <a:solidFill>
                            <a:schemeClr val="lt1"/>
                          </a:solidFill>
                          <a:latin typeface="Quattrocento Sans"/>
                          <a:ea typeface="Quattrocento Sans"/>
                          <a:cs typeface="Quattrocento Sans"/>
                          <a:sym typeface="Quattrocento Sans"/>
                        </a:rPr>
                        <a:t>seinen Mitarbeitern angemessene Gehälter zu zahlen</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800"/>
                        <a:buFont typeface="Calibri"/>
                        <a:buNone/>
                      </a:pPr>
                      <a:r>
                        <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391" name="Google Shape;391;p20"/>
          <p:cNvSpPr txBox="1"/>
          <p:nvPr/>
        </p:nvSpPr>
        <p:spPr>
          <a:xfrm>
            <a:off x="1" y="664263"/>
            <a:ext cx="12037152"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Quattrocento Sans"/>
                <a:ea typeface="Quattrocento Sans"/>
                <a:cs typeface="Quattrocento Sans"/>
                <a:sym typeface="Quattrocento Sans"/>
              </a:rPr>
              <a:t>WAS EIN SOZIALES UNTERNEHMEN TUT UND WAS NICHT</a:t>
            </a:r>
            <a:endParaRPr b="1" i="0" sz="3600" u="none" cap="none" strike="noStrike">
              <a:solidFill>
                <a:schemeClr val="lt1"/>
              </a:solidFill>
              <a:latin typeface="Quattrocento Sans"/>
              <a:ea typeface="Quattrocento Sans"/>
              <a:cs typeface="Quattrocento Sans"/>
              <a:sym typeface="Quattrocento Sans"/>
            </a:endParaRPr>
          </a:p>
        </p:txBody>
      </p:sp>
      <p:sp>
        <p:nvSpPr>
          <p:cNvPr id="392" name="Google Shape;392;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3" name="Google Shape;393;p2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394" name="Google Shape;394;p2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GRUNDSÄTZE EINES SOZIALUNTERNEHMENS</a:t>
            </a:r>
            <a:endParaRPr/>
          </a:p>
        </p:txBody>
      </p:sp>
      <p:sp>
        <p:nvSpPr>
          <p:cNvPr id="400" name="Google Shape;400;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1" name="Google Shape;401;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2" name="Google Shape;402;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03" name="Google Shape;403;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04" name="Google Shape;404;p21"/>
          <p:cNvSpPr txBox="1"/>
          <p:nvPr/>
        </p:nvSpPr>
        <p:spPr>
          <a:xfrm>
            <a:off x="801874" y="1498664"/>
            <a:ext cx="10588200" cy="498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100" u="none" strike="noStrike">
                <a:solidFill>
                  <a:schemeClr val="dk1"/>
                </a:solidFill>
                <a:latin typeface="Varela Round"/>
                <a:ea typeface="Varela Round"/>
                <a:cs typeface="Varela Round"/>
                <a:sym typeface="Varela Round"/>
              </a:rPr>
              <a:t>Letztlich geht es bei einem sozialen Unternehmen darum, eine Reihe von </a:t>
            </a:r>
            <a:r>
              <a:rPr b="1" i="0" lang="en-GB" sz="2100" u="none" strike="noStrike">
                <a:solidFill>
                  <a:schemeClr val="dk1"/>
                </a:solidFill>
                <a:latin typeface="Varela Round"/>
                <a:ea typeface="Varela Round"/>
                <a:cs typeface="Varela Round"/>
                <a:sym typeface="Varela Round"/>
              </a:rPr>
              <a:t>Grundsätzen </a:t>
            </a:r>
            <a:r>
              <a:rPr b="0" i="0" lang="en-GB" sz="2100" u="none" strike="noStrike">
                <a:solidFill>
                  <a:schemeClr val="dk1"/>
                </a:solidFill>
                <a:latin typeface="Varela Round"/>
                <a:ea typeface="Varela Round"/>
                <a:cs typeface="Varela Round"/>
                <a:sym typeface="Varela Round"/>
              </a:rPr>
              <a:t>zu übernehmen. Dazu gehören:</a:t>
            </a:r>
            <a:endParaRPr sz="1100"/>
          </a:p>
          <a:p>
            <a:pPr indent="-266700" lvl="0" marL="285750" marR="0" rtl="0" algn="l">
              <a:spcBef>
                <a:spcPts val="0"/>
              </a:spcBef>
              <a:spcAft>
                <a:spcPts val="0"/>
              </a:spcAft>
              <a:buClr>
                <a:schemeClr val="dk1"/>
              </a:buClr>
              <a:buSzPts val="2100"/>
              <a:buFont typeface="Noto Sans Symbols"/>
              <a:buChar char="⮚"/>
            </a:pPr>
            <a:r>
              <a:rPr b="0" i="0" lang="en-GB" sz="2100" u="sng" strike="noStrike">
                <a:solidFill>
                  <a:schemeClr val="dk1"/>
                </a:solidFill>
                <a:latin typeface="Varela Round"/>
                <a:ea typeface="Varela Round"/>
                <a:cs typeface="Varela Round"/>
                <a:sym typeface="Varela Round"/>
              </a:rPr>
              <a:t>Auswirkung</a:t>
            </a:r>
            <a:r>
              <a:rPr b="0" i="0" lang="en-GB" sz="2100" u="none" strike="noStrike">
                <a:solidFill>
                  <a:schemeClr val="dk1"/>
                </a:solidFill>
                <a:latin typeface="Varela Round"/>
                <a:ea typeface="Varela Round"/>
                <a:cs typeface="Varela Round"/>
                <a:sym typeface="Varela Round"/>
              </a:rPr>
              <a:t>: Ein klarer sozialer und/oder ökologischer Auftrag (der in den Gründungsunterlagen festgehalten ist) und die Reinvestition eines Großteils der Gewinne zur Förderung des sozialen Auftrags.</a:t>
            </a:r>
            <a:endParaRPr sz="1100"/>
          </a:p>
          <a:p>
            <a:pPr indent="-266700" lvl="0" marL="285750" marR="0" rtl="0" algn="l">
              <a:spcBef>
                <a:spcPts val="0"/>
              </a:spcBef>
              <a:spcAft>
                <a:spcPts val="0"/>
              </a:spcAft>
              <a:buClr>
                <a:schemeClr val="dk1"/>
              </a:buClr>
              <a:buSzPts val="2100"/>
              <a:buFont typeface="Noto Sans Symbols"/>
              <a:buChar char="⮚"/>
            </a:pPr>
            <a:r>
              <a:rPr b="0" i="0" lang="en-GB" sz="2100" u="sng" strike="noStrike">
                <a:solidFill>
                  <a:schemeClr val="dk1"/>
                </a:solidFill>
                <a:latin typeface="Varela Round"/>
                <a:ea typeface="Varela Round"/>
                <a:cs typeface="Varela Round"/>
                <a:sym typeface="Varela Round"/>
              </a:rPr>
              <a:t>Finanzen/Gewinne</a:t>
            </a:r>
            <a:r>
              <a:rPr b="0" i="0" lang="en-GB" sz="2100" u="none" strike="noStrike">
                <a:solidFill>
                  <a:schemeClr val="dk1"/>
                </a:solidFill>
                <a:latin typeface="Varela Round"/>
                <a:ea typeface="Varela Round"/>
                <a:cs typeface="Varela Round"/>
                <a:sym typeface="Varela Round"/>
              </a:rPr>
              <a:t>: Erzielung von Einkommen durch den Handel mit Produkten oder Dienstleistungen.</a:t>
            </a:r>
            <a:endParaRPr sz="1100"/>
          </a:p>
          <a:p>
            <a:pPr indent="-266700" lvl="0" marL="285750" marR="0" rtl="0" algn="l">
              <a:spcBef>
                <a:spcPts val="0"/>
              </a:spcBef>
              <a:spcAft>
                <a:spcPts val="0"/>
              </a:spcAft>
              <a:buClr>
                <a:schemeClr val="dk1"/>
              </a:buClr>
              <a:buSzPts val="2100"/>
              <a:buFont typeface="Noto Sans Symbols"/>
              <a:buChar char="⮚"/>
            </a:pPr>
            <a:r>
              <a:rPr b="0" i="0" lang="en-GB" sz="2100" u="sng" strike="noStrike">
                <a:solidFill>
                  <a:schemeClr val="dk1"/>
                </a:solidFill>
                <a:latin typeface="Varela Round"/>
                <a:ea typeface="Varela Round"/>
                <a:cs typeface="Varela Round"/>
                <a:sym typeface="Varela Round"/>
              </a:rPr>
              <a:t>Eigenverantwortung</a:t>
            </a:r>
            <a:r>
              <a:rPr b="0" i="0" lang="en-GB" sz="2100" u="none" strike="noStrike">
                <a:solidFill>
                  <a:schemeClr val="dk1"/>
                </a:solidFill>
                <a:latin typeface="Varela Round"/>
                <a:ea typeface="Varela Round"/>
                <a:cs typeface="Varela Round"/>
                <a:sym typeface="Varela Round"/>
              </a:rPr>
              <a:t>: Eine demokratische und integrative Sichtweise der Entscheidungsfindung in der Organisation, einschließlich einer starken Führung, der Einbeziehung der Gemeinschaft und eines positiven Engagements der Stakeholder.</a:t>
            </a:r>
            <a:endParaRPr sz="1100"/>
          </a:p>
          <a:p>
            <a:pPr indent="0" lvl="0" marL="0" marR="0" rtl="0" algn="l">
              <a:spcBef>
                <a:spcPts val="0"/>
              </a:spcBef>
              <a:spcAft>
                <a:spcPts val="0"/>
              </a:spcAft>
              <a:buNone/>
            </a:pPr>
            <a:r>
              <a:t/>
            </a:r>
            <a:endParaRPr b="0" i="0" sz="2100" u="none" strike="noStrike">
              <a:solidFill>
                <a:schemeClr val="dk1"/>
              </a:solidFill>
              <a:latin typeface="Varela Round"/>
              <a:ea typeface="Varela Round"/>
              <a:cs typeface="Varela Round"/>
              <a:sym typeface="Varela Round"/>
            </a:endParaRPr>
          </a:p>
          <a:p>
            <a:pPr indent="0" lvl="0" marL="0" marR="0" rtl="0" algn="l">
              <a:spcBef>
                <a:spcPts val="0"/>
              </a:spcBef>
              <a:spcAft>
                <a:spcPts val="0"/>
              </a:spcAft>
              <a:buNone/>
            </a:pPr>
            <a:r>
              <a:rPr b="0" i="0" lang="en-GB" sz="2100" u="none" strike="noStrike">
                <a:solidFill>
                  <a:schemeClr val="dk1"/>
                </a:solidFill>
                <a:latin typeface="Varela Round"/>
                <a:ea typeface="Varela Round"/>
                <a:cs typeface="Varela Round"/>
                <a:sym typeface="Varela Round"/>
              </a:rPr>
              <a:t>Dies gilt unabhängig davon, welche Form die Organisation annimmt. Wenn Sie also über diese Voraussetzungen verfügen, handeln Sie als soziales Unternehmen.</a:t>
            </a:r>
            <a:endParaRPr sz="1100"/>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2"/>
          <p:cNvSpPr txBox="1"/>
          <p:nvPr/>
        </p:nvSpPr>
        <p:spPr>
          <a:xfrm>
            <a:off x="907160" y="410752"/>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EINKOMMEN UND ERGEBNISSE EINES SOZIALUNTERNEHMENS</a:t>
            </a:r>
            <a:endParaRPr/>
          </a:p>
        </p:txBody>
      </p:sp>
      <p:sp>
        <p:nvSpPr>
          <p:cNvPr id="410" name="Google Shape;410;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1" name="Google Shape;411;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2" name="Google Shape;412;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13" name="Google Shape;413;p2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414" name="Google Shape;414;p22"/>
          <p:cNvSpPr txBox="1"/>
          <p:nvPr/>
        </p:nvSpPr>
        <p:spPr>
          <a:xfrm>
            <a:off x="907160" y="1611081"/>
            <a:ext cx="10588200" cy="484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Varela Round"/>
              <a:ea typeface="Varela Round"/>
              <a:cs typeface="Varela Round"/>
              <a:sym typeface="Varela Round"/>
            </a:endParaRPr>
          </a:p>
          <a:p>
            <a:pPr indent="0" lvl="0" marL="0" marR="0" rtl="0" algn="l">
              <a:spcBef>
                <a:spcPts val="0"/>
              </a:spcBef>
              <a:spcAft>
                <a:spcPts val="0"/>
              </a:spcAft>
              <a:buNone/>
            </a:pPr>
            <a:r>
              <a:rPr b="0" i="0" lang="en-GB" sz="2000" u="none" strike="noStrike">
                <a:solidFill>
                  <a:schemeClr val="dk1"/>
                </a:solidFill>
                <a:latin typeface="Varela Round"/>
                <a:ea typeface="Varela Round"/>
                <a:cs typeface="Varela Round"/>
                <a:sym typeface="Varela Round"/>
              </a:rPr>
              <a:t>Ein soziales Unternehmen kann viele Dinge tun:</a:t>
            </a:r>
            <a:endParaRPr sz="1000"/>
          </a:p>
          <a:p>
            <a:pPr indent="-260350" lvl="0" marL="285750" marR="0" rtl="0" algn="l">
              <a:spcBef>
                <a:spcPts val="600"/>
              </a:spcBef>
              <a:spcAft>
                <a:spcPts val="0"/>
              </a:spcAft>
              <a:buClr>
                <a:schemeClr val="dk1"/>
              </a:buClr>
              <a:buSzPts val="2000"/>
              <a:buFont typeface="Noto Sans Symbols"/>
              <a:buChar char="⮚"/>
            </a:pPr>
            <a:r>
              <a:rPr b="0" i="0" lang="en-GB" sz="2000" u="sng" strike="noStrike">
                <a:solidFill>
                  <a:schemeClr val="dk1"/>
                </a:solidFill>
                <a:latin typeface="Varela Round"/>
                <a:ea typeface="Varela Round"/>
                <a:cs typeface="Varela Round"/>
                <a:sym typeface="Varela Round"/>
              </a:rPr>
              <a:t>Der Verkauf von Produkten</a:t>
            </a:r>
            <a:r>
              <a:rPr b="0" i="0" lang="en-GB" sz="2000" u="none" strike="noStrike">
                <a:solidFill>
                  <a:schemeClr val="dk1"/>
                </a:solidFill>
                <a:latin typeface="Varela Round"/>
                <a:ea typeface="Varela Round"/>
                <a:cs typeface="Varela Round"/>
                <a:sym typeface="Varela Round"/>
              </a:rPr>
              <a:t>: Das kann alles sein, auch innovative Produkte.</a:t>
            </a:r>
            <a:endParaRPr sz="2000">
              <a:solidFill>
                <a:schemeClr val="dk1"/>
              </a:solidFill>
              <a:latin typeface="Varela Round"/>
              <a:ea typeface="Varela Round"/>
              <a:cs typeface="Varela Round"/>
              <a:sym typeface="Varela Round"/>
            </a:endParaRPr>
          </a:p>
          <a:p>
            <a:pPr indent="-260350" lvl="0" marL="285750" marR="0" rtl="0" algn="l">
              <a:spcBef>
                <a:spcPts val="600"/>
              </a:spcBef>
              <a:spcAft>
                <a:spcPts val="0"/>
              </a:spcAft>
              <a:buClr>
                <a:schemeClr val="dk1"/>
              </a:buClr>
              <a:buSzPts val="2000"/>
              <a:buFont typeface="Noto Sans Symbols"/>
              <a:buChar char="⮚"/>
            </a:pPr>
            <a:r>
              <a:rPr b="0" i="0" lang="en-GB" sz="2000" u="sng" strike="noStrike">
                <a:solidFill>
                  <a:schemeClr val="dk1"/>
                </a:solidFill>
                <a:latin typeface="Varela Round"/>
                <a:ea typeface="Varela Round"/>
                <a:cs typeface="Varela Round"/>
                <a:sym typeface="Varela Round"/>
              </a:rPr>
              <a:t>Verkauf von Dienstleistungen</a:t>
            </a:r>
            <a:r>
              <a:rPr b="0" i="0" lang="en-GB" sz="2000" u="none" strike="noStrike">
                <a:solidFill>
                  <a:schemeClr val="dk1"/>
                </a:solidFill>
                <a:latin typeface="Varela Round"/>
                <a:ea typeface="Varela Round"/>
                <a:cs typeface="Varela Round"/>
                <a:sym typeface="Varela Round"/>
              </a:rPr>
              <a:t>: Sozialunternehmen können alles anbieten, von Beratungsdiensten, Recycling oder Immobilienverwaltung bis hin zu Schulungen, Kurierdiensten, Rasenpflege, Betrieb von Cafés oder Restaurants usw.</a:t>
            </a:r>
            <a:endParaRPr sz="1000"/>
          </a:p>
          <a:p>
            <a:pPr indent="-260350" lvl="0" marL="285750" marR="0" rtl="0" algn="l">
              <a:spcBef>
                <a:spcPts val="600"/>
              </a:spcBef>
              <a:spcAft>
                <a:spcPts val="0"/>
              </a:spcAft>
              <a:buClr>
                <a:schemeClr val="dk1"/>
              </a:buClr>
              <a:buSzPts val="2000"/>
              <a:buFont typeface="Noto Sans Symbols"/>
              <a:buChar char="⮚"/>
            </a:pPr>
            <a:r>
              <a:rPr b="0" i="0" lang="en-GB" sz="2000" u="sng" strike="noStrike">
                <a:solidFill>
                  <a:schemeClr val="dk1"/>
                </a:solidFill>
                <a:latin typeface="Varela Round"/>
                <a:ea typeface="Varela Round"/>
                <a:cs typeface="Varela Round"/>
                <a:sym typeface="Varela Round"/>
              </a:rPr>
              <a:t>Einkommenserzielung</a:t>
            </a:r>
            <a:r>
              <a:rPr b="0" i="0" lang="en-GB" sz="2000" u="none" strike="noStrike">
                <a:solidFill>
                  <a:schemeClr val="dk1"/>
                </a:solidFill>
                <a:latin typeface="Varela Round"/>
                <a:ea typeface="Varela Round"/>
                <a:cs typeface="Varela Round"/>
                <a:sym typeface="Varela Round"/>
              </a:rPr>
              <a:t>: kann mit Dienstleistungen Gewinne erzielen und diese an die Allgemeinheit, bestimmte Unternehmen oder Behörden verkaufen.</a:t>
            </a:r>
            <a:endParaRPr sz="1000"/>
          </a:p>
          <a:p>
            <a:pPr indent="-260350" lvl="0" marL="285750" marR="0" rtl="0" algn="l">
              <a:spcBef>
                <a:spcPts val="600"/>
              </a:spcBef>
              <a:spcAft>
                <a:spcPts val="0"/>
              </a:spcAft>
              <a:buClr>
                <a:schemeClr val="dk1"/>
              </a:buClr>
              <a:buSzPts val="2000"/>
              <a:buFont typeface="Noto Sans Symbols"/>
              <a:buChar char="⮚"/>
            </a:pPr>
            <a:r>
              <a:rPr b="0" i="0" lang="en-GB" sz="2000" u="sng" strike="noStrike">
                <a:solidFill>
                  <a:schemeClr val="dk1"/>
                </a:solidFill>
                <a:latin typeface="Varela Round"/>
                <a:ea typeface="Varela Round"/>
                <a:cs typeface="Varela Round"/>
                <a:sym typeface="Varela Round"/>
              </a:rPr>
              <a:t>Ergebnisse</a:t>
            </a:r>
            <a:r>
              <a:rPr b="0" i="0" lang="en-GB" sz="2000" u="none" strike="noStrike">
                <a:solidFill>
                  <a:schemeClr val="dk1"/>
                </a:solidFill>
                <a:latin typeface="Varela Round"/>
                <a:ea typeface="Varela Round"/>
                <a:cs typeface="Varela Round"/>
                <a:sym typeface="Varela Round"/>
              </a:rPr>
              <a:t>: Die Bandbreite der Ergebnisse, die erzielt werden können, reicht von der Beschäftigung von Menschen mit Lernschwierigkeiten, der Bereitstellung erschwinglicher psychologischer Dienste für Familien mit geringem Einkommen, der Unterstützung junger Menschen bei der Arbeitssuche bis hin zu positiven Auswirkungen auf die Umwelt usw. Die Liste ist endlos</a:t>
            </a:r>
            <a:endParaRPr sz="2000">
              <a:solidFill>
                <a:srgbClr val="262626"/>
              </a:solidFill>
              <a:latin typeface="Quattrocento Sans"/>
              <a:ea typeface="Quattrocento Sans"/>
              <a:cs typeface="Quattrocento Sans"/>
              <a:sym typeface="Quattrocento Sans"/>
            </a:endParaRPr>
          </a:p>
          <a:p>
            <a:pPr indent="0" lvl="0" marL="0" marR="0" rtl="0" algn="l">
              <a:spcBef>
                <a:spcPts val="60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Graphical user interface&#10;&#10;Description automatically generated" id="419" name="Google Shape;419;p23"/>
          <p:cNvPicPr preferRelativeResize="0"/>
          <p:nvPr/>
        </p:nvPicPr>
        <p:blipFill rotWithShape="1">
          <a:blip r:embed="rId3">
            <a:alphaModFix/>
          </a:blip>
          <a:srcRect b="7845" l="0" r="0" t="7846"/>
          <a:stretch/>
        </p:blipFill>
        <p:spPr>
          <a:xfrm>
            <a:off x="0" y="-1"/>
            <a:ext cx="12192000" cy="6858001"/>
          </a:xfrm>
          <a:prstGeom prst="rect">
            <a:avLst/>
          </a:prstGeom>
          <a:noFill/>
          <a:ln>
            <a:noFill/>
          </a:ln>
        </p:spPr>
      </p:pic>
      <p:pic>
        <p:nvPicPr>
          <p:cNvPr id="420" name="Google Shape;420;p23"/>
          <p:cNvPicPr preferRelativeResize="0"/>
          <p:nvPr/>
        </p:nvPicPr>
        <p:blipFill rotWithShape="1">
          <a:blip r:embed="rId4">
            <a:alphaModFix/>
          </a:blip>
          <a:srcRect b="0" l="0" r="0" t="0"/>
          <a:stretch/>
        </p:blipFill>
        <p:spPr>
          <a:xfrm>
            <a:off x="0" y="-4458"/>
            <a:ext cx="12192000" cy="6858000"/>
          </a:xfrm>
          <a:prstGeom prst="rect">
            <a:avLst/>
          </a:prstGeom>
          <a:noFill/>
          <a:ln>
            <a:noFill/>
          </a:ln>
        </p:spPr>
      </p:pic>
      <p:sp>
        <p:nvSpPr>
          <p:cNvPr id="421" name="Google Shape;421;p23"/>
          <p:cNvSpPr txBox="1"/>
          <p:nvPr/>
        </p:nvSpPr>
        <p:spPr>
          <a:xfrm>
            <a:off x="123930" y="1671985"/>
            <a:ext cx="6264952" cy="11781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FALLSTUDIE</a:t>
            </a:r>
            <a:endParaRPr/>
          </a:p>
          <a:p>
            <a:pPr indent="0" lvl="0" marL="0" marR="0" rtl="0" algn="l">
              <a:lnSpc>
                <a:spcPct val="100000"/>
              </a:lnSpc>
              <a:spcBef>
                <a:spcPts val="0"/>
              </a:spcBef>
              <a:spcAft>
                <a:spcPts val="0"/>
              </a:spcAft>
              <a:buClr>
                <a:schemeClr val="lt1"/>
              </a:buClr>
              <a:buSzPts val="3600"/>
              <a:buFont typeface="Fjalla One"/>
              <a:buNone/>
            </a:pPr>
            <a:r>
              <a:rPr b="1" i="0" lang="en-GB" sz="4000" u="none" cap="none" strike="noStrike">
                <a:solidFill>
                  <a:srgbClr val="195562"/>
                </a:solidFill>
                <a:latin typeface="Quattrocento Sans"/>
                <a:ea typeface="Quattrocento Sans"/>
                <a:cs typeface="Quattrocento Sans"/>
                <a:sym typeface="Quattrocento Sans"/>
              </a:rPr>
              <a:t>RECREATE</a:t>
            </a:r>
            <a:endParaRPr b="1" i="0" sz="4000" u="none" cap="none" strike="noStrike">
              <a:solidFill>
                <a:srgbClr val="195562"/>
              </a:solidFill>
              <a:latin typeface="Quattrocento Sans"/>
              <a:ea typeface="Quattrocento Sans"/>
              <a:cs typeface="Quattrocento Sans"/>
              <a:sym typeface="Quattrocento Sans"/>
            </a:endParaRPr>
          </a:p>
        </p:txBody>
      </p:sp>
      <p:sp>
        <p:nvSpPr>
          <p:cNvPr id="422" name="Google Shape;422;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23" name="Google Shape;423;p23"/>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pic>
        <p:nvPicPr>
          <p:cNvPr id="424" name="Google Shape;424;p2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425" name="Google Shape;425;p23"/>
          <p:cNvSpPr txBox="1"/>
          <p:nvPr/>
        </p:nvSpPr>
        <p:spPr>
          <a:xfrm>
            <a:off x="3422898" y="712094"/>
            <a:ext cx="8150916" cy="501675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GB" sz="2400" u="none" strike="noStrike">
                <a:solidFill>
                  <a:schemeClr val="lt1"/>
                </a:solidFill>
                <a:latin typeface="Varela Round"/>
                <a:ea typeface="Varela Round"/>
                <a:cs typeface="Varela Round"/>
                <a:sym typeface="Varela Round"/>
              </a:rPr>
              <a:t>Was macht Recreate? </a:t>
            </a:r>
            <a:endParaRPr/>
          </a:p>
          <a:p>
            <a:pPr indent="0" lvl="0" marL="0" marR="0" rtl="0" algn="just">
              <a:spcBef>
                <a:spcPts val="1200"/>
              </a:spcBef>
              <a:spcAft>
                <a:spcPts val="0"/>
              </a:spcAft>
              <a:buNone/>
            </a:pPr>
            <a:r>
              <a:rPr b="1" i="0" lang="en-GB" sz="2400" u="none" strike="noStrike">
                <a:solidFill>
                  <a:schemeClr val="lt1"/>
                </a:solidFill>
                <a:latin typeface="Varela Round"/>
                <a:ea typeface="Varela Round"/>
                <a:cs typeface="Varela Round"/>
                <a:sym typeface="Varela Round"/>
              </a:rPr>
              <a:t>Wie wird sie erreicht?</a:t>
            </a:r>
            <a:endParaRPr/>
          </a:p>
          <a:p>
            <a:pPr indent="0" lvl="0" marL="0" marR="0" rtl="0" algn="just">
              <a:spcBef>
                <a:spcPts val="1200"/>
              </a:spcBef>
              <a:spcAft>
                <a:spcPts val="0"/>
              </a:spcAft>
              <a:buNone/>
            </a:pPr>
            <a:r>
              <a:rPr b="1" i="0" lang="en-GB" sz="2400" u="none" strike="noStrike">
                <a:solidFill>
                  <a:schemeClr val="lt1"/>
                </a:solidFill>
                <a:latin typeface="Varela Round"/>
                <a:ea typeface="Varela Round"/>
                <a:cs typeface="Varela Round"/>
                <a:sym typeface="Varela Round"/>
              </a:rPr>
              <a:t>Was ist ihre Vision?</a:t>
            </a:r>
            <a:endParaRPr/>
          </a:p>
          <a:p>
            <a:pPr indent="0" lvl="0" marL="0" marR="0" rtl="0" algn="just">
              <a:spcBef>
                <a:spcPts val="1200"/>
              </a:spcBef>
              <a:spcAft>
                <a:spcPts val="0"/>
              </a:spcAft>
              <a:buNone/>
            </a:pPr>
            <a:r>
              <a:rPr b="1" lang="en-GB" sz="2400">
                <a:solidFill>
                  <a:schemeClr val="lt1"/>
                </a:solidFill>
                <a:latin typeface="Varela Round"/>
                <a:ea typeface="Varela Round"/>
                <a:cs typeface="Varela Round"/>
                <a:sym typeface="Varela Round"/>
              </a:rPr>
              <a:t>Wie helfen sie den lokalen Unternehmen, weniger Abfall zu produzieren?</a:t>
            </a:r>
            <a:endParaRPr/>
          </a:p>
          <a:p>
            <a:pPr indent="0" lvl="0" marL="0" marR="0" rtl="0" algn="just">
              <a:spcBef>
                <a:spcPts val="1200"/>
              </a:spcBef>
              <a:spcAft>
                <a:spcPts val="0"/>
              </a:spcAft>
              <a:buNone/>
            </a:pPr>
            <a:r>
              <a:rPr b="1" lang="en-GB" sz="2400">
                <a:solidFill>
                  <a:schemeClr val="lt1"/>
                </a:solidFill>
                <a:latin typeface="Varela Round"/>
                <a:ea typeface="Varela Round"/>
                <a:cs typeface="Varela Round"/>
                <a:sym typeface="Varela Round"/>
              </a:rPr>
              <a:t>Für wen ist es gedacht?</a:t>
            </a:r>
            <a:endParaRPr b="1" i="0" sz="2400" u="none" strike="noStrike">
              <a:solidFill>
                <a:schemeClr val="lt1"/>
              </a:solidFill>
              <a:latin typeface="Varela Round"/>
              <a:ea typeface="Varela Round"/>
              <a:cs typeface="Varela Round"/>
              <a:sym typeface="Varela Round"/>
            </a:endParaRPr>
          </a:p>
          <a:p>
            <a:pPr indent="0" lvl="0" marL="0" marR="0" rtl="0" algn="just">
              <a:spcBef>
                <a:spcPts val="1200"/>
              </a:spcBef>
              <a:spcAft>
                <a:spcPts val="0"/>
              </a:spcAft>
              <a:buNone/>
            </a:pPr>
            <a:r>
              <a:rPr b="1" lang="en-GB" sz="2400">
                <a:solidFill>
                  <a:schemeClr val="lt1"/>
                </a:solidFill>
                <a:latin typeface="Varela Round"/>
                <a:ea typeface="Varela Round"/>
                <a:cs typeface="Varela Round"/>
                <a:sym typeface="Varela Round"/>
              </a:rPr>
              <a:t>Wie viele Mitglieder haben sie?</a:t>
            </a:r>
            <a:endParaRPr/>
          </a:p>
          <a:p>
            <a:pPr indent="0" lvl="0" marL="0" marR="0" rtl="0" algn="just">
              <a:spcBef>
                <a:spcPts val="1200"/>
              </a:spcBef>
              <a:spcAft>
                <a:spcPts val="0"/>
              </a:spcAft>
              <a:buNone/>
            </a:pPr>
            <a:r>
              <a:rPr b="1" i="0" lang="en-GB" sz="2400" u="none" strike="noStrike">
                <a:solidFill>
                  <a:schemeClr val="lt1"/>
                </a:solidFill>
                <a:latin typeface="Varela Round"/>
                <a:ea typeface="Varela Round"/>
                <a:cs typeface="Varela Round"/>
                <a:sym typeface="Varela Round"/>
              </a:rPr>
              <a:t>Welches ist ihr Geschäftsmodell?</a:t>
            </a:r>
            <a:endParaRPr/>
          </a:p>
          <a:p>
            <a:pPr indent="0" lvl="0" marL="0" marR="0" rtl="0" algn="just">
              <a:spcBef>
                <a:spcPts val="1200"/>
              </a:spcBef>
              <a:spcAft>
                <a:spcPts val="0"/>
              </a:spcAft>
              <a:buNone/>
            </a:pPr>
            <a:r>
              <a:rPr b="1" i="0" lang="en-GB" sz="2400" u="none" strike="noStrike">
                <a:solidFill>
                  <a:schemeClr val="lt1"/>
                </a:solidFill>
                <a:latin typeface="Varela Round"/>
                <a:ea typeface="Varela Round"/>
                <a:cs typeface="Varela Round"/>
                <a:sym typeface="Varela Round"/>
              </a:rPr>
              <a:t>Welche weiteren Dienstleistungen bieten sie an?</a:t>
            </a:r>
            <a:endParaRPr/>
          </a:p>
          <a:p>
            <a:pPr indent="0" lvl="0" marL="0" marR="0" rtl="0" algn="just">
              <a:spcBef>
                <a:spcPts val="1200"/>
              </a:spcBef>
              <a:spcAft>
                <a:spcPts val="0"/>
              </a:spcAft>
              <a:buNone/>
            </a:pPr>
            <a:r>
              <a:rPr b="1" i="0" lang="en-GB" sz="2400" u="none" strike="noStrike">
                <a:solidFill>
                  <a:schemeClr val="lt1"/>
                </a:solidFill>
                <a:latin typeface="Varela Round"/>
                <a:ea typeface="Varela Round"/>
                <a:cs typeface="Varela Round"/>
                <a:sym typeface="Varela Round"/>
              </a:rPr>
              <a:t>Wie viele Tonnen Abfall wurden 2017 vermieden, auf eine Deponie gebracht zu werden?</a:t>
            </a:r>
            <a:endParaRPr/>
          </a:p>
        </p:txBody>
      </p:sp>
      <p:sp>
        <p:nvSpPr>
          <p:cNvPr id="426" name="Google Shape;426;p23"/>
          <p:cNvSpPr txBox="1"/>
          <p:nvPr/>
        </p:nvSpPr>
        <p:spPr>
          <a:xfrm>
            <a:off x="650769" y="3352420"/>
            <a:ext cx="61968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7">
                  <a:extLst>
                    <a:ext uri="{A12FA001-AC4F-418D-AE19-62706E023703}">
                      <ahyp:hlinkClr val="tx"/>
                    </a:ext>
                  </a:extLst>
                </a:hlinkClick>
              </a:rPr>
              <a:t>https://recreate.ie/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4"/>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BEISPIELE FÜR SOZIALES UNTERNEHMERTUM</a:t>
            </a:r>
            <a:endParaRPr b="1" sz="3600">
              <a:solidFill>
                <a:srgbClr val="29BA86"/>
              </a:solidFill>
              <a:latin typeface="Quattrocento Sans"/>
              <a:ea typeface="Quattrocento Sans"/>
              <a:cs typeface="Quattrocento Sans"/>
              <a:sym typeface="Quattrocento Sans"/>
            </a:endParaRPr>
          </a:p>
        </p:txBody>
      </p:sp>
      <p:sp>
        <p:nvSpPr>
          <p:cNvPr id="432" name="Google Shape;432;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33" name="Google Shape;433;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34" name="Google Shape;434;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435" name="Google Shape;435;p2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grpSp>
        <p:nvGrpSpPr>
          <p:cNvPr id="436" name="Google Shape;436;p24"/>
          <p:cNvGrpSpPr/>
          <p:nvPr/>
        </p:nvGrpSpPr>
        <p:grpSpPr>
          <a:xfrm>
            <a:off x="952983" y="1582945"/>
            <a:ext cx="11238901" cy="3965646"/>
            <a:chOff x="952983" y="2718267"/>
            <a:chExt cx="11238901" cy="3965646"/>
          </a:xfrm>
        </p:grpSpPr>
        <p:sp>
          <p:nvSpPr>
            <p:cNvPr id="437" name="Google Shape;437;p24"/>
            <p:cNvSpPr txBox="1"/>
            <p:nvPr/>
          </p:nvSpPr>
          <p:spPr>
            <a:xfrm>
              <a:off x="952983" y="2718267"/>
              <a:ext cx="10588200" cy="106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100" u="sng">
                  <a:solidFill>
                    <a:srgbClr val="29BA86"/>
                  </a:solidFill>
                  <a:latin typeface="Quattrocento Sans"/>
                  <a:ea typeface="Quattrocento Sans"/>
                  <a:cs typeface="Quattrocento Sans"/>
                  <a:sym typeface="Quattrocento Sans"/>
                  <a:hlinkClick r:id="rId6">
                    <a:extLst>
                      <a:ext uri="{A12FA001-AC4F-418D-AE19-62706E023703}">
                        <ahyp:hlinkClr val="tx"/>
                      </a:ext>
                    </a:extLst>
                  </a:hlinkClick>
                </a:rPr>
                <a:t>Grameen Bank </a:t>
              </a:r>
              <a:r>
                <a:rPr lang="en-GB" sz="2100">
                  <a:solidFill>
                    <a:schemeClr val="dk1"/>
                  </a:solidFill>
                  <a:latin typeface="Calibri"/>
                  <a:ea typeface="Calibri"/>
                  <a:cs typeface="Calibri"/>
                  <a:sym typeface="Calibri"/>
                </a:rPr>
                <a:t>- Diese "Bank der Armen" ist eine besondere Art von Kreditgeber, der verarmten Menschen in Entwicklungsländern Mikrokredite gewährt. Diese kleinen Kredite ermöglichen es den Menschen, sich selbst zu versorgen, und sie werden fast immer vollständig zurückgezahlt.</a:t>
              </a:r>
              <a:endParaRPr sz="2100">
                <a:solidFill>
                  <a:schemeClr val="dk1"/>
                </a:solidFill>
                <a:latin typeface="Quattrocento Sans"/>
                <a:ea typeface="Quattrocento Sans"/>
                <a:cs typeface="Quattrocento Sans"/>
                <a:sym typeface="Quattrocento Sans"/>
              </a:endParaRPr>
            </a:p>
          </p:txBody>
        </p:sp>
        <p:sp>
          <p:nvSpPr>
            <p:cNvPr id="438" name="Google Shape;438;p24"/>
            <p:cNvSpPr txBox="1"/>
            <p:nvPr/>
          </p:nvSpPr>
          <p:spPr>
            <a:xfrm>
              <a:off x="952983" y="5237013"/>
              <a:ext cx="10588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u="sng">
                  <a:solidFill>
                    <a:srgbClr val="29BA86"/>
                  </a:solidFill>
                  <a:latin typeface="Quattrocento Sans"/>
                  <a:ea typeface="Quattrocento Sans"/>
                  <a:cs typeface="Quattrocento Sans"/>
                  <a:sym typeface="Quattrocento Sans"/>
                  <a:hlinkClick r:id="rId7">
                    <a:extLst>
                      <a:ext uri="{A12FA001-AC4F-418D-AE19-62706E023703}">
                        <ahyp:hlinkClr val="tx"/>
                      </a:ext>
                    </a:extLst>
                  </a:hlinkClick>
                </a:rPr>
                <a:t>Seventh Generation </a:t>
              </a:r>
              <a:r>
                <a:rPr b="0" i="0" lang="en-GB" sz="2200">
                  <a:solidFill>
                    <a:srgbClr val="4D5156"/>
                  </a:solidFill>
                  <a:latin typeface="Quattrocento Sans"/>
                  <a:ea typeface="Quattrocento Sans"/>
                  <a:cs typeface="Quattrocento Sans"/>
                  <a:sym typeface="Quattrocento Sans"/>
                </a:rPr>
                <a:t>- </a:t>
              </a:r>
              <a:r>
                <a:rPr lang="en-GB" sz="2200">
                  <a:solidFill>
                    <a:schemeClr val="dk1"/>
                  </a:solidFill>
                  <a:latin typeface="Calibri"/>
                  <a:ea typeface="Calibri"/>
                  <a:cs typeface="Calibri"/>
                  <a:sym typeface="Calibri"/>
                </a:rPr>
                <a:t>dieses soziale Unternehmen stellt nicht nur Reinigungs- und Körperpflegeprodukte her, die die Umwelt weniger belasten, sondern spendet auch 10 % seiner Einnahmen vor Steuern an gemeinnützige Organisationen und andere soziale Unternehmen</a:t>
              </a:r>
              <a:r>
                <a:rPr b="0" i="0" lang="en-GB" sz="2200">
                  <a:solidFill>
                    <a:srgbClr val="4D5156"/>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p:txBody>
        </p:sp>
        <p:sp>
          <p:nvSpPr>
            <p:cNvPr id="439" name="Google Shape;439;p24"/>
            <p:cNvSpPr txBox="1"/>
            <p:nvPr/>
          </p:nvSpPr>
          <p:spPr>
            <a:xfrm>
              <a:off x="952984" y="3977640"/>
              <a:ext cx="11238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b="0" i="0" lang="en-GB" sz="2100">
                  <a:solidFill>
                    <a:srgbClr val="4D5156"/>
                  </a:solidFill>
                  <a:latin typeface="Quattrocento Sans"/>
                  <a:ea typeface="Quattrocento Sans"/>
                  <a:cs typeface="Quattrocento Sans"/>
                  <a:sym typeface="Quattrocento Sans"/>
                </a:rPr>
                <a:t>TOMS</a:t>
              </a:r>
              <a:r>
                <a:rPr b="1" lang="en-GB" sz="2100" u="sng">
                  <a:solidFill>
                    <a:srgbClr val="29BA86"/>
                  </a:solidFill>
                  <a:latin typeface="Quattrocento Sans"/>
                  <a:ea typeface="Quattrocento Sans"/>
                  <a:cs typeface="Quattrocento Sans"/>
                  <a:sym typeface="Quattrocento Sans"/>
                  <a:hlinkClick r:id="rId8">
                    <a:extLst>
                      <a:ext uri="{A12FA001-AC4F-418D-AE19-62706E023703}">
                        <ahyp:hlinkClr val="tx"/>
                      </a:ext>
                    </a:extLst>
                  </a:hlinkClick>
                </a:rPr>
                <a:t> - </a:t>
              </a:r>
              <a:r>
                <a:rPr lang="en-GB" sz="2100">
                  <a:solidFill>
                    <a:schemeClr val="dk1"/>
                  </a:solidFill>
                  <a:latin typeface="Calibri"/>
                  <a:ea typeface="Calibri"/>
                  <a:cs typeface="Calibri"/>
                  <a:sym typeface="Calibri"/>
                </a:rPr>
                <a:t>dieses modische Schuhunternehmen wurde gegründet, nachdem sein Gründer Blake Mycoskie Afrika besuchte und schockiert feststellte, dass sich die meisten Menschen kein Paar Schuhe leisten konnten. Für jedes verkaufte Paar TOMS spendet das Unternehmen ein Paar Schuhe an Menschen in Not.</a:t>
              </a:r>
              <a:endParaRPr sz="21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5"/>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445" name="Google Shape;445;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46" name="Google Shape;446;p25"/>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47" name="Google Shape;447;p25"/>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48" name="Google Shape;448;p2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49" name="Google Shape;449;p25"/>
          <p:cNvGrpSpPr/>
          <p:nvPr/>
        </p:nvGrpSpPr>
        <p:grpSpPr>
          <a:xfrm>
            <a:off x="2569288" y="3802743"/>
            <a:ext cx="7053424" cy="1670958"/>
            <a:chOff x="2569288" y="3802743"/>
            <a:chExt cx="7053424" cy="1670958"/>
          </a:xfrm>
        </p:grpSpPr>
        <p:pic>
          <p:nvPicPr>
            <p:cNvPr descr="Qr code&#10;&#10;Description automatically generated" id="450" name="Google Shape;450;p25"/>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51" name="Google Shape;451;p25"/>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1292976" y="2409507"/>
            <a:ext cx="2013790" cy="2968271"/>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3823728" y="2409507"/>
            <a:ext cx="2013790" cy="296827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6354480" y="2409506"/>
            <a:ext cx="2013790" cy="2968271"/>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8885232" y="2409505"/>
            <a:ext cx="2013790" cy="2968271"/>
          </a:xfrm>
          <a:prstGeom prst="rect">
            <a:avLst/>
          </a:prstGeom>
          <a:noFill/>
          <a:ln>
            <a:noFill/>
          </a:ln>
        </p:spPr>
      </p:pic>
      <p:pic>
        <p:nvPicPr>
          <p:cNvPr descr="Text&#10;&#10;Description automatically generated" id="113" name="Google Shape;113;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4" name="Google Shape;114;p3"/>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5" name="Google Shape;115;p3"/>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6" name="Google Shape;116;p3"/>
          <p:cNvSpPr txBox="1"/>
          <p:nvPr/>
        </p:nvSpPr>
        <p:spPr>
          <a:xfrm>
            <a:off x="652063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7" name="Google Shape;117;p3"/>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IDENTIFY</a:t>
            </a:r>
            <a:endParaRPr/>
          </a:p>
        </p:txBody>
      </p:sp>
      <p:sp>
        <p:nvSpPr>
          <p:cNvPr id="118" name="Google Shape;118;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das Konzept des Unternehmertums kennen</a:t>
            </a:r>
            <a:endParaRPr b="0" i="0" sz="1400" u="none" cap="none" strike="noStrike">
              <a:solidFill>
                <a:schemeClr val="lt1"/>
              </a:solidFill>
              <a:latin typeface="Quattrocento Sans"/>
              <a:ea typeface="Quattrocento Sans"/>
              <a:cs typeface="Quattrocento Sans"/>
              <a:sym typeface="Quattrocento Sans"/>
            </a:endParaRPr>
          </a:p>
        </p:txBody>
      </p:sp>
      <p:sp>
        <p:nvSpPr>
          <p:cNvPr id="119" name="Google Shape;119;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Kompetenzen eines Unternehmers kennen</a:t>
            </a:r>
            <a:endParaRPr/>
          </a:p>
        </p:txBody>
      </p:sp>
      <p:sp>
        <p:nvSpPr>
          <p:cNvPr id="120" name="Google Shape;120;p3"/>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Vision und den Auftrag eines Sozialunternehmens zu ermitteln</a:t>
            </a:r>
            <a:endParaRPr b="0" i="0" sz="1400" u="none" cap="none" strike="noStrike">
              <a:solidFill>
                <a:schemeClr val="lt1"/>
              </a:solidFill>
              <a:latin typeface="Quattrocento Sans"/>
              <a:ea typeface="Quattrocento Sans"/>
              <a:cs typeface="Quattrocento Sans"/>
              <a:sym typeface="Quattrocento Sans"/>
            </a:endParaRPr>
          </a:p>
        </p:txBody>
      </p:sp>
      <p:sp>
        <p:nvSpPr>
          <p:cNvPr id="121" name="Google Shape;121;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1 ZIELSETZUNGEN</a:t>
            </a:r>
            <a:endParaRPr/>
          </a:p>
        </p:txBody>
      </p:sp>
      <p:pic>
        <p:nvPicPr>
          <p:cNvPr id="122" name="Google Shape;122;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
        <p:nvSpPr>
          <p:cNvPr id="123" name="Google Shape;123;p3"/>
          <p:cNvSpPr txBox="1"/>
          <p:nvPr/>
        </p:nvSpPr>
        <p:spPr>
          <a:xfrm>
            <a:off x="6520635"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Verstehen des Mehrwerts von Sozialunternehmen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9" name="Google Shape;129;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0" name="Google Shape;130;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1" name="Google Shape;131;p4"/>
          <p:cNvSpPr/>
          <p:nvPr/>
        </p:nvSpPr>
        <p:spPr>
          <a:xfrm>
            <a:off x="1217490" y="840526"/>
            <a:ext cx="10054327" cy="52238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4"/>
          <p:cNvSpPr txBox="1"/>
          <p:nvPr/>
        </p:nvSpPr>
        <p:spPr>
          <a:xfrm>
            <a:off x="1780674" y="887507"/>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600" u="none" cap="none" strike="noStrike">
                <a:solidFill>
                  <a:srgbClr val="29BB89"/>
                </a:solidFill>
                <a:latin typeface="Quattrocento Sans"/>
                <a:ea typeface="Quattrocento Sans"/>
                <a:cs typeface="Quattrocento Sans"/>
                <a:sym typeface="Quattrocento Sans"/>
              </a:rPr>
              <a:t>Hintergrund</a:t>
            </a:r>
            <a:endParaRPr b="1" sz="3600">
              <a:solidFill>
                <a:srgbClr val="29BB89"/>
              </a:solidFill>
              <a:latin typeface="Quattrocento Sans"/>
              <a:ea typeface="Quattrocento Sans"/>
              <a:cs typeface="Quattrocento Sans"/>
              <a:sym typeface="Quattrocento Sans"/>
            </a:endParaRPr>
          </a:p>
        </p:txBody>
      </p:sp>
      <p:sp>
        <p:nvSpPr>
          <p:cNvPr id="133" name="Google Shape;133;p4"/>
          <p:cNvSpPr txBox="1"/>
          <p:nvPr/>
        </p:nvSpPr>
        <p:spPr>
          <a:xfrm>
            <a:off x="1524000" y="1517150"/>
            <a:ext cx="9540900" cy="4433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900">
                <a:solidFill>
                  <a:schemeClr val="dk1"/>
                </a:solidFill>
                <a:latin typeface="Quattrocento Sans"/>
                <a:ea typeface="Quattrocento Sans"/>
                <a:cs typeface="Quattrocento Sans"/>
                <a:sym typeface="Quattrocento Sans"/>
              </a:rPr>
              <a:t>Der Aktionsplan der Europäischen Kommission für unternehmerische Initiative 2020 (2013) unterstreicht die Notwendigkeit, Menschen in unternehmerischen Fähigkeiten zu schulen, um Unternehmenswachstum und Unternehmensgründungen zu fördern. </a:t>
            </a:r>
            <a:endParaRPr sz="1300"/>
          </a:p>
          <a:p>
            <a:pPr indent="0" lvl="0" marL="0" marR="0" rtl="0" algn="just">
              <a:spcBef>
                <a:spcPts val="0"/>
              </a:spcBef>
              <a:spcAft>
                <a:spcPts val="0"/>
              </a:spcAft>
              <a:buClr>
                <a:schemeClr val="dk1"/>
              </a:buClr>
              <a:buSzPts val="1100"/>
              <a:buFont typeface="Quattrocento Sans"/>
              <a:buNone/>
            </a:pPr>
            <a:r>
              <a:rPr lang="en-GB" sz="1900">
                <a:solidFill>
                  <a:schemeClr val="dk1"/>
                </a:solidFill>
                <a:latin typeface="Quattrocento Sans"/>
                <a:ea typeface="Quattrocento Sans"/>
                <a:cs typeface="Quattrocento Sans"/>
                <a:sym typeface="Quattrocento Sans"/>
              </a:rPr>
              <a:t>Im aktuellen Kontext der globalen Krise und des Klimawandels wird es immer wichtiger, die sozialen und ökologischen Aspekte des Unternehmertums zu berücksichtigen. </a:t>
            </a:r>
            <a:endParaRPr sz="1300"/>
          </a:p>
          <a:p>
            <a:pPr indent="0" lvl="0" marL="0" marR="0" rtl="0" algn="just">
              <a:spcBef>
                <a:spcPts val="600"/>
              </a:spcBef>
              <a:spcAft>
                <a:spcPts val="0"/>
              </a:spcAft>
              <a:buClr>
                <a:schemeClr val="dk1"/>
              </a:buClr>
              <a:buSzPts val="1100"/>
              <a:buFont typeface="Quattrocento Sans"/>
              <a:buNone/>
            </a:pPr>
            <a:r>
              <a:rPr lang="en-GB" sz="1900">
                <a:solidFill>
                  <a:schemeClr val="dk1"/>
                </a:solidFill>
                <a:latin typeface="Quattrocento Sans"/>
                <a:ea typeface="Quattrocento Sans"/>
                <a:cs typeface="Quattrocento Sans"/>
                <a:sym typeface="Quattrocento Sans"/>
              </a:rPr>
              <a:t>Neue Unternehmer können mit ihren Unternehmen zur wachsenden Nachfrage der Gesellschaft beitragen, was einen Mehrwert für Sozialunternehmen darstellt, die einen Teil ihrer Gewinne in Projekte zur Verbesserung unserer Gesellschaft und zur Verringerung der Umweltauswirkungen reinvestieren. Durch diese Maßnahmen können die Unternehmen Kunden an sich binden, die zunehmend daran interessiert sind, sich an einer sozialeren Wirtschaft zu beteiligen.</a:t>
            </a:r>
            <a:endParaRPr sz="1300"/>
          </a:p>
          <a:p>
            <a:pPr indent="0" lvl="0" marL="0" marR="0" rtl="0" algn="just">
              <a:spcBef>
                <a:spcPts val="600"/>
              </a:spcBef>
              <a:spcAft>
                <a:spcPts val="0"/>
              </a:spcAft>
              <a:buClr>
                <a:schemeClr val="dk1"/>
              </a:buClr>
              <a:buSzPts val="1100"/>
              <a:buFont typeface="Quattrocento Sans"/>
              <a:buNone/>
            </a:pPr>
            <a:r>
              <a:rPr lang="en-GB" sz="1900">
                <a:solidFill>
                  <a:schemeClr val="dk1"/>
                </a:solidFill>
                <a:latin typeface="Quattrocento Sans"/>
                <a:ea typeface="Quattrocento Sans"/>
                <a:cs typeface="Quattrocento Sans"/>
                <a:sym typeface="Quattrocento Sans"/>
              </a:rPr>
              <a:t>Aus diesen Gründen betonen wir das soziale Unternehmertum als den besten Weg für junge Menschen, mit anderen zusammenzuarbeiten und ein Unternehmen zu gründen. </a:t>
            </a:r>
            <a:endParaRPr sz="1300"/>
          </a:p>
          <a:p>
            <a:pPr indent="0" lvl="0" marL="0" marR="0" rtl="0" algn="just">
              <a:spcBef>
                <a:spcPts val="600"/>
              </a:spcBef>
              <a:spcAft>
                <a:spcPts val="0"/>
              </a:spcAft>
              <a:buClr>
                <a:schemeClr val="dk1"/>
              </a:buClr>
              <a:buSzPts val="1100"/>
              <a:buFont typeface="Calibri"/>
              <a:buNone/>
            </a:pPr>
            <a:r>
              <a:t/>
            </a:r>
            <a:endParaRPr sz="2000">
              <a:solidFill>
                <a:schemeClr val="dk1"/>
              </a:solidFill>
              <a:latin typeface="Quattrocento Sans"/>
              <a:ea typeface="Quattrocento Sans"/>
              <a:cs typeface="Quattrocento Sans"/>
              <a:sym typeface="Quattrocento Sans"/>
            </a:endParaRPr>
          </a:p>
        </p:txBody>
      </p:sp>
      <p:pic>
        <p:nvPicPr>
          <p:cNvPr id="134" name="Google Shape;134;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type="title"/>
          </p:nvPr>
        </p:nvSpPr>
        <p:spPr>
          <a:xfrm>
            <a:off x="3017850" y="649593"/>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4B9D9"/>
              </a:buClr>
              <a:buSzPts val="3600"/>
              <a:buFont typeface="Quattrocento Sans"/>
              <a:buNone/>
            </a:pPr>
            <a:r>
              <a:rPr b="1" lang="en-GB" sz="3600">
                <a:solidFill>
                  <a:srgbClr val="04B9D9"/>
                </a:solidFill>
                <a:latin typeface="Quattrocento Sans"/>
                <a:ea typeface="Quattrocento Sans"/>
                <a:cs typeface="Quattrocento Sans"/>
                <a:sym typeface="Quattrocento Sans"/>
              </a:rPr>
              <a:t>EINIGE DEFINITIONEN</a:t>
            </a:r>
            <a:endParaRPr/>
          </a:p>
        </p:txBody>
      </p:sp>
      <p:sp>
        <p:nvSpPr>
          <p:cNvPr id="140" name="Google Shape;140;p5"/>
          <p:cNvSpPr txBox="1"/>
          <p:nvPr/>
        </p:nvSpPr>
        <p:spPr>
          <a:xfrm>
            <a:off x="1340625" y="3841018"/>
            <a:ext cx="2851547"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UNTERNEHMERTUM?</a:t>
            </a:r>
            <a:endParaRPr/>
          </a:p>
        </p:txBody>
      </p:sp>
      <p:sp>
        <p:nvSpPr>
          <p:cNvPr id="141" name="Google Shape;141;p5"/>
          <p:cNvSpPr txBox="1"/>
          <p:nvPr/>
        </p:nvSpPr>
        <p:spPr>
          <a:xfrm>
            <a:off x="4540584" y="3840223"/>
            <a:ext cx="269386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LEADERSHIP?</a:t>
            </a:r>
            <a:endParaRPr/>
          </a:p>
        </p:txBody>
      </p:sp>
      <p:sp>
        <p:nvSpPr>
          <p:cNvPr id="142" name="Google Shape;142;p5"/>
          <p:cNvSpPr txBox="1"/>
          <p:nvPr/>
        </p:nvSpPr>
        <p:spPr>
          <a:xfrm>
            <a:off x="7969053" y="3840223"/>
            <a:ext cx="2693868" cy="4571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UNTERNEHMERISCHE FÜHRUNG ?</a:t>
            </a:r>
            <a:endParaRPr/>
          </a:p>
        </p:txBody>
      </p:sp>
      <p:sp>
        <p:nvSpPr>
          <p:cNvPr id="143" name="Google Shape;143;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4" name="Google Shape;144;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grpSp>
        <p:nvGrpSpPr>
          <p:cNvPr id="145" name="Google Shape;145;p5"/>
          <p:cNvGrpSpPr/>
          <p:nvPr/>
        </p:nvGrpSpPr>
        <p:grpSpPr>
          <a:xfrm>
            <a:off x="1915441" y="1609314"/>
            <a:ext cx="8137879" cy="2093049"/>
            <a:chOff x="1915441" y="1932871"/>
            <a:chExt cx="8137879" cy="2093049"/>
          </a:xfrm>
        </p:grpSpPr>
        <p:pic>
          <p:nvPicPr>
            <p:cNvPr id="146" name="Google Shape;146;p5"/>
            <p:cNvPicPr preferRelativeResize="0"/>
            <p:nvPr/>
          </p:nvPicPr>
          <p:blipFill rotWithShape="1">
            <a:blip r:embed="rId4">
              <a:alphaModFix/>
            </a:blip>
            <a:srcRect b="0" l="0" r="0" t="0"/>
            <a:stretch/>
          </p:blipFill>
          <p:spPr>
            <a:xfrm>
              <a:off x="1915441" y="1942613"/>
              <a:ext cx="1543367" cy="2083307"/>
            </a:xfrm>
            <a:prstGeom prst="rect">
              <a:avLst/>
            </a:prstGeom>
            <a:noFill/>
            <a:ln>
              <a:noFill/>
            </a:ln>
          </p:spPr>
        </p:pic>
        <p:pic>
          <p:nvPicPr>
            <p:cNvPr id="147" name="Google Shape;147;p5"/>
            <p:cNvPicPr preferRelativeResize="0"/>
            <p:nvPr/>
          </p:nvPicPr>
          <p:blipFill rotWithShape="1">
            <a:blip r:embed="rId4">
              <a:alphaModFix/>
            </a:blip>
            <a:srcRect b="0" l="0" r="0" t="0"/>
            <a:stretch/>
          </p:blipFill>
          <p:spPr>
            <a:xfrm>
              <a:off x="5115837" y="1932871"/>
              <a:ext cx="1543367" cy="2083307"/>
            </a:xfrm>
            <a:prstGeom prst="rect">
              <a:avLst/>
            </a:prstGeom>
            <a:noFill/>
            <a:ln>
              <a:noFill/>
            </a:ln>
          </p:spPr>
        </p:pic>
        <p:pic>
          <p:nvPicPr>
            <p:cNvPr id="148" name="Google Shape;148;p5"/>
            <p:cNvPicPr preferRelativeResize="0"/>
            <p:nvPr/>
          </p:nvPicPr>
          <p:blipFill rotWithShape="1">
            <a:blip r:embed="rId4">
              <a:alphaModFix/>
            </a:blip>
            <a:srcRect b="0" l="0" r="0" t="0"/>
            <a:stretch/>
          </p:blipFill>
          <p:spPr>
            <a:xfrm>
              <a:off x="8509953" y="1932871"/>
              <a:ext cx="1543367" cy="2083307"/>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a:off x="5496994" y="2600936"/>
              <a:ext cx="781050" cy="781050"/>
            </a:xfrm>
            <a:prstGeom prst="rect">
              <a:avLst/>
            </a:prstGeom>
            <a:noFill/>
            <a:ln>
              <a:noFill/>
            </a:ln>
          </p:spPr>
        </p:pic>
        <p:pic>
          <p:nvPicPr>
            <p:cNvPr id="150" name="Google Shape;150;p5"/>
            <p:cNvPicPr preferRelativeResize="0"/>
            <p:nvPr/>
          </p:nvPicPr>
          <p:blipFill rotWithShape="1">
            <a:blip r:embed="rId6">
              <a:alphaModFix/>
            </a:blip>
            <a:srcRect b="0" l="0" r="0" t="0"/>
            <a:stretch/>
          </p:blipFill>
          <p:spPr>
            <a:xfrm>
              <a:off x="2293620" y="2600936"/>
              <a:ext cx="781050" cy="781050"/>
            </a:xfrm>
            <a:prstGeom prst="rect">
              <a:avLst/>
            </a:prstGeom>
            <a:noFill/>
            <a:ln>
              <a:noFill/>
            </a:ln>
          </p:spPr>
        </p:pic>
        <p:pic>
          <p:nvPicPr>
            <p:cNvPr id="151" name="Google Shape;151;p5"/>
            <p:cNvPicPr preferRelativeResize="0"/>
            <p:nvPr/>
          </p:nvPicPr>
          <p:blipFill rotWithShape="1">
            <a:blip r:embed="rId7">
              <a:alphaModFix/>
            </a:blip>
            <a:srcRect b="0" l="0" r="0" t="0"/>
            <a:stretch/>
          </p:blipFill>
          <p:spPr>
            <a:xfrm>
              <a:off x="8891110" y="2600936"/>
              <a:ext cx="781050" cy="781050"/>
            </a:xfrm>
            <a:prstGeom prst="rect">
              <a:avLst/>
            </a:prstGeom>
            <a:noFill/>
            <a:ln>
              <a:noFill/>
            </a:ln>
          </p:spPr>
        </p:pic>
      </p:grpSp>
      <p:pic>
        <p:nvPicPr>
          <p:cNvPr id="152" name="Google Shape;152;p5"/>
          <p:cNvPicPr preferRelativeResize="0"/>
          <p:nvPr/>
        </p:nvPicPr>
        <p:blipFill rotWithShape="1">
          <a:blip r:embed="rId8">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3017850" y="649593"/>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4B9D9"/>
              </a:buClr>
              <a:buSzPts val="3600"/>
              <a:buFont typeface="Quattrocento Sans"/>
              <a:buNone/>
            </a:pPr>
            <a:r>
              <a:rPr b="1" lang="en-GB" sz="3600">
                <a:solidFill>
                  <a:srgbClr val="04B9D9"/>
                </a:solidFill>
                <a:latin typeface="Quattrocento Sans"/>
                <a:ea typeface="Quattrocento Sans"/>
                <a:cs typeface="Quattrocento Sans"/>
                <a:sym typeface="Quattrocento Sans"/>
              </a:rPr>
              <a:t>EINIGE DEFINITIONEN</a:t>
            </a:r>
            <a:endParaRPr/>
          </a:p>
        </p:txBody>
      </p:sp>
      <p:sp>
        <p:nvSpPr>
          <p:cNvPr id="158" name="Google Shape;158;p6"/>
          <p:cNvSpPr txBox="1"/>
          <p:nvPr/>
        </p:nvSpPr>
        <p:spPr>
          <a:xfrm>
            <a:off x="1340625" y="3841018"/>
            <a:ext cx="268703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UNTERNEHMERTUM</a:t>
            </a:r>
            <a:endParaRPr/>
          </a:p>
        </p:txBody>
      </p:sp>
      <p:sp>
        <p:nvSpPr>
          <p:cNvPr id="159" name="Google Shape;159;p6"/>
          <p:cNvSpPr txBox="1"/>
          <p:nvPr/>
        </p:nvSpPr>
        <p:spPr>
          <a:xfrm>
            <a:off x="4540584" y="3840223"/>
            <a:ext cx="269386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LEADERSHIP</a:t>
            </a:r>
            <a:endParaRPr/>
          </a:p>
        </p:txBody>
      </p:sp>
      <p:sp>
        <p:nvSpPr>
          <p:cNvPr id="160" name="Google Shape;160;p6"/>
          <p:cNvSpPr txBox="1"/>
          <p:nvPr/>
        </p:nvSpPr>
        <p:spPr>
          <a:xfrm>
            <a:off x="1265092" y="4352480"/>
            <a:ext cx="276257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4B9D9"/>
                </a:solidFill>
                <a:latin typeface="Quattrocento Sans"/>
                <a:ea typeface="Quattrocento Sans"/>
                <a:cs typeface="Quattrocento Sans"/>
                <a:sym typeface="Quattrocento Sans"/>
              </a:rPr>
              <a:t>Die Fähigkeit, Chancen und Ideen zu nutzen und sie in Wert für andere umzuwandeln. Der geschaffene Wert kann finanziell, kulturell oder sozial sein" (Europäische Union, 2018).</a:t>
            </a:r>
            <a:endParaRPr sz="1600">
              <a:solidFill>
                <a:srgbClr val="04B9D9"/>
              </a:solidFill>
              <a:latin typeface="Quattrocento Sans"/>
              <a:ea typeface="Quattrocento Sans"/>
              <a:cs typeface="Quattrocento Sans"/>
              <a:sym typeface="Quattrocento Sans"/>
            </a:endParaRPr>
          </a:p>
        </p:txBody>
      </p:sp>
      <p:sp>
        <p:nvSpPr>
          <p:cNvPr id="161" name="Google Shape;161;p6"/>
          <p:cNvSpPr txBox="1"/>
          <p:nvPr/>
        </p:nvSpPr>
        <p:spPr>
          <a:xfrm>
            <a:off x="7969053" y="3840223"/>
            <a:ext cx="2693868" cy="4571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UNTERNEHMERISCHE FÜHRUNG ?</a:t>
            </a:r>
            <a:endParaRPr/>
          </a:p>
        </p:txBody>
      </p:sp>
      <p:sp>
        <p:nvSpPr>
          <p:cNvPr id="162" name="Google Shape;162;p6"/>
          <p:cNvSpPr txBox="1"/>
          <p:nvPr/>
        </p:nvSpPr>
        <p:spPr>
          <a:xfrm>
            <a:off x="4506232" y="4352480"/>
            <a:ext cx="276257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4B9D9"/>
                </a:solidFill>
                <a:latin typeface="Quattrocento Sans"/>
                <a:ea typeface="Quattrocento Sans"/>
                <a:cs typeface="Quattrocento Sans"/>
                <a:sym typeface="Quattrocento Sans"/>
              </a:rPr>
              <a:t>Strategische Vision in Verbindung mit der Fähigkeit, andere durch die Systeme, Prozesse und Kultur einer Organisation zu beeinflussen und zu motivieren (Roomi und Harrison, 2011)</a:t>
            </a:r>
            <a:endParaRPr sz="1600">
              <a:solidFill>
                <a:srgbClr val="04B9D9"/>
              </a:solidFill>
              <a:latin typeface="Quattrocento Sans"/>
              <a:ea typeface="Quattrocento Sans"/>
              <a:cs typeface="Quattrocento Sans"/>
              <a:sym typeface="Quattrocento Sans"/>
            </a:endParaRPr>
          </a:p>
        </p:txBody>
      </p:sp>
      <p:sp>
        <p:nvSpPr>
          <p:cNvPr id="163" name="Google Shape;163;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4" name="Google Shape;164;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grpSp>
        <p:nvGrpSpPr>
          <p:cNvPr id="165" name="Google Shape;165;p6"/>
          <p:cNvGrpSpPr/>
          <p:nvPr/>
        </p:nvGrpSpPr>
        <p:grpSpPr>
          <a:xfrm>
            <a:off x="1915441" y="1609314"/>
            <a:ext cx="8137879" cy="2093049"/>
            <a:chOff x="1915441" y="1932871"/>
            <a:chExt cx="8137879" cy="2093049"/>
          </a:xfrm>
        </p:grpSpPr>
        <p:pic>
          <p:nvPicPr>
            <p:cNvPr id="166" name="Google Shape;166;p6"/>
            <p:cNvPicPr preferRelativeResize="0"/>
            <p:nvPr/>
          </p:nvPicPr>
          <p:blipFill rotWithShape="1">
            <a:blip r:embed="rId4">
              <a:alphaModFix/>
            </a:blip>
            <a:srcRect b="0" l="0" r="0" t="0"/>
            <a:stretch/>
          </p:blipFill>
          <p:spPr>
            <a:xfrm>
              <a:off x="1915441" y="1942613"/>
              <a:ext cx="1543367" cy="2083307"/>
            </a:xfrm>
            <a:prstGeom prst="rect">
              <a:avLst/>
            </a:prstGeom>
            <a:noFill/>
            <a:ln>
              <a:noFill/>
            </a:ln>
          </p:spPr>
        </p:pic>
        <p:pic>
          <p:nvPicPr>
            <p:cNvPr id="167" name="Google Shape;167;p6"/>
            <p:cNvPicPr preferRelativeResize="0"/>
            <p:nvPr/>
          </p:nvPicPr>
          <p:blipFill rotWithShape="1">
            <a:blip r:embed="rId4">
              <a:alphaModFix/>
            </a:blip>
            <a:srcRect b="0" l="0" r="0" t="0"/>
            <a:stretch/>
          </p:blipFill>
          <p:spPr>
            <a:xfrm>
              <a:off x="5115837" y="1932871"/>
              <a:ext cx="1543367" cy="2083307"/>
            </a:xfrm>
            <a:prstGeom prst="rect">
              <a:avLst/>
            </a:prstGeom>
            <a:noFill/>
            <a:ln>
              <a:noFill/>
            </a:ln>
          </p:spPr>
        </p:pic>
        <p:pic>
          <p:nvPicPr>
            <p:cNvPr id="168" name="Google Shape;168;p6"/>
            <p:cNvPicPr preferRelativeResize="0"/>
            <p:nvPr/>
          </p:nvPicPr>
          <p:blipFill rotWithShape="1">
            <a:blip r:embed="rId4">
              <a:alphaModFix/>
            </a:blip>
            <a:srcRect b="0" l="0" r="0" t="0"/>
            <a:stretch/>
          </p:blipFill>
          <p:spPr>
            <a:xfrm>
              <a:off x="8509953" y="1932871"/>
              <a:ext cx="1543367" cy="2083307"/>
            </a:xfrm>
            <a:prstGeom prst="rect">
              <a:avLst/>
            </a:prstGeom>
            <a:noFill/>
            <a:ln>
              <a:noFill/>
            </a:ln>
          </p:spPr>
        </p:pic>
        <p:pic>
          <p:nvPicPr>
            <p:cNvPr id="169" name="Google Shape;169;p6"/>
            <p:cNvPicPr preferRelativeResize="0"/>
            <p:nvPr/>
          </p:nvPicPr>
          <p:blipFill rotWithShape="1">
            <a:blip r:embed="rId5">
              <a:alphaModFix/>
            </a:blip>
            <a:srcRect b="0" l="0" r="0" t="0"/>
            <a:stretch/>
          </p:blipFill>
          <p:spPr>
            <a:xfrm>
              <a:off x="5496994" y="2600936"/>
              <a:ext cx="781050" cy="781050"/>
            </a:xfrm>
            <a:prstGeom prst="rect">
              <a:avLst/>
            </a:prstGeom>
            <a:noFill/>
            <a:ln>
              <a:noFill/>
            </a:ln>
          </p:spPr>
        </p:pic>
        <p:pic>
          <p:nvPicPr>
            <p:cNvPr id="170" name="Google Shape;170;p6"/>
            <p:cNvPicPr preferRelativeResize="0"/>
            <p:nvPr/>
          </p:nvPicPr>
          <p:blipFill rotWithShape="1">
            <a:blip r:embed="rId6">
              <a:alphaModFix/>
            </a:blip>
            <a:srcRect b="0" l="0" r="0" t="0"/>
            <a:stretch/>
          </p:blipFill>
          <p:spPr>
            <a:xfrm>
              <a:off x="2293620" y="2600936"/>
              <a:ext cx="781050" cy="781050"/>
            </a:xfrm>
            <a:prstGeom prst="rect">
              <a:avLst/>
            </a:prstGeom>
            <a:noFill/>
            <a:ln>
              <a:noFill/>
            </a:ln>
          </p:spPr>
        </p:pic>
        <p:pic>
          <p:nvPicPr>
            <p:cNvPr id="171" name="Google Shape;171;p6"/>
            <p:cNvPicPr preferRelativeResize="0"/>
            <p:nvPr/>
          </p:nvPicPr>
          <p:blipFill rotWithShape="1">
            <a:blip r:embed="rId7">
              <a:alphaModFix/>
            </a:blip>
            <a:srcRect b="0" l="0" r="0" t="0"/>
            <a:stretch/>
          </p:blipFill>
          <p:spPr>
            <a:xfrm>
              <a:off x="8891110" y="2600936"/>
              <a:ext cx="781050" cy="781050"/>
            </a:xfrm>
            <a:prstGeom prst="rect">
              <a:avLst/>
            </a:prstGeom>
            <a:noFill/>
            <a:ln>
              <a:noFill/>
            </a:ln>
          </p:spPr>
        </p:pic>
      </p:grpSp>
      <p:pic>
        <p:nvPicPr>
          <p:cNvPr id="172" name="Google Shape;172;p6"/>
          <p:cNvPicPr preferRelativeResize="0"/>
          <p:nvPr/>
        </p:nvPicPr>
        <p:blipFill rotWithShape="1">
          <a:blip r:embed="rId8">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type="title"/>
          </p:nvPr>
        </p:nvSpPr>
        <p:spPr>
          <a:xfrm>
            <a:off x="3017850" y="649593"/>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4B9D9"/>
              </a:buClr>
              <a:buSzPts val="3600"/>
              <a:buFont typeface="Quattrocento Sans"/>
              <a:buNone/>
            </a:pPr>
            <a:r>
              <a:rPr b="1" lang="en-GB" sz="3600">
                <a:solidFill>
                  <a:srgbClr val="04B9D9"/>
                </a:solidFill>
                <a:latin typeface="Quattrocento Sans"/>
                <a:ea typeface="Quattrocento Sans"/>
                <a:cs typeface="Quattrocento Sans"/>
                <a:sym typeface="Quattrocento Sans"/>
              </a:rPr>
              <a:t>EINIGE DEFINITIONEN</a:t>
            </a:r>
            <a:endParaRPr/>
          </a:p>
        </p:txBody>
      </p:sp>
      <p:sp>
        <p:nvSpPr>
          <p:cNvPr id="178" name="Google Shape;178;p7"/>
          <p:cNvSpPr txBox="1"/>
          <p:nvPr/>
        </p:nvSpPr>
        <p:spPr>
          <a:xfrm>
            <a:off x="1340625" y="3841018"/>
            <a:ext cx="268703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UNTERNEHMERTUM</a:t>
            </a:r>
            <a:endParaRPr/>
          </a:p>
        </p:txBody>
      </p:sp>
      <p:sp>
        <p:nvSpPr>
          <p:cNvPr id="179" name="Google Shape;179;p7"/>
          <p:cNvSpPr txBox="1"/>
          <p:nvPr/>
        </p:nvSpPr>
        <p:spPr>
          <a:xfrm>
            <a:off x="4540584" y="3840223"/>
            <a:ext cx="269386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LEADERSHIP</a:t>
            </a:r>
            <a:endParaRPr/>
          </a:p>
        </p:txBody>
      </p:sp>
      <p:sp>
        <p:nvSpPr>
          <p:cNvPr id="180" name="Google Shape;180;p7"/>
          <p:cNvSpPr txBox="1"/>
          <p:nvPr/>
        </p:nvSpPr>
        <p:spPr>
          <a:xfrm>
            <a:off x="1265092" y="4352480"/>
            <a:ext cx="276257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4B9D9"/>
                </a:solidFill>
                <a:latin typeface="Quattrocento Sans"/>
                <a:ea typeface="Quattrocento Sans"/>
                <a:cs typeface="Quattrocento Sans"/>
                <a:sym typeface="Quattrocento Sans"/>
              </a:rPr>
              <a:t>Die Fähigkeit, Chancen und Ideen zu nutzen und sie in Wert für andere umzuwandeln. Der geschaffene Wert kann finanziell, kulturell oder sozial sein" (Europäische Union, 2018).</a:t>
            </a:r>
            <a:endParaRPr sz="1600">
              <a:solidFill>
                <a:srgbClr val="04B9D9"/>
              </a:solidFill>
              <a:latin typeface="Quattrocento Sans"/>
              <a:ea typeface="Quattrocento Sans"/>
              <a:cs typeface="Quattrocento Sans"/>
              <a:sym typeface="Quattrocento Sans"/>
            </a:endParaRPr>
          </a:p>
        </p:txBody>
      </p:sp>
      <p:sp>
        <p:nvSpPr>
          <p:cNvPr id="181" name="Google Shape;181;p7"/>
          <p:cNvSpPr txBox="1"/>
          <p:nvPr/>
        </p:nvSpPr>
        <p:spPr>
          <a:xfrm>
            <a:off x="7969053" y="3840223"/>
            <a:ext cx="2693868" cy="4571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GB" sz="2000">
                <a:solidFill>
                  <a:srgbClr val="04B9D9"/>
                </a:solidFill>
                <a:latin typeface="Quattrocento Sans"/>
                <a:ea typeface="Quattrocento Sans"/>
                <a:cs typeface="Quattrocento Sans"/>
                <a:sym typeface="Quattrocento Sans"/>
              </a:rPr>
              <a:t>UNTERNEHMERISCHE FÜHRUNG </a:t>
            </a:r>
            <a:endParaRPr/>
          </a:p>
        </p:txBody>
      </p:sp>
      <p:sp>
        <p:nvSpPr>
          <p:cNvPr id="182" name="Google Shape;182;p7"/>
          <p:cNvSpPr txBox="1"/>
          <p:nvPr/>
        </p:nvSpPr>
        <p:spPr>
          <a:xfrm>
            <a:off x="4506232" y="4352480"/>
            <a:ext cx="276257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4B9D9"/>
                </a:solidFill>
                <a:latin typeface="Quattrocento Sans"/>
                <a:ea typeface="Quattrocento Sans"/>
                <a:cs typeface="Quattrocento Sans"/>
                <a:sym typeface="Quattrocento Sans"/>
              </a:rPr>
              <a:t>Strategische Vision in Verbindung mit der Fähigkeit, andere durch die Systeme, Prozesse und Kultur einer Organisation zu beeinflussen und zu motivieren (Roomi und Harrison, 2011)</a:t>
            </a:r>
            <a:endParaRPr sz="1600">
              <a:solidFill>
                <a:srgbClr val="04B9D9"/>
              </a:solidFill>
              <a:latin typeface="Quattrocento Sans"/>
              <a:ea typeface="Quattrocento Sans"/>
              <a:cs typeface="Quattrocento Sans"/>
              <a:sym typeface="Quattrocento Sans"/>
            </a:endParaRPr>
          </a:p>
        </p:txBody>
      </p:sp>
      <p:sp>
        <p:nvSpPr>
          <p:cNvPr id="183" name="Google Shape;183;p7"/>
          <p:cNvSpPr txBox="1"/>
          <p:nvPr/>
        </p:nvSpPr>
        <p:spPr>
          <a:xfrm>
            <a:off x="7969053" y="4352480"/>
            <a:ext cx="2762572"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04B9D9"/>
                </a:solidFill>
                <a:latin typeface="Quattrocento Sans"/>
                <a:ea typeface="Quattrocento Sans"/>
                <a:cs typeface="Quattrocento Sans"/>
                <a:sym typeface="Quattrocento Sans"/>
              </a:rPr>
              <a:t>Verschmelzung dieser beiden Elemente: eine Vision zu haben und zu vermitteln, um Teams dazu zu bringen, Chancen für Wettbewerbsvorteile zu erkennen, zu entwickeln und zu ergreifen</a:t>
            </a:r>
            <a:endParaRPr sz="1600">
              <a:solidFill>
                <a:srgbClr val="04B9D9"/>
              </a:solidFill>
              <a:latin typeface="Quattrocento Sans"/>
              <a:ea typeface="Quattrocento Sans"/>
              <a:cs typeface="Quattrocento Sans"/>
              <a:sym typeface="Quattrocento Sans"/>
            </a:endParaRPr>
          </a:p>
        </p:txBody>
      </p:sp>
      <p:sp>
        <p:nvSpPr>
          <p:cNvPr id="184" name="Google Shape;18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5" name="Google Shape;185;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grpSp>
        <p:nvGrpSpPr>
          <p:cNvPr id="186" name="Google Shape;186;p7"/>
          <p:cNvGrpSpPr/>
          <p:nvPr/>
        </p:nvGrpSpPr>
        <p:grpSpPr>
          <a:xfrm>
            <a:off x="1915441" y="1609314"/>
            <a:ext cx="8137879" cy="2093049"/>
            <a:chOff x="1915441" y="1932871"/>
            <a:chExt cx="8137879" cy="2093049"/>
          </a:xfrm>
        </p:grpSpPr>
        <p:pic>
          <p:nvPicPr>
            <p:cNvPr id="187" name="Google Shape;187;p7"/>
            <p:cNvPicPr preferRelativeResize="0"/>
            <p:nvPr/>
          </p:nvPicPr>
          <p:blipFill rotWithShape="1">
            <a:blip r:embed="rId4">
              <a:alphaModFix/>
            </a:blip>
            <a:srcRect b="0" l="0" r="0" t="0"/>
            <a:stretch/>
          </p:blipFill>
          <p:spPr>
            <a:xfrm>
              <a:off x="1915441" y="1942613"/>
              <a:ext cx="1543367" cy="2083307"/>
            </a:xfrm>
            <a:prstGeom prst="rect">
              <a:avLst/>
            </a:prstGeom>
            <a:noFill/>
            <a:ln>
              <a:noFill/>
            </a:ln>
          </p:spPr>
        </p:pic>
        <p:pic>
          <p:nvPicPr>
            <p:cNvPr id="188" name="Google Shape;188;p7"/>
            <p:cNvPicPr preferRelativeResize="0"/>
            <p:nvPr/>
          </p:nvPicPr>
          <p:blipFill rotWithShape="1">
            <a:blip r:embed="rId4">
              <a:alphaModFix/>
            </a:blip>
            <a:srcRect b="0" l="0" r="0" t="0"/>
            <a:stretch/>
          </p:blipFill>
          <p:spPr>
            <a:xfrm>
              <a:off x="5115837" y="1932871"/>
              <a:ext cx="1543367" cy="2083307"/>
            </a:xfrm>
            <a:prstGeom prst="rect">
              <a:avLst/>
            </a:prstGeom>
            <a:noFill/>
            <a:ln>
              <a:noFill/>
            </a:ln>
          </p:spPr>
        </p:pic>
        <p:pic>
          <p:nvPicPr>
            <p:cNvPr id="189" name="Google Shape;189;p7"/>
            <p:cNvPicPr preferRelativeResize="0"/>
            <p:nvPr/>
          </p:nvPicPr>
          <p:blipFill rotWithShape="1">
            <a:blip r:embed="rId4">
              <a:alphaModFix/>
            </a:blip>
            <a:srcRect b="0" l="0" r="0" t="0"/>
            <a:stretch/>
          </p:blipFill>
          <p:spPr>
            <a:xfrm>
              <a:off x="8509953" y="1932871"/>
              <a:ext cx="1543367" cy="2083307"/>
            </a:xfrm>
            <a:prstGeom prst="rect">
              <a:avLst/>
            </a:prstGeom>
            <a:noFill/>
            <a:ln>
              <a:noFill/>
            </a:ln>
          </p:spPr>
        </p:pic>
        <p:pic>
          <p:nvPicPr>
            <p:cNvPr id="190" name="Google Shape;190;p7"/>
            <p:cNvPicPr preferRelativeResize="0"/>
            <p:nvPr/>
          </p:nvPicPr>
          <p:blipFill rotWithShape="1">
            <a:blip r:embed="rId5">
              <a:alphaModFix/>
            </a:blip>
            <a:srcRect b="0" l="0" r="0" t="0"/>
            <a:stretch/>
          </p:blipFill>
          <p:spPr>
            <a:xfrm>
              <a:off x="5496994" y="2600936"/>
              <a:ext cx="781050" cy="781050"/>
            </a:xfrm>
            <a:prstGeom prst="rect">
              <a:avLst/>
            </a:prstGeom>
            <a:noFill/>
            <a:ln>
              <a:noFill/>
            </a:ln>
          </p:spPr>
        </p:pic>
        <p:pic>
          <p:nvPicPr>
            <p:cNvPr id="191" name="Google Shape;191;p7"/>
            <p:cNvPicPr preferRelativeResize="0"/>
            <p:nvPr/>
          </p:nvPicPr>
          <p:blipFill rotWithShape="1">
            <a:blip r:embed="rId6">
              <a:alphaModFix/>
            </a:blip>
            <a:srcRect b="0" l="0" r="0" t="0"/>
            <a:stretch/>
          </p:blipFill>
          <p:spPr>
            <a:xfrm>
              <a:off x="2293620" y="2600936"/>
              <a:ext cx="781050" cy="781050"/>
            </a:xfrm>
            <a:prstGeom prst="rect">
              <a:avLst/>
            </a:prstGeom>
            <a:noFill/>
            <a:ln>
              <a:noFill/>
            </a:ln>
          </p:spPr>
        </p:pic>
        <p:pic>
          <p:nvPicPr>
            <p:cNvPr id="192" name="Google Shape;192;p7"/>
            <p:cNvPicPr preferRelativeResize="0"/>
            <p:nvPr/>
          </p:nvPicPr>
          <p:blipFill rotWithShape="1">
            <a:blip r:embed="rId7">
              <a:alphaModFix/>
            </a:blip>
            <a:srcRect b="0" l="0" r="0" t="0"/>
            <a:stretch/>
          </p:blipFill>
          <p:spPr>
            <a:xfrm>
              <a:off x="8891110" y="2600936"/>
              <a:ext cx="781050" cy="781050"/>
            </a:xfrm>
            <a:prstGeom prst="rect">
              <a:avLst/>
            </a:prstGeom>
            <a:noFill/>
            <a:ln>
              <a:noFill/>
            </a:ln>
          </p:spPr>
        </p:pic>
      </p:grpSp>
      <p:pic>
        <p:nvPicPr>
          <p:cNvPr id="193" name="Google Shape;193;p7"/>
          <p:cNvPicPr preferRelativeResize="0"/>
          <p:nvPr/>
        </p:nvPicPr>
        <p:blipFill rotWithShape="1">
          <a:blip r:embed="rId8">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9" name="Google Shape;199;p8"/>
          <p:cNvSpPr txBox="1"/>
          <p:nvPr/>
        </p:nvSpPr>
        <p:spPr>
          <a:xfrm>
            <a:off x="911432" y="501668"/>
            <a:ext cx="5310622"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Unternehmerische Fähigkeiten und Kompetenzen</a:t>
            </a:r>
            <a:endParaRPr/>
          </a:p>
        </p:txBody>
      </p:sp>
      <p:pic>
        <p:nvPicPr>
          <p:cNvPr id="200" name="Google Shape;200;p8" title="Gráfico">
            <a:hlinkClick r:id="rId4"/>
          </p:cNvPr>
          <p:cNvPicPr preferRelativeResize="0"/>
          <p:nvPr/>
        </p:nvPicPr>
        <p:blipFill rotWithShape="1">
          <a:blip r:embed="rId5">
            <a:alphaModFix/>
          </a:blip>
          <a:srcRect b="0" l="19523" r="19595" t="0"/>
          <a:stretch/>
        </p:blipFill>
        <p:spPr>
          <a:xfrm>
            <a:off x="1185096" y="1832346"/>
            <a:ext cx="3503002" cy="3557905"/>
          </a:xfrm>
          <a:prstGeom prst="rect">
            <a:avLst/>
          </a:prstGeom>
          <a:noFill/>
          <a:ln>
            <a:noFill/>
          </a:ln>
        </p:spPr>
      </p:pic>
      <p:sp>
        <p:nvSpPr>
          <p:cNvPr id="201" name="Google Shape;201;p8"/>
          <p:cNvSpPr txBox="1"/>
          <p:nvPr/>
        </p:nvSpPr>
        <p:spPr>
          <a:xfrm>
            <a:off x="5596738" y="1487179"/>
            <a:ext cx="1901049"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KOMPETENZEN</a:t>
            </a:r>
            <a:endParaRPr b="1" i="0" sz="1600" u="none" cap="none" strike="noStrike">
              <a:solidFill>
                <a:srgbClr val="29BB89"/>
              </a:solidFill>
              <a:latin typeface="Quattrocento Sans"/>
              <a:ea typeface="Quattrocento Sans"/>
              <a:cs typeface="Quattrocento Sans"/>
              <a:sym typeface="Quattrocento Sans"/>
            </a:endParaRPr>
          </a:p>
        </p:txBody>
      </p:sp>
      <p:sp>
        <p:nvSpPr>
          <p:cNvPr id="202" name="Google Shape;202;p8"/>
          <p:cNvSpPr txBox="1"/>
          <p:nvPr/>
        </p:nvSpPr>
        <p:spPr>
          <a:xfrm>
            <a:off x="5575471" y="1644723"/>
            <a:ext cx="5982115" cy="711032"/>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Arial"/>
                <a:ea typeface="Arial"/>
                <a:cs typeface="Arial"/>
                <a:sym typeface="Arial"/>
              </a:rPr>
              <a:t>Kompetenzen können definiert werden als die Kombination von beobachtbarem und messbarem Wissen, Fähigkeiten und persönlichen Einstellungen</a:t>
            </a:r>
            <a:endParaRPr/>
          </a:p>
        </p:txBody>
      </p:sp>
      <p:sp>
        <p:nvSpPr>
          <p:cNvPr id="203" name="Google Shape;203;p8"/>
          <p:cNvSpPr txBox="1"/>
          <p:nvPr/>
        </p:nvSpPr>
        <p:spPr>
          <a:xfrm>
            <a:off x="5595549" y="2407932"/>
            <a:ext cx="5886864"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EIN UNTERNEHMER WEIST 3 SCHLÜSSELKOMPETENZEN AUF</a:t>
            </a:r>
            <a:endParaRPr/>
          </a:p>
        </p:txBody>
      </p:sp>
      <p:sp>
        <p:nvSpPr>
          <p:cNvPr id="204" name="Google Shape;204;p8"/>
          <p:cNvSpPr txBox="1"/>
          <p:nvPr/>
        </p:nvSpPr>
        <p:spPr>
          <a:xfrm>
            <a:off x="5545784" y="2690592"/>
            <a:ext cx="617129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 Wissen: Fakten, Wahrheiten und Grundsätze, die durch formale Ausbildung und/oder Erfahrung erworben wurden. </a:t>
            </a:r>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-Fertigkeiten: eine durch spezielle Ausbildung erworbene Befähigung zu geistigen Operationen oder physischen Prozessen.</a:t>
            </a:r>
            <a:endParaRPr/>
          </a:p>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-Einstellung: Unternehmer sollten sich für ihre Ideen begeistern, aus Misserfolgen lernen und ihre Angst vor dem Scheitern nutzen, um sich selbst voranzutreiben, flexibel sein, eine starke Arbeitsmoral haben und anderen zeigen können, dass sie wahrhaftig und ehrlich sind.</a:t>
            </a:r>
            <a:endParaRPr/>
          </a:p>
        </p:txBody>
      </p:sp>
      <p:sp>
        <p:nvSpPr>
          <p:cNvPr id="205" name="Google Shape;205;p8"/>
          <p:cNvSpPr txBox="1"/>
          <p:nvPr/>
        </p:nvSpPr>
        <p:spPr>
          <a:xfrm>
            <a:off x="5532945" y="4789071"/>
            <a:ext cx="5045609"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SYMPLIFIZIERUNG</a:t>
            </a:r>
            <a:endParaRPr/>
          </a:p>
        </p:txBody>
      </p:sp>
      <p:sp>
        <p:nvSpPr>
          <p:cNvPr id="206" name="Google Shape;206;p8"/>
          <p:cNvSpPr txBox="1"/>
          <p:nvPr/>
        </p:nvSpPr>
        <p:spPr>
          <a:xfrm>
            <a:off x="5544252" y="5113494"/>
            <a:ext cx="6171295" cy="4173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600" u="none" cap="none" strike="noStrike">
                <a:solidFill>
                  <a:schemeClr val="lt1"/>
                </a:solidFill>
                <a:latin typeface="Quattrocento Sans"/>
                <a:ea typeface="Quattrocento Sans"/>
                <a:cs typeface="Quattrocento Sans"/>
                <a:sym typeface="Quattrocento Sans"/>
              </a:rPr>
              <a:t>Fertigkeiten können erlernt werden, wohingegen Kompetenzen zumeist in der Persönlichkeit verankert sind. Während der Ausübung einer Tätigkeit erwirbt eine Person auch Fachwissen: persönliche Erfahrungen, berufliche Netzwerke, Sprachkenntnisse usw.</a:t>
            </a:r>
            <a:endParaRPr/>
          </a:p>
        </p:txBody>
      </p:sp>
      <p:sp>
        <p:nvSpPr>
          <p:cNvPr id="207" name="Google Shape;207;p8"/>
          <p:cNvSpPr/>
          <p:nvPr/>
        </p:nvSpPr>
        <p:spPr>
          <a:xfrm>
            <a:off x="5344907" y="1535825"/>
            <a:ext cx="199345"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5344912" y="251555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5281116" y="4904985"/>
            <a:ext cx="185100" cy="185100"/>
          </a:xfrm>
          <a:prstGeom prst="ellipse">
            <a:avLst/>
          </a:prstGeom>
          <a:solidFill>
            <a:srgbClr val="80E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1" name="Google Shape;211;p8"/>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212" name="Google Shape;212;p8"/>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218" name="Google Shape;218;p9"/>
          <p:cNvGraphicFramePr/>
          <p:nvPr/>
        </p:nvGraphicFramePr>
        <p:xfrm>
          <a:off x="1249574" y="1522922"/>
          <a:ext cx="3000000" cy="3000000"/>
        </p:xfrm>
        <a:graphic>
          <a:graphicData uri="http://schemas.openxmlformats.org/drawingml/2006/table">
            <a:tbl>
              <a:tblPr>
                <a:noFill/>
                <a:tableStyleId>{7FF1A8BA-0147-4A6B-AA58-C91C76ECB7D7}</a:tableStyleId>
              </a:tblPr>
              <a:tblGrid>
                <a:gridCol w="4697025"/>
                <a:gridCol w="4744700"/>
              </a:tblGrid>
              <a:tr h="557925">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KREATIVES DENKEN </a:t>
                      </a:r>
                      <a:endParaRPr b="1" sz="2000" u="none" cap="none" strike="noStrike">
                        <a:solidFill>
                          <a:schemeClr val="lt1"/>
                        </a:solidFill>
                        <a:latin typeface="Quattrocento Sans"/>
                        <a:ea typeface="Quattrocento Sans"/>
                        <a:cs typeface="Quattrocento Sans"/>
                        <a:sym typeface="Quattrocento Sans"/>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2000"/>
                        <a:buFont typeface="Quattrocento Sans"/>
                        <a:buNone/>
                      </a:pPr>
                      <a:r>
                        <a:rPr b="1" lang="en-GB" sz="2000" u="none" cap="none" strike="noStrike">
                          <a:solidFill>
                            <a:schemeClr val="lt1"/>
                          </a:solidFill>
                          <a:latin typeface="Quattrocento Sans"/>
                          <a:ea typeface="Quattrocento Sans"/>
                          <a:cs typeface="Quattrocento Sans"/>
                          <a:sym typeface="Quattrocento Sans"/>
                        </a:rPr>
                        <a:t>LEADERSHIP </a:t>
                      </a:r>
                      <a:endParaRPr/>
                    </a:p>
                  </a:txBody>
                  <a:tcPr marT="91425" marB="9142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803050">
                <a:tc>
                  <a:txBody>
                    <a:bodyPr/>
                    <a:lstStyle/>
                    <a:p>
                      <a:pPr indent="0" lvl="0" marL="0" marR="0" rtl="0" algn="l">
                        <a:spcBef>
                          <a:spcPts val="0"/>
                        </a:spcBef>
                        <a:spcAft>
                          <a:spcPts val="0"/>
                        </a:spcAft>
                        <a:buClr>
                          <a:schemeClr val="lt1"/>
                        </a:buClr>
                        <a:buSzPts val="1800"/>
                        <a:buFont typeface="Arial"/>
                        <a:buNone/>
                      </a:pPr>
                      <a:r>
                        <a:rPr lang="en-GB" sz="1800" u="none" cap="none" strike="noStrike">
                          <a:solidFill>
                            <a:schemeClr val="lt1"/>
                          </a:solidFill>
                          <a:latin typeface="Quattrocento Sans"/>
                          <a:ea typeface="Quattrocento Sans"/>
                          <a:cs typeface="Quattrocento Sans"/>
                          <a:sym typeface="Quattrocento Sans"/>
                        </a:rPr>
                        <a:t>Unternehmer sind dafür bekannt, dass sie über den Tellerrand hinausschauen. Sie probieren Lösungen aus, die die meisten Menschen entweder nicht in Erwägung ziehen oder zu viel Angst haben, sie zu versuchen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Innovation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Emotionale Intelligenz</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Fähigkeit zum Verständnis der grundlegenden Probleme</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Ursachen ermitteln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Brainstorming</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Technologie</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Über den Tellerrand blicken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Ein Team aufbauen</a:t>
                      </a:r>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800"/>
                        <a:buFont typeface="Arial"/>
                        <a:buNone/>
                      </a:pPr>
                      <a:r>
                        <a:rPr lang="en-GB" sz="1800" u="none" cap="none" strike="noStrike">
                          <a:solidFill>
                            <a:schemeClr val="lt1"/>
                          </a:solidFill>
                          <a:latin typeface="Quattrocento Sans"/>
                          <a:ea typeface="Quattrocento Sans"/>
                          <a:cs typeface="Quattrocento Sans"/>
                          <a:sym typeface="Quattrocento Sans"/>
                        </a:rPr>
                        <a:t>Unternehmer haben oft starke Führungsqualitäten. Sie haben großartige Ideen und sind geschickt darin, Investoren und Mitarbeiter für ihr Unternehmen zu gewinnen. </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Überredung</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Vertrieb</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Hartnäckigkeit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Beharrlichkeit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Zusammenarbeit</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Initiative</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Vertrauen</a:t>
                      </a:r>
                      <a:endParaRPr/>
                    </a:p>
                    <a:p>
                      <a:pPr indent="-285750" lvl="0" marL="285750" marR="0" rtl="0" algn="l">
                        <a:spcBef>
                          <a:spcPts val="0"/>
                        </a:spcBef>
                        <a:spcAft>
                          <a:spcPts val="0"/>
                        </a:spcAft>
                        <a:buClr>
                          <a:schemeClr val="lt1"/>
                        </a:buClr>
                        <a:buSzPts val="1800"/>
                        <a:buFont typeface="Arial"/>
                        <a:buChar char="•"/>
                      </a:pPr>
                      <a:r>
                        <a:rPr lang="en-GB" sz="1800" u="none" cap="none" strike="noStrike">
                          <a:solidFill>
                            <a:schemeClr val="lt1"/>
                          </a:solidFill>
                          <a:latin typeface="Quattrocento Sans"/>
                          <a:ea typeface="Quattrocento Sans"/>
                          <a:cs typeface="Quattrocento Sans"/>
                          <a:sym typeface="Quattrocento Sans"/>
                        </a:rPr>
                        <a:t>Konkurrenzfähig</a:t>
                      </a:r>
                      <a:endParaRPr/>
                    </a:p>
                    <a:p>
                      <a:pPr indent="0" lvl="0" marL="0" marR="0" rtl="0" algn="ctr">
                        <a:spcBef>
                          <a:spcPts val="0"/>
                        </a:spcBef>
                        <a:spcAft>
                          <a:spcPts val="0"/>
                        </a:spcAft>
                        <a:buClr>
                          <a:schemeClr val="dk1"/>
                        </a:buClr>
                        <a:buSzPts val="1800"/>
                        <a:buFont typeface="Calibri"/>
                        <a:buNone/>
                      </a:pPr>
                      <a:r>
                        <a:t/>
                      </a:r>
                      <a:endParaRPr sz="1800" u="none" cap="none" strike="noStrike">
                        <a:solidFill>
                          <a:schemeClr val="lt1"/>
                        </a:solidFill>
                        <a:latin typeface="Quattrocento Sans"/>
                        <a:ea typeface="Quattrocento Sans"/>
                        <a:cs typeface="Quattrocento Sans"/>
                        <a:sym typeface="Quattrocento Sans"/>
                      </a:endParaRPr>
                    </a:p>
                  </a:txBody>
                  <a:tcPr marT="91425" marB="914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219" name="Google Shape;219;p9"/>
          <p:cNvSpPr txBox="1"/>
          <p:nvPr/>
        </p:nvSpPr>
        <p:spPr>
          <a:xfrm>
            <a:off x="874024" y="356046"/>
            <a:ext cx="10443951" cy="81083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Fjalla One"/>
              <a:buNone/>
            </a:pPr>
            <a:r>
              <a:rPr b="1" i="0" lang="en-GB" sz="3600" u="none" cap="none" strike="noStrike">
                <a:solidFill>
                  <a:schemeClr val="lt1"/>
                </a:solidFill>
                <a:latin typeface="Quattrocento Sans"/>
                <a:ea typeface="Quattrocento Sans"/>
                <a:cs typeface="Quattrocento Sans"/>
                <a:sym typeface="Quattrocento Sans"/>
              </a:rPr>
              <a:t>ARTEN VON UNTERNEHMERISCHEN FÄHIGKEITEN</a:t>
            </a:r>
            <a:endParaRPr b="1" i="0" sz="3600" u="none" cap="none" strike="noStrike">
              <a:solidFill>
                <a:schemeClr val="lt1"/>
              </a:solidFill>
              <a:latin typeface="Quattrocento Sans"/>
              <a:ea typeface="Quattrocento Sans"/>
              <a:cs typeface="Quattrocento Sans"/>
              <a:sym typeface="Quattrocento Sans"/>
            </a:endParaRPr>
          </a:p>
        </p:txBody>
      </p:sp>
      <p:sp>
        <p:nvSpPr>
          <p:cNvPr id="220" name="Google Shape;220;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1" name="Google Shape;221;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22" name="Google Shape;222;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