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Quattrocen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5eOfjgdKKGIIvAe99E+Xyehu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7C85C4-5E91-43B3-8243-20A53C674158}">
  <a:tblStyle styleId="{2F7C85C4-5E91-43B3-8243-20A53C67415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Quattrocento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attrocentoSans-bold.fntdata"/><Relationship Id="rId6" Type="http://schemas.openxmlformats.org/officeDocument/2006/relationships/slide" Target="slides/slide1.xml"/><Relationship Id="rId18" Type="http://schemas.openxmlformats.org/officeDocument/2006/relationships/font" Target="fonts/Quattrocento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4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7"/>
          <p:cNvSpPr/>
          <p:nvPr>
            <p:ph idx="2" type="pic"/>
          </p:nvPr>
        </p:nvSpPr>
        <p:spPr>
          <a:xfrm>
            <a:off x="5183188" y="987425"/>
            <a:ext cx="6172200" cy="4873625"/>
          </a:xfrm>
          <a:prstGeom prst="rect">
            <a:avLst/>
          </a:prstGeom>
          <a:noFill/>
          <a:ln>
            <a:noFill/>
          </a:ln>
        </p:spPr>
      </p:sp>
      <p:sp>
        <p:nvSpPr>
          <p:cNvPr id="64" name="Google Shape;64;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1.png"/><Relationship Id="rId7"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www.youtube.com/watch?v=yzI6r9HlC6A" TargetMode="External"/><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16.png"/><Relationship Id="rId7"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99123"/>
            <a:ext cx="4895700" cy="1319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en-IE" sz="3200">
                <a:solidFill>
                  <a:srgbClr val="29BA86"/>
                </a:solidFill>
              </a:rPr>
              <a:t>Betriebliche Fortbildung - Teil B</a:t>
            </a:r>
            <a:br>
              <a:rPr b="1" lang="en-IE" sz="3200">
                <a:solidFill>
                  <a:srgbClr val="29BA86"/>
                </a:solidFill>
              </a:rPr>
            </a:br>
            <a:br>
              <a:rPr lang="en-IE" sz="1400"/>
            </a:br>
            <a:r>
              <a:rPr lang="en-IE"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9" cy="3121597"/>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7"/>
          <p:cNvSpPr txBox="1"/>
          <p:nvPr/>
        </p:nvSpPr>
        <p:spPr>
          <a:xfrm>
            <a:off x="1425066" y="749981"/>
            <a:ext cx="9993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en-IE" sz="4000" u="none" cap="none" strike="noStrike">
                <a:solidFill>
                  <a:srgbClr val="29BA86"/>
                </a:solidFill>
                <a:latin typeface="Quattrocento Sans"/>
                <a:ea typeface="Quattrocento Sans"/>
                <a:cs typeface="Quattrocento Sans"/>
                <a:sym typeface="Quattrocento Sans"/>
              </a:rPr>
              <a:t>Tools für die Online-Kommunikation</a:t>
            </a:r>
            <a:endParaRPr b="0" i="0" sz="1800" u="none" cap="none" strike="noStrike">
              <a:solidFill>
                <a:schemeClr val="dk1"/>
              </a:solidFill>
              <a:latin typeface="Calibri"/>
              <a:ea typeface="Calibri"/>
              <a:cs typeface="Calibri"/>
              <a:sym typeface="Calibri"/>
            </a:endParaRPr>
          </a:p>
        </p:txBody>
      </p:sp>
      <p:sp>
        <p:nvSpPr>
          <p:cNvPr id="203" name="Google Shape;203;p4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04" name="Google Shape;204;p4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5" name="Google Shape;205;p4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06" name="Google Shape;206;p47"/>
          <p:cNvSpPr txBox="1"/>
          <p:nvPr/>
        </p:nvSpPr>
        <p:spPr>
          <a:xfrm>
            <a:off x="1643773" y="1778611"/>
            <a:ext cx="8904454"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2000" u="none" cap="none" strike="noStrike">
                <a:solidFill>
                  <a:srgbClr val="195562"/>
                </a:solidFill>
                <a:latin typeface="Quattrocento Sans"/>
                <a:ea typeface="Quattrocento Sans"/>
                <a:cs typeface="Quattrocento Sans"/>
                <a:sym typeface="Quattrocento Sans"/>
              </a:rPr>
              <a:t>Verwaltung von Inhalten:</a:t>
            </a:r>
            <a:endParaRPr/>
          </a:p>
          <a:p>
            <a:pPr indent="0" lvl="0" marL="0" marR="0" rtl="0" algn="ctr">
              <a:spcBef>
                <a:spcPts val="0"/>
              </a:spcBef>
              <a:spcAft>
                <a:spcPts val="0"/>
              </a:spcAft>
              <a:buNone/>
            </a:pPr>
            <a:r>
              <a:rPr b="0" i="0" lang="en-IE" sz="2000" u="none" cap="none" strike="noStrike">
                <a:solidFill>
                  <a:srgbClr val="195562"/>
                </a:solidFill>
                <a:latin typeface="Quattrocento Sans"/>
                <a:ea typeface="Quattrocento Sans"/>
                <a:cs typeface="Quattrocento Sans"/>
                <a:sym typeface="Quattrocento Sans"/>
              </a:rPr>
              <a:t>Werkzeuge, wie z. B. E-Learning-Plattformen, um Kurse und Materialien zu hosten und zu veröffentlichen.</a:t>
            </a:r>
            <a:endParaRPr b="0" i="0" sz="1800" u="none" cap="none" strike="noStrike">
              <a:solidFill>
                <a:schemeClr val="dk1"/>
              </a:solidFill>
              <a:latin typeface="Quattrocento Sans"/>
              <a:ea typeface="Quattrocento Sans"/>
              <a:cs typeface="Quattrocento Sans"/>
              <a:sym typeface="Quattrocento Sans"/>
            </a:endParaRPr>
          </a:p>
        </p:txBody>
      </p:sp>
      <p:sp>
        <p:nvSpPr>
          <p:cNvPr id="207" name="Google Shape;207;p47"/>
          <p:cNvSpPr txBox="1"/>
          <p:nvPr/>
        </p:nvSpPr>
        <p:spPr>
          <a:xfrm>
            <a:off x="3515490" y="4149631"/>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Google Klassenzimmer</a:t>
            </a:r>
            <a:endParaRPr/>
          </a:p>
        </p:txBody>
      </p:sp>
      <p:sp>
        <p:nvSpPr>
          <p:cNvPr id="208" name="Google Shape;208;p47"/>
          <p:cNvSpPr txBox="1"/>
          <p:nvPr/>
        </p:nvSpPr>
        <p:spPr>
          <a:xfrm>
            <a:off x="5298453" y="4138661"/>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Moodle</a:t>
            </a:r>
            <a:endParaRPr/>
          </a:p>
        </p:txBody>
      </p:sp>
      <p:sp>
        <p:nvSpPr>
          <p:cNvPr id="209" name="Google Shape;209;p47"/>
          <p:cNvSpPr txBox="1"/>
          <p:nvPr/>
        </p:nvSpPr>
        <p:spPr>
          <a:xfrm>
            <a:off x="6958861" y="4149631"/>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Canvas LMS</a:t>
            </a:r>
            <a:endParaRPr/>
          </a:p>
        </p:txBody>
      </p:sp>
      <p:pic>
        <p:nvPicPr>
          <p:cNvPr id="210" name="Google Shape;210;p47"/>
          <p:cNvPicPr preferRelativeResize="0"/>
          <p:nvPr/>
        </p:nvPicPr>
        <p:blipFill rotWithShape="1">
          <a:blip r:embed="rId5">
            <a:alphaModFix/>
          </a:blip>
          <a:srcRect b="0" l="0" r="0" t="0"/>
          <a:stretch/>
        </p:blipFill>
        <p:spPr>
          <a:xfrm>
            <a:off x="4102409" y="3662790"/>
            <a:ext cx="458927" cy="396240"/>
          </a:xfrm>
          <a:prstGeom prst="rect">
            <a:avLst/>
          </a:prstGeom>
          <a:noFill/>
          <a:ln>
            <a:noFill/>
          </a:ln>
        </p:spPr>
      </p:pic>
      <p:pic>
        <p:nvPicPr>
          <p:cNvPr descr="Uma imagem com logótipo&#10;&#10;Descrição gerada automaticamente" id="211" name="Google Shape;211;p47"/>
          <p:cNvPicPr preferRelativeResize="0"/>
          <p:nvPr/>
        </p:nvPicPr>
        <p:blipFill rotWithShape="1">
          <a:blip r:embed="rId6">
            <a:alphaModFix/>
          </a:blip>
          <a:srcRect b="0" l="0" r="0" t="0"/>
          <a:stretch/>
        </p:blipFill>
        <p:spPr>
          <a:xfrm>
            <a:off x="5634134" y="3741406"/>
            <a:ext cx="923731" cy="236345"/>
          </a:xfrm>
          <a:prstGeom prst="rect">
            <a:avLst/>
          </a:prstGeom>
          <a:noFill/>
          <a:ln>
            <a:noFill/>
          </a:ln>
        </p:spPr>
      </p:pic>
      <p:pic>
        <p:nvPicPr>
          <p:cNvPr descr="Uma imagem com texto, produtos de higiene pessoal, Tábua de pintura&#10;&#10;Descrição gerada automaticamente" id="212" name="Google Shape;212;p47"/>
          <p:cNvPicPr preferRelativeResize="0"/>
          <p:nvPr/>
        </p:nvPicPr>
        <p:blipFill rotWithShape="1">
          <a:blip r:embed="rId7">
            <a:alphaModFix/>
          </a:blip>
          <a:srcRect b="0" l="0" r="0" t="0"/>
          <a:stretch/>
        </p:blipFill>
        <p:spPr>
          <a:xfrm>
            <a:off x="7482045" y="3582473"/>
            <a:ext cx="548723" cy="5542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18" name="Google Shape;218;p2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9" name="Google Shape;219;p2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20" name="Google Shape;220;p29"/>
          <p:cNvSpPr txBox="1"/>
          <p:nvPr/>
        </p:nvSpPr>
        <p:spPr>
          <a:xfrm>
            <a:off x="1217490" y="2013228"/>
            <a:ext cx="9394666" cy="19697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195562"/>
              </a:buClr>
              <a:buSzPts val="8000"/>
              <a:buFont typeface="Calibri"/>
              <a:buNone/>
            </a:pPr>
            <a:r>
              <a:rPr b="1" i="0" lang="en-IE" sz="8000" u="none" cap="none" strike="noStrike">
                <a:solidFill>
                  <a:srgbClr val="195562"/>
                </a:solidFill>
                <a:latin typeface="Calibri"/>
                <a:ea typeface="Calibri"/>
                <a:cs typeface="Calibri"/>
                <a:sym typeface="Calibri"/>
              </a:rPr>
              <a:t>DANKESCHÖN ☺</a:t>
            </a:r>
            <a:endParaRPr b="1" i="0" sz="7200" u="none" cap="none" strike="noStrike">
              <a:solidFill>
                <a:srgbClr val="195562"/>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195562"/>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221" name="Google Shape;221;p2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000"/>
              <a:buFont typeface="Quattrocento Sans"/>
              <a:buNone/>
            </a:pPr>
            <a:r>
              <a:rPr b="0" i="0" lang="en-IE"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IE"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227" name="Google Shape;227;p3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8" name="Google Shape;228;p30"/>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29" name="Google Shape;229;p30"/>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id="230" name="Google Shape;230;p3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31" name="Google Shape;231;p30"/>
          <p:cNvGrpSpPr/>
          <p:nvPr/>
        </p:nvGrpSpPr>
        <p:grpSpPr>
          <a:xfrm>
            <a:off x="2569288" y="3802743"/>
            <a:ext cx="7053424" cy="1670958"/>
            <a:chOff x="2569288" y="3802743"/>
            <a:chExt cx="7053424" cy="1670958"/>
          </a:xfrm>
        </p:grpSpPr>
        <p:pic>
          <p:nvPicPr>
            <p:cNvPr descr="Qr code&#10;&#10;Description automatically generated" id="232" name="Google Shape;232;p30"/>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33" name="Google Shape;233;p30"/>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293620" y="1802163"/>
            <a:ext cx="76641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B89"/>
              </a:buClr>
              <a:buSzPts val="3200"/>
              <a:buFont typeface="Quattrocento Sans"/>
              <a:buNone/>
            </a:pPr>
            <a:r>
              <a:rPr b="1" i="0" lang="en-IE" sz="3200" u="none" cap="none" strike="noStrike">
                <a:solidFill>
                  <a:srgbClr val="29BB89"/>
                </a:solidFill>
                <a:latin typeface="Quattrocento Sans"/>
                <a:ea typeface="Quattrocento Sans"/>
                <a:cs typeface="Quattrocento Sans"/>
                <a:sym typeface="Quattrocento Sans"/>
              </a:rPr>
              <a:t>EINFÜHRUNG IN DEN ONLINE-UNTERRICHT</a:t>
            </a:r>
            <a:endParaRPr b="1" i="0" sz="3200" u="none" cap="none" strike="noStrike">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300" cy="169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Calibri"/>
              <a:buNone/>
            </a:pPr>
            <a:r>
              <a:rPr b="0" i="0" lang="en-IE" sz="2600" u="none" cap="none" strike="noStrike">
                <a:solidFill>
                  <a:srgbClr val="195562"/>
                </a:solidFill>
                <a:latin typeface="Calibri"/>
                <a:ea typeface="Calibri"/>
                <a:cs typeface="Calibri"/>
                <a:sym typeface="Calibri"/>
              </a:rPr>
              <a:t>Dieses Modul zielt darauf ab, Berufsbildungstutoren darauf vorzubereiten, die Kommunikation mit und zwischen Lernenden bei der Online-Arbeit herzustellen.</a:t>
            </a:r>
            <a:endParaRPr b="0" i="0" sz="1600" u="none" cap="none" strike="noStrike">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800" u="none" cap="none" strike="noStrike">
              <a:solidFill>
                <a:schemeClr val="dk1"/>
              </a:solidFill>
              <a:latin typeface="Calibri"/>
              <a:ea typeface="Calibri"/>
              <a:cs typeface="Calibri"/>
              <a:sym typeface="Calibri"/>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800" u="none" cap="none" strike="noStrike">
              <a:solidFill>
                <a:schemeClr val="dk1"/>
              </a:solidFill>
              <a:latin typeface="Calibri"/>
              <a:ea typeface="Calibri"/>
              <a:cs typeface="Calibri"/>
              <a:sym typeface="Calibri"/>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Quattrocento Sans"/>
              <a:buNone/>
            </a:pPr>
            <a:r>
              <a:rPr b="0" i="0" lang="en-IE" sz="1400" u="none" cap="none" strike="noStrike">
                <a:solidFill>
                  <a:schemeClr val="lt1"/>
                </a:solidFill>
                <a:latin typeface="Quattrocento Sans"/>
                <a:ea typeface="Quattrocento Sans"/>
                <a:cs typeface="Quattrocento Sans"/>
                <a:sym typeface="Quattrocento Sans"/>
              </a:rPr>
              <a:t>Hier können Sie das Thema des Abschnitts beschreiben</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ph type="title"/>
          </p:nvPr>
        </p:nvSpPr>
        <p:spPr>
          <a:xfrm>
            <a:off x="3537769" y="787857"/>
            <a:ext cx="5409586"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Lernergebnisse</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285088" y="1632825"/>
          <a:ext cx="3000000" cy="3000000"/>
        </p:xfrm>
        <a:graphic>
          <a:graphicData uri="http://schemas.openxmlformats.org/drawingml/2006/table">
            <a:tbl>
              <a:tblPr bandRow="1" firstRow="1">
                <a:noFill/>
                <a:tableStyleId>{2F7C85C4-5E91-43B3-8243-20A53C674158}</a:tableStyleId>
              </a:tblPr>
              <a:tblGrid>
                <a:gridCol w="2505825"/>
                <a:gridCol w="2505825"/>
                <a:gridCol w="2505825"/>
                <a:gridCol w="2505825"/>
              </a:tblGrid>
              <a:tr h="370850">
                <a:tc>
                  <a:txBody>
                    <a:bodyPr/>
                    <a:lstStyle/>
                    <a:p>
                      <a:pPr indent="0" lvl="0" marL="0" marR="0" rtl="0" algn="ctr">
                        <a:lnSpc>
                          <a:spcPct val="100000"/>
                        </a:lnSpc>
                        <a:spcBef>
                          <a:spcPts val="0"/>
                        </a:spcBef>
                        <a:spcAft>
                          <a:spcPts val="0"/>
                        </a:spcAft>
                        <a:buClr>
                          <a:schemeClr val="dk1"/>
                        </a:buClr>
                        <a:buSzPts val="1400"/>
                        <a:buFont typeface="Calibri"/>
                        <a:buNone/>
                      </a:pPr>
                      <a:r>
                        <a:rPr b="1" lang="en-IE" sz="1400" u="none" cap="none" strike="noStrike"/>
                        <a:t>1. Einführung in den Online-Unterricht</a:t>
                      </a:r>
                      <a:endParaRPr b="1" sz="1400" u="none" cap="none" strike="noStrike"/>
                    </a:p>
                    <a:p>
                      <a:pPr indent="0" lvl="0" marL="0" marR="0" rtl="0" algn="ctr">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Calibri"/>
                        <a:buNone/>
                      </a:pPr>
                      <a:r>
                        <a:rPr b="1" lang="en-IE" sz="1400" u="none" cap="none" strike="noStrike"/>
                        <a:t>2. Gestaltung von Online-Lehrplänen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Calibri"/>
                        <a:buNone/>
                      </a:pPr>
                      <a:r>
                        <a:rPr b="1" lang="en-IE" sz="1400" u="none" cap="none" strike="noStrike"/>
                        <a:t>3. Studentisches Engagement in Online-Lernumgebungen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lt1"/>
                        </a:buClr>
                        <a:buSzPts val="1400"/>
                        <a:buFont typeface="Calibri"/>
                        <a:buNone/>
                      </a:pPr>
                      <a:r>
                        <a:rPr b="1" i="0" lang="en-IE" sz="1400" u="none" cap="none" strike="noStrike">
                          <a:solidFill>
                            <a:schemeClr val="lt1"/>
                          </a:solidFill>
                          <a:latin typeface="Calibri"/>
                          <a:ea typeface="Calibri"/>
                          <a:cs typeface="Calibri"/>
                          <a:sym typeface="Calibri"/>
                        </a:rPr>
                        <a:t>4. Online-Kommunikation</a:t>
                      </a:r>
                      <a:endParaRPr b="1" sz="1400" u="none" cap="none" strike="noStrike">
                        <a:solidFill>
                          <a:schemeClr val="lt1"/>
                        </a:solidFill>
                      </a:endParaRPr>
                    </a:p>
                    <a:p>
                      <a:pPr indent="0" lvl="0" marL="0" marR="0" rtl="0" algn="ctr">
                        <a:spcBef>
                          <a:spcPts val="0"/>
                        </a:spcBef>
                        <a:spcAft>
                          <a:spcPts val="0"/>
                        </a:spcAft>
                        <a:buClr>
                          <a:schemeClr val="dk1"/>
                        </a:buClr>
                        <a:buSzPts val="1400"/>
                        <a:buFont typeface="Calibri"/>
                        <a:buNone/>
                      </a:pPr>
                      <a:r>
                        <a:t/>
                      </a:r>
                      <a:endParaRPr sz="1400" u="none" cap="none" strike="noStrike"/>
                    </a:p>
                  </a:txBody>
                  <a:tcPr marT="45725" marB="45725" marR="91450" marL="91450"/>
                </a:tc>
              </a:tr>
              <a:tr h="370850">
                <a:tc>
                  <a:txBody>
                    <a:bodyPr/>
                    <a:lstStyle/>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Verstehen der Spezifikationen des Online-Lernens</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Verstehen, wie sich das Online-Lernen entwickelt hat und wie wichtig es ist, sich weiterzubilden</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die Hindernisse des Online-Lernens zu erkennen</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Erkennen der Vorteile des Online-Lernens</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Seien Sie offen für den Übergang und die Anpassung an das Online-Lernen</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Entwurf eines geeigneten Online-Lehrplans</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Verstehen, wie man einen Online-Lehrplan strukturiert</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Verstehen, wie man einen Lehrplan für das Online-Lernen anpasst</a:t>
                      </a:r>
                      <a:endParaRPr b="0" i="0" sz="1400" u="none" cap="none" strike="noStrike">
                        <a:solidFill>
                          <a:schemeClr val="dk1"/>
                        </a:solidFill>
                        <a:latin typeface="Calibri"/>
                        <a:ea typeface="Calibri"/>
                        <a:cs typeface="Calibri"/>
                        <a:sym typeface="Calibri"/>
                      </a:endParaRPr>
                    </a:p>
                    <a:p>
                      <a:pPr indent="-196850" lvl="0" marL="285750" marR="0" rtl="0" algn="l">
                        <a:spcBef>
                          <a:spcPts val="0"/>
                        </a:spcBef>
                        <a:spcAft>
                          <a:spcPts val="0"/>
                        </a:spcAft>
                        <a:buClr>
                          <a:schemeClr val="dk1"/>
                        </a:buClr>
                        <a:buSzPts val="1400"/>
                        <a:buFont typeface="Arial"/>
                        <a:buNone/>
                      </a:pPr>
                      <a:r>
                        <a:t/>
                      </a:r>
                      <a:endParaRPr sz="1400" u="none" cap="none" strike="noStrike"/>
                    </a:p>
                  </a:txBody>
                  <a:tcPr marT="45725" marB="45725" marR="91450" marL="91450"/>
                </a:tc>
                <a:tc>
                  <a:txBody>
                    <a:bodyPr/>
                    <a:lstStyle/>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Motivierung der Schüler zum Lernen in einer Online-Umgebung</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Erkennen und Anwenden von Engagementstrategien</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Vorhandene Instrumente für das Engagement erkennen und nutzen </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Strategien für die Online-Bewertung finden</a:t>
                      </a:r>
                      <a:endParaRPr b="0" i="0" sz="1400" u="none" cap="none" strike="noStrike">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Entwicklung einer Kommunikationsstrategie, um die Lernenden zu ermutigen, mit dem Tutor und untereinander zu kommunizieren</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die Barrieren der Online-Kommunikation mit ihren Lernenden abzubauen</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Erkennen Sie die vorhandenen Online-Kommunikationsmittel</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b="0" i="0" lang="en-IE" sz="1400" u="none" cap="none" strike="noStrike">
                          <a:solidFill>
                            <a:schemeClr val="dk1"/>
                          </a:solidFill>
                          <a:latin typeface="Calibri"/>
                          <a:ea typeface="Calibri"/>
                          <a:cs typeface="Calibri"/>
                          <a:sym typeface="Calibri"/>
                        </a:rPr>
                        <a:t>Wählen Sie die am besten geeigneten Online-Kommunikationskanäle</a:t>
                      </a:r>
                      <a:endParaRPr b="0" i="0" sz="1400" u="none" cap="none" strike="noStrike">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0" y="479123"/>
            <a:ext cx="7483651"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IE" sz="3600">
                <a:solidFill>
                  <a:srgbClr val="29BB89"/>
                </a:solidFill>
                <a:latin typeface="Quattrocento Sans"/>
                <a:ea typeface="Quattrocento Sans"/>
                <a:cs typeface="Quattrocento Sans"/>
                <a:sym typeface="Quattrocento Sans"/>
              </a:rPr>
              <a:t>Fortbildung - Teil B</a:t>
            </a:r>
            <a:endParaRPr/>
          </a:p>
        </p:txBody>
      </p:sp>
      <p:sp>
        <p:nvSpPr>
          <p:cNvPr id="115" name="Google Shape;115;p4"/>
          <p:cNvSpPr txBox="1"/>
          <p:nvPr/>
        </p:nvSpPr>
        <p:spPr>
          <a:xfrm>
            <a:off x="2351148" y="1613792"/>
            <a:ext cx="1011713"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1.</a:t>
            </a:r>
            <a:endParaRPr b="0" i="0" sz="2000" u="none" cap="none" strike="noStrike">
              <a:solidFill>
                <a:srgbClr val="195562"/>
              </a:solidFill>
              <a:latin typeface="Quattrocento Sans"/>
              <a:ea typeface="Quattrocento Sans"/>
              <a:cs typeface="Quattrocento Sans"/>
              <a:sym typeface="Quattrocento Sans"/>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IE" sz="2000" u="none" cap="none" strike="noStrike">
                <a:solidFill>
                  <a:srgbClr val="195562"/>
                </a:solidFill>
                <a:latin typeface="Quattrocento Sans"/>
                <a:ea typeface="Quattrocento Sans"/>
                <a:cs typeface="Quattrocento Sans"/>
                <a:sym typeface="Quattrocento Sans"/>
              </a:rPr>
              <a:t>Einführung in den Online-Unterricht</a:t>
            </a:r>
            <a:endParaRPr b="0" i="0" sz="2000" u="none" cap="none" strike="noStrike">
              <a:solidFill>
                <a:srgbClr val="195562"/>
              </a:solidFill>
              <a:latin typeface="Quattrocento Sans"/>
              <a:ea typeface="Quattrocento Sans"/>
              <a:cs typeface="Quattrocento Sans"/>
              <a:sym typeface="Quattrocento Sans"/>
            </a:endParaRPr>
          </a:p>
        </p:txBody>
      </p:sp>
      <p:sp>
        <p:nvSpPr>
          <p:cNvPr id="123" name="Google Shape;123;p4"/>
          <p:cNvSpPr txBox="1"/>
          <p:nvPr/>
        </p:nvSpPr>
        <p:spPr>
          <a:xfrm>
            <a:off x="3110422" y="3875228"/>
            <a:ext cx="6505525"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Studentisches Engagement in Online-Lernumgebungen</a:t>
            </a:r>
            <a:endParaRPr b="0" i="0" sz="1800" u="none" cap="none" strike="noStrike">
              <a:solidFill>
                <a:schemeClr val="dk1"/>
              </a:solidFill>
              <a:latin typeface="Calibri"/>
              <a:ea typeface="Calibri"/>
              <a:cs typeface="Calibri"/>
              <a:sym typeface="Calibri"/>
            </a:endParaRPr>
          </a:p>
        </p:txBody>
      </p:sp>
      <p:sp>
        <p:nvSpPr>
          <p:cNvPr id="124" name="Google Shape;124;p4"/>
          <p:cNvSpPr txBox="1"/>
          <p:nvPr/>
        </p:nvSpPr>
        <p:spPr>
          <a:xfrm>
            <a:off x="311042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1" i="0" lang="en-IE" sz="3200" u="none" cap="none" strike="noStrike">
                <a:solidFill>
                  <a:srgbClr val="195562"/>
                </a:solidFill>
                <a:latin typeface="Quattrocento Sans"/>
                <a:ea typeface="Quattrocento Sans"/>
                <a:cs typeface="Quattrocento Sans"/>
                <a:sym typeface="Quattrocento Sans"/>
              </a:rPr>
              <a:t>Online-Kommunikation</a:t>
            </a:r>
            <a:endParaRPr b="1" i="0" sz="3200" u="none" cap="none" strike="noStrike">
              <a:solidFill>
                <a:srgbClr val="195562"/>
              </a:solidFill>
              <a:latin typeface="Quattrocento Sans"/>
              <a:ea typeface="Quattrocento Sans"/>
              <a:cs typeface="Quattrocento Sans"/>
              <a:sym typeface="Quattrocento Sans"/>
            </a:endParaRPr>
          </a:p>
        </p:txBody>
      </p:sp>
      <p:sp>
        <p:nvSpPr>
          <p:cNvPr id="125" name="Google Shape;125;p4"/>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1" i="0" lang="en-IE" sz="3200" u="none" cap="none" strike="noStrike">
                <a:solidFill>
                  <a:srgbClr val="195562"/>
                </a:solidFill>
                <a:latin typeface="Quattrocento Sans"/>
                <a:ea typeface="Quattrocento Sans"/>
                <a:cs typeface="Quattrocento Sans"/>
                <a:sym typeface="Quattrocento Sans"/>
              </a:rPr>
              <a:t>4.</a:t>
            </a:r>
            <a:endParaRPr b="1" i="0" sz="3200" u="none" cap="none" strike="noStrike">
              <a:solidFill>
                <a:srgbClr val="195562"/>
              </a:solidFill>
              <a:latin typeface="Quattrocento Sans"/>
              <a:ea typeface="Quattrocento Sans"/>
              <a:cs typeface="Quattrocento Sans"/>
              <a:sym typeface="Quattrocento Sans"/>
            </a:endParaRPr>
          </a:p>
        </p:txBody>
      </p:sp>
      <p:sp>
        <p:nvSpPr>
          <p:cNvPr id="126" name="Google Shape;126;p4"/>
          <p:cNvSpPr txBox="1"/>
          <p:nvPr/>
        </p:nvSpPr>
        <p:spPr>
          <a:xfrm>
            <a:off x="2351148" y="396868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3.</a:t>
            </a:r>
            <a:endParaRPr b="0" i="0" sz="1800" u="none" cap="none" strike="noStrike">
              <a:solidFill>
                <a:schemeClr val="dk1"/>
              </a:solidFill>
              <a:latin typeface="Calibri"/>
              <a:ea typeface="Calibri"/>
              <a:cs typeface="Calibri"/>
              <a:sym typeface="Calibri"/>
            </a:endParaRPr>
          </a:p>
        </p:txBody>
      </p:sp>
      <p:sp>
        <p:nvSpPr>
          <p:cNvPr id="127" name="Google Shape;127;p4"/>
          <p:cNvSpPr txBox="1"/>
          <p:nvPr/>
        </p:nvSpPr>
        <p:spPr>
          <a:xfrm>
            <a:off x="2351148" y="282150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2.</a:t>
            </a:r>
            <a:endParaRPr b="0" i="0" sz="1800" u="none" cap="none" strike="noStrike">
              <a:solidFill>
                <a:schemeClr val="dk1"/>
              </a:solidFill>
              <a:latin typeface="Calibri"/>
              <a:ea typeface="Calibri"/>
              <a:cs typeface="Calibri"/>
              <a:sym typeface="Calibri"/>
            </a:endParaRPr>
          </a:p>
        </p:txBody>
      </p:sp>
      <p:sp>
        <p:nvSpPr>
          <p:cNvPr id="128" name="Google Shape;128;p4"/>
          <p:cNvSpPr txBox="1"/>
          <p:nvPr/>
        </p:nvSpPr>
        <p:spPr>
          <a:xfrm>
            <a:off x="3110423" y="2747531"/>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en-IE" sz="2000" u="none" cap="none" strike="noStrike">
                <a:solidFill>
                  <a:srgbClr val="195562"/>
                </a:solidFill>
                <a:latin typeface="Quattrocento Sans"/>
                <a:ea typeface="Quattrocento Sans"/>
                <a:cs typeface="Quattrocento Sans"/>
                <a:sym typeface="Quattrocento Sans"/>
              </a:rPr>
              <a:t>Gestaltung von Online-Lehrplänen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5"/>
          <p:cNvSpPr/>
          <p:nvPr/>
        </p:nvSpPr>
        <p:spPr>
          <a:xfrm>
            <a:off x="4762918" y="1698128"/>
            <a:ext cx="6697926" cy="345663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5"/>
          <p:cNvSpPr txBox="1"/>
          <p:nvPr/>
        </p:nvSpPr>
        <p:spPr>
          <a:xfrm>
            <a:off x="4975489" y="1036087"/>
            <a:ext cx="6272784" cy="153505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1" i="0" lang="en-IE" sz="4000" u="none" cap="none" strike="noStrike">
                <a:solidFill>
                  <a:srgbClr val="29BA86"/>
                </a:solidFill>
                <a:latin typeface="Quattrocento Sans"/>
                <a:ea typeface="Quattrocento Sans"/>
                <a:cs typeface="Quattrocento Sans"/>
                <a:sym typeface="Quattrocento Sans"/>
              </a:rPr>
              <a:t>Online-Kommunikation</a:t>
            </a:r>
            <a:endParaRPr/>
          </a:p>
        </p:txBody>
      </p:sp>
      <p:sp>
        <p:nvSpPr>
          <p:cNvPr id="135" name="Google Shape;135;p5"/>
          <p:cNvSpPr txBox="1"/>
          <p:nvPr/>
        </p:nvSpPr>
        <p:spPr>
          <a:xfrm>
            <a:off x="4975489" y="2652869"/>
            <a:ext cx="6272784" cy="2825686"/>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600"/>
              </a:spcAft>
              <a:buNone/>
            </a:pPr>
            <a:r>
              <a:rPr b="0" i="0" lang="en-IE" sz="2300" u="none" cap="none" strike="noStrike">
                <a:solidFill>
                  <a:srgbClr val="195562"/>
                </a:solidFill>
                <a:latin typeface="Quattrocento Sans"/>
                <a:ea typeface="Quattrocento Sans"/>
                <a:cs typeface="Quattrocento Sans"/>
                <a:sym typeface="Quattrocento Sans"/>
              </a:rPr>
              <a:t>Beim Online-Lernen, bei dem die Kommunikation im Vergleich zu einem persönlichen Gespräch begrenzt ist, ist es wichtig, dass der Ausbilder eine gute Kommunikationsstrategie entwickelt und den Lernenden Möglichkeiten bietet, mit dem Ausbilder und untereinander zu kommunizieren.</a:t>
            </a:r>
            <a:endParaRPr sz="1300"/>
          </a:p>
        </p:txBody>
      </p:sp>
      <p:sp>
        <p:nvSpPr>
          <p:cNvPr id="136" name="Google Shape;136;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7" name="Google Shape;137;p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38" name="Google Shape;138;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3"/>
          <p:cNvSpPr/>
          <p:nvPr/>
        </p:nvSpPr>
        <p:spPr>
          <a:xfrm>
            <a:off x="6378641" y="2427792"/>
            <a:ext cx="5329200" cy="3097200"/>
          </a:xfrm>
          <a:prstGeom prst="rect">
            <a:avLst/>
          </a:prstGeom>
          <a:solidFill>
            <a:srgbClr val="29BA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43"/>
          <p:cNvSpPr txBox="1"/>
          <p:nvPr/>
        </p:nvSpPr>
        <p:spPr>
          <a:xfrm>
            <a:off x="895740" y="883640"/>
            <a:ext cx="9947735" cy="18158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en-IE" sz="4000" u="none" cap="none" strike="noStrike">
                <a:solidFill>
                  <a:srgbClr val="29BA86"/>
                </a:solidFill>
                <a:latin typeface="Quattrocento Sans"/>
                <a:ea typeface="Quattrocento Sans"/>
                <a:cs typeface="Quattrocento Sans"/>
                <a:sym typeface="Quattrocento Sans"/>
              </a:rPr>
              <a:t>Tools für die Online-Kommunikation</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5" name="Google Shape;145;p4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6" name="Google Shape;146;p4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7" name="Google Shape;147;p4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8" name="Google Shape;148;p43"/>
          <p:cNvSpPr txBox="1"/>
          <p:nvPr/>
        </p:nvSpPr>
        <p:spPr>
          <a:xfrm>
            <a:off x="1648468" y="2630931"/>
            <a:ext cx="4563679" cy="22467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000" u="none" cap="none" strike="noStrike">
                <a:solidFill>
                  <a:srgbClr val="195562"/>
                </a:solidFill>
                <a:latin typeface="Quattrocento Sans"/>
                <a:ea typeface="Quattrocento Sans"/>
                <a:cs typeface="Quattrocento Sans"/>
                <a:sym typeface="Quattrocento Sans"/>
              </a:rPr>
              <a:t>Mit der Zunahme des Online-Lernens ist auch die Zahl der Tools für die Online-Kommunikation gestiegen. Pädagogen können jetzt leicht eine Vielzahl von Tools finden, um die Kommunikation mit den Lernenden zu erleichtern, aber bei dieser großen Auswahl ist es wichtig, die am besten geeigneten Tools auszuwählen.</a:t>
            </a:r>
            <a:endParaRPr b="0" i="0" sz="1800" u="none" cap="none" strike="noStrike">
              <a:solidFill>
                <a:schemeClr val="dk1"/>
              </a:solidFill>
              <a:latin typeface="Quattrocento Sans"/>
              <a:ea typeface="Quattrocento Sans"/>
              <a:cs typeface="Quattrocento Sans"/>
              <a:sym typeface="Quattrocento Sans"/>
            </a:endParaRPr>
          </a:p>
        </p:txBody>
      </p:sp>
      <p:sp>
        <p:nvSpPr>
          <p:cNvPr id="149" name="Google Shape;149;p43"/>
          <p:cNvSpPr txBox="1"/>
          <p:nvPr/>
        </p:nvSpPr>
        <p:spPr>
          <a:xfrm>
            <a:off x="7589856" y="5022170"/>
            <a:ext cx="3875203" cy="2615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100"/>
              <a:buFont typeface="Quattrocento Sans"/>
              <a:buNone/>
            </a:pPr>
            <a:r>
              <a:rPr b="0" i="0" lang="en-IE" sz="1100" u="sng" cap="none" strike="noStrike">
                <a:solidFill>
                  <a:schemeClr val="lt1"/>
                </a:solidFill>
                <a:latin typeface="Quattrocento Sans"/>
                <a:ea typeface="Quattrocento Sans"/>
                <a:cs typeface="Quattrocento Sans"/>
                <a:sym typeface="Quattrocento Sans"/>
                <a:hlinkClick r:id="rId5">
                  <a:extLst>
                    <a:ext uri="{A12FA001-AC4F-418D-AE19-62706E023703}">
                      <ahyp:hlinkClr val="tx"/>
                    </a:ext>
                  </a:extLst>
                </a:hlinkClick>
              </a:rPr>
              <a:t>Video ansehen</a:t>
            </a:r>
            <a:endParaRPr b="0" i="0" sz="1050" u="none" cap="none" strike="noStrike">
              <a:solidFill>
                <a:schemeClr val="lt1"/>
              </a:solidFill>
              <a:latin typeface="Quattrocento Sans"/>
              <a:ea typeface="Quattrocento Sans"/>
              <a:cs typeface="Quattrocento Sans"/>
              <a:sym typeface="Quattrocento Sans"/>
            </a:endParaRPr>
          </a:p>
        </p:txBody>
      </p:sp>
      <p:pic>
        <p:nvPicPr>
          <p:cNvPr id="150" name="Google Shape;150;p43" title="MOOCdigital. How to choose online communication tools?"/>
          <p:cNvPicPr preferRelativeResize="0"/>
          <p:nvPr/>
        </p:nvPicPr>
        <p:blipFill rotWithShape="1">
          <a:blip r:embed="rId6">
            <a:alphaModFix/>
          </a:blip>
          <a:srcRect b="0" l="0" r="0" t="0"/>
          <a:stretch/>
        </p:blipFill>
        <p:spPr>
          <a:xfrm>
            <a:off x="7589856" y="2699481"/>
            <a:ext cx="3875203" cy="21894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4"/>
          <p:cNvSpPr txBox="1"/>
          <p:nvPr/>
        </p:nvSpPr>
        <p:spPr>
          <a:xfrm>
            <a:off x="1099454" y="749981"/>
            <a:ext cx="9993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en-IE" sz="4000" u="none" cap="none" strike="noStrike">
                <a:solidFill>
                  <a:srgbClr val="29BA86"/>
                </a:solidFill>
                <a:latin typeface="Quattrocento Sans"/>
                <a:ea typeface="Quattrocento Sans"/>
                <a:cs typeface="Quattrocento Sans"/>
                <a:sym typeface="Quattrocento Sans"/>
              </a:rPr>
              <a:t>Tools für die Online-Kommunikation</a:t>
            </a:r>
            <a:endParaRPr b="0" i="0" sz="1800" u="none" cap="none" strike="noStrike">
              <a:solidFill>
                <a:schemeClr val="dk1"/>
              </a:solidFill>
              <a:latin typeface="Calibri"/>
              <a:ea typeface="Calibri"/>
              <a:cs typeface="Calibri"/>
              <a:sym typeface="Calibri"/>
            </a:endParaRPr>
          </a:p>
        </p:txBody>
      </p:sp>
      <p:sp>
        <p:nvSpPr>
          <p:cNvPr id="156" name="Google Shape;156;p4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7" name="Google Shape;157;p4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8" name="Google Shape;158;p4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9" name="Google Shape;159;p44"/>
          <p:cNvSpPr txBox="1"/>
          <p:nvPr/>
        </p:nvSpPr>
        <p:spPr>
          <a:xfrm>
            <a:off x="1643773" y="1831361"/>
            <a:ext cx="8904454"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2000" u="none" cap="none" strike="noStrike">
                <a:solidFill>
                  <a:srgbClr val="195562"/>
                </a:solidFill>
                <a:latin typeface="Quattrocento Sans"/>
                <a:ea typeface="Quattrocento Sans"/>
                <a:cs typeface="Quattrocento Sans"/>
                <a:sym typeface="Quattrocento Sans"/>
              </a:rPr>
              <a:t>Videokonferenzschaltung:</a:t>
            </a:r>
            <a:endParaRPr/>
          </a:p>
          <a:p>
            <a:pPr indent="0" lvl="0" marL="0" marR="0" rtl="0" algn="ctr">
              <a:spcBef>
                <a:spcPts val="0"/>
              </a:spcBef>
              <a:spcAft>
                <a:spcPts val="0"/>
              </a:spcAft>
              <a:buNone/>
            </a:pPr>
            <a:r>
              <a:rPr b="0" i="0" lang="en-IE" sz="2000" u="none" cap="none" strike="noStrike">
                <a:solidFill>
                  <a:srgbClr val="195562"/>
                </a:solidFill>
                <a:latin typeface="Quattrocento Sans"/>
                <a:ea typeface="Quattrocento Sans"/>
                <a:cs typeface="Quattrocento Sans"/>
                <a:sym typeface="Quattrocento Sans"/>
              </a:rPr>
              <a:t>Werkzeuge zur Durchführung von Online-Meetings und synchronem Unterricht</a:t>
            </a:r>
            <a:endParaRPr b="0" i="0" sz="1800" u="none" cap="none" strike="noStrike">
              <a:solidFill>
                <a:schemeClr val="dk1"/>
              </a:solidFill>
              <a:latin typeface="Quattrocento Sans"/>
              <a:ea typeface="Quattrocento Sans"/>
              <a:cs typeface="Quattrocento Sans"/>
              <a:sym typeface="Quattrocento Sans"/>
            </a:endParaRPr>
          </a:p>
        </p:txBody>
      </p:sp>
      <p:sp>
        <p:nvSpPr>
          <p:cNvPr id="160" name="Google Shape;160;p44"/>
          <p:cNvSpPr txBox="1"/>
          <p:nvPr/>
        </p:nvSpPr>
        <p:spPr>
          <a:xfrm>
            <a:off x="2718386" y="3924576"/>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Google Hangouts</a:t>
            </a:r>
            <a:endParaRPr/>
          </a:p>
        </p:txBody>
      </p:sp>
      <p:pic>
        <p:nvPicPr>
          <p:cNvPr descr="Google Hangouts Logo PNG Vector (EPS) Free Download" id="161" name="Google Shape;161;p44"/>
          <p:cNvPicPr preferRelativeResize="0"/>
          <p:nvPr/>
        </p:nvPicPr>
        <p:blipFill rotWithShape="1">
          <a:blip r:embed="rId5">
            <a:alphaModFix/>
          </a:blip>
          <a:srcRect b="0" l="0" r="0" t="0"/>
          <a:stretch/>
        </p:blipFill>
        <p:spPr>
          <a:xfrm>
            <a:off x="3326844" y="3198561"/>
            <a:ext cx="584200" cy="617220"/>
          </a:xfrm>
          <a:prstGeom prst="rect">
            <a:avLst/>
          </a:prstGeom>
          <a:noFill/>
          <a:ln>
            <a:noFill/>
          </a:ln>
        </p:spPr>
      </p:pic>
      <p:pic>
        <p:nvPicPr>
          <p:cNvPr descr="Logos | All Files Official Brand Assets | Brandfolder" id="162" name="Google Shape;162;p44"/>
          <p:cNvPicPr preferRelativeResize="0"/>
          <p:nvPr/>
        </p:nvPicPr>
        <p:blipFill rotWithShape="1">
          <a:blip r:embed="rId6">
            <a:alphaModFix/>
          </a:blip>
          <a:srcRect b="0" l="0" r="0" t="0"/>
          <a:stretch/>
        </p:blipFill>
        <p:spPr>
          <a:xfrm>
            <a:off x="5039374" y="3254547"/>
            <a:ext cx="518160" cy="518160"/>
          </a:xfrm>
          <a:prstGeom prst="rect">
            <a:avLst/>
          </a:prstGeom>
          <a:noFill/>
          <a:ln>
            <a:noFill/>
          </a:ln>
        </p:spPr>
      </p:pic>
      <p:sp>
        <p:nvSpPr>
          <p:cNvPr id="163" name="Google Shape;163;p44"/>
          <p:cNvSpPr txBox="1"/>
          <p:nvPr/>
        </p:nvSpPr>
        <p:spPr>
          <a:xfrm>
            <a:off x="4500908" y="3924576"/>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Zoom-Sitzungen</a:t>
            </a:r>
            <a:endParaRPr/>
          </a:p>
        </p:txBody>
      </p:sp>
      <p:pic>
        <p:nvPicPr>
          <p:cNvPr id="164" name="Google Shape;164;p44"/>
          <p:cNvPicPr preferRelativeResize="0"/>
          <p:nvPr/>
        </p:nvPicPr>
        <p:blipFill rotWithShape="1">
          <a:blip r:embed="rId7">
            <a:alphaModFix/>
          </a:blip>
          <a:srcRect b="0" l="0" r="0" t="0"/>
          <a:stretch/>
        </p:blipFill>
        <p:spPr>
          <a:xfrm>
            <a:off x="6601163" y="3147243"/>
            <a:ext cx="716280" cy="716280"/>
          </a:xfrm>
          <a:prstGeom prst="rect">
            <a:avLst/>
          </a:prstGeom>
          <a:noFill/>
          <a:ln>
            <a:noFill/>
          </a:ln>
        </p:spPr>
      </p:pic>
      <p:sp>
        <p:nvSpPr>
          <p:cNvPr id="165" name="Google Shape;165;p44"/>
          <p:cNvSpPr txBox="1"/>
          <p:nvPr/>
        </p:nvSpPr>
        <p:spPr>
          <a:xfrm>
            <a:off x="6161757" y="3924576"/>
            <a:ext cx="1595100" cy="7884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Microsoft-Teams</a:t>
            </a:r>
            <a:endParaRPr/>
          </a:p>
        </p:txBody>
      </p:sp>
      <p:pic>
        <p:nvPicPr>
          <p:cNvPr id="166" name="Google Shape;166;p44"/>
          <p:cNvPicPr preferRelativeResize="0"/>
          <p:nvPr/>
        </p:nvPicPr>
        <p:blipFill rotWithShape="1">
          <a:blip r:embed="rId8">
            <a:alphaModFix/>
          </a:blip>
          <a:srcRect b="0" l="0" r="0" t="0"/>
          <a:stretch/>
        </p:blipFill>
        <p:spPr>
          <a:xfrm>
            <a:off x="8247653" y="3254547"/>
            <a:ext cx="479904" cy="484263"/>
          </a:xfrm>
          <a:prstGeom prst="rect">
            <a:avLst/>
          </a:prstGeom>
          <a:noFill/>
          <a:ln>
            <a:noFill/>
          </a:ln>
        </p:spPr>
      </p:pic>
      <p:sp>
        <p:nvSpPr>
          <p:cNvPr id="167" name="Google Shape;167;p44"/>
          <p:cNvSpPr txBox="1"/>
          <p:nvPr/>
        </p:nvSpPr>
        <p:spPr>
          <a:xfrm>
            <a:off x="7690059" y="3924575"/>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Skype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5"/>
          <p:cNvSpPr txBox="1"/>
          <p:nvPr/>
        </p:nvSpPr>
        <p:spPr>
          <a:xfrm>
            <a:off x="1167329" y="604006"/>
            <a:ext cx="9993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en-IE" sz="4000" u="none" cap="none" strike="noStrike">
                <a:solidFill>
                  <a:srgbClr val="29BA86"/>
                </a:solidFill>
                <a:latin typeface="Quattrocento Sans"/>
                <a:ea typeface="Quattrocento Sans"/>
                <a:cs typeface="Quattrocento Sans"/>
                <a:sym typeface="Quattrocento Sans"/>
              </a:rPr>
              <a:t>Tools für die Online-Kommunikation</a:t>
            </a:r>
            <a:endParaRPr b="0" i="0" sz="1800" u="none" cap="none" strike="noStrike">
              <a:solidFill>
                <a:schemeClr val="dk1"/>
              </a:solidFill>
              <a:latin typeface="Calibri"/>
              <a:ea typeface="Calibri"/>
              <a:cs typeface="Calibri"/>
              <a:sym typeface="Calibri"/>
            </a:endParaRPr>
          </a:p>
        </p:txBody>
      </p:sp>
      <p:sp>
        <p:nvSpPr>
          <p:cNvPr id="173" name="Google Shape;173;p4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74" name="Google Shape;174;p4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5" name="Google Shape;175;p4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76" name="Google Shape;176;p45"/>
          <p:cNvSpPr txBox="1"/>
          <p:nvPr/>
        </p:nvSpPr>
        <p:spPr>
          <a:xfrm>
            <a:off x="1643773" y="1778611"/>
            <a:ext cx="8904454" cy="10156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2000" u="none" cap="none" strike="noStrike">
                <a:solidFill>
                  <a:srgbClr val="195562"/>
                </a:solidFill>
                <a:latin typeface="Quattrocento Sans"/>
                <a:ea typeface="Quattrocento Sans"/>
                <a:cs typeface="Quattrocento Sans"/>
                <a:sym typeface="Quattrocento Sans"/>
              </a:rPr>
              <a:t>Chatten:</a:t>
            </a:r>
            <a:endParaRPr/>
          </a:p>
          <a:p>
            <a:pPr indent="0" lvl="0" marL="0" marR="0" rtl="0" algn="ctr">
              <a:spcBef>
                <a:spcPts val="0"/>
              </a:spcBef>
              <a:spcAft>
                <a:spcPts val="0"/>
              </a:spcAft>
              <a:buNone/>
            </a:pPr>
            <a:r>
              <a:rPr b="0" i="0" lang="en-IE" sz="2000" u="none" cap="none" strike="noStrike">
                <a:solidFill>
                  <a:srgbClr val="195562"/>
                </a:solidFill>
                <a:latin typeface="Quattrocento Sans"/>
                <a:ea typeface="Quattrocento Sans"/>
                <a:cs typeface="Quattrocento Sans"/>
                <a:sym typeface="Quattrocento Sans"/>
              </a:rPr>
              <a:t>Tools für die tägliche Kommunikation, den Versand von Materialien und Erinnerungen an Aktivitäten sowie die Beantwortung von Fragen </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45"/>
          <p:cNvSpPr txBox="1"/>
          <p:nvPr/>
        </p:nvSpPr>
        <p:spPr>
          <a:xfrm>
            <a:off x="3515490" y="4149631"/>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WhatsApp</a:t>
            </a:r>
            <a:endParaRPr/>
          </a:p>
        </p:txBody>
      </p:sp>
      <p:sp>
        <p:nvSpPr>
          <p:cNvPr id="178" name="Google Shape;178;p45"/>
          <p:cNvSpPr txBox="1"/>
          <p:nvPr/>
        </p:nvSpPr>
        <p:spPr>
          <a:xfrm>
            <a:off x="5363769" y="4159369"/>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Telegramm</a:t>
            </a:r>
            <a:endParaRPr/>
          </a:p>
        </p:txBody>
      </p:sp>
      <p:sp>
        <p:nvSpPr>
          <p:cNvPr id="179" name="Google Shape;179;p45"/>
          <p:cNvSpPr txBox="1"/>
          <p:nvPr/>
        </p:nvSpPr>
        <p:spPr>
          <a:xfrm>
            <a:off x="6958861" y="4149631"/>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Slack</a:t>
            </a:r>
            <a:endParaRPr/>
          </a:p>
        </p:txBody>
      </p:sp>
      <p:pic>
        <p:nvPicPr>
          <p:cNvPr id="180" name="Google Shape;180;p45"/>
          <p:cNvPicPr preferRelativeResize="0"/>
          <p:nvPr/>
        </p:nvPicPr>
        <p:blipFill rotWithShape="1">
          <a:blip r:embed="rId5">
            <a:alphaModFix/>
          </a:blip>
          <a:srcRect b="0" l="0" r="0" t="0"/>
          <a:stretch/>
        </p:blipFill>
        <p:spPr>
          <a:xfrm>
            <a:off x="4020456" y="3440746"/>
            <a:ext cx="585159" cy="612351"/>
          </a:xfrm>
          <a:prstGeom prst="rect">
            <a:avLst/>
          </a:prstGeom>
          <a:noFill/>
          <a:ln>
            <a:noFill/>
          </a:ln>
        </p:spPr>
      </p:pic>
      <p:pic>
        <p:nvPicPr>
          <p:cNvPr descr="File:Telegram Logo.webp - Wikimedia Commons" id="181" name="Google Shape;181;p45"/>
          <p:cNvPicPr preferRelativeResize="0"/>
          <p:nvPr/>
        </p:nvPicPr>
        <p:blipFill rotWithShape="1">
          <a:blip r:embed="rId6">
            <a:alphaModFix/>
          </a:blip>
          <a:srcRect b="0" l="0" r="0" t="0"/>
          <a:stretch/>
        </p:blipFill>
        <p:spPr>
          <a:xfrm>
            <a:off x="5833655" y="3429000"/>
            <a:ext cx="660452" cy="655320"/>
          </a:xfrm>
          <a:prstGeom prst="rect">
            <a:avLst/>
          </a:prstGeom>
          <a:noFill/>
          <a:ln>
            <a:noFill/>
          </a:ln>
        </p:spPr>
      </p:pic>
      <p:pic>
        <p:nvPicPr>
          <p:cNvPr descr="Slack Colors - Hex, RGB, CMYK, Pantone | Color Codes - U.S. Brand Colors" id="182" name="Google Shape;182;p45"/>
          <p:cNvPicPr preferRelativeResize="0"/>
          <p:nvPr/>
        </p:nvPicPr>
        <p:blipFill rotWithShape="1">
          <a:blip r:embed="rId7">
            <a:alphaModFix/>
          </a:blip>
          <a:srcRect b="0" l="0" r="0" t="0"/>
          <a:stretch/>
        </p:blipFill>
        <p:spPr>
          <a:xfrm>
            <a:off x="7493517" y="3575908"/>
            <a:ext cx="483714" cy="4557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6"/>
          <p:cNvSpPr txBox="1"/>
          <p:nvPr/>
        </p:nvSpPr>
        <p:spPr>
          <a:xfrm>
            <a:off x="1304616" y="604006"/>
            <a:ext cx="9993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9BA86"/>
              </a:buClr>
              <a:buSzPts val="4000"/>
              <a:buFont typeface="Quattrocento Sans"/>
              <a:buNone/>
            </a:pPr>
            <a:r>
              <a:rPr b="1" i="0" lang="en-IE" sz="4000" u="none" cap="none" strike="noStrike">
                <a:solidFill>
                  <a:srgbClr val="29BA86"/>
                </a:solidFill>
                <a:latin typeface="Quattrocento Sans"/>
                <a:ea typeface="Quattrocento Sans"/>
                <a:cs typeface="Quattrocento Sans"/>
                <a:sym typeface="Quattrocento Sans"/>
              </a:rPr>
              <a:t>Tools für die Online-Kommunikation</a:t>
            </a:r>
            <a:endParaRPr b="0" i="0" sz="1800" u="none" cap="none" strike="noStrike">
              <a:solidFill>
                <a:schemeClr val="dk1"/>
              </a:solidFill>
              <a:latin typeface="Calibri"/>
              <a:ea typeface="Calibri"/>
              <a:cs typeface="Calibri"/>
              <a:sym typeface="Calibri"/>
            </a:endParaRPr>
          </a:p>
        </p:txBody>
      </p:sp>
      <p:sp>
        <p:nvSpPr>
          <p:cNvPr id="188" name="Google Shape;188;p4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9" name="Google Shape;189;p4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0" name="Google Shape;190;p4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91" name="Google Shape;191;p46"/>
          <p:cNvSpPr txBox="1"/>
          <p:nvPr/>
        </p:nvSpPr>
        <p:spPr>
          <a:xfrm>
            <a:off x="1643773" y="1778611"/>
            <a:ext cx="8904454" cy="10156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2000" u="none" cap="none" strike="noStrike">
                <a:solidFill>
                  <a:srgbClr val="195562"/>
                </a:solidFill>
                <a:latin typeface="Quattrocento Sans"/>
                <a:ea typeface="Quattrocento Sans"/>
                <a:cs typeface="Quattrocento Sans"/>
                <a:sym typeface="Quattrocento Sans"/>
              </a:rPr>
              <a:t>Soziale Netzwerke:</a:t>
            </a:r>
            <a:endParaRPr/>
          </a:p>
          <a:p>
            <a:pPr indent="0" lvl="0" marL="0" marR="0" rtl="0" algn="ctr">
              <a:spcBef>
                <a:spcPts val="0"/>
              </a:spcBef>
              <a:spcAft>
                <a:spcPts val="0"/>
              </a:spcAft>
              <a:buNone/>
            </a:pPr>
            <a:r>
              <a:rPr b="0" i="0" lang="en-IE" sz="2000" u="none" cap="none" strike="noStrike">
                <a:solidFill>
                  <a:srgbClr val="195562"/>
                </a:solidFill>
                <a:latin typeface="Quattrocento Sans"/>
                <a:ea typeface="Quattrocento Sans"/>
                <a:cs typeface="Quattrocento Sans"/>
                <a:sym typeface="Quattrocento Sans"/>
              </a:rPr>
              <a:t>Werkzeuge zum Austausch von Materialien und zur Förderung von Diskussionen und Interaktionen zwischen den Lernenden und zwischen den Lernenden und den Lehrenden</a:t>
            </a:r>
            <a:endParaRPr b="0" i="0" sz="1800" u="none" cap="none" strike="noStrike">
              <a:solidFill>
                <a:schemeClr val="dk1"/>
              </a:solidFill>
              <a:latin typeface="Quattrocento Sans"/>
              <a:ea typeface="Quattrocento Sans"/>
              <a:cs typeface="Quattrocento Sans"/>
              <a:sym typeface="Quattrocento Sans"/>
            </a:endParaRPr>
          </a:p>
        </p:txBody>
      </p:sp>
      <p:sp>
        <p:nvSpPr>
          <p:cNvPr id="192" name="Google Shape;192;p46"/>
          <p:cNvSpPr txBox="1"/>
          <p:nvPr/>
        </p:nvSpPr>
        <p:spPr>
          <a:xfrm>
            <a:off x="3515490" y="4149631"/>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Facebook</a:t>
            </a:r>
            <a:endParaRPr/>
          </a:p>
        </p:txBody>
      </p:sp>
      <p:sp>
        <p:nvSpPr>
          <p:cNvPr id="193" name="Google Shape;193;p46"/>
          <p:cNvSpPr txBox="1"/>
          <p:nvPr/>
        </p:nvSpPr>
        <p:spPr>
          <a:xfrm>
            <a:off x="5363769" y="4159369"/>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Yammer</a:t>
            </a:r>
            <a:endParaRPr/>
          </a:p>
        </p:txBody>
      </p:sp>
      <p:sp>
        <p:nvSpPr>
          <p:cNvPr id="194" name="Google Shape;194;p46"/>
          <p:cNvSpPr txBox="1"/>
          <p:nvPr/>
        </p:nvSpPr>
        <p:spPr>
          <a:xfrm>
            <a:off x="6958861" y="4149631"/>
            <a:ext cx="1595092" cy="78843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None/>
            </a:pPr>
            <a:r>
              <a:rPr b="0" i="0" lang="en-IE" sz="2000" u="none" cap="none" strike="noStrike">
                <a:solidFill>
                  <a:srgbClr val="195562"/>
                </a:solidFill>
                <a:latin typeface="Quattrocento Sans"/>
                <a:ea typeface="Quattrocento Sans"/>
                <a:cs typeface="Quattrocento Sans"/>
                <a:sym typeface="Quattrocento Sans"/>
              </a:rPr>
              <a:t>YouTube</a:t>
            </a:r>
            <a:endParaRPr/>
          </a:p>
        </p:txBody>
      </p:sp>
      <p:pic>
        <p:nvPicPr>
          <p:cNvPr descr="ícone Facebook, oficial, logo em Vector Logo" id="195" name="Google Shape;195;p46"/>
          <p:cNvPicPr preferRelativeResize="0"/>
          <p:nvPr/>
        </p:nvPicPr>
        <p:blipFill rotWithShape="1">
          <a:blip r:embed="rId5">
            <a:alphaModFix/>
          </a:blip>
          <a:srcRect b="0" l="0" r="0" t="0"/>
          <a:stretch/>
        </p:blipFill>
        <p:spPr>
          <a:xfrm>
            <a:off x="4114916" y="3605640"/>
            <a:ext cx="396240" cy="396240"/>
          </a:xfrm>
          <a:prstGeom prst="rect">
            <a:avLst/>
          </a:prstGeom>
          <a:noFill/>
          <a:ln>
            <a:noFill/>
          </a:ln>
        </p:spPr>
      </p:pic>
      <p:pic>
        <p:nvPicPr>
          <p:cNvPr id="196" name="Google Shape;196;p46"/>
          <p:cNvPicPr preferRelativeResize="0"/>
          <p:nvPr/>
        </p:nvPicPr>
        <p:blipFill rotWithShape="1">
          <a:blip r:embed="rId6">
            <a:alphaModFix/>
          </a:blip>
          <a:srcRect b="0" l="0" r="0" t="0"/>
          <a:stretch/>
        </p:blipFill>
        <p:spPr>
          <a:xfrm>
            <a:off x="5840730" y="3548490"/>
            <a:ext cx="510540" cy="510540"/>
          </a:xfrm>
          <a:prstGeom prst="rect">
            <a:avLst/>
          </a:prstGeom>
          <a:noFill/>
          <a:ln>
            <a:noFill/>
          </a:ln>
        </p:spPr>
      </p:pic>
      <p:pic>
        <p:nvPicPr>
          <p:cNvPr descr="Uma imagem com texto, sinalizar, encarnado, laranja&#10;&#10;Descrição gerada automaticamente" id="197" name="Google Shape;197;p46"/>
          <p:cNvPicPr preferRelativeResize="0"/>
          <p:nvPr/>
        </p:nvPicPr>
        <p:blipFill rotWithShape="1">
          <a:blip r:embed="rId7">
            <a:alphaModFix/>
          </a:blip>
          <a:srcRect b="0" l="0" r="0" t="0"/>
          <a:stretch/>
        </p:blipFill>
        <p:spPr>
          <a:xfrm>
            <a:off x="7406088" y="3522467"/>
            <a:ext cx="674225" cy="67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