
<file path=[Content_Types].xml><?xml version="1.0" encoding="utf-8"?>
<Types xmlns="http://schemas.openxmlformats.org/package/2006/content-types">
  <Default Extension="jpg" ContentType="image/jpeg"/>
  <Default Extension="fntdata" ContentType="application/x-fontdata"/>
  <Default Extension="xml" ContentType="application/xml"/>
  <Default Extension="png" ContentType="image/png"/>
  <Default Extension="rels" ContentType="application/vnd.openxmlformats-package.relationships+xml"/>
  <Default Extension="psmdcp" ContentType="application/vnd.openxmlformats-package.core-properties+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core-properties" Target="/package/services/metadata/core-properties/ff7b316852df424495369d0067b4203f.psmdcp" Id="R9d981e8b0a3644cc"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EB399F-1AC5-45C5-840D-EB68A76F8091}">
  <a:tblStyle styleId="{10EB399F-1AC5-45C5-840D-EB68A76F809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bold.fntdata"/><Relationship Id="rId6" Type="http://schemas.openxmlformats.org/officeDocument/2006/relationships/slide" Target="slides/slide1.xml"/><Relationship Id="rId18"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82" name="Google Shape;82;p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8" name="Shape 198"/>
        <p:cNvGrpSpPr/>
        <p:nvPr/>
      </p:nvGrpSpPr>
      <p:grpSpPr>
        <a:xfrm>
          <a:off x="0" y="0"/>
          <a:ext cx="0" cy="0"/>
          <a:chOff x="0" y="0"/>
          <a:chExt cx="0" cy="0"/>
        </a:xfrm>
      </p:grpSpPr>
      <p:sp>
        <p:nvSpPr>
          <p:cNvPr id="199" name="Google Shape;199;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00" name="Google Shape;200;p10: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3" name="Shape 213"/>
        <p:cNvGrpSpPr/>
        <p:nvPr/>
      </p:nvGrpSpPr>
      <p:grpSpPr>
        <a:xfrm>
          <a:off x="0" y="0"/>
          <a:ext cx="0" cy="0"/>
          <a:chOff x="0" y="0"/>
          <a:chExt cx="0" cy="0"/>
        </a:xfrm>
      </p:grpSpPr>
      <p:sp>
        <p:nvSpPr>
          <p:cNvPr id="214" name="Google Shape;214;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15" name="Google Shape;215;p1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2" name="Shape 222"/>
        <p:cNvGrpSpPr/>
        <p:nvPr/>
      </p:nvGrpSpPr>
      <p:grpSpPr>
        <a:xfrm>
          <a:off x="0" y="0"/>
          <a:ext cx="0" cy="0"/>
          <a:chOff x="0" y="0"/>
          <a:chExt cx="0" cy="0"/>
        </a:xfrm>
      </p:grpSpPr>
      <p:sp>
        <p:nvSpPr>
          <p:cNvPr id="223" name="Google Shape;223;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24" name="Google Shape;224;p1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90" name="Google Shape;90;p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01" name="Google Shape;101;p3: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0" name="Shape 110"/>
        <p:cNvGrpSpPr/>
        <p:nvPr/>
      </p:nvGrpSpPr>
      <p:grpSpPr>
        <a:xfrm>
          <a:off x="0" y="0"/>
          <a:ext cx="0" cy="0"/>
          <a:chOff x="0" y="0"/>
          <a:chExt cx="0" cy="0"/>
        </a:xfrm>
      </p:grpSpPr>
      <p:sp>
        <p:nvSpPr>
          <p:cNvPr id="111" name="Google Shape;111;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12" name="Google Shape;112;p4: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9" name="Shape 129"/>
        <p:cNvGrpSpPr/>
        <p:nvPr/>
      </p:nvGrpSpPr>
      <p:grpSpPr>
        <a:xfrm>
          <a:off x="0" y="0"/>
          <a:ext cx="0" cy="0"/>
          <a:chOff x="0" y="0"/>
          <a:chExt cx="0" cy="0"/>
        </a:xfrm>
      </p:grpSpPr>
      <p:sp>
        <p:nvSpPr>
          <p:cNvPr id="130" name="Google Shape;130;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31" name="Google Shape;131;p5: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9" name="Shape 139"/>
        <p:cNvGrpSpPr/>
        <p:nvPr/>
      </p:nvGrpSpPr>
      <p:grpSpPr>
        <a:xfrm>
          <a:off x="0" y="0"/>
          <a:ext cx="0" cy="0"/>
          <a:chOff x="0" y="0"/>
          <a:chExt cx="0" cy="0"/>
        </a:xfrm>
      </p:grpSpPr>
      <p:sp>
        <p:nvSpPr>
          <p:cNvPr id="140" name="Google Shape;140;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41" name="Google Shape;141;p6: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1" name="Shape 151"/>
        <p:cNvGrpSpPr/>
        <p:nvPr/>
      </p:nvGrpSpPr>
      <p:grpSpPr>
        <a:xfrm>
          <a:off x="0" y="0"/>
          <a:ext cx="0" cy="0"/>
          <a:chOff x="0" y="0"/>
          <a:chExt cx="0" cy="0"/>
        </a:xfrm>
      </p:grpSpPr>
      <p:sp>
        <p:nvSpPr>
          <p:cNvPr id="152" name="Google Shape;152;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53" name="Google Shape;153;p7: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8" name="Shape 168"/>
        <p:cNvGrpSpPr/>
        <p:nvPr/>
      </p:nvGrpSpPr>
      <p:grpSpPr>
        <a:xfrm>
          <a:off x="0" y="0"/>
          <a:ext cx="0" cy="0"/>
          <a:chOff x="0" y="0"/>
          <a:chExt cx="0" cy="0"/>
        </a:xfrm>
      </p:grpSpPr>
      <p:sp>
        <p:nvSpPr>
          <p:cNvPr id="169" name="Google Shape;169;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70" name="Google Shape;170;p8: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3" name="Shape 183"/>
        <p:cNvGrpSpPr/>
        <p:nvPr/>
      </p:nvGrpSpPr>
      <p:grpSpPr>
        <a:xfrm>
          <a:off x="0" y="0"/>
          <a:ext cx="0" cy="0"/>
          <a:chOff x="0" y="0"/>
          <a:chExt cx="0" cy="0"/>
        </a:xfrm>
      </p:grpSpPr>
      <p:sp>
        <p:nvSpPr>
          <p:cNvPr id="184" name="Google Shape;184;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85" name="Google Shape;185;p9: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7" name="Google Shape;7;p1"/>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 name="Google Shape;9;p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0" name="Google Shape;10;p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2.png"/><Relationship Id="rId7"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www.youtube.com/watch?v=yzI6r9HlC6A" TargetMode="External"/><Relationship Id="rId6"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pt-PT" sz="3200" b="1">
                <a:solidFill>
                  <a:srgbClr val="29BA86"/>
                </a:solidFill>
              </a:rPr>
              <a:t>Apmācība darba vietā - B daļa</a:t>
            </a:r>
            <a:br>
              <a:rPr lang="pt-PT" sz="3200" b="1">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id="85" name="Google Shape;85;p13"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l="0" t="0" r="0" b="0"/>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Tiešsaistes saziņas rīki</a:t>
            </a:r>
            <a:endParaRPr sz="1800" b="0" i="0" u="none" strike="noStrike" cap="none">
              <a:solidFill>
                <a:schemeClr val="dk1"/>
              </a:solidFill>
              <a:latin typeface="Calibri"/>
              <a:ea typeface="Calibri"/>
              <a:cs typeface="Calibri"/>
              <a:sym typeface="Calibri"/>
            </a:endParaRPr>
          </a:p>
        </p:txBody>
      </p:sp>
      <p:sp>
        <p:nvSpPr>
          <p:cNvPr id="203" name="Google Shape;203;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04" name="Google Shape;204;p22"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05" name="Google Shape;205;p22"/>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06" name="Google Shape;206;p22"/>
          <p:cNvSpPr txBox="1"/>
          <p:nvPr/>
        </p:nvSpPr>
        <p:spPr>
          <a:xfrm>
            <a:off x="1643773" y="1778611"/>
            <a:ext cx="890445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Satura pārvaldība: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rīki, piemēram, e-mācību platformas, lai izvietotu un publicētu kursus un materiālus.</a:t>
            </a:r>
            <a:endParaRPr sz="1800" b="0" i="0" u="none" strike="noStrike" cap="none">
              <a:solidFill>
                <a:schemeClr val="dk1"/>
              </a:solidFill>
              <a:latin typeface="Quattrocento Sans"/>
              <a:ea typeface="Quattrocento Sans"/>
              <a:cs typeface="Quattrocento Sans"/>
              <a:sym typeface="Quattrocento Sans"/>
            </a:endParaRPr>
          </a:p>
        </p:txBody>
      </p:sp>
      <p:sp>
        <p:nvSpPr>
          <p:cNvPr id="207" name="Google Shape;207;p22"/>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Google klase</a:t>
            </a:r>
            <a:endParaRPr sz="1400" b="0" i="0" u="none" strike="noStrike" cap="none">
              <a:solidFill>
                <a:srgbClr val="000000"/>
              </a:solidFill>
              <a:latin typeface="Arial"/>
              <a:ea typeface="Arial"/>
              <a:cs typeface="Arial"/>
              <a:sym typeface="Arial"/>
            </a:endParaRPr>
          </a:p>
        </p:txBody>
      </p:sp>
      <p:sp>
        <p:nvSpPr>
          <p:cNvPr id="208" name="Google Shape;208;p22"/>
          <p:cNvSpPr txBox="1"/>
          <p:nvPr/>
        </p:nvSpPr>
        <p:spPr>
          <a:xfrm>
            <a:off x="5298453" y="413866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Moodle</a:t>
            </a:r>
            <a:endParaRPr sz="1400" b="0" i="0" u="none" strike="noStrike" cap="none">
              <a:solidFill>
                <a:srgbClr val="000000"/>
              </a:solidFill>
              <a:latin typeface="Arial"/>
              <a:ea typeface="Arial"/>
              <a:cs typeface="Arial"/>
              <a:sym typeface="Arial"/>
            </a:endParaRPr>
          </a:p>
        </p:txBody>
      </p:sp>
      <p:sp>
        <p:nvSpPr>
          <p:cNvPr id="209" name="Google Shape;209;p22"/>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Canvas LMS</a:t>
            </a:r>
            <a:endParaRPr sz="1400" b="0" i="0" u="none" strike="noStrike" cap="none">
              <a:solidFill>
                <a:srgbClr val="000000"/>
              </a:solidFill>
              <a:latin typeface="Arial"/>
              <a:ea typeface="Arial"/>
              <a:cs typeface="Arial"/>
              <a:sym typeface="Arial"/>
            </a:endParaRPr>
          </a:p>
        </p:txBody>
      </p:sp>
      <p:pic>
        <p:nvPicPr>
          <p:cNvPr id="210" name="Google Shape;210;p22"/>
          <p:cNvPicPr preferRelativeResize="0"/>
          <p:nvPr/>
        </p:nvPicPr>
        <p:blipFill rotWithShape="1">
          <a:blip r:embed="rId5">
            <a:alphaModFix/>
          </a:blip>
          <a:srcRect l="0" t="0" r="0" b="0"/>
          <a:stretch/>
        </p:blipFill>
        <p:spPr>
          <a:xfrm>
            <a:off x="4102409" y="3662790"/>
            <a:ext cx="458927" cy="396240"/>
          </a:xfrm>
          <a:prstGeom prst="rect">
            <a:avLst/>
          </a:prstGeom>
          <a:noFill/>
          <a:ln>
            <a:noFill/>
          </a:ln>
        </p:spPr>
      </p:pic>
      <p:pic>
        <p:nvPicPr>
          <p:cNvPr id="211" name="Google Shape;211;p22" descr="Uma imagem com logótipo&#10;&#10;Descrição gerada automaticamente"/>
          <p:cNvPicPr preferRelativeResize="0"/>
          <p:nvPr/>
        </p:nvPicPr>
        <p:blipFill rotWithShape="1">
          <a:blip r:embed="rId6">
            <a:alphaModFix/>
          </a:blip>
          <a:srcRect l="0" t="0" r="0" b="0"/>
          <a:stretch/>
        </p:blipFill>
        <p:spPr>
          <a:xfrm>
            <a:off x="5634134" y="3741406"/>
            <a:ext cx="923731" cy="236345"/>
          </a:xfrm>
          <a:prstGeom prst="rect">
            <a:avLst/>
          </a:prstGeom>
          <a:noFill/>
          <a:ln>
            <a:noFill/>
          </a:ln>
        </p:spPr>
      </p:pic>
      <p:pic>
        <p:nvPicPr>
          <p:cNvPr id="212" name="Google Shape;212;p22" descr="Uma imagem com texto, produtos de higiene pessoal, Tábua de pintura&#10;&#10;Descrição gerada automaticamente"/>
          <p:cNvPicPr preferRelativeResize="0"/>
          <p:nvPr/>
        </p:nvPicPr>
        <p:blipFill rotWithShape="1">
          <a:blip r:embed="rId7">
            <a:alphaModFix/>
          </a:blip>
          <a:srcRect l="0" t="0" r="0" b="0"/>
          <a:stretch/>
        </p:blipFill>
        <p:spPr>
          <a:xfrm>
            <a:off x="7482045" y="3582473"/>
            <a:ext cx="548723" cy="5542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18" name="Google Shape;218;p23"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19" name="Google Shape;219;p23"/>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20" name="Google Shape;220;p23"/>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8000"/>
              <a:buFont typeface="Calibri"/>
              <a:buNone/>
            </a:pPr>
            <a:r>
              <a:rPr lang="pt-PT" sz="8000" b="1" i="0" u="none" strike="noStrike" cap="none">
                <a:solidFill>
                  <a:srgbClr val="195562"/>
                </a:solidFill>
                <a:latin typeface="Calibri"/>
                <a:ea typeface="Calibri"/>
                <a:cs typeface="Calibri"/>
                <a:sym typeface="Calibri"/>
              </a:rPr>
              <a:t>PALDIES JUMS ☺</a:t>
            </a:r>
            <a:endParaRPr sz="7200" b="1"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t/>
            </a:r>
            <a:endParaRPr sz="2400" b="0"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t/>
            </a:r>
            <a:endParaRPr sz="1800" b="0" i="0" u="none" strike="noStrike" cap="none">
              <a:solidFill>
                <a:schemeClr val="dk1"/>
              </a:solidFill>
              <a:latin typeface="Arial"/>
              <a:ea typeface="Arial"/>
              <a:cs typeface="Arial"/>
              <a:sym typeface="Arial"/>
            </a:endParaRPr>
          </a:p>
        </p:txBody>
      </p:sp>
      <p:pic>
        <p:nvPicPr>
          <p:cNvPr id="221" name="Google Shape;221;p23"/>
          <p:cNvPicPr preferRelativeResize="0"/>
          <p:nvPr/>
        </p:nvPicPr>
        <p:blipFill rotWithShape="1">
          <a:blip r:embed="rId5">
            <a:alphaModFix/>
          </a:blip>
          <a:srcRect l="0" t="52289" r="71473" b="0"/>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000"/>
              <a:buFont typeface="Quattrocento Sans"/>
              <a:buNone/>
            </a:pPr>
            <a:r>
              <a:rPr lang="pt-PT" sz="1000" b="0" i="0" u="none" strike="noStrike" cap="none">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a:t>
            </a:r>
            <a:r>
              <a:rPr lang="pt-PT" sz="1000" b="0" i="0" u="none" strike="noStrike" cap="none">
                <a:solidFill>
                  <a:schemeClr val="dk1"/>
                </a:solidFill>
                <a:latin typeface="Quattrocento Sans"/>
                <a:ea typeface="Quattrocento Sans"/>
                <a:cs typeface="Quattrocento Sans"/>
                <a:sym typeface="Quattrocento Sans"/>
              </a:rPr>
              <a:t>Projekta numurs: </a:t>
            </a:r>
            <a:r>
              <a:rPr lang="pt-PT" sz="1000" b="0" i="0" u="none" strike="noStrike" cap="none">
                <a:solidFill>
                  <a:srgbClr val="222222"/>
                </a:solidFill>
                <a:latin typeface="Arial"/>
                <a:ea typeface="Arial"/>
                <a:cs typeface="Arial"/>
                <a:sym typeface="Arial"/>
              </a:rPr>
              <a:t>2020-1-UK01-KA226-VET-094435</a:t>
            </a:r>
            <a:endParaRPr sz="1000" b="0" i="0" u="none" strike="noStrike" cap="none">
              <a:solidFill>
                <a:schemeClr val="dk1"/>
              </a:solidFill>
              <a:latin typeface="Quattrocento Sans"/>
              <a:ea typeface="Quattrocento Sans"/>
              <a:cs typeface="Quattrocento Sans"/>
              <a:sym typeface="Quattrocento Sans"/>
            </a:endParaRPr>
          </a:p>
        </p:txBody>
      </p:sp>
      <p:pic>
        <p:nvPicPr>
          <p:cNvPr id="227" name="Google Shape;227;p24"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28" name="Google Shape;228;p24"/>
          <p:cNvPicPr preferRelativeResize="0"/>
          <p:nvPr/>
        </p:nvPicPr>
        <p:blipFill rotWithShape="1">
          <a:blip r:embed="rId4">
            <a:alphaModFix/>
          </a:blip>
          <a:srcRect l="0" t="0" r="0" b="0"/>
          <a:stretch/>
        </p:blipFill>
        <p:spPr>
          <a:xfrm>
            <a:off x="4843244" y="1002244"/>
            <a:ext cx="2505512" cy="1859858"/>
          </a:xfrm>
          <a:prstGeom prst="rect">
            <a:avLst/>
          </a:prstGeom>
          <a:noFill/>
          <a:ln>
            <a:noFill/>
          </a:ln>
        </p:spPr>
      </p:pic>
      <p:sp>
        <p:nvSpPr>
          <p:cNvPr id="229" name="Google Shape;229;p24"/>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30" name="Google Shape;230;p24"/>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grpSp>
        <p:nvGrpSpPr>
          <p:cNvPr id="231" name="Google Shape;231;p24"/>
          <p:cNvGrpSpPr/>
          <p:nvPr/>
        </p:nvGrpSpPr>
        <p:grpSpPr>
          <a:xfrm>
            <a:off x="2569288" y="3802743"/>
            <a:ext cx="7053424" cy="1670958"/>
            <a:chOff x="2569288" y="3802743"/>
            <a:chExt cx="7053424" cy="1670958"/>
          </a:xfrm>
        </p:grpSpPr>
        <p:pic>
          <p:nvPicPr>
            <p:cNvPr id="232" name="Google Shape;232;p24" descr="Qr code&#10;&#10;Description automatically generated"/>
            <p:cNvPicPr preferRelativeResize="0"/>
            <p:nvPr/>
          </p:nvPicPr>
          <p:blipFill rotWithShape="1">
            <a:blip r:embed="rId6">
              <a:alphaModFix/>
            </a:blip>
            <a:srcRect l="0" t="0" r="0" b="0"/>
            <a:stretch/>
          </p:blipFill>
          <p:spPr>
            <a:xfrm>
              <a:off x="2569288" y="3802743"/>
              <a:ext cx="7053424" cy="1635034"/>
            </a:xfrm>
            <a:prstGeom prst="rect">
              <a:avLst/>
            </a:prstGeom>
            <a:noFill/>
            <a:ln>
              <a:noFill/>
            </a:ln>
          </p:spPr>
        </p:pic>
        <p:pic>
          <p:nvPicPr>
            <p:cNvPr id="233" name="Google Shape;233;p24"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22760" t="17155" r="0" b="34973"/>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94" name="Google Shape;94;p14" descr="Text&#10;&#10;Description automatically generated"/>
          <p:cNvPicPr preferRelativeResize="0"/>
          <p:nvPr/>
        </p:nvPicPr>
        <p:blipFill rotWithShape="1">
          <a:blip r:embed="rId4">
            <a:alphaModFix/>
          </a:blip>
          <a:srcRect l="0" t="0" r="0" b="0"/>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t/>
            </a:r>
            <a:endParaRPr sz="1800" b="0" i="0" u="none" strike="noStrike" cap="non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B89"/>
              </a:buClr>
              <a:buSzPts val="3200"/>
              <a:buFont typeface="Quattrocento Sans"/>
              <a:buNone/>
            </a:pPr>
            <a:r>
              <a:rPr lang="pt-PT" sz="3200" b="1" i="0" u="none" strike="noStrike" cap="none">
                <a:solidFill>
                  <a:srgbClr val="29BB89"/>
                </a:solidFill>
                <a:latin typeface="Quattrocento Sans"/>
                <a:ea typeface="Quattrocento Sans"/>
                <a:cs typeface="Quattrocento Sans"/>
                <a:sym typeface="Quattrocento Sans"/>
              </a:rPr>
              <a:t>IEVADS TIEŠSAISTES MĀCĪŠANĀ</a:t>
            </a:r>
            <a:endParaRPr sz="3200" b="1" i="0" u="none" strike="noStrike" cap="non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Calibri"/>
              <a:buNone/>
            </a:pPr>
            <a:r>
              <a:rPr lang="pt-PT" sz="2800" b="0" i="0" u="none" strike="noStrike" cap="none">
                <a:solidFill>
                  <a:srgbClr val="195562"/>
                </a:solidFill>
                <a:latin typeface="Calibri"/>
                <a:ea typeface="Calibri"/>
                <a:cs typeface="Calibri"/>
                <a:sym typeface="Calibri"/>
              </a:rPr>
              <a:t>Šī moduļa mērķis ir sagatavot profesionālās izglītības un apmācības pasniedzējus komunikācijas veidošanai ar un starp izglītojamajiem, strādājot tiešsaistē.</a:t>
            </a:r>
            <a:endParaRPr sz="1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Šeit jūs varētu aprakstīt sadaļas tēmu.</a:t>
            </a:r>
            <a:endParaRPr sz="1800" b="0" i="0" u="none" strike="noStrike" cap="non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Šeit jūs varētu aprakstīt sadaļas tēmu.</a:t>
            </a: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Šeit jūs varētu aprakstīt sadaļas tēmu.</a:t>
            </a:r>
            <a:endParaRPr sz="1800" b="0" i="0" u="none" strike="noStrike" cap="none">
              <a:solidFill>
                <a:schemeClr val="dk1"/>
              </a:solidFill>
              <a:latin typeface="Calibri"/>
              <a:ea typeface="Calibri"/>
              <a:cs typeface="Calibri"/>
              <a:sym typeface="Calibri"/>
            </a:endParaRPr>
          </a:p>
        </p:txBody>
      </p:sp>
      <p:sp>
        <p:nvSpPr>
          <p:cNvPr id="107" name="Google Shape;107;p15"/>
          <p:cNvSpPr txBox="1"/>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Mācību rezultāti</a:t>
            </a:r>
            <a:endParaRPr/>
          </a:p>
        </p:txBody>
      </p:sp>
      <p:pic>
        <p:nvPicPr>
          <p:cNvPr id="108" name="Google Shape;108;p15"/>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firstRow="1" bandRow="1">
                <a:noFill/>
                <a:tableStyleId>{10EB399F-1AC5-45C5-840D-EB68A76F8091}</a:tableStyleId>
              </a:tblPr>
              <a:tblGrid>
                <a:gridCol w="2405450"/>
                <a:gridCol w="2405450"/>
                <a:gridCol w="2405450"/>
                <a:gridCol w="2405450"/>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1. Ievads tiešsaistes apmācībā</a:t>
                      </a:r>
                      <a:endParaRPr sz="1400" b="1" u="none" strike="noStrike" cap="none"/>
                    </a:p>
                    <a:p>
                      <a:pPr marL="0" marR="0" lvl="0" indent="0" algn="ctr" rtl="0">
                        <a:lnSpc>
                          <a:spcPct val="100000"/>
                        </a:lnSpc>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2. Tiešsaistes mācību programmu izstrāde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3. Studentu iesaistīšanās tiešsaistes mācību vidē</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pt-PT" sz="1400" b="1" i="0" u="none" strike="noStrike" cap="none">
                          <a:solidFill>
                            <a:schemeClr val="lt1"/>
                          </a:solidFill>
                          <a:latin typeface="Calibri"/>
                          <a:ea typeface="Calibri"/>
                          <a:cs typeface="Calibri"/>
                          <a:sym typeface="Calibri"/>
                        </a:rPr>
                        <a:t>4. Saziņa tiešsaistē</a:t>
                      </a:r>
                      <a:endParaRPr sz="1400" b="1" u="none" strike="noStrike" cap="none">
                        <a:solidFill>
                          <a:schemeClr val="lt1"/>
                        </a:solidFill>
                      </a:endParaRPr>
                    </a:p>
                    <a:p>
                      <a:pPr marL="0" marR="0" lvl="0" indent="0" algn="ctr" rtl="0">
                        <a:lnSpc>
                          <a:spcPct val="100000"/>
                        </a:lnSpc>
                        <a:spcBef>
                          <a:spcPts val="0"/>
                        </a:spcBef>
                        <a:spcAft>
                          <a:spcPts val="0"/>
                        </a:spcAft>
                        <a:buClr>
                          <a:schemeClr val="dk1"/>
                        </a:buClr>
                        <a:buSzPts val="1400"/>
                        <a:buFont typeface="Calibri"/>
                        <a:buNone/>
                      </a:pPr>
                      <a:r>
                        <a:t/>
                      </a:r>
                      <a:endParaRPr sz="1400" u="none" strike="noStrike" cap="none"/>
                    </a:p>
                  </a:txBody>
                  <a:tcPr marL="91450" marR="91450" marT="45725" marB="45725"/>
                </a:tc>
              </a:tr>
              <a:tr h="370850">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Izpratne par tiešsaistes mācību specifikācijām</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Izpratne par to, kā attīstās mācīšanās tiešsaistē un cik svarīga ir kvalifikācijas celšana.</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Atzīt tiešsaistes mācīšanās šķēršļus</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Atzīt tiešsaistes mācīšanās priekšrocības</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Esiet atvērti pārejai un pielāgojieties mācībām tiešsaistē.</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Izstrādāt piemērotu tiešsaistes mācību programmu</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Izpratne par to, kā strukturēt tiešsaistes mācību programmu.</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Izpratne par to, kā pielāgot mācību programmu mācībām tiešsaistē.</a:t>
                      </a:r>
                      <a:endParaRPr sz="1400" b="0" i="0" u="none" strike="noStrike" cap="none">
                        <a:solidFill>
                          <a:schemeClr val="dk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r>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Motivēt skolēnus mācīties tiešsaistes vidē.</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Atpazīt un piemērot iesaistīšanas stratēģijas</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Atpazīt un izmantot esošos iesaistīšanas rīkus </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Atrodiet tiešsaistes novērtēšanas stratēģijas</a:t>
                      </a:r>
                      <a:endParaRPr sz="14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Izstrādāt saziņas stratēģiju, lai mudinātu izglītojamos sazināties ar pasniedzēju un savā starpā.</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mazināt šķēršļus tiešsaistes saziņai ar saviem audzēkņiem.</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Atpazīt esošos tiešsaistes saziņas rīkus</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Izvēlieties piemērotākos saziņas kanālus tiešsaistē</a:t>
                      </a:r>
                      <a:endParaRPr sz="1400" b="0" i="0" u="none" strike="noStrike" cap="none">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Apmācība darba vietā - B daļa</a:t>
            </a:r>
            <a:endParaRPr/>
          </a:p>
        </p:txBody>
      </p:sp>
      <p:sp>
        <p:nvSpPr>
          <p:cNvPr id="115" name="Google Shape;115;p16"/>
          <p:cNvSpPr txBox="1"/>
          <p:nvPr/>
        </p:nvSpPr>
        <p:spPr>
          <a:xfrm>
            <a:off x="2351148" y="1613792"/>
            <a:ext cx="1011713"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1.</a:t>
            </a:r>
            <a:endParaRPr sz="2000" b="0" i="0" u="none" strike="noStrike" cap="none">
              <a:solidFill>
                <a:srgbClr val="195562"/>
              </a:solidFill>
              <a:latin typeface="Quattrocento Sans"/>
              <a:ea typeface="Quattrocento Sans"/>
              <a:cs typeface="Quattrocento Sans"/>
              <a:sym typeface="Quattrocento Sans"/>
            </a:endParaRPr>
          </a:p>
        </p:txBody>
      </p:sp>
      <p:sp>
        <p:nvSpPr>
          <p:cNvPr id="116" name="Google Shape;116;p16"/>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7" name="Google Shape;117;p16"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9" name="Google Shape;119;p16"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l="0" t="1926" r="0" b="0"/>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Ievads tiešsaistes mācīšanā</a:t>
            </a:r>
            <a:endParaRPr sz="2000" b="0" i="0" u="none" strike="noStrike" cap="none">
              <a:solidFill>
                <a:srgbClr val="195562"/>
              </a:solidFill>
              <a:latin typeface="Quattrocento Sans"/>
              <a:ea typeface="Quattrocento Sans"/>
              <a:cs typeface="Quattrocento Sans"/>
              <a:sym typeface="Quattrocento Sans"/>
            </a:endParaRPr>
          </a:p>
        </p:txBody>
      </p:sp>
      <p:sp>
        <p:nvSpPr>
          <p:cNvPr id="123" name="Google Shape;123;p16"/>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Skolēnu iesaistīšanās tiešsaistes mācību vidē</a:t>
            </a:r>
            <a:endParaRPr sz="1800" b="0" i="0" u="none" strike="noStrike" cap="non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Saziņa tiešsaistē</a:t>
            </a:r>
            <a:endParaRPr sz="3200" b="1" i="0" u="none" strike="noStrike" cap="none">
              <a:solidFill>
                <a:srgbClr val="195562"/>
              </a:solidFill>
              <a:latin typeface="Quattrocento Sans"/>
              <a:ea typeface="Quattrocento Sans"/>
              <a:cs typeface="Quattrocento Sans"/>
              <a:sym typeface="Quattrocento Sans"/>
            </a:endParaRPr>
          </a:p>
        </p:txBody>
      </p:sp>
      <p:sp>
        <p:nvSpPr>
          <p:cNvPr id="125" name="Google Shape;125;p16"/>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4.</a:t>
            </a:r>
            <a:endParaRPr sz="3200" b="1" i="0" u="none" strike="noStrike" cap="none">
              <a:solidFill>
                <a:srgbClr val="195562"/>
              </a:solidFill>
              <a:latin typeface="Quattrocento Sans"/>
              <a:ea typeface="Quattrocento Sans"/>
              <a:cs typeface="Quattrocento Sans"/>
              <a:sym typeface="Quattrocento Sans"/>
            </a:endParaRPr>
          </a:p>
        </p:txBody>
      </p:sp>
      <p:sp>
        <p:nvSpPr>
          <p:cNvPr id="126" name="Google Shape;126;p16"/>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2.</a:t>
            </a:r>
            <a:endParaRPr sz="1800" b="0" i="0" u="none" strike="noStrike" cap="none">
              <a:solidFill>
                <a:schemeClr val="dk1"/>
              </a:solidFill>
              <a:latin typeface="Calibri"/>
              <a:ea typeface="Calibri"/>
              <a:cs typeface="Calibri"/>
              <a:sym typeface="Calibri"/>
            </a:endParaRPr>
          </a:p>
        </p:txBody>
      </p:sp>
      <p:sp>
        <p:nvSpPr>
          <p:cNvPr id="128" name="Google Shape;128;p16"/>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Tiešsaistes mācību programmu izstrāde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7"/>
          <p:cNvSpPr/>
          <p:nvPr/>
        </p:nvSpPr>
        <p:spPr>
          <a:xfrm>
            <a:off x="4762918" y="1698128"/>
            <a:ext cx="6697926" cy="345663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t/>
            </a:r>
            <a:endParaRPr sz="1800" b="0" i="0" u="none" strike="noStrike" cap="none">
              <a:solidFill>
                <a:schemeClr val="lt1"/>
              </a:solidFill>
              <a:latin typeface="Calibri"/>
              <a:ea typeface="Calibri"/>
              <a:cs typeface="Calibri"/>
              <a:sym typeface="Calibri"/>
            </a:endParaRPr>
          </a:p>
        </p:txBody>
      </p:sp>
      <p:sp>
        <p:nvSpPr>
          <p:cNvPr id="134" name="Google Shape;134;p17"/>
          <p:cNvSpPr txBox="1"/>
          <p:nvPr/>
        </p:nvSpPr>
        <p:spPr>
          <a:xfrm>
            <a:off x="4975489" y="1036087"/>
            <a:ext cx="6272784" cy="153505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000"/>
              <a:buFont typeface="Arial"/>
              <a:buNone/>
            </a:pPr>
            <a:r>
              <a:rPr lang="pt-PT" sz="4000" b="1" i="0" u="none" strike="noStrike" cap="none">
                <a:solidFill>
                  <a:srgbClr val="29BA86"/>
                </a:solidFill>
                <a:latin typeface="Quattrocento Sans"/>
                <a:ea typeface="Quattrocento Sans"/>
                <a:cs typeface="Quattrocento Sans"/>
                <a:sym typeface="Quattrocento Sans"/>
              </a:rPr>
              <a:t>Saziņa tiešsaistē</a:t>
            </a:r>
            <a:endParaRPr sz="1400" b="0" i="0" u="none" strike="noStrike" cap="none">
              <a:solidFill>
                <a:srgbClr val="000000"/>
              </a:solidFill>
              <a:latin typeface="Arial"/>
              <a:ea typeface="Arial"/>
              <a:cs typeface="Arial"/>
              <a:sym typeface="Arial"/>
            </a:endParaRPr>
          </a:p>
        </p:txBody>
      </p:sp>
      <p:sp>
        <p:nvSpPr>
          <p:cNvPr id="135" name="Google Shape;135;p17"/>
          <p:cNvSpPr txBox="1"/>
          <p:nvPr/>
        </p:nvSpPr>
        <p:spPr>
          <a:xfrm>
            <a:off x="4975489" y="2652869"/>
            <a:ext cx="6272784" cy="282568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Tiešsaistes mācībās, kur saziņa ir ierobežota salīdzinājumā ar tiešu saskarsmi, ir svarīgi, lai pedagogs izveidotu labu saziņas stratēģiju un nodrošinātu veidus, kā izglītojamie var sazināties ar pedagogu un savā starpā.</a:t>
            </a:r>
            <a:endParaRPr sz="1400" b="0" i="0" u="none" strike="noStrike" cap="none">
              <a:solidFill>
                <a:srgbClr val="000000"/>
              </a:solidFill>
              <a:latin typeface="Arial"/>
              <a:ea typeface="Arial"/>
              <a:cs typeface="Arial"/>
              <a:sym typeface="Arial"/>
            </a:endParaRPr>
          </a:p>
        </p:txBody>
      </p:sp>
      <p:sp>
        <p:nvSpPr>
          <p:cNvPr id="136" name="Google Shape;136;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37" name="Google Shape;137;p17" descr="Text&#10;&#10;Description automatically generated"/>
          <p:cNvPicPr preferRelativeResize="0"/>
          <p:nvPr/>
        </p:nvPicPr>
        <p:blipFill rotWithShape="1">
          <a:blip r:embed="rId4">
            <a:alphaModFix/>
          </a:blip>
          <a:srcRect l="0" t="0" r="0" b="0"/>
          <a:stretch/>
        </p:blipFill>
        <p:spPr>
          <a:xfrm>
            <a:off x="235341" y="6242795"/>
            <a:ext cx="1964299" cy="427819"/>
          </a:xfrm>
          <a:prstGeom prst="rect">
            <a:avLst/>
          </a:prstGeom>
          <a:noFill/>
          <a:ln>
            <a:noFill/>
          </a:ln>
        </p:spPr>
      </p:pic>
      <p:pic>
        <p:nvPicPr>
          <p:cNvPr id="138" name="Google Shape;138;p17"/>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p:nvPr/>
        </p:nvSpPr>
        <p:spPr>
          <a:xfrm>
            <a:off x="6862916" y="2427792"/>
            <a:ext cx="5329084" cy="3097161"/>
          </a:xfrm>
          <a:prstGeom prst="rect">
            <a:avLst/>
          </a:prstGeom>
          <a:solidFill>
            <a:srgbClr val="29BA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t/>
            </a:r>
            <a:endParaRPr sz="1800" b="0" i="0" u="none" strike="noStrike" cap="none">
              <a:solidFill>
                <a:schemeClr val="lt1"/>
              </a:solidFill>
              <a:latin typeface="Calibri"/>
              <a:ea typeface="Calibri"/>
              <a:cs typeface="Calibri"/>
              <a:sym typeface="Calibri"/>
            </a:endParaRPr>
          </a:p>
        </p:txBody>
      </p:sp>
      <p:sp>
        <p:nvSpPr>
          <p:cNvPr id="144" name="Google Shape;144;p18"/>
          <p:cNvSpPr txBox="1"/>
          <p:nvPr/>
        </p:nvSpPr>
        <p:spPr>
          <a:xfrm>
            <a:off x="895740" y="883640"/>
            <a:ext cx="9947735"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Tiešsaistes saziņas rīki</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45" name="Google Shape;145;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46" name="Google Shape;146;p18"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47" name="Google Shape;147;p18"/>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48" name="Google Shape;148;p18"/>
          <p:cNvSpPr txBox="1"/>
          <p:nvPr/>
        </p:nvSpPr>
        <p:spPr>
          <a:xfrm>
            <a:off x="1648468" y="2630931"/>
            <a:ext cx="4563679"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Pieaugot tiešsaistes mācīšanās apjomam, ir palielinājies arī tiešsaistes saziņas rīku skaits. Pedagogi tagad var viegli atrast neskaitāmus rīkus, kas atvieglo saziņu ar izglītojamajiem, taču, ņemot vērā to, ka ir tik daudz iespēju izvēlēties, ir svarīgi izvēlēties piemērotākos rīkus.</a:t>
            </a:r>
            <a:endParaRPr sz="1800" b="0" i="0" u="none" strike="noStrike" cap="none">
              <a:solidFill>
                <a:schemeClr val="dk1"/>
              </a:solidFill>
              <a:latin typeface="Quattrocento Sans"/>
              <a:ea typeface="Quattrocento Sans"/>
              <a:cs typeface="Quattrocento Sans"/>
              <a:sym typeface="Quattrocento Sans"/>
            </a:endParaRPr>
          </a:p>
        </p:txBody>
      </p:sp>
      <p:sp>
        <p:nvSpPr>
          <p:cNvPr id="149" name="Google Shape;149;p18"/>
          <p:cNvSpPr txBox="1"/>
          <p:nvPr/>
        </p:nvSpPr>
        <p:spPr>
          <a:xfrm>
            <a:off x="7589856" y="5022170"/>
            <a:ext cx="387520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5"/>
              </a:rPr>
              <a:t>Skatīties video</a:t>
            </a:r>
            <a:endParaRPr sz="1050" b="0" i="0" u="none" strike="noStrike" cap="none">
              <a:solidFill>
                <a:schemeClr val="lt1"/>
              </a:solidFill>
              <a:latin typeface="Quattrocento Sans"/>
              <a:ea typeface="Quattrocento Sans"/>
              <a:cs typeface="Quattrocento Sans"/>
              <a:sym typeface="Quattrocento Sans"/>
            </a:endParaRPr>
          </a:p>
        </p:txBody>
      </p:sp>
      <p:pic>
        <p:nvPicPr>
          <p:cNvPr id="150" name="Google Shape;150;p18" title="MOOCdigital. How to choose online communication tools?"/>
          <p:cNvPicPr preferRelativeResize="0"/>
          <p:nvPr/>
        </p:nvPicPr>
        <p:blipFill rotWithShape="1">
          <a:blip r:embed="rId6">
            <a:alphaModFix/>
          </a:blip>
          <a:srcRect l="0" t="0" r="0" b="0"/>
          <a:stretch/>
        </p:blipFill>
        <p:spPr>
          <a:xfrm>
            <a:off x="7589856" y="2699481"/>
            <a:ext cx="3875203" cy="2189490"/>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50"/>
                                        </p:tgtEl>
                                        <p:attrNameLst>
                                          <p:attrName>style.visibility</p:attrName>
                                        </p:attrNameLst>
                                      </p:cBhvr>
                                      <p:to>
                                        <p:strVal val="visible"/>
                                      </p:to>
                                    </p:set>
                                    <p:animEffect transition="in" filter="fade">
                                      <p:cBhvr>
                                        <p:cTn dur="1"/>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Tiešsaistes saziņas rīki</a:t>
            </a:r>
            <a:endParaRPr sz="1800" b="0" i="0" u="none" strike="noStrike" cap="none">
              <a:solidFill>
                <a:schemeClr val="dk1"/>
              </a:solidFill>
              <a:latin typeface="Calibri"/>
              <a:ea typeface="Calibri"/>
              <a:cs typeface="Calibri"/>
              <a:sym typeface="Calibri"/>
            </a:endParaRPr>
          </a:p>
        </p:txBody>
      </p:sp>
      <p:sp>
        <p:nvSpPr>
          <p:cNvPr id="156" name="Google Shape;156;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57" name="Google Shape;157;p19"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58" name="Google Shape;158;p19"/>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59" name="Google Shape;159;p19"/>
          <p:cNvSpPr txBox="1"/>
          <p:nvPr/>
        </p:nvSpPr>
        <p:spPr>
          <a:xfrm>
            <a:off x="1643773" y="1831361"/>
            <a:ext cx="890445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Videokonferences: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rīki tiešsaistes sanāksmju un sinhrono nodarbību rīkošanai.</a:t>
            </a:r>
            <a:endParaRPr sz="1800" b="0" i="0" u="none" strike="noStrike" cap="none">
              <a:solidFill>
                <a:schemeClr val="dk1"/>
              </a:solidFill>
              <a:latin typeface="Quattrocento Sans"/>
              <a:ea typeface="Quattrocento Sans"/>
              <a:cs typeface="Quattrocento Sans"/>
              <a:sym typeface="Quattrocento Sans"/>
            </a:endParaRPr>
          </a:p>
        </p:txBody>
      </p:sp>
      <p:sp>
        <p:nvSpPr>
          <p:cNvPr id="160" name="Google Shape;160;p19"/>
          <p:cNvSpPr txBox="1"/>
          <p:nvPr/>
        </p:nvSpPr>
        <p:spPr>
          <a:xfrm>
            <a:off x="2718386"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Google Hangouts</a:t>
            </a:r>
            <a:endParaRPr sz="1400" b="0" i="0" u="none" strike="noStrike" cap="none">
              <a:solidFill>
                <a:srgbClr val="000000"/>
              </a:solidFill>
              <a:latin typeface="Arial"/>
              <a:ea typeface="Arial"/>
              <a:cs typeface="Arial"/>
              <a:sym typeface="Arial"/>
            </a:endParaRPr>
          </a:p>
        </p:txBody>
      </p:sp>
      <p:pic>
        <p:nvPicPr>
          <p:cNvPr id="161" name="Google Shape;161;p19" descr="Google Hangouts Logo PNG Vector (EPS) Free Download"/>
          <p:cNvPicPr preferRelativeResize="0"/>
          <p:nvPr/>
        </p:nvPicPr>
        <p:blipFill rotWithShape="1">
          <a:blip r:embed="rId5">
            <a:alphaModFix/>
          </a:blip>
          <a:srcRect l="0" t="0" r="0" b="0"/>
          <a:stretch/>
        </p:blipFill>
        <p:spPr>
          <a:xfrm>
            <a:off x="3326844" y="3198561"/>
            <a:ext cx="584200" cy="617220"/>
          </a:xfrm>
          <a:prstGeom prst="rect">
            <a:avLst/>
          </a:prstGeom>
          <a:noFill/>
          <a:ln>
            <a:noFill/>
          </a:ln>
        </p:spPr>
      </p:pic>
      <p:pic>
        <p:nvPicPr>
          <p:cNvPr id="162" name="Google Shape;162;p19" descr="Logos | All Files Official Brand Assets | Brandfolder"/>
          <p:cNvPicPr preferRelativeResize="0"/>
          <p:nvPr/>
        </p:nvPicPr>
        <p:blipFill rotWithShape="1">
          <a:blip r:embed="rId6">
            <a:alphaModFix/>
          </a:blip>
          <a:srcRect l="0" t="0" r="0" b="0"/>
          <a:stretch/>
        </p:blipFill>
        <p:spPr>
          <a:xfrm>
            <a:off x="5039374" y="3254547"/>
            <a:ext cx="518160" cy="518160"/>
          </a:xfrm>
          <a:prstGeom prst="rect">
            <a:avLst/>
          </a:prstGeom>
          <a:noFill/>
          <a:ln>
            <a:noFill/>
          </a:ln>
        </p:spPr>
      </p:pic>
      <p:sp>
        <p:nvSpPr>
          <p:cNvPr id="163" name="Google Shape;163;p19"/>
          <p:cNvSpPr txBox="1"/>
          <p:nvPr/>
        </p:nvSpPr>
        <p:spPr>
          <a:xfrm>
            <a:off x="4500908"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Zoom sanāksmes</a:t>
            </a:r>
            <a:endParaRPr sz="1400" b="0" i="0" u="none" strike="noStrike" cap="none">
              <a:solidFill>
                <a:srgbClr val="000000"/>
              </a:solidFill>
              <a:latin typeface="Arial"/>
              <a:ea typeface="Arial"/>
              <a:cs typeface="Arial"/>
              <a:sym typeface="Arial"/>
            </a:endParaRPr>
          </a:p>
        </p:txBody>
      </p:sp>
      <p:pic>
        <p:nvPicPr>
          <p:cNvPr id="164" name="Google Shape;164;p19"/>
          <p:cNvPicPr preferRelativeResize="0"/>
          <p:nvPr/>
        </p:nvPicPr>
        <p:blipFill rotWithShape="1">
          <a:blip r:embed="rId7">
            <a:alphaModFix/>
          </a:blip>
          <a:srcRect l="0" t="0" r="0" b="0"/>
          <a:stretch/>
        </p:blipFill>
        <p:spPr>
          <a:xfrm>
            <a:off x="6601163" y="3147243"/>
            <a:ext cx="716280" cy="716280"/>
          </a:xfrm>
          <a:prstGeom prst="rect">
            <a:avLst/>
          </a:prstGeom>
          <a:noFill/>
          <a:ln>
            <a:noFill/>
          </a:ln>
        </p:spPr>
      </p:pic>
      <p:sp>
        <p:nvSpPr>
          <p:cNvPr id="165" name="Google Shape;165;p19"/>
          <p:cNvSpPr txBox="1"/>
          <p:nvPr/>
        </p:nvSpPr>
        <p:spPr>
          <a:xfrm>
            <a:off x="6161757"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Microsoft komandas</a:t>
            </a:r>
            <a:endParaRPr sz="1400" b="0" i="0" u="none" strike="noStrike" cap="none">
              <a:solidFill>
                <a:srgbClr val="000000"/>
              </a:solidFill>
              <a:latin typeface="Arial"/>
              <a:ea typeface="Arial"/>
              <a:cs typeface="Arial"/>
              <a:sym typeface="Arial"/>
            </a:endParaRPr>
          </a:p>
        </p:txBody>
      </p:sp>
      <p:pic>
        <p:nvPicPr>
          <p:cNvPr id="166" name="Google Shape;166;p19"/>
          <p:cNvPicPr preferRelativeResize="0"/>
          <p:nvPr/>
        </p:nvPicPr>
        <p:blipFill rotWithShape="1">
          <a:blip r:embed="rId8">
            <a:alphaModFix/>
          </a:blip>
          <a:srcRect l="0" t="0" r="0" b="0"/>
          <a:stretch/>
        </p:blipFill>
        <p:spPr>
          <a:xfrm>
            <a:off x="8247653" y="3254547"/>
            <a:ext cx="479904" cy="484263"/>
          </a:xfrm>
          <a:prstGeom prst="rect">
            <a:avLst/>
          </a:prstGeom>
          <a:noFill/>
          <a:ln>
            <a:noFill/>
          </a:ln>
        </p:spPr>
      </p:pic>
      <p:sp>
        <p:nvSpPr>
          <p:cNvPr id="167" name="Google Shape;167;p19"/>
          <p:cNvSpPr txBox="1"/>
          <p:nvPr/>
        </p:nvSpPr>
        <p:spPr>
          <a:xfrm>
            <a:off x="7690059" y="3924575"/>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Skype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Tiešsaistes saziņas rīki</a:t>
            </a:r>
            <a:endParaRPr sz="1800" b="0" i="0" u="none" strike="noStrike" cap="none">
              <a:solidFill>
                <a:schemeClr val="dk1"/>
              </a:solidFill>
              <a:latin typeface="Calibri"/>
              <a:ea typeface="Calibri"/>
              <a:cs typeface="Calibri"/>
              <a:sym typeface="Calibri"/>
            </a:endParaRPr>
          </a:p>
        </p:txBody>
      </p:sp>
      <p:sp>
        <p:nvSpPr>
          <p:cNvPr id="173" name="Google Shape;173;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74" name="Google Shape;174;p20"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75" name="Google Shape;175;p20"/>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76" name="Google Shape;176;p20"/>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Tērzēšana: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rīki ikdienas saziņai, materiālu un aktivitāšu atgādinājumu nosūtīšanai un atbilžu sniegšanai uz jautājumiem. </a:t>
            </a:r>
            <a:endParaRPr sz="1800" b="0" i="0" u="none" strike="noStrike" cap="none">
              <a:solidFill>
                <a:schemeClr val="dk1"/>
              </a:solidFill>
              <a:latin typeface="Quattrocento Sans"/>
              <a:ea typeface="Quattrocento Sans"/>
              <a:cs typeface="Quattrocento Sans"/>
              <a:sym typeface="Quattrocento Sans"/>
            </a:endParaRPr>
          </a:p>
        </p:txBody>
      </p:sp>
      <p:sp>
        <p:nvSpPr>
          <p:cNvPr id="177" name="Google Shape;177;p20"/>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WhatsApp</a:t>
            </a:r>
            <a:endParaRPr sz="1400" b="0" i="0" u="none" strike="noStrike" cap="none">
              <a:solidFill>
                <a:srgbClr val="000000"/>
              </a:solidFill>
              <a:latin typeface="Arial"/>
              <a:ea typeface="Arial"/>
              <a:cs typeface="Arial"/>
              <a:sym typeface="Arial"/>
            </a:endParaRPr>
          </a:p>
        </p:txBody>
      </p:sp>
      <p:sp>
        <p:nvSpPr>
          <p:cNvPr id="178" name="Google Shape;178;p20"/>
          <p:cNvSpPr txBox="1"/>
          <p:nvPr/>
        </p:nvSpPr>
        <p:spPr>
          <a:xfrm>
            <a:off x="5363769" y="4159369"/>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Telegramma</a:t>
            </a:r>
            <a:endParaRPr sz="1400" b="0" i="0" u="none" strike="noStrike" cap="none">
              <a:solidFill>
                <a:srgbClr val="000000"/>
              </a:solidFill>
              <a:latin typeface="Arial"/>
              <a:ea typeface="Arial"/>
              <a:cs typeface="Arial"/>
              <a:sym typeface="Arial"/>
            </a:endParaRPr>
          </a:p>
        </p:txBody>
      </p:sp>
      <p:sp>
        <p:nvSpPr>
          <p:cNvPr id="179" name="Google Shape;179;p20"/>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Slack</a:t>
            </a: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5">
            <a:alphaModFix/>
          </a:blip>
          <a:srcRect l="0" t="0" r="0" b="0"/>
          <a:stretch/>
        </p:blipFill>
        <p:spPr>
          <a:xfrm>
            <a:off x="4020456" y="3440746"/>
            <a:ext cx="585159" cy="612351"/>
          </a:xfrm>
          <a:prstGeom prst="rect">
            <a:avLst/>
          </a:prstGeom>
          <a:noFill/>
          <a:ln>
            <a:noFill/>
          </a:ln>
        </p:spPr>
      </p:pic>
      <p:pic>
        <p:nvPicPr>
          <p:cNvPr id="181" name="Google Shape;181;p20" descr="File:Telegram Logo.webp - Wikimedia Commons"/>
          <p:cNvPicPr preferRelativeResize="0"/>
          <p:nvPr/>
        </p:nvPicPr>
        <p:blipFill rotWithShape="1">
          <a:blip r:embed="rId6">
            <a:alphaModFix/>
          </a:blip>
          <a:srcRect l="0" t="0" r="0" b="0"/>
          <a:stretch/>
        </p:blipFill>
        <p:spPr>
          <a:xfrm>
            <a:off x="5833655" y="3429000"/>
            <a:ext cx="660452" cy="655320"/>
          </a:xfrm>
          <a:prstGeom prst="rect">
            <a:avLst/>
          </a:prstGeom>
          <a:noFill/>
          <a:ln>
            <a:noFill/>
          </a:ln>
        </p:spPr>
      </p:pic>
      <p:pic>
        <p:nvPicPr>
          <p:cNvPr id="182" name="Google Shape;182;p20" descr="Slack Colors - Hex, RGB, CMYK, Pantone | Color Codes - U.S. Brand Colors"/>
          <p:cNvPicPr preferRelativeResize="0"/>
          <p:nvPr/>
        </p:nvPicPr>
        <p:blipFill rotWithShape="1">
          <a:blip r:embed="rId7">
            <a:alphaModFix/>
          </a:blip>
          <a:srcRect l="0" t="0" r="0" b="0"/>
          <a:stretch/>
        </p:blipFill>
        <p:spPr>
          <a:xfrm>
            <a:off x="7493517" y="3575908"/>
            <a:ext cx="483714" cy="4557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Tiešsaistes saziņas rīki</a:t>
            </a:r>
            <a:endParaRPr sz="1800" b="0" i="0" u="none" strike="noStrike" cap="none">
              <a:solidFill>
                <a:schemeClr val="dk1"/>
              </a:solidFill>
              <a:latin typeface="Calibri"/>
              <a:ea typeface="Calibri"/>
              <a:cs typeface="Calibri"/>
              <a:sym typeface="Calibri"/>
            </a:endParaRPr>
          </a:p>
        </p:txBody>
      </p:sp>
      <p:sp>
        <p:nvSpPr>
          <p:cNvPr id="188" name="Google Shape;188;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89" name="Google Shape;189;p21"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90" name="Google Shape;190;p21"/>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91" name="Google Shape;191;p21"/>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Sociālie tīkli: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rīki materiālu koplietošanai un diskusiju un mijiedarbības veicināšanai starp izglītojamajiem, kā arī starp izglītojamajiem un pasniedzēju.</a:t>
            </a:r>
            <a:endParaRPr sz="1800" b="0" i="0" u="none" strike="noStrike" cap="none">
              <a:solidFill>
                <a:schemeClr val="dk1"/>
              </a:solidFill>
              <a:latin typeface="Quattrocento Sans"/>
              <a:ea typeface="Quattrocento Sans"/>
              <a:cs typeface="Quattrocento Sans"/>
              <a:sym typeface="Quattrocento Sans"/>
            </a:endParaRPr>
          </a:p>
        </p:txBody>
      </p:sp>
      <p:sp>
        <p:nvSpPr>
          <p:cNvPr id="192" name="Google Shape;192;p21"/>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Facebook</a:t>
            </a:r>
            <a:endParaRPr sz="1400" b="0" i="0" u="none" strike="noStrike" cap="none">
              <a:solidFill>
                <a:srgbClr val="000000"/>
              </a:solidFill>
              <a:latin typeface="Arial"/>
              <a:ea typeface="Arial"/>
              <a:cs typeface="Arial"/>
              <a:sym typeface="Arial"/>
            </a:endParaRPr>
          </a:p>
        </p:txBody>
      </p:sp>
      <p:sp>
        <p:nvSpPr>
          <p:cNvPr id="193" name="Google Shape;193;p21"/>
          <p:cNvSpPr txBox="1"/>
          <p:nvPr/>
        </p:nvSpPr>
        <p:spPr>
          <a:xfrm>
            <a:off x="5363769" y="4159369"/>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Yammer</a:t>
            </a:r>
            <a:endParaRPr sz="1400" b="0" i="0" u="none" strike="noStrike" cap="none">
              <a:solidFill>
                <a:srgbClr val="000000"/>
              </a:solidFill>
              <a:latin typeface="Arial"/>
              <a:ea typeface="Arial"/>
              <a:cs typeface="Arial"/>
              <a:sym typeface="Arial"/>
            </a:endParaRPr>
          </a:p>
        </p:txBody>
      </p:sp>
      <p:sp>
        <p:nvSpPr>
          <p:cNvPr id="194" name="Google Shape;194;p21"/>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YouTube</a:t>
            </a:r>
            <a:endParaRPr sz="1400" b="0" i="0" u="none" strike="noStrike" cap="none">
              <a:solidFill>
                <a:srgbClr val="000000"/>
              </a:solidFill>
              <a:latin typeface="Arial"/>
              <a:ea typeface="Arial"/>
              <a:cs typeface="Arial"/>
              <a:sym typeface="Arial"/>
            </a:endParaRPr>
          </a:p>
        </p:txBody>
      </p:sp>
      <p:pic>
        <p:nvPicPr>
          <p:cNvPr id="195" name="Google Shape;195;p21" descr="ícone Facebook, oficial, logo em Vector Logo"/>
          <p:cNvPicPr preferRelativeResize="0"/>
          <p:nvPr/>
        </p:nvPicPr>
        <p:blipFill rotWithShape="1">
          <a:blip r:embed="rId5">
            <a:alphaModFix/>
          </a:blip>
          <a:srcRect l="0" t="0" r="0" b="0"/>
          <a:stretch/>
        </p:blipFill>
        <p:spPr>
          <a:xfrm>
            <a:off x="4114916" y="3605640"/>
            <a:ext cx="396240" cy="396240"/>
          </a:xfrm>
          <a:prstGeom prst="rect">
            <a:avLst/>
          </a:prstGeom>
          <a:noFill/>
          <a:ln>
            <a:noFill/>
          </a:ln>
        </p:spPr>
      </p:pic>
      <p:pic>
        <p:nvPicPr>
          <p:cNvPr id="196" name="Google Shape;196;p21"/>
          <p:cNvPicPr preferRelativeResize="0"/>
          <p:nvPr/>
        </p:nvPicPr>
        <p:blipFill rotWithShape="1">
          <a:blip r:embed="rId6">
            <a:alphaModFix/>
          </a:blip>
          <a:srcRect l="0" t="0" r="0" b="0"/>
          <a:stretch/>
        </p:blipFill>
        <p:spPr>
          <a:xfrm>
            <a:off x="5840730" y="3548490"/>
            <a:ext cx="510540" cy="510540"/>
          </a:xfrm>
          <a:prstGeom prst="rect">
            <a:avLst/>
          </a:prstGeom>
          <a:noFill/>
          <a:ln>
            <a:noFill/>
          </a:ln>
        </p:spPr>
      </p:pic>
      <p:pic>
        <p:nvPicPr>
          <p:cNvPr id="197" name="Google Shape;197;p21" descr="Uma imagem com texto, sinalizar, encarnado, laranja&#10;&#10;Descrição gerada automaticamente"/>
          <p:cNvPicPr preferRelativeResize="0"/>
          <p:nvPr/>
        </p:nvPicPr>
        <p:blipFill rotWithShape="1">
          <a:blip r:embed="rId7">
            <a:alphaModFix/>
          </a:blip>
          <a:srcRect l="0" t="0" r="0" b="0"/>
          <a:stretch/>
        </p:blipFill>
        <p:spPr>
          <a:xfrm>
            <a:off x="7406088" y="3522467"/>
            <a:ext cx="674225" cy="67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