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Quattrocento San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5AFA86-B862-4F37-B384-11ED2270C0CD}">
  <a:tblStyle styleId="{E05AFA86-B862-4F37-B384-11ED2270C0C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50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447863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7890741"/>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8125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 name="Google Shape;2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216300"/>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7445241"/>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170378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5185680"/>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8030471"/>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 name="Google Shape;13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525960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0894734"/>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6150974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0178196"/>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1067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o de Título"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e Texto"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e Objeto"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cção"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údo Duplo"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 Título"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s://www.youtube.com/watch?v=yzI6r9HlC6A"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3643945" y="4420998"/>
            <a:ext cx="4895621" cy="131902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29BA86"/>
              </a:buClr>
              <a:buSzPts val="3200"/>
              <a:buFont typeface="Calibri"/>
              <a:buNone/>
            </a:pPr>
            <a:r>
              <a:rPr lang="pt-PT" sz="3200" b="1">
                <a:solidFill>
                  <a:srgbClr val="29BA86"/>
                </a:solidFill>
              </a:rPr>
              <a:t>Εκπαίδευση εν υπηρεσία - Μέρος Β</a:t>
            </a:r>
            <a:br>
              <a:rPr lang="pt-PT" sz="3200" b="1">
                <a:solidFill>
                  <a:srgbClr val="29BA86"/>
                </a:solidFill>
              </a:rPr>
            </a:br>
            <a:r>
              <a:rPr lang="pt-PT" sz="1400"/>
              <a:t/>
            </a:r>
            <a:br>
              <a:rPr lang="pt-PT" sz="1400"/>
            </a:br>
            <a:r>
              <a:rPr lang="pt-PT" sz="1400"/>
              <a:t> </a:t>
            </a:r>
            <a:endParaRPr sz="4400">
              <a:solidFill>
                <a:srgbClr val="7F7F7F"/>
              </a:solidFill>
              <a:latin typeface="Quattrocento Sans"/>
              <a:ea typeface="Quattrocento Sans"/>
              <a:cs typeface="Quattrocento Sans"/>
              <a:sym typeface="Quattrocento Sans"/>
            </a:endParaRPr>
          </a:p>
        </p:txBody>
      </p:sp>
      <p:pic>
        <p:nvPicPr>
          <p:cNvPr id="85" name="Google Shape;85;p13"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pic>
        <p:nvPicPr>
          <p:cNvPr id="86" name="Google Shape;86;p13"/>
          <p:cNvPicPr preferRelativeResize="0"/>
          <p:nvPr/>
        </p:nvPicPr>
        <p:blipFill rotWithShape="1">
          <a:blip r:embed="rId4">
            <a:alphaModFix/>
          </a:blip>
          <a:srcRect/>
          <a:stretch/>
        </p:blipFill>
        <p:spPr>
          <a:xfrm>
            <a:off x="3989122" y="1299400"/>
            <a:ext cx="4205268" cy="3121598"/>
          </a:xfrm>
          <a:prstGeom prst="rect">
            <a:avLst/>
          </a:prstGeom>
          <a:noFill/>
          <a:ln>
            <a:noFill/>
          </a:ln>
        </p:spPr>
      </p:pic>
      <p:pic>
        <p:nvPicPr>
          <p:cNvPr id="87" name="Google Shape;87;p13"/>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Εργαλεία για online επικοινωνία</a:t>
            </a:r>
            <a:endParaRPr sz="1800" b="0" i="0" u="none" strike="noStrike" cap="none">
              <a:solidFill>
                <a:schemeClr val="dk1"/>
              </a:solidFill>
              <a:latin typeface="Calibri"/>
              <a:ea typeface="Calibri"/>
              <a:cs typeface="Calibri"/>
              <a:sym typeface="Calibri"/>
            </a:endParaRPr>
          </a:p>
        </p:txBody>
      </p:sp>
      <p:sp>
        <p:nvSpPr>
          <p:cNvPr id="203" name="Google Shape;203;p2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04" name="Google Shape;204;p22"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05" name="Google Shape;205;p22"/>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06" name="Google Shape;206;p22"/>
          <p:cNvSpPr txBox="1"/>
          <p:nvPr/>
        </p:nvSpPr>
        <p:spPr>
          <a:xfrm>
            <a:off x="1643773" y="1778611"/>
            <a:ext cx="890445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Διαχείριση περιεχομένου:</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Εργαλεία, όπως πλατφόρμες ηλεκτρονικής μάθησης, για τη φιλοξενία και δημοσίευση μαθημάτων και υλικού.</a:t>
            </a:r>
            <a:endParaRPr sz="1800" b="0" i="0" u="none" strike="noStrike" cap="none">
              <a:solidFill>
                <a:schemeClr val="dk1"/>
              </a:solidFill>
              <a:latin typeface="Quattrocento Sans"/>
              <a:ea typeface="Quattrocento Sans"/>
              <a:cs typeface="Quattrocento Sans"/>
              <a:sym typeface="Quattrocento Sans"/>
            </a:endParaRPr>
          </a:p>
        </p:txBody>
      </p:sp>
      <p:sp>
        <p:nvSpPr>
          <p:cNvPr id="207" name="Google Shape;207;p22"/>
          <p:cNvSpPr txBox="1"/>
          <p:nvPr/>
        </p:nvSpPr>
        <p:spPr>
          <a:xfrm>
            <a:off x="3515490"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Google Classroom</a:t>
            </a:r>
            <a:endParaRPr sz="1400" b="0" i="0" u="none" strike="noStrike" cap="none">
              <a:solidFill>
                <a:srgbClr val="000000"/>
              </a:solidFill>
              <a:latin typeface="Arial"/>
              <a:ea typeface="Arial"/>
              <a:cs typeface="Arial"/>
              <a:sym typeface="Arial"/>
            </a:endParaRPr>
          </a:p>
        </p:txBody>
      </p:sp>
      <p:sp>
        <p:nvSpPr>
          <p:cNvPr id="208" name="Google Shape;208;p22"/>
          <p:cNvSpPr txBox="1"/>
          <p:nvPr/>
        </p:nvSpPr>
        <p:spPr>
          <a:xfrm>
            <a:off x="5298453" y="413866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Moodle</a:t>
            </a:r>
            <a:endParaRPr sz="1400" b="0" i="0" u="none" strike="noStrike" cap="none">
              <a:solidFill>
                <a:srgbClr val="000000"/>
              </a:solidFill>
              <a:latin typeface="Arial"/>
              <a:ea typeface="Arial"/>
              <a:cs typeface="Arial"/>
              <a:sym typeface="Arial"/>
            </a:endParaRPr>
          </a:p>
        </p:txBody>
      </p:sp>
      <p:sp>
        <p:nvSpPr>
          <p:cNvPr id="209" name="Google Shape;209;p22"/>
          <p:cNvSpPr txBox="1"/>
          <p:nvPr/>
        </p:nvSpPr>
        <p:spPr>
          <a:xfrm>
            <a:off x="6958861"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Canvas LMS</a:t>
            </a:r>
            <a:endParaRPr sz="1400" b="0" i="0" u="none" strike="noStrike" cap="none">
              <a:solidFill>
                <a:srgbClr val="000000"/>
              </a:solidFill>
              <a:latin typeface="Arial"/>
              <a:ea typeface="Arial"/>
              <a:cs typeface="Arial"/>
              <a:sym typeface="Arial"/>
            </a:endParaRPr>
          </a:p>
        </p:txBody>
      </p:sp>
      <p:pic>
        <p:nvPicPr>
          <p:cNvPr id="210" name="Google Shape;210;p22"/>
          <p:cNvPicPr preferRelativeResize="0"/>
          <p:nvPr/>
        </p:nvPicPr>
        <p:blipFill rotWithShape="1">
          <a:blip r:embed="rId5">
            <a:alphaModFix/>
          </a:blip>
          <a:srcRect/>
          <a:stretch/>
        </p:blipFill>
        <p:spPr>
          <a:xfrm>
            <a:off x="4102409" y="3662790"/>
            <a:ext cx="458927" cy="396240"/>
          </a:xfrm>
          <a:prstGeom prst="rect">
            <a:avLst/>
          </a:prstGeom>
          <a:noFill/>
          <a:ln>
            <a:noFill/>
          </a:ln>
        </p:spPr>
      </p:pic>
      <p:pic>
        <p:nvPicPr>
          <p:cNvPr id="211" name="Google Shape;211;p22" descr="Uma imagem com logótipo&#10;&#10;Descrição gerada automaticamente"/>
          <p:cNvPicPr preferRelativeResize="0"/>
          <p:nvPr/>
        </p:nvPicPr>
        <p:blipFill rotWithShape="1">
          <a:blip r:embed="rId6">
            <a:alphaModFix/>
          </a:blip>
          <a:srcRect/>
          <a:stretch/>
        </p:blipFill>
        <p:spPr>
          <a:xfrm>
            <a:off x="5634134" y="3741406"/>
            <a:ext cx="923731" cy="236345"/>
          </a:xfrm>
          <a:prstGeom prst="rect">
            <a:avLst/>
          </a:prstGeom>
          <a:noFill/>
          <a:ln>
            <a:noFill/>
          </a:ln>
        </p:spPr>
      </p:pic>
      <p:pic>
        <p:nvPicPr>
          <p:cNvPr id="212" name="Google Shape;212;p22" descr="Uma imagem com texto, produtos de higiene pessoal, Tábua de pintura&#10;&#10;Descrição gerada automaticamente"/>
          <p:cNvPicPr preferRelativeResize="0"/>
          <p:nvPr/>
        </p:nvPicPr>
        <p:blipFill rotWithShape="1">
          <a:blip r:embed="rId7">
            <a:alphaModFix/>
          </a:blip>
          <a:srcRect/>
          <a:stretch/>
        </p:blipFill>
        <p:spPr>
          <a:xfrm>
            <a:off x="7482045" y="3582473"/>
            <a:ext cx="548723" cy="5542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18" name="Google Shape;218;p23"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19" name="Google Shape;219;p23"/>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220" name="Google Shape;220;p23"/>
          <p:cNvSpPr txBox="1"/>
          <p:nvPr/>
        </p:nvSpPr>
        <p:spPr>
          <a:xfrm>
            <a:off x="1217490" y="2013228"/>
            <a:ext cx="9394666" cy="19697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95562"/>
              </a:buClr>
              <a:buSzPts val="8000"/>
              <a:buFont typeface="Calibri"/>
              <a:buNone/>
            </a:pPr>
            <a:r>
              <a:rPr lang="pt-PT" sz="8000" b="1" i="0" u="none" strike="noStrike" cap="none">
                <a:solidFill>
                  <a:srgbClr val="195562"/>
                </a:solidFill>
                <a:latin typeface="Calibri"/>
                <a:ea typeface="Calibri"/>
                <a:cs typeface="Calibri"/>
                <a:sym typeface="Calibri"/>
              </a:rPr>
              <a:t>ΣΑΣ ΕΥΧΑΡΙΣΤΟΥΜΕ ☺</a:t>
            </a:r>
            <a:endParaRPr sz="7200" b="1"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19556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21" name="Google Shape;221;p23"/>
          <p:cNvPicPr preferRelativeResize="0"/>
          <p:nvPr/>
        </p:nvPicPr>
        <p:blipFill rotWithShape="1">
          <a:blip r:embed="rId5">
            <a:alphaModFix/>
          </a:blip>
          <a:srcRect t="52289" r="71473"/>
          <a:stretch/>
        </p:blipFill>
        <p:spPr>
          <a:xfrm rot="5400000">
            <a:off x="7321526" y="1987527"/>
            <a:ext cx="3644945" cy="6096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4"/>
          <p:cNvSpPr txBox="1"/>
          <p:nvPr/>
        </p:nvSpPr>
        <p:spPr>
          <a:xfrm>
            <a:off x="5185019" y="6117162"/>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000"/>
              <a:buFont typeface="Quattrocento Sans"/>
              <a:buNone/>
            </a:pPr>
            <a:r>
              <a:rPr lang="pt-PT" sz="1000" b="0" i="0" u="none" strike="noStrike" cap="none">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της,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a:t>
            </a:r>
            <a:r>
              <a:rPr lang="pt-PT" sz="1000" b="0" i="0" u="none" strike="noStrike" cap="none">
                <a:solidFill>
                  <a:schemeClr val="dk1"/>
                </a:solidFill>
                <a:latin typeface="Quattrocento Sans"/>
                <a:ea typeface="Quattrocento Sans"/>
                <a:cs typeface="Quattrocento Sans"/>
                <a:sym typeface="Quattrocento Sans"/>
              </a:rPr>
              <a:t>Αριθμός έργου: </a:t>
            </a:r>
            <a:r>
              <a:rPr lang="pt-PT" sz="1000" b="0" i="0" u="none" strike="noStrike" cap="none">
                <a:solidFill>
                  <a:srgbClr val="222222"/>
                </a:solidFill>
                <a:latin typeface="Arial"/>
                <a:ea typeface="Arial"/>
                <a:cs typeface="Arial"/>
                <a:sym typeface="Arial"/>
              </a:rPr>
              <a:t>2020-1-UK01-KA226-VET-094435</a:t>
            </a:r>
            <a:endParaRPr sz="1000" b="0" i="0" u="none" strike="noStrike" cap="none">
              <a:solidFill>
                <a:schemeClr val="dk1"/>
              </a:solidFill>
              <a:latin typeface="Quattrocento Sans"/>
              <a:ea typeface="Quattrocento Sans"/>
              <a:cs typeface="Quattrocento Sans"/>
              <a:sym typeface="Quattrocento Sans"/>
            </a:endParaRPr>
          </a:p>
        </p:txBody>
      </p:sp>
      <p:pic>
        <p:nvPicPr>
          <p:cNvPr id="227" name="Google Shape;227;p24"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228" name="Google Shape;228;p24"/>
          <p:cNvPicPr preferRelativeResize="0"/>
          <p:nvPr/>
        </p:nvPicPr>
        <p:blipFill rotWithShape="1">
          <a:blip r:embed="rId4">
            <a:alphaModFix/>
          </a:blip>
          <a:srcRect/>
          <a:stretch/>
        </p:blipFill>
        <p:spPr>
          <a:xfrm>
            <a:off x="4843244" y="1002244"/>
            <a:ext cx="2505512" cy="1859858"/>
          </a:xfrm>
          <a:prstGeom prst="rect">
            <a:avLst/>
          </a:prstGeom>
          <a:noFill/>
          <a:ln>
            <a:noFill/>
          </a:ln>
        </p:spPr>
      </p:pic>
      <p:sp>
        <p:nvSpPr>
          <p:cNvPr id="229" name="Google Shape;229;p24"/>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230" name="Google Shape;230;p24"/>
          <p:cNvPicPr preferRelativeResize="0"/>
          <p:nvPr/>
        </p:nvPicPr>
        <p:blipFill rotWithShape="1">
          <a:blip r:embed="rId5">
            <a:alphaModFix/>
          </a:blip>
          <a:srcRect/>
          <a:stretch/>
        </p:blipFill>
        <p:spPr>
          <a:xfrm>
            <a:off x="11541231" y="108086"/>
            <a:ext cx="495921" cy="495921"/>
          </a:xfrm>
          <a:prstGeom prst="rect">
            <a:avLst/>
          </a:prstGeom>
          <a:noFill/>
          <a:ln>
            <a:noFill/>
          </a:ln>
        </p:spPr>
      </p:pic>
      <p:grpSp>
        <p:nvGrpSpPr>
          <p:cNvPr id="231" name="Google Shape;231;p24"/>
          <p:cNvGrpSpPr/>
          <p:nvPr/>
        </p:nvGrpSpPr>
        <p:grpSpPr>
          <a:xfrm>
            <a:off x="2569288" y="3802743"/>
            <a:ext cx="7053424" cy="1670958"/>
            <a:chOff x="2569288" y="3802743"/>
            <a:chExt cx="7053424" cy="1670958"/>
          </a:xfrm>
        </p:grpSpPr>
        <p:pic>
          <p:nvPicPr>
            <p:cNvPr id="232" name="Google Shape;232;p24" descr="Qr code&#10;&#10;Description automatically generated"/>
            <p:cNvPicPr preferRelativeResize="0"/>
            <p:nvPr/>
          </p:nvPicPr>
          <p:blipFill rotWithShape="1">
            <a:blip r:embed="rId6">
              <a:alphaModFix/>
            </a:blip>
            <a:srcRect/>
            <a:stretch/>
          </p:blipFill>
          <p:spPr>
            <a:xfrm>
              <a:off x="2569288" y="3802743"/>
              <a:ext cx="7053424" cy="1635034"/>
            </a:xfrm>
            <a:prstGeom prst="rect">
              <a:avLst/>
            </a:prstGeom>
            <a:noFill/>
            <a:ln>
              <a:noFill/>
            </a:ln>
          </p:spPr>
        </p:pic>
        <p:pic>
          <p:nvPicPr>
            <p:cNvPr id="233" name="Google Shape;233;p24" descr="Logo&#10;&#10;Description automatically generated"/>
            <p:cNvPicPr preferRelativeResize="0"/>
            <p:nvPr/>
          </p:nvPicPr>
          <p:blipFill rotWithShape="1">
            <a:blip r:embed="rId7">
              <a:alphaModFix/>
            </a:blip>
            <a:srcRect l="25160" t="26528" r="30392" b="26992"/>
            <a:stretch/>
          </p:blipFill>
          <p:spPr>
            <a:xfrm>
              <a:off x="6749430" y="4580527"/>
              <a:ext cx="854122" cy="893174"/>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4"/>
          <p:cNvPicPr preferRelativeResize="0"/>
          <p:nvPr/>
        </p:nvPicPr>
        <p:blipFill rotWithShape="1">
          <a:blip r:embed="rId3">
            <a:alphaModFix/>
          </a:blip>
          <a:srcRect l="22760" t="17155" b="34973"/>
          <a:stretch/>
        </p:blipFill>
        <p:spPr>
          <a:xfrm>
            <a:off x="-1" y="0"/>
            <a:ext cx="11064981" cy="6858000"/>
          </a:xfrm>
          <a:prstGeom prst="rect">
            <a:avLst/>
          </a:prstGeom>
          <a:noFill/>
          <a:ln>
            <a:noFill/>
          </a:ln>
        </p:spPr>
      </p:pic>
      <p:sp>
        <p:nvSpPr>
          <p:cNvPr id="93" name="Google Shape;93;p1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94" name="Google Shape;94;p14" descr="Text&#10;&#10;Description automatically generated"/>
          <p:cNvPicPr preferRelativeResize="0"/>
          <p:nvPr/>
        </p:nvPicPr>
        <p:blipFill rotWithShape="1">
          <a:blip r:embed="rId4">
            <a:alphaModFix/>
          </a:blip>
          <a:srcRect/>
          <a:stretch/>
        </p:blipFill>
        <p:spPr>
          <a:xfrm>
            <a:off x="235341" y="6247302"/>
            <a:ext cx="1964299" cy="427819"/>
          </a:xfrm>
          <a:prstGeom prst="rect">
            <a:avLst/>
          </a:prstGeom>
          <a:noFill/>
          <a:ln>
            <a:noFill/>
          </a:ln>
        </p:spPr>
      </p:pic>
      <p:sp>
        <p:nvSpPr>
          <p:cNvPr id="95" name="Google Shape;95;p14"/>
          <p:cNvSpPr/>
          <p:nvPr/>
        </p:nvSpPr>
        <p:spPr>
          <a:xfrm>
            <a:off x="2293620" y="1257622"/>
            <a:ext cx="7664221" cy="3683000"/>
          </a:xfrm>
          <a:prstGeom prst="roundRect">
            <a:avLst>
              <a:gd name="adj" fmla="val 7357"/>
            </a:avLst>
          </a:prstGeom>
          <a:solidFill>
            <a:schemeClr val="lt1"/>
          </a:solidFill>
          <a:ln w="57150" cap="flat" cmpd="sng">
            <a:solidFill>
              <a:srgbClr val="29BB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96" name="Google Shape;96;p14"/>
          <p:cNvSpPr txBox="1"/>
          <p:nvPr/>
        </p:nvSpPr>
        <p:spPr>
          <a:xfrm>
            <a:off x="2293620" y="1974013"/>
            <a:ext cx="766422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B89"/>
              </a:buClr>
              <a:buSzPts val="3200"/>
              <a:buFont typeface="Quattrocento Sans"/>
              <a:buNone/>
            </a:pPr>
            <a:r>
              <a:rPr lang="pt-PT" sz="3200" b="1" i="0" u="none" strike="noStrike" cap="none">
                <a:solidFill>
                  <a:srgbClr val="29BB89"/>
                </a:solidFill>
                <a:latin typeface="Quattrocento Sans"/>
                <a:ea typeface="Quattrocento Sans"/>
                <a:cs typeface="Quattrocento Sans"/>
                <a:sym typeface="Quattrocento Sans"/>
              </a:rPr>
              <a:t>ΕΙΣΑΓΩΓΉ ΣΤΗ ΔΙΑΔΙΚΤΥΑΚΉ ΔΙΔΑΣΚΑΛΊΑ</a:t>
            </a:r>
            <a:endParaRPr sz="3200" b="1" i="0" u="none" strike="noStrike" cap="none">
              <a:solidFill>
                <a:srgbClr val="29BB89"/>
              </a:solidFill>
              <a:latin typeface="Quattrocento Sans"/>
              <a:ea typeface="Quattrocento Sans"/>
              <a:cs typeface="Quattrocento Sans"/>
              <a:sym typeface="Quattrocento Sans"/>
            </a:endParaRPr>
          </a:p>
        </p:txBody>
      </p:sp>
      <p:sp>
        <p:nvSpPr>
          <p:cNvPr id="97" name="Google Shape;97;p14"/>
          <p:cNvSpPr txBox="1"/>
          <p:nvPr/>
        </p:nvSpPr>
        <p:spPr>
          <a:xfrm>
            <a:off x="2943584" y="2857245"/>
            <a:ext cx="6486166" cy="13849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Calibri"/>
              <a:buNone/>
            </a:pPr>
            <a:r>
              <a:rPr lang="pt-PT" sz="2800" b="0" i="0" u="none" strike="noStrike" cap="none">
                <a:solidFill>
                  <a:srgbClr val="195562"/>
                </a:solidFill>
                <a:latin typeface="Calibri"/>
                <a:ea typeface="Calibri"/>
                <a:cs typeface="Calibri"/>
                <a:sym typeface="Calibri"/>
              </a:rPr>
              <a:t>Αυτή η ενότητα έχει ως στόχο να προετοιμάσει τους καθηγητές ΕΕΚ για την καθιέρωση επικοινωνίας με και μεταξύ των εκπαιδευομένων όταν εργάζονται στο διαδίκτυο.</a:t>
            </a:r>
            <a:endParaRPr sz="1800" b="0" i="0" u="none" strike="noStrike" cap="none">
              <a:solidFill>
                <a:schemeClr val="dk1"/>
              </a:solidFill>
              <a:latin typeface="Calibri"/>
              <a:ea typeface="Calibri"/>
              <a:cs typeface="Calibri"/>
              <a:sym typeface="Calibri"/>
            </a:endParaRPr>
          </a:p>
        </p:txBody>
      </p:sp>
      <p:pic>
        <p:nvPicPr>
          <p:cNvPr id="98" name="Google Shape;98;p14"/>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5"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04" name="Google Shape;104;p15"/>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800" b="0" i="0" u="none" strike="noStrike" cap="none">
              <a:solidFill>
                <a:schemeClr val="dk1"/>
              </a:solidFill>
              <a:latin typeface="Calibri"/>
              <a:ea typeface="Calibri"/>
              <a:cs typeface="Calibri"/>
              <a:sym typeface="Calibri"/>
            </a:endParaRPr>
          </a:p>
        </p:txBody>
      </p:sp>
      <p:sp>
        <p:nvSpPr>
          <p:cNvPr id="105" name="Google Shape;105;p15"/>
          <p:cNvSpPr txBox="1"/>
          <p:nvPr/>
        </p:nvSpPr>
        <p:spPr>
          <a:xfrm>
            <a:off x="3989883"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800" b="0" i="0" u="none" strike="noStrike" cap="none">
              <a:solidFill>
                <a:schemeClr val="dk1"/>
              </a:solidFill>
              <a:latin typeface="Calibri"/>
              <a:ea typeface="Calibri"/>
              <a:cs typeface="Calibri"/>
              <a:sym typeface="Calibri"/>
            </a:endParaRPr>
          </a:p>
        </p:txBody>
      </p:sp>
      <p:sp>
        <p:nvSpPr>
          <p:cNvPr id="106" name="Google Shape;106;p15"/>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400"/>
              <a:buFont typeface="Quattrocento Sans"/>
              <a:buNone/>
            </a:pPr>
            <a:r>
              <a:rPr lang="pt-PT"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sz="1800" b="0" i="0" u="none" strike="noStrike" cap="none">
              <a:solidFill>
                <a:schemeClr val="dk1"/>
              </a:solidFill>
              <a:latin typeface="Calibri"/>
              <a:ea typeface="Calibri"/>
              <a:cs typeface="Calibri"/>
              <a:sym typeface="Calibri"/>
            </a:endParaRPr>
          </a:p>
        </p:txBody>
      </p:sp>
      <p:sp>
        <p:nvSpPr>
          <p:cNvPr id="107" name="Google Shape;107;p15"/>
          <p:cNvSpPr txBox="1">
            <a:spLocks noGrp="1"/>
          </p:cNvSpPr>
          <p:nvPr>
            <p:ph type="title"/>
          </p:nvPr>
        </p:nvSpPr>
        <p:spPr>
          <a:xfrm>
            <a:off x="3537769" y="787857"/>
            <a:ext cx="5409586" cy="4917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Μαθησιακά αποτελέσματα</a:t>
            </a:r>
            <a:endParaRPr/>
          </a:p>
        </p:txBody>
      </p:sp>
      <p:pic>
        <p:nvPicPr>
          <p:cNvPr id="108" name="Google Shape;108;p15"/>
          <p:cNvPicPr preferRelativeResize="0"/>
          <p:nvPr/>
        </p:nvPicPr>
        <p:blipFill rotWithShape="1">
          <a:blip r:embed="rId4">
            <a:alphaModFix/>
          </a:blip>
          <a:srcRect/>
          <a:stretch/>
        </p:blipFill>
        <p:spPr>
          <a:xfrm>
            <a:off x="11541231" y="108086"/>
            <a:ext cx="495921" cy="495921"/>
          </a:xfrm>
          <a:prstGeom prst="rect">
            <a:avLst/>
          </a:prstGeom>
          <a:noFill/>
          <a:ln>
            <a:noFill/>
          </a:ln>
        </p:spPr>
      </p:pic>
      <p:graphicFrame>
        <p:nvGraphicFramePr>
          <p:cNvPr id="109" name="Google Shape;109;p15"/>
          <p:cNvGraphicFramePr/>
          <p:nvPr/>
        </p:nvGraphicFramePr>
        <p:xfrm>
          <a:off x="1285088" y="1632825"/>
          <a:ext cx="3000000" cy="3000000"/>
        </p:xfrm>
        <a:graphic>
          <a:graphicData uri="http://schemas.openxmlformats.org/drawingml/2006/table">
            <a:tbl>
              <a:tblPr firstRow="1" bandRow="1">
                <a:noFill/>
                <a:tableStyleId>{E05AFA86-B862-4F37-B384-11ED2270C0CD}</a:tableStyleId>
              </a:tblPr>
              <a:tblGrid>
                <a:gridCol w="2405450"/>
                <a:gridCol w="2405450"/>
                <a:gridCol w="2405450"/>
                <a:gridCol w="2405450"/>
              </a:tblGrid>
              <a:tr h="370850">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1. Εισαγωγή στη διαδικτυακή διδασκαλία</a:t>
                      </a:r>
                      <a:endParaRPr sz="1400" b="1" u="none" strike="noStrike" cap="none"/>
                    </a:p>
                    <a:p>
                      <a:pPr marL="0" marR="0" lvl="0" indent="0" algn="ctr" rtl="0">
                        <a:lnSpc>
                          <a:spcPct val="100000"/>
                        </a:lnSpc>
                        <a:spcBef>
                          <a:spcPts val="0"/>
                        </a:spcBef>
                        <a:spcAft>
                          <a:spcPts val="0"/>
                        </a:spcAft>
                        <a:buClr>
                          <a:schemeClr val="dk1"/>
                        </a:buClr>
                        <a:buSzPts val="1400"/>
                        <a:buFont typeface="Calibri"/>
                        <a:buNone/>
                      </a:pP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2. Σχεδιασμός διαδικτυακών προγραμμάτων σπουδών</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400"/>
                        <a:buFont typeface="Calibri"/>
                        <a:buNone/>
                      </a:pPr>
                      <a:r>
                        <a:rPr lang="pt-PT" sz="1400" b="1" u="none" strike="noStrike" cap="none"/>
                        <a:t>3. Δέσμευση των μαθητών σε διαδικτυακά περιβάλλοντα μάθησης</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lt1"/>
                        </a:buClr>
                        <a:buSzPts val="1400"/>
                        <a:buFont typeface="Calibri"/>
                        <a:buNone/>
                      </a:pPr>
                      <a:r>
                        <a:rPr lang="pt-PT" sz="1400" b="1" i="0" u="none" strike="noStrike" cap="none">
                          <a:solidFill>
                            <a:schemeClr val="lt1"/>
                          </a:solidFill>
                          <a:latin typeface="Calibri"/>
                          <a:ea typeface="Calibri"/>
                          <a:cs typeface="Calibri"/>
                          <a:sym typeface="Calibri"/>
                        </a:rPr>
                        <a:t>4. Διαδικτυακή επικοινωνία</a:t>
                      </a:r>
                      <a:endParaRPr sz="1400" b="1" u="none" strike="noStrike" cap="none">
                        <a:solidFill>
                          <a:schemeClr val="lt1"/>
                        </a:solidFill>
                      </a:endParaRPr>
                    </a:p>
                    <a:p>
                      <a:pPr marL="0" marR="0" lvl="0" indent="0" algn="ctr" rtl="0">
                        <a:lnSpc>
                          <a:spcPct val="100000"/>
                        </a:lnSpc>
                        <a:spcBef>
                          <a:spcPts val="0"/>
                        </a:spcBef>
                        <a:spcAft>
                          <a:spcPts val="0"/>
                        </a:spcAft>
                        <a:buClr>
                          <a:schemeClr val="dk1"/>
                        </a:buClr>
                        <a:buSzPts val="1400"/>
                        <a:buFont typeface="Calibri"/>
                        <a:buNone/>
                      </a:pPr>
                      <a:endParaRPr sz="1400" u="none" strike="noStrike" cap="none"/>
                    </a:p>
                  </a:txBody>
                  <a:tcPr marL="91450" marR="91450" marT="45725" marB="45725"/>
                </a:tc>
              </a:tr>
              <a:tr h="370850">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Κατανόηση των προδιαγραφών της διαδικτυακής μάθησης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Κατανοήστε πώς εξελίσσεται η διαδικτυακή μάθηση και τη σημασία της επιμόρφωσης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Αναγνωρίστε τα εμπόδια της διαδικτυακής μάθησης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Αναγνωρίστε τα πλεονεκτήματα της διαδικτυακής μάθησης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Να είστε ανοιχτοί στη μετάβαση και να προσαρμόζεστε στην ηλεκτρονική μάθηση</a:t>
                      </a: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Σχεδιάστε ένα κατάλληλο διαδικτυακό πρόγραμμα σπουδών</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Κατανόηση του τρόπου δόμησης ενός διαδικτυακού προγράμματος σπουδών</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Κατανοήστε πώς να προσαρμόσετε ένα πρόγραμμα σπουδών για διαδικτυακή μάθηση</a:t>
                      </a:r>
                      <a:endParaRPr sz="1400" b="0" i="0" u="none" strike="noStrike" cap="none">
                        <a:solidFill>
                          <a:schemeClr val="dk1"/>
                        </a:solidFill>
                        <a:latin typeface="Calibri"/>
                        <a:ea typeface="Calibri"/>
                        <a:cs typeface="Calibri"/>
                        <a:sym typeface="Calibri"/>
                      </a:endParaRPr>
                    </a:p>
                    <a:p>
                      <a:pPr marL="285750" marR="0" lvl="0" indent="-196850" algn="l" rtl="0">
                        <a:lnSpc>
                          <a:spcPct val="100000"/>
                        </a:lnSpc>
                        <a:spcBef>
                          <a:spcPts val="0"/>
                        </a:spcBef>
                        <a:spcAft>
                          <a:spcPts val="0"/>
                        </a:spcAft>
                        <a:buClr>
                          <a:schemeClr val="dk1"/>
                        </a:buClr>
                        <a:buSzPts val="1400"/>
                        <a:buFont typeface="Arial"/>
                        <a:buNone/>
                      </a:pPr>
                      <a:endParaRPr sz="1400" u="none" strike="noStrike" cap="none"/>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Παρακίνηση των μαθητών να μάθουν σε ένα διαδικτυακό περιβάλλον</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Αναγνώριση και εφαρμογή στρατηγικών δέσμευσης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Αναγνώριση και χρήση των υφιστάμενων εργαλείων δέσμευσης </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Εύρεση στρατηγικών για διαδικτυακή αξιολόγηση</a:t>
                      </a:r>
                      <a:endParaRPr sz="1400" b="0" i="0" u="none" strike="noStrike" cap="none">
                        <a:solidFill>
                          <a:schemeClr val="dk1"/>
                        </a:solidFill>
                        <a:latin typeface="Calibri"/>
                        <a:ea typeface="Calibri"/>
                        <a:cs typeface="Calibri"/>
                        <a:sym typeface="Calibri"/>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Καθιέρωση μιας στρατηγικής επικοινωνίας για την ενθάρρυνση των μαθητών να επικοινωνούν με τον καθηγητή και μεταξύ τους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Να μειώσουν τα εμπόδια της διαδικτυακής επικοινωνίας με τους μαθητές τους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Αναγνώριση των υφιστάμενων διαδικτυακών εργαλείων επικοινωνίας</a:t>
                      </a:r>
                      <a:endParaRPr sz="1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400"/>
                        <a:buFont typeface="Arial"/>
                        <a:buChar char="•"/>
                      </a:pPr>
                      <a:r>
                        <a:rPr lang="pt-PT" sz="1400" b="0" i="0" u="none" strike="noStrike" cap="none">
                          <a:solidFill>
                            <a:schemeClr val="dk1"/>
                          </a:solidFill>
                          <a:latin typeface="Calibri"/>
                          <a:ea typeface="Calibri"/>
                          <a:cs typeface="Calibri"/>
                          <a:sym typeface="Calibri"/>
                        </a:rPr>
                        <a:t>Επιλέξτε τα καταλληλότερα διαδικτυακά κανάλια επικοινωνίας</a:t>
                      </a:r>
                      <a:endParaRPr sz="1400" b="0" i="0" u="none" strike="noStrike" cap="none">
                        <a:solidFill>
                          <a:schemeClr val="dk1"/>
                        </a:solidFill>
                        <a:latin typeface="Calibri"/>
                        <a:ea typeface="Calibri"/>
                        <a:cs typeface="Calibri"/>
                        <a:sym typeface="Calibri"/>
                      </a:endParaRPr>
                    </a:p>
                  </a:txBody>
                  <a:tcPr marL="91450" marR="91450" marT="45725" marB="457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2584580" y="479123"/>
            <a:ext cx="7483651" cy="752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9BB89"/>
              </a:buClr>
              <a:buSzPts val="3600"/>
              <a:buFont typeface="Quattrocento Sans"/>
              <a:buNone/>
            </a:pPr>
            <a:r>
              <a:rPr lang="pt-PT" sz="3600" b="1">
                <a:solidFill>
                  <a:srgbClr val="29BB89"/>
                </a:solidFill>
                <a:latin typeface="Quattrocento Sans"/>
                <a:ea typeface="Quattrocento Sans"/>
                <a:cs typeface="Quattrocento Sans"/>
                <a:sym typeface="Quattrocento Sans"/>
              </a:rPr>
              <a:t>Εκπαίδευση εν υπηρεσία - Μέρος Β</a:t>
            </a:r>
            <a:endParaRPr/>
          </a:p>
        </p:txBody>
      </p:sp>
      <p:sp>
        <p:nvSpPr>
          <p:cNvPr id="115" name="Google Shape;115;p16"/>
          <p:cNvSpPr txBox="1"/>
          <p:nvPr/>
        </p:nvSpPr>
        <p:spPr>
          <a:xfrm>
            <a:off x="2351148" y="1613792"/>
            <a:ext cx="1011713"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32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1.</a:t>
            </a:r>
            <a:endParaRPr sz="2000" b="0" i="0" u="none" strike="noStrike" cap="none">
              <a:solidFill>
                <a:srgbClr val="195562"/>
              </a:solidFill>
              <a:latin typeface="Quattrocento Sans"/>
              <a:ea typeface="Quattrocento Sans"/>
              <a:cs typeface="Quattrocento Sans"/>
              <a:sym typeface="Quattrocento Sans"/>
            </a:endParaRPr>
          </a:p>
        </p:txBody>
      </p:sp>
      <p:sp>
        <p:nvSpPr>
          <p:cNvPr id="116" name="Google Shape;116;p16"/>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17" name="Google Shape;117;p16"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18" name="Google Shape;118;p1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19" name="Google Shape;119;p16"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20" name="Google Shape;120;p16"/>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21" name="Google Shape;121;p16"/>
          <p:cNvPicPr preferRelativeResize="0"/>
          <p:nvPr/>
        </p:nvPicPr>
        <p:blipFill rotWithShape="1">
          <a:blip r:embed="rId5">
            <a:alphaModFix/>
          </a:blip>
          <a:srcRect/>
          <a:stretch/>
        </p:blipFill>
        <p:spPr>
          <a:xfrm>
            <a:off x="11541231" y="108086"/>
            <a:ext cx="495921" cy="495921"/>
          </a:xfrm>
          <a:prstGeom prst="rect">
            <a:avLst/>
          </a:prstGeom>
          <a:noFill/>
          <a:ln>
            <a:noFill/>
          </a:ln>
        </p:spPr>
      </p:pic>
      <p:sp>
        <p:nvSpPr>
          <p:cNvPr id="122" name="Google Shape;122;p16"/>
          <p:cNvSpPr txBox="1"/>
          <p:nvPr/>
        </p:nvSpPr>
        <p:spPr>
          <a:xfrm>
            <a:off x="3041597" y="1565873"/>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Εισαγωγή στη διαδικτυακή διδασκαλία</a:t>
            </a:r>
            <a:endParaRPr sz="2000" b="0" i="0" u="none" strike="noStrike" cap="none">
              <a:solidFill>
                <a:srgbClr val="195562"/>
              </a:solidFill>
              <a:latin typeface="Quattrocento Sans"/>
              <a:ea typeface="Quattrocento Sans"/>
              <a:cs typeface="Quattrocento Sans"/>
              <a:sym typeface="Quattrocento Sans"/>
            </a:endParaRPr>
          </a:p>
        </p:txBody>
      </p:sp>
      <p:sp>
        <p:nvSpPr>
          <p:cNvPr id="123" name="Google Shape;123;p16"/>
          <p:cNvSpPr txBox="1"/>
          <p:nvPr/>
        </p:nvSpPr>
        <p:spPr>
          <a:xfrm>
            <a:off x="3110422" y="3875228"/>
            <a:ext cx="6505525"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Δέσμευση των μαθητών σε διαδικτυακά περιβάλλοντα μάθησης</a:t>
            </a:r>
            <a:endParaRPr sz="1800" b="0" i="0" u="none" strike="noStrike" cap="none">
              <a:solidFill>
                <a:schemeClr val="dk1"/>
              </a:solidFill>
              <a:latin typeface="Calibri"/>
              <a:ea typeface="Calibri"/>
              <a:cs typeface="Calibri"/>
              <a:sym typeface="Calibri"/>
            </a:endParaRPr>
          </a:p>
        </p:txBody>
      </p:sp>
      <p:sp>
        <p:nvSpPr>
          <p:cNvPr id="124" name="Google Shape;124;p16"/>
          <p:cNvSpPr txBox="1"/>
          <p:nvPr/>
        </p:nvSpPr>
        <p:spPr>
          <a:xfrm>
            <a:off x="3110423" y="5115860"/>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Διαδικτυακή επικοινωνία</a:t>
            </a:r>
            <a:endParaRPr sz="3200" b="1" i="0" u="none" strike="noStrike" cap="none">
              <a:solidFill>
                <a:srgbClr val="195562"/>
              </a:solidFill>
              <a:latin typeface="Quattrocento Sans"/>
              <a:ea typeface="Quattrocento Sans"/>
              <a:cs typeface="Quattrocento Sans"/>
              <a:sym typeface="Quattrocento Sans"/>
            </a:endParaRPr>
          </a:p>
        </p:txBody>
      </p:sp>
      <p:sp>
        <p:nvSpPr>
          <p:cNvPr id="125" name="Google Shape;125;p16"/>
          <p:cNvSpPr txBox="1"/>
          <p:nvPr/>
        </p:nvSpPr>
        <p:spPr>
          <a:xfrm>
            <a:off x="2351149" y="5170291"/>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3200" b="1" i="0" u="none" strike="noStrike" cap="none">
                <a:solidFill>
                  <a:srgbClr val="195562"/>
                </a:solidFill>
                <a:latin typeface="Quattrocento Sans"/>
                <a:ea typeface="Quattrocento Sans"/>
                <a:cs typeface="Quattrocento Sans"/>
                <a:sym typeface="Quattrocento Sans"/>
              </a:rPr>
              <a:t>4.</a:t>
            </a:r>
            <a:endParaRPr sz="3200" b="1" i="0" u="none" strike="noStrike" cap="none">
              <a:solidFill>
                <a:srgbClr val="195562"/>
              </a:solidFill>
              <a:latin typeface="Quattrocento Sans"/>
              <a:ea typeface="Quattrocento Sans"/>
              <a:cs typeface="Quattrocento Sans"/>
              <a:sym typeface="Quattrocento Sans"/>
            </a:endParaRPr>
          </a:p>
        </p:txBody>
      </p:sp>
      <p:sp>
        <p:nvSpPr>
          <p:cNvPr id="126" name="Google Shape;126;p16"/>
          <p:cNvSpPr txBox="1"/>
          <p:nvPr/>
        </p:nvSpPr>
        <p:spPr>
          <a:xfrm>
            <a:off x="2351148" y="396868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3.</a:t>
            </a:r>
            <a:endParaRPr sz="1800" b="0" i="0" u="none" strike="noStrike" cap="none">
              <a:solidFill>
                <a:schemeClr val="dk1"/>
              </a:solidFill>
              <a:latin typeface="Calibri"/>
              <a:ea typeface="Calibri"/>
              <a:cs typeface="Calibri"/>
              <a:sym typeface="Calibri"/>
            </a:endParaRPr>
          </a:p>
        </p:txBody>
      </p:sp>
      <p:sp>
        <p:nvSpPr>
          <p:cNvPr id="127" name="Google Shape;127;p16"/>
          <p:cNvSpPr txBox="1"/>
          <p:nvPr/>
        </p:nvSpPr>
        <p:spPr>
          <a:xfrm>
            <a:off x="2351148" y="2821504"/>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2.</a:t>
            </a:r>
            <a:endParaRPr sz="1800" b="0" i="0" u="none" strike="noStrike" cap="none">
              <a:solidFill>
                <a:schemeClr val="dk1"/>
              </a:solidFill>
              <a:latin typeface="Calibri"/>
              <a:ea typeface="Calibri"/>
              <a:cs typeface="Calibri"/>
              <a:sym typeface="Calibri"/>
            </a:endParaRPr>
          </a:p>
        </p:txBody>
      </p:sp>
      <p:sp>
        <p:nvSpPr>
          <p:cNvPr id="128" name="Google Shape;128;p16"/>
          <p:cNvSpPr txBox="1"/>
          <p:nvPr/>
        </p:nvSpPr>
        <p:spPr>
          <a:xfrm>
            <a:off x="3110423" y="2747531"/>
            <a:ext cx="5832000" cy="600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000"/>
              <a:buFont typeface="Quattrocento Sans"/>
              <a:buNone/>
            </a:pPr>
            <a:r>
              <a:rPr lang="pt-PT" sz="2000" b="0" i="0" u="none" strike="noStrike" cap="none">
                <a:solidFill>
                  <a:srgbClr val="195562"/>
                </a:solidFill>
                <a:latin typeface="Quattrocento Sans"/>
                <a:ea typeface="Quattrocento Sans"/>
                <a:cs typeface="Quattrocento Sans"/>
                <a:sym typeface="Quattrocento Sans"/>
              </a:rPr>
              <a:t>Σχεδιασμός διαδικτυακών προγραμμάτων σπουδών</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7"/>
          <p:cNvSpPr/>
          <p:nvPr/>
        </p:nvSpPr>
        <p:spPr>
          <a:xfrm>
            <a:off x="4762918" y="1698128"/>
            <a:ext cx="6697926" cy="345663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17"/>
          <p:cNvSpPr txBox="1"/>
          <p:nvPr/>
        </p:nvSpPr>
        <p:spPr>
          <a:xfrm>
            <a:off x="4975489" y="1036087"/>
            <a:ext cx="6272784" cy="1535051"/>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000000"/>
              </a:buClr>
              <a:buSzPts val="4000"/>
              <a:buFont typeface="Arial"/>
              <a:buNone/>
            </a:pPr>
            <a:r>
              <a:rPr lang="pt-PT" sz="4000" b="1" i="0" u="none" strike="noStrike" cap="none">
                <a:solidFill>
                  <a:srgbClr val="29BA86"/>
                </a:solidFill>
                <a:latin typeface="Quattrocento Sans"/>
                <a:ea typeface="Quattrocento Sans"/>
                <a:cs typeface="Quattrocento Sans"/>
                <a:sym typeface="Quattrocento Sans"/>
              </a:rPr>
              <a:t>Διαδικτυακή επικοινωνία</a:t>
            </a:r>
            <a:endParaRPr sz="1400" b="0" i="0" u="none" strike="noStrike" cap="none">
              <a:solidFill>
                <a:srgbClr val="000000"/>
              </a:solidFill>
              <a:latin typeface="Arial"/>
              <a:ea typeface="Arial"/>
              <a:cs typeface="Arial"/>
              <a:sym typeface="Arial"/>
            </a:endParaRPr>
          </a:p>
        </p:txBody>
      </p:sp>
      <p:sp>
        <p:nvSpPr>
          <p:cNvPr id="135" name="Google Shape;135;p17"/>
          <p:cNvSpPr txBox="1"/>
          <p:nvPr/>
        </p:nvSpPr>
        <p:spPr>
          <a:xfrm>
            <a:off x="4975489" y="2652869"/>
            <a:ext cx="6272784" cy="2825686"/>
          </a:xfrm>
          <a:prstGeom prst="rect">
            <a:avLst/>
          </a:prstGeom>
          <a:noFill/>
          <a:ln>
            <a:noFill/>
          </a:ln>
        </p:spPr>
        <p:txBody>
          <a:bodyPr spcFirstLastPara="1" wrap="square" lIns="91425" tIns="45700" rIns="91425" bIns="45700" anchor="t" anchorCtr="0">
            <a:normAutofit/>
          </a:bodyPr>
          <a:lstStyle/>
          <a:p>
            <a:pPr marL="0" marR="0" lvl="0" indent="0" algn="just" rtl="0">
              <a:lnSpc>
                <a:spcPct val="90000"/>
              </a:lnSpc>
              <a:spcBef>
                <a:spcPts val="0"/>
              </a:spcBef>
              <a:spcAft>
                <a:spcPts val="600"/>
              </a:spcAft>
              <a:buClr>
                <a:srgbClr val="000000"/>
              </a:buClr>
              <a:buSzPts val="2400"/>
              <a:buFont typeface="Arial"/>
              <a:buNone/>
            </a:pPr>
            <a:r>
              <a:rPr lang="pt-PT" sz="2400" b="0" i="0" u="none" strike="noStrike" cap="none">
                <a:solidFill>
                  <a:srgbClr val="195562"/>
                </a:solidFill>
                <a:latin typeface="Quattrocento Sans"/>
                <a:ea typeface="Quattrocento Sans"/>
                <a:cs typeface="Quattrocento Sans"/>
                <a:sym typeface="Quattrocento Sans"/>
              </a:rPr>
              <a:t>Στη διαδικτυακή μάθηση, όπου η επικοινωνία είναι περιορισμένη σε σύγκριση με ένα περιβάλλον πρόσωπο με πρόσωπο, είναι σημαντικό ο εκπαιδευτικός να δημιουργεί μια καλή στρατηγική επικοινωνίας και να παρέχει τρόπους επικοινωνίας των εκπαιδευομένων με τον εκπαιδευτικό και μεταξύ τους.</a:t>
            </a:r>
            <a:endParaRPr sz="1400" b="0" i="0" u="none" strike="noStrike" cap="none">
              <a:solidFill>
                <a:srgbClr val="000000"/>
              </a:solidFill>
              <a:latin typeface="Arial"/>
              <a:ea typeface="Arial"/>
              <a:cs typeface="Arial"/>
              <a:sym typeface="Arial"/>
            </a:endParaRPr>
          </a:p>
        </p:txBody>
      </p:sp>
      <p:sp>
        <p:nvSpPr>
          <p:cNvPr id="136" name="Google Shape;136;p1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37" name="Google Shape;137;p17" descr="Text&#10;&#10;Description automatically generated"/>
          <p:cNvPicPr preferRelativeResize="0"/>
          <p:nvPr/>
        </p:nvPicPr>
        <p:blipFill rotWithShape="1">
          <a:blip r:embed="rId4">
            <a:alphaModFix/>
          </a:blip>
          <a:srcRect/>
          <a:stretch/>
        </p:blipFill>
        <p:spPr>
          <a:xfrm>
            <a:off x="235341" y="6242795"/>
            <a:ext cx="1964299" cy="427819"/>
          </a:xfrm>
          <a:prstGeom prst="rect">
            <a:avLst/>
          </a:prstGeom>
          <a:noFill/>
          <a:ln>
            <a:noFill/>
          </a:ln>
        </p:spPr>
      </p:pic>
      <p:pic>
        <p:nvPicPr>
          <p:cNvPr id="138" name="Google Shape;138;p17"/>
          <p:cNvPicPr preferRelativeResize="0"/>
          <p:nvPr/>
        </p:nvPicPr>
        <p:blipFill rotWithShape="1">
          <a:blip r:embed="rId5">
            <a:alphaModFix/>
          </a:blip>
          <a:srcRect/>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p:nvPr/>
        </p:nvSpPr>
        <p:spPr>
          <a:xfrm>
            <a:off x="6862916" y="2427792"/>
            <a:ext cx="5329084" cy="3097161"/>
          </a:xfrm>
          <a:prstGeom prst="rect">
            <a:avLst/>
          </a:prstGeom>
          <a:solidFill>
            <a:srgbClr val="29BA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18"/>
          <p:cNvSpPr txBox="1"/>
          <p:nvPr/>
        </p:nvSpPr>
        <p:spPr>
          <a:xfrm>
            <a:off x="895740" y="883640"/>
            <a:ext cx="9947735"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Εργαλεία για online επικοινωνία</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3600"/>
              <a:buFont typeface="Calibri"/>
              <a:buNone/>
            </a:pPr>
            <a:endParaRPr sz="3600" b="1" i="0" u="none" strike="noStrike" cap="none">
              <a:solidFill>
                <a:srgbClr val="29BA86"/>
              </a:solidFill>
              <a:latin typeface="Quattrocento Sans"/>
              <a:ea typeface="Quattrocento Sans"/>
              <a:cs typeface="Quattrocento Sans"/>
              <a:sym typeface="Quattrocento Sans"/>
            </a:endParaRPr>
          </a:p>
        </p:txBody>
      </p:sp>
      <p:sp>
        <p:nvSpPr>
          <p:cNvPr id="145" name="Google Shape;145;p1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46" name="Google Shape;146;p18"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47" name="Google Shape;147;p18"/>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48" name="Google Shape;148;p18"/>
          <p:cNvSpPr txBox="1"/>
          <p:nvPr/>
        </p:nvSpPr>
        <p:spPr>
          <a:xfrm>
            <a:off x="1648468" y="2630931"/>
            <a:ext cx="4563679"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Με την αύξηση της ηλεκτρονικής μάθησης, αυξήθηκε και ο αριθμός των εργαλείων για την ηλεκτρονική επικοινωνία. Οι εκπαιδευτικοί μπορούν πλέον να βρουν εύκολα μια πληθώρα εργαλείων για τη διευκόλυνση της επικοινωνίας με τους εκπαιδευόμενους, αλλά με τόσα πολλά για να διαλέξετε, είναι σημαντικό να επιλέξετε τα καταλληλότερα εργαλεία.</a:t>
            </a:r>
            <a:endParaRPr sz="1800" b="0" i="0" u="none" strike="noStrike" cap="none">
              <a:solidFill>
                <a:schemeClr val="dk1"/>
              </a:solidFill>
              <a:latin typeface="Quattrocento Sans"/>
              <a:ea typeface="Quattrocento Sans"/>
              <a:cs typeface="Quattrocento Sans"/>
              <a:sym typeface="Quattrocento Sans"/>
            </a:endParaRPr>
          </a:p>
        </p:txBody>
      </p:sp>
      <p:sp>
        <p:nvSpPr>
          <p:cNvPr id="149" name="Google Shape;149;p18"/>
          <p:cNvSpPr txBox="1"/>
          <p:nvPr/>
        </p:nvSpPr>
        <p:spPr>
          <a:xfrm>
            <a:off x="7589856" y="5022170"/>
            <a:ext cx="3875203"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100"/>
              <a:buFont typeface="Quattrocento Sans"/>
              <a:buNone/>
            </a:pPr>
            <a:r>
              <a:rPr lang="pt-PT" sz="1100" b="0" i="0" u="sng" strike="noStrike" cap="none">
                <a:solidFill>
                  <a:schemeClr val="hlink"/>
                </a:solidFill>
                <a:latin typeface="Quattrocento Sans"/>
                <a:ea typeface="Quattrocento Sans"/>
                <a:cs typeface="Quattrocento Sans"/>
                <a:sym typeface="Quattrocento Sans"/>
                <a:hlinkClick r:id="rId5"/>
              </a:rPr>
              <a:t>Παρακολουθήστε το βίντεο</a:t>
            </a:r>
            <a:endParaRPr sz="1050" b="0" i="0" u="none" strike="noStrike" cap="none">
              <a:solidFill>
                <a:schemeClr val="lt1"/>
              </a:solidFill>
              <a:latin typeface="Quattrocento Sans"/>
              <a:ea typeface="Quattrocento Sans"/>
              <a:cs typeface="Quattrocento Sans"/>
              <a:sym typeface="Quattrocento Sans"/>
            </a:endParaRPr>
          </a:p>
        </p:txBody>
      </p:sp>
      <p:pic>
        <p:nvPicPr>
          <p:cNvPr id="150" name="Google Shape;150;p18" title="MOOCdigital. How to choose online communication tools?"/>
          <p:cNvPicPr preferRelativeResize="0"/>
          <p:nvPr/>
        </p:nvPicPr>
        <p:blipFill rotWithShape="1">
          <a:blip r:embed="rId6">
            <a:alphaModFix/>
          </a:blip>
          <a:srcRect/>
          <a:stretch/>
        </p:blipFill>
        <p:spPr>
          <a:xfrm>
            <a:off x="7589856" y="2699481"/>
            <a:ext cx="3875203" cy="218949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9"/>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Εργαλεία για online επικοινωνία</a:t>
            </a:r>
            <a:endParaRPr sz="1800" b="0" i="0" u="none" strike="noStrike" cap="none">
              <a:solidFill>
                <a:schemeClr val="dk1"/>
              </a:solidFill>
              <a:latin typeface="Calibri"/>
              <a:ea typeface="Calibri"/>
              <a:cs typeface="Calibri"/>
              <a:sym typeface="Calibri"/>
            </a:endParaRPr>
          </a:p>
        </p:txBody>
      </p:sp>
      <p:sp>
        <p:nvSpPr>
          <p:cNvPr id="156" name="Google Shape;156;p1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57" name="Google Shape;157;p19"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58" name="Google Shape;158;p19"/>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59" name="Google Shape;159;p19"/>
          <p:cNvSpPr txBox="1"/>
          <p:nvPr/>
        </p:nvSpPr>
        <p:spPr>
          <a:xfrm>
            <a:off x="1643773" y="1831361"/>
            <a:ext cx="890445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Videoconfering: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εργαλεία για τη διεξαγωγή διαδικτυακών συναντήσεων και συγχρονισμένων μαθημάτων</a:t>
            </a:r>
            <a:endParaRPr sz="1800" b="0" i="0" u="none" strike="noStrike" cap="none">
              <a:solidFill>
                <a:schemeClr val="dk1"/>
              </a:solidFill>
              <a:latin typeface="Quattrocento Sans"/>
              <a:ea typeface="Quattrocento Sans"/>
              <a:cs typeface="Quattrocento Sans"/>
              <a:sym typeface="Quattrocento Sans"/>
            </a:endParaRPr>
          </a:p>
        </p:txBody>
      </p:sp>
      <p:sp>
        <p:nvSpPr>
          <p:cNvPr id="160" name="Google Shape;160;p19"/>
          <p:cNvSpPr txBox="1"/>
          <p:nvPr/>
        </p:nvSpPr>
        <p:spPr>
          <a:xfrm>
            <a:off x="2718386" y="3924576"/>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Google Hangouts</a:t>
            </a:r>
            <a:endParaRPr sz="1400" b="0" i="0" u="none" strike="noStrike" cap="none">
              <a:solidFill>
                <a:srgbClr val="000000"/>
              </a:solidFill>
              <a:latin typeface="Arial"/>
              <a:ea typeface="Arial"/>
              <a:cs typeface="Arial"/>
              <a:sym typeface="Arial"/>
            </a:endParaRPr>
          </a:p>
        </p:txBody>
      </p:sp>
      <p:pic>
        <p:nvPicPr>
          <p:cNvPr id="161" name="Google Shape;161;p19" descr="Google Hangouts Logo PNG Vector (EPS) Free Download"/>
          <p:cNvPicPr preferRelativeResize="0"/>
          <p:nvPr/>
        </p:nvPicPr>
        <p:blipFill rotWithShape="1">
          <a:blip r:embed="rId5">
            <a:alphaModFix/>
          </a:blip>
          <a:srcRect/>
          <a:stretch/>
        </p:blipFill>
        <p:spPr>
          <a:xfrm>
            <a:off x="3326844" y="3198561"/>
            <a:ext cx="584200" cy="617220"/>
          </a:xfrm>
          <a:prstGeom prst="rect">
            <a:avLst/>
          </a:prstGeom>
          <a:noFill/>
          <a:ln>
            <a:noFill/>
          </a:ln>
        </p:spPr>
      </p:pic>
      <p:pic>
        <p:nvPicPr>
          <p:cNvPr id="162" name="Google Shape;162;p19" descr="Logos | All Files Official Brand Assets | Brandfolder"/>
          <p:cNvPicPr preferRelativeResize="0"/>
          <p:nvPr/>
        </p:nvPicPr>
        <p:blipFill rotWithShape="1">
          <a:blip r:embed="rId6">
            <a:alphaModFix/>
          </a:blip>
          <a:srcRect/>
          <a:stretch/>
        </p:blipFill>
        <p:spPr>
          <a:xfrm>
            <a:off x="5039374" y="3254547"/>
            <a:ext cx="518160" cy="518160"/>
          </a:xfrm>
          <a:prstGeom prst="rect">
            <a:avLst/>
          </a:prstGeom>
          <a:noFill/>
          <a:ln>
            <a:noFill/>
          </a:ln>
        </p:spPr>
      </p:pic>
      <p:sp>
        <p:nvSpPr>
          <p:cNvPr id="163" name="Google Shape;163;p19"/>
          <p:cNvSpPr txBox="1"/>
          <p:nvPr/>
        </p:nvSpPr>
        <p:spPr>
          <a:xfrm>
            <a:off x="4500908" y="3924576"/>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Συναντήσεις Zoom</a:t>
            </a:r>
            <a:endParaRPr sz="1400" b="0" i="0" u="none" strike="noStrike" cap="none">
              <a:solidFill>
                <a:srgbClr val="000000"/>
              </a:solidFill>
              <a:latin typeface="Arial"/>
              <a:ea typeface="Arial"/>
              <a:cs typeface="Arial"/>
              <a:sym typeface="Arial"/>
            </a:endParaRPr>
          </a:p>
        </p:txBody>
      </p:sp>
      <p:pic>
        <p:nvPicPr>
          <p:cNvPr id="164" name="Google Shape;164;p19"/>
          <p:cNvPicPr preferRelativeResize="0"/>
          <p:nvPr/>
        </p:nvPicPr>
        <p:blipFill rotWithShape="1">
          <a:blip r:embed="rId7">
            <a:alphaModFix/>
          </a:blip>
          <a:srcRect/>
          <a:stretch/>
        </p:blipFill>
        <p:spPr>
          <a:xfrm>
            <a:off x="6601163" y="3147243"/>
            <a:ext cx="716280" cy="716280"/>
          </a:xfrm>
          <a:prstGeom prst="rect">
            <a:avLst/>
          </a:prstGeom>
          <a:noFill/>
          <a:ln>
            <a:noFill/>
          </a:ln>
        </p:spPr>
      </p:pic>
      <p:sp>
        <p:nvSpPr>
          <p:cNvPr id="165" name="Google Shape;165;p19"/>
          <p:cNvSpPr txBox="1"/>
          <p:nvPr/>
        </p:nvSpPr>
        <p:spPr>
          <a:xfrm>
            <a:off x="6161757" y="3924576"/>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Ομάδες της Microsoft</a:t>
            </a:r>
            <a:endParaRPr sz="1400" b="0" i="0" u="none" strike="noStrike" cap="none">
              <a:solidFill>
                <a:srgbClr val="000000"/>
              </a:solidFill>
              <a:latin typeface="Arial"/>
              <a:ea typeface="Arial"/>
              <a:cs typeface="Arial"/>
              <a:sym typeface="Arial"/>
            </a:endParaRPr>
          </a:p>
        </p:txBody>
      </p:sp>
      <p:pic>
        <p:nvPicPr>
          <p:cNvPr id="166" name="Google Shape;166;p19"/>
          <p:cNvPicPr preferRelativeResize="0"/>
          <p:nvPr/>
        </p:nvPicPr>
        <p:blipFill rotWithShape="1">
          <a:blip r:embed="rId8">
            <a:alphaModFix/>
          </a:blip>
          <a:srcRect/>
          <a:stretch/>
        </p:blipFill>
        <p:spPr>
          <a:xfrm>
            <a:off x="8247653" y="3254547"/>
            <a:ext cx="479904" cy="484263"/>
          </a:xfrm>
          <a:prstGeom prst="rect">
            <a:avLst/>
          </a:prstGeom>
          <a:noFill/>
          <a:ln>
            <a:noFill/>
          </a:ln>
        </p:spPr>
      </p:pic>
      <p:sp>
        <p:nvSpPr>
          <p:cNvPr id="167" name="Google Shape;167;p19"/>
          <p:cNvSpPr txBox="1"/>
          <p:nvPr/>
        </p:nvSpPr>
        <p:spPr>
          <a:xfrm>
            <a:off x="7690059" y="3924575"/>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Skype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Εργαλεία για online επικοινωνία</a:t>
            </a:r>
            <a:endParaRPr sz="1800" b="0" i="0" u="none" strike="noStrike" cap="none">
              <a:solidFill>
                <a:schemeClr val="dk1"/>
              </a:solidFill>
              <a:latin typeface="Calibri"/>
              <a:ea typeface="Calibri"/>
              <a:cs typeface="Calibri"/>
              <a:sym typeface="Calibri"/>
            </a:endParaRPr>
          </a:p>
        </p:txBody>
      </p:sp>
      <p:sp>
        <p:nvSpPr>
          <p:cNvPr id="173" name="Google Shape;173;p2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74" name="Google Shape;174;p20"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75" name="Google Shape;175;p20"/>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76" name="Google Shape;176;p20"/>
          <p:cNvSpPr txBox="1"/>
          <p:nvPr/>
        </p:nvSpPr>
        <p:spPr>
          <a:xfrm>
            <a:off x="1643773" y="1778611"/>
            <a:ext cx="890445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Κουβέντα: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εργαλεία για την καθημερινή επικοινωνία, την αποστολή υλικού και υπενθυμίσεων δραστηριοτήτων και την απάντηση ερωτήσεων </a:t>
            </a:r>
            <a:endParaRPr sz="1800" b="0" i="0" u="none" strike="noStrike" cap="none">
              <a:solidFill>
                <a:schemeClr val="dk1"/>
              </a:solidFill>
              <a:latin typeface="Quattrocento Sans"/>
              <a:ea typeface="Quattrocento Sans"/>
              <a:cs typeface="Quattrocento Sans"/>
              <a:sym typeface="Quattrocento Sans"/>
            </a:endParaRPr>
          </a:p>
        </p:txBody>
      </p:sp>
      <p:sp>
        <p:nvSpPr>
          <p:cNvPr id="177" name="Google Shape;177;p20"/>
          <p:cNvSpPr txBox="1"/>
          <p:nvPr/>
        </p:nvSpPr>
        <p:spPr>
          <a:xfrm>
            <a:off x="3515490"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WhatsApp</a:t>
            </a:r>
            <a:endParaRPr sz="1400" b="0" i="0" u="none" strike="noStrike" cap="none">
              <a:solidFill>
                <a:srgbClr val="000000"/>
              </a:solidFill>
              <a:latin typeface="Arial"/>
              <a:ea typeface="Arial"/>
              <a:cs typeface="Arial"/>
              <a:sym typeface="Arial"/>
            </a:endParaRPr>
          </a:p>
        </p:txBody>
      </p:sp>
      <p:sp>
        <p:nvSpPr>
          <p:cNvPr id="178" name="Google Shape;178;p20"/>
          <p:cNvSpPr txBox="1"/>
          <p:nvPr/>
        </p:nvSpPr>
        <p:spPr>
          <a:xfrm>
            <a:off x="5363769" y="4159369"/>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Τηλεγράφημα</a:t>
            </a:r>
            <a:endParaRPr sz="1400" b="0" i="0" u="none" strike="noStrike" cap="none">
              <a:solidFill>
                <a:srgbClr val="000000"/>
              </a:solidFill>
              <a:latin typeface="Arial"/>
              <a:ea typeface="Arial"/>
              <a:cs typeface="Arial"/>
              <a:sym typeface="Arial"/>
            </a:endParaRPr>
          </a:p>
        </p:txBody>
      </p:sp>
      <p:sp>
        <p:nvSpPr>
          <p:cNvPr id="179" name="Google Shape;179;p20"/>
          <p:cNvSpPr txBox="1"/>
          <p:nvPr/>
        </p:nvSpPr>
        <p:spPr>
          <a:xfrm>
            <a:off x="6958861"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Slack</a:t>
            </a:r>
            <a:endParaRPr sz="1400" b="0" i="0" u="none" strike="noStrike" cap="none">
              <a:solidFill>
                <a:srgbClr val="000000"/>
              </a:solidFill>
              <a:latin typeface="Arial"/>
              <a:ea typeface="Arial"/>
              <a:cs typeface="Arial"/>
              <a:sym typeface="Arial"/>
            </a:endParaRPr>
          </a:p>
        </p:txBody>
      </p:sp>
      <p:pic>
        <p:nvPicPr>
          <p:cNvPr id="180" name="Google Shape;180;p20"/>
          <p:cNvPicPr preferRelativeResize="0"/>
          <p:nvPr/>
        </p:nvPicPr>
        <p:blipFill rotWithShape="1">
          <a:blip r:embed="rId5">
            <a:alphaModFix/>
          </a:blip>
          <a:srcRect/>
          <a:stretch/>
        </p:blipFill>
        <p:spPr>
          <a:xfrm>
            <a:off x="4020456" y="3440746"/>
            <a:ext cx="585159" cy="612351"/>
          </a:xfrm>
          <a:prstGeom prst="rect">
            <a:avLst/>
          </a:prstGeom>
          <a:noFill/>
          <a:ln>
            <a:noFill/>
          </a:ln>
        </p:spPr>
      </p:pic>
      <p:pic>
        <p:nvPicPr>
          <p:cNvPr id="181" name="Google Shape;181;p20" descr="File:Telegram Logo.webp - Wikimedia Commons"/>
          <p:cNvPicPr preferRelativeResize="0"/>
          <p:nvPr/>
        </p:nvPicPr>
        <p:blipFill rotWithShape="1">
          <a:blip r:embed="rId6">
            <a:alphaModFix/>
          </a:blip>
          <a:srcRect/>
          <a:stretch/>
        </p:blipFill>
        <p:spPr>
          <a:xfrm>
            <a:off x="5833655" y="3429000"/>
            <a:ext cx="660452" cy="655320"/>
          </a:xfrm>
          <a:prstGeom prst="rect">
            <a:avLst/>
          </a:prstGeom>
          <a:noFill/>
          <a:ln>
            <a:noFill/>
          </a:ln>
        </p:spPr>
      </p:pic>
      <p:pic>
        <p:nvPicPr>
          <p:cNvPr id="182" name="Google Shape;182;p20" descr="Slack Colors - Hex, RGB, CMYK, Pantone | Color Codes - U.S. Brand Colors"/>
          <p:cNvPicPr preferRelativeResize="0"/>
          <p:nvPr/>
        </p:nvPicPr>
        <p:blipFill rotWithShape="1">
          <a:blip r:embed="rId7">
            <a:alphaModFix/>
          </a:blip>
          <a:srcRect/>
          <a:stretch/>
        </p:blipFill>
        <p:spPr>
          <a:xfrm>
            <a:off x="7493517" y="3575908"/>
            <a:ext cx="483714" cy="4557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p:nvPr/>
        </p:nvSpPr>
        <p:spPr>
          <a:xfrm>
            <a:off x="-1023034" y="390681"/>
            <a:ext cx="9993084"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9BA86"/>
              </a:buClr>
              <a:buSzPts val="4000"/>
              <a:buFont typeface="Quattrocento Sans"/>
              <a:buNone/>
            </a:pPr>
            <a:r>
              <a:rPr lang="pt-PT" sz="4000" b="1" i="0" u="none" strike="noStrike" cap="none">
                <a:solidFill>
                  <a:srgbClr val="29BA86"/>
                </a:solidFill>
                <a:latin typeface="Quattrocento Sans"/>
                <a:ea typeface="Quattrocento Sans"/>
                <a:cs typeface="Quattrocento Sans"/>
                <a:sym typeface="Quattrocento Sans"/>
              </a:rPr>
              <a:t>Εργαλεία για online επικοινωνία</a:t>
            </a:r>
            <a:endParaRPr sz="1800" b="0" i="0" u="none" strike="noStrike" cap="none">
              <a:solidFill>
                <a:schemeClr val="dk1"/>
              </a:solidFill>
              <a:latin typeface="Calibri"/>
              <a:ea typeface="Calibri"/>
              <a:cs typeface="Calibri"/>
              <a:sym typeface="Calibri"/>
            </a:endParaRPr>
          </a:p>
        </p:txBody>
      </p:sp>
      <p:sp>
        <p:nvSpPr>
          <p:cNvPr id="188" name="Google Shape;188;p2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00"/>
              <a:buFont typeface="Calibri"/>
              <a:buNone/>
            </a:pPr>
            <a:endParaRPr sz="400" b="0" i="0" u="none" strike="noStrike" cap="none">
              <a:solidFill>
                <a:schemeClr val="lt1"/>
              </a:solidFill>
              <a:latin typeface="Calibri"/>
              <a:ea typeface="Calibri"/>
              <a:cs typeface="Calibri"/>
              <a:sym typeface="Calibri"/>
            </a:endParaRPr>
          </a:p>
        </p:txBody>
      </p:sp>
      <p:pic>
        <p:nvPicPr>
          <p:cNvPr id="189" name="Google Shape;189;p21" descr="Text&#10;&#10;Description automatically generated"/>
          <p:cNvPicPr preferRelativeResize="0"/>
          <p:nvPr/>
        </p:nvPicPr>
        <p:blipFill rotWithShape="1">
          <a:blip r:embed="rId3">
            <a:alphaModFix/>
          </a:blip>
          <a:srcRect/>
          <a:stretch/>
        </p:blipFill>
        <p:spPr>
          <a:xfrm>
            <a:off x="235341" y="6242795"/>
            <a:ext cx="1964299" cy="427819"/>
          </a:xfrm>
          <a:prstGeom prst="rect">
            <a:avLst/>
          </a:prstGeom>
          <a:noFill/>
          <a:ln>
            <a:noFill/>
          </a:ln>
        </p:spPr>
      </p:pic>
      <p:pic>
        <p:nvPicPr>
          <p:cNvPr id="190" name="Google Shape;190;p21"/>
          <p:cNvPicPr preferRelativeResize="0"/>
          <p:nvPr/>
        </p:nvPicPr>
        <p:blipFill rotWithShape="1">
          <a:blip r:embed="rId4">
            <a:alphaModFix/>
          </a:blip>
          <a:srcRect/>
          <a:stretch/>
        </p:blipFill>
        <p:spPr>
          <a:xfrm>
            <a:off x="11541231" y="108086"/>
            <a:ext cx="495921" cy="495921"/>
          </a:xfrm>
          <a:prstGeom prst="rect">
            <a:avLst/>
          </a:prstGeom>
          <a:noFill/>
          <a:ln>
            <a:noFill/>
          </a:ln>
        </p:spPr>
      </p:pic>
      <p:sp>
        <p:nvSpPr>
          <p:cNvPr id="191" name="Google Shape;191;p21"/>
          <p:cNvSpPr txBox="1"/>
          <p:nvPr/>
        </p:nvSpPr>
        <p:spPr>
          <a:xfrm>
            <a:off x="1643773" y="1778611"/>
            <a:ext cx="8904454"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pt-PT" sz="2000" b="1" i="0" u="none" strike="noStrike" cap="none">
                <a:solidFill>
                  <a:srgbClr val="195562"/>
                </a:solidFill>
                <a:latin typeface="Quattrocento Sans"/>
                <a:ea typeface="Quattrocento Sans"/>
                <a:cs typeface="Quattrocento Sans"/>
                <a:sym typeface="Quattrocento Sans"/>
              </a:rPr>
              <a:t>Κοινωνικά δίκτυα:</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εργαλεία για την ανταλλαγή υλικού και την προώθηση συζητήσεων και αλληλεπιδράσεων μεταξύ των μαθητών και μεταξύ των μαθητών και του εκπαιδευτικού</a:t>
            </a:r>
            <a:endParaRPr sz="1800" b="0" i="0" u="none" strike="noStrike" cap="none">
              <a:solidFill>
                <a:schemeClr val="dk1"/>
              </a:solidFill>
              <a:latin typeface="Quattrocento Sans"/>
              <a:ea typeface="Quattrocento Sans"/>
              <a:cs typeface="Quattrocento Sans"/>
              <a:sym typeface="Quattrocento Sans"/>
            </a:endParaRPr>
          </a:p>
        </p:txBody>
      </p:sp>
      <p:sp>
        <p:nvSpPr>
          <p:cNvPr id="192" name="Google Shape;192;p21"/>
          <p:cNvSpPr txBox="1"/>
          <p:nvPr/>
        </p:nvSpPr>
        <p:spPr>
          <a:xfrm>
            <a:off x="3515490"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Facebook</a:t>
            </a:r>
            <a:endParaRPr sz="1400" b="0" i="0" u="none" strike="noStrike" cap="none">
              <a:solidFill>
                <a:srgbClr val="000000"/>
              </a:solidFill>
              <a:latin typeface="Arial"/>
              <a:ea typeface="Arial"/>
              <a:cs typeface="Arial"/>
              <a:sym typeface="Arial"/>
            </a:endParaRPr>
          </a:p>
        </p:txBody>
      </p:sp>
      <p:sp>
        <p:nvSpPr>
          <p:cNvPr id="193" name="Google Shape;193;p21"/>
          <p:cNvSpPr txBox="1"/>
          <p:nvPr/>
        </p:nvSpPr>
        <p:spPr>
          <a:xfrm>
            <a:off x="5363769" y="4159369"/>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Yammer</a:t>
            </a:r>
            <a:endParaRPr sz="1400" b="0" i="0" u="none" strike="noStrike" cap="none">
              <a:solidFill>
                <a:srgbClr val="000000"/>
              </a:solidFill>
              <a:latin typeface="Arial"/>
              <a:ea typeface="Arial"/>
              <a:cs typeface="Arial"/>
              <a:sym typeface="Arial"/>
            </a:endParaRPr>
          </a:p>
        </p:txBody>
      </p:sp>
      <p:sp>
        <p:nvSpPr>
          <p:cNvPr id="194" name="Google Shape;194;p21"/>
          <p:cNvSpPr txBox="1"/>
          <p:nvPr/>
        </p:nvSpPr>
        <p:spPr>
          <a:xfrm>
            <a:off x="6958861" y="4149631"/>
            <a:ext cx="1595092" cy="78843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600"/>
              </a:spcAft>
              <a:buClr>
                <a:srgbClr val="000000"/>
              </a:buClr>
              <a:buSzPts val="2000"/>
              <a:buFont typeface="Arial"/>
              <a:buNone/>
            </a:pPr>
            <a:r>
              <a:rPr lang="pt-PT" sz="2000" b="0" i="0" u="none" strike="noStrike" cap="none">
                <a:solidFill>
                  <a:srgbClr val="195562"/>
                </a:solidFill>
                <a:latin typeface="Quattrocento Sans"/>
                <a:ea typeface="Quattrocento Sans"/>
                <a:cs typeface="Quattrocento Sans"/>
                <a:sym typeface="Quattrocento Sans"/>
              </a:rPr>
              <a:t>YouTube</a:t>
            </a:r>
            <a:endParaRPr sz="1400" b="0" i="0" u="none" strike="noStrike" cap="none">
              <a:solidFill>
                <a:srgbClr val="000000"/>
              </a:solidFill>
              <a:latin typeface="Arial"/>
              <a:ea typeface="Arial"/>
              <a:cs typeface="Arial"/>
              <a:sym typeface="Arial"/>
            </a:endParaRPr>
          </a:p>
        </p:txBody>
      </p:sp>
      <p:pic>
        <p:nvPicPr>
          <p:cNvPr id="195" name="Google Shape;195;p21" descr="ícone Facebook, oficial, logo em Vector Logo"/>
          <p:cNvPicPr preferRelativeResize="0"/>
          <p:nvPr/>
        </p:nvPicPr>
        <p:blipFill rotWithShape="1">
          <a:blip r:embed="rId5">
            <a:alphaModFix/>
          </a:blip>
          <a:srcRect/>
          <a:stretch/>
        </p:blipFill>
        <p:spPr>
          <a:xfrm>
            <a:off x="4114916" y="3605640"/>
            <a:ext cx="396240" cy="396240"/>
          </a:xfrm>
          <a:prstGeom prst="rect">
            <a:avLst/>
          </a:prstGeom>
          <a:noFill/>
          <a:ln>
            <a:noFill/>
          </a:ln>
        </p:spPr>
      </p:pic>
      <p:pic>
        <p:nvPicPr>
          <p:cNvPr id="196" name="Google Shape;196;p21"/>
          <p:cNvPicPr preferRelativeResize="0"/>
          <p:nvPr/>
        </p:nvPicPr>
        <p:blipFill rotWithShape="1">
          <a:blip r:embed="rId6">
            <a:alphaModFix/>
          </a:blip>
          <a:srcRect/>
          <a:stretch/>
        </p:blipFill>
        <p:spPr>
          <a:xfrm>
            <a:off x="5840730" y="3548490"/>
            <a:ext cx="510540" cy="510540"/>
          </a:xfrm>
          <a:prstGeom prst="rect">
            <a:avLst/>
          </a:prstGeom>
          <a:noFill/>
          <a:ln>
            <a:noFill/>
          </a:ln>
        </p:spPr>
      </p:pic>
      <p:pic>
        <p:nvPicPr>
          <p:cNvPr id="197" name="Google Shape;197;p21" descr="Uma imagem com texto, sinalizar, encarnado, laranja&#10;&#10;Descrição gerada automaticamente"/>
          <p:cNvPicPr preferRelativeResize="0"/>
          <p:nvPr/>
        </p:nvPicPr>
        <p:blipFill rotWithShape="1">
          <a:blip r:embed="rId7">
            <a:alphaModFix/>
          </a:blip>
          <a:srcRect/>
          <a:stretch/>
        </p:blipFill>
        <p:spPr>
          <a:xfrm>
            <a:off x="7406088" y="3522467"/>
            <a:ext cx="674225" cy="674225"/>
          </a:xfrm>
          <a:prstGeom prst="rect">
            <a:avLst/>
          </a:prstGeom>
          <a:noFill/>
          <a:ln>
            <a:noFill/>
          </a:ln>
        </p:spPr>
      </p:pic>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0</ap:TotalTime>
  <ap:Words>483</ap:Words>
  <ap:Application>Microsoft Office PowerPoint</ap:Application>
  <ap:PresentationFormat>Widescreen</ap:PresentationFormat>
  <ap:Paragraphs>68</ap:Paragraphs>
  <ap:Slides>12</ap:Slides>
  <ap:Notes>12</ap:Notes>
  <ap:HiddenSlides>0</ap:HiddenSlides>
  <ap:MMClips>0</ap:MMClips>
  <ap:ScaleCrop>false</ap:ScaleCrop>
  <ap:HeadingPairs>
    <vt:vector baseType="variant" size="6">
      <vt:variant>
        <vt:lpstr>Fonts Used</vt:lpstr>
      </vt:variant>
      <vt:variant>
        <vt:i4>3</vt:i4>
      </vt:variant>
      <vt:variant>
        <vt:lpstr>Theme</vt:lpstr>
      </vt:variant>
      <vt:variant>
        <vt:i4>1</vt:i4>
      </vt:variant>
      <vt:variant>
        <vt:lpstr>Slide Titles</vt:lpstr>
      </vt:variant>
      <vt:variant>
        <vt:i4>12</vt:i4>
      </vt:variant>
    </vt:vector>
  </ap:HeadingPairs>
  <ap:TitlesOfParts>
    <vt:vector baseType="lpstr" size="16">
      <vt:lpstr>Calibri</vt:lpstr>
      <vt:lpstr>Quattrocento Sans</vt:lpstr>
      <vt:lpstr>Arial</vt:lpstr>
      <vt:lpstr>Tema do Office</vt:lpstr>
      <vt:lpstr>In-Service Training – Part B   </vt:lpstr>
      <vt:lpstr>PowerPoint Presentation</vt:lpstr>
      <vt:lpstr>Learning Outcomes</vt:lpstr>
      <vt:lpstr>In-service Training – Part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In-Service Training – Part B   </dc:title>
  <dc:creator>Alexandros</dc:creator>
  <lastModifiedBy>Alexandros</lastModifiedBy>
  <revision>1</revision>
  <dcterms:modified xsi:type="dcterms:W3CDTF">2023-06-16T09:03:20.0000000Z</dcterms:modified>
  <keywords>, docId:FA7B6394C8599309182C6C3DF0F9D11E</keywords>
</coreProperties>
</file>