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V/HiOAlaLNi5pIiUCporgQ6IZ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AA5547-9DB5-41D4-8C82-BE9D45F08A9F}">
  <a:tblStyle styleId="{26AA5547-9DB5-41D4-8C82-BE9D45F08A9F}"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Quattrocento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bold.fntdata"/><Relationship Id="rId6" Type="http://schemas.openxmlformats.org/officeDocument/2006/relationships/slide" Target="slides/slide1.xml"/><Relationship Id="rId18"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hyperlink" Target="https://www.youtube.com/watch?v=XZsvsZ0Au4A" TargetMode="External"/><Relationship Id="rId5" Type="http://schemas.openxmlformats.org/officeDocument/2006/relationships/image" Target="../media/image4.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pt-PT" sz="3200">
                <a:solidFill>
                  <a:srgbClr val="29BA86"/>
                </a:solidFill>
              </a:rPr>
              <a:t>Apmācība- B daļa</a:t>
            </a:r>
            <a:br>
              <a:rPr b="1" lang="pt-PT" sz="3200">
                <a:solidFill>
                  <a:srgbClr val="29BA86"/>
                </a:solidFill>
              </a:rPr>
            </a:b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71473" t="52289"/>
          <a:stretch/>
        </p:blipFill>
        <p:spPr>
          <a:xfrm rot="5400000">
            <a:off x="7321527" y="1987527"/>
            <a:ext cx="3644945" cy="6096001"/>
          </a:xfrm>
          <a:prstGeom prst="rect">
            <a:avLst/>
          </a:prstGeom>
          <a:noFill/>
          <a:ln>
            <a:noFill/>
          </a:ln>
        </p:spPr>
      </p:pic>
      <p:sp>
        <p:nvSpPr>
          <p:cNvPr id="196" name="Google Shape;196;p10"/>
          <p:cNvSpPr txBox="1"/>
          <p:nvPr/>
        </p:nvSpPr>
        <p:spPr>
          <a:xfrm>
            <a:off x="1042219" y="766991"/>
            <a:ext cx="97734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Apbalvojumi un sertifikāti</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97" name="Google Shape;19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98" name="Google Shape;198;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9" name="Google Shape;199;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0" name="Google Shape;200;p10"/>
          <p:cNvSpPr txBox="1"/>
          <p:nvPr/>
        </p:nvSpPr>
        <p:spPr>
          <a:xfrm>
            <a:off x="1042219" y="1783066"/>
            <a:ext cx="64695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Viens no ļoti efektīviem veidiem, kā skolēnus iesaistīt, ir apbalvot viņus par panākumiem. To var izdarīt, piemēram, nodrošinot sertifikātus, digitālās nozīmītes utt.</a:t>
            </a:r>
            <a:endParaRPr b="0" i="0" sz="2000" u="none" cap="none" strike="noStrike">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id="201" name="Google Shape;201;p10"/>
          <p:cNvPicPr preferRelativeResize="0"/>
          <p:nvPr/>
        </p:nvPicPr>
        <p:blipFill rotWithShape="1">
          <a:blip r:embed="rId6">
            <a:alphaModFix/>
          </a:blip>
          <a:srcRect b="0" l="871" r="872" t="0"/>
          <a:stretch/>
        </p:blipFill>
        <p:spPr>
          <a:xfrm>
            <a:off x="7816887" y="1926771"/>
            <a:ext cx="2951974" cy="3004457"/>
          </a:xfrm>
          <a:prstGeom prst="ellipse">
            <a:avLst/>
          </a:prstGeom>
          <a:noFill/>
          <a:ln>
            <a:noFill/>
          </a:ln>
        </p:spPr>
      </p:pic>
      <p:pic>
        <p:nvPicPr>
          <p:cNvPr id="202" name="Google Shape;202;p10"/>
          <p:cNvPicPr preferRelativeResize="0"/>
          <p:nvPr/>
        </p:nvPicPr>
        <p:blipFill rotWithShape="1">
          <a:blip r:embed="rId7">
            <a:alphaModFix/>
          </a:blip>
          <a:srcRect b="0" l="871" r="872" t="0"/>
          <a:stretch/>
        </p:blipFill>
        <p:spPr>
          <a:xfrm>
            <a:off x="6924826" y="3810980"/>
            <a:ext cx="1784122" cy="1815842"/>
          </a:xfrm>
          <a:prstGeom prst="ellipse">
            <a:avLst/>
          </a:prstGeom>
          <a:noFill/>
          <a:ln>
            <a:noFill/>
          </a:ln>
        </p:spPr>
      </p:pic>
      <p:pic>
        <p:nvPicPr>
          <p:cNvPr id="203" name="Google Shape;203;p10" title="5 Best Free Online Certificate Maker"/>
          <p:cNvPicPr preferRelativeResize="0"/>
          <p:nvPr/>
        </p:nvPicPr>
        <p:blipFill rotWithShape="1">
          <a:blip r:embed="rId8">
            <a:alphaModFix/>
          </a:blip>
          <a:srcRect b="0" l="0" r="0" t="0"/>
          <a:stretch/>
        </p:blipFill>
        <p:spPr>
          <a:xfrm>
            <a:off x="2612947" y="3598907"/>
            <a:ext cx="2540000" cy="1435100"/>
          </a:xfrm>
          <a:prstGeom prst="rect">
            <a:avLst/>
          </a:prstGeom>
          <a:noFill/>
          <a:ln>
            <a:noFill/>
          </a:ln>
        </p:spPr>
      </p:pic>
      <p:sp>
        <p:nvSpPr>
          <p:cNvPr id="204" name="Google Shape;204;p10"/>
          <p:cNvSpPr txBox="1"/>
          <p:nvPr/>
        </p:nvSpPr>
        <p:spPr>
          <a:xfrm>
            <a:off x="2612948" y="5093593"/>
            <a:ext cx="2540000"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pt-PT" sz="1100" u="sng" cap="none" strike="noStrike">
                <a:solidFill>
                  <a:schemeClr val="hlink"/>
                </a:solidFill>
                <a:latin typeface="Quattrocento Sans"/>
                <a:ea typeface="Quattrocento Sans"/>
                <a:cs typeface="Quattrocento Sans"/>
                <a:sym typeface="Quattrocento Sans"/>
                <a:hlinkClick r:id="rId9"/>
              </a:rPr>
              <a:t>Watch video</a:t>
            </a:r>
            <a:endParaRPr b="0" i="0" sz="1050" u="none" cap="none" strike="noStrike">
              <a:solidFill>
                <a:schemeClr val="dk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210" name="Google Shape;210;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1" name="Google Shape;211;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12" name="Google Shape;212;p11"/>
          <p:cNvSpPr txBox="1"/>
          <p:nvPr/>
        </p:nvSpPr>
        <p:spPr>
          <a:xfrm>
            <a:off x="1217490" y="2013228"/>
            <a:ext cx="9394800" cy="197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8000"/>
              <a:buFont typeface="Calibri"/>
              <a:buNone/>
            </a:pPr>
            <a:r>
              <a:rPr b="1" lang="pt-PT" sz="8000">
                <a:solidFill>
                  <a:srgbClr val="195562"/>
                </a:solidFill>
                <a:latin typeface="Calibri"/>
                <a:ea typeface="Calibri"/>
                <a:cs typeface="Calibri"/>
                <a:sym typeface="Calibri"/>
              </a:rPr>
              <a:t>PALDIES</a:t>
            </a:r>
            <a:r>
              <a:rPr b="1" i="0" lang="pt-PT" sz="8000" u="none" cap="none" strike="noStrike">
                <a:solidFill>
                  <a:srgbClr val="195562"/>
                </a:solidFill>
                <a:latin typeface="Calibri"/>
                <a:ea typeface="Calibri"/>
                <a:cs typeface="Calibri"/>
                <a:sym typeface="Calibri"/>
              </a:rPr>
              <a:t> ☺</a:t>
            </a:r>
            <a:endParaRPr b="1" i="0" sz="72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1955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13" name="Google Shape;213;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000"/>
              <a:buFont typeface="Quattrocento Sans"/>
              <a:buNone/>
            </a:pPr>
            <a:r>
              <a:rPr b="0" i="0" lang="pt-PT" sz="1000" u="none" cap="none" strike="noStrik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b="0" i="0" lang="pt-PT" sz="1000" u="none" cap="none" strike="noStrike">
                <a:solidFill>
                  <a:srgbClr val="222222"/>
                </a:solidFill>
                <a:latin typeface="Arial"/>
                <a:ea typeface="Arial"/>
                <a:cs typeface="Arial"/>
                <a:sym typeface="Arial"/>
              </a:rPr>
              <a:t>2020-1-UK01-KA226-VET-094435</a:t>
            </a:r>
            <a:endParaRPr b="0" i="0" sz="1000" u="none" cap="none" strike="noStrike">
              <a:solidFill>
                <a:schemeClr val="dk1"/>
              </a:solidFill>
              <a:latin typeface="Quattrocento Sans"/>
              <a:ea typeface="Quattrocento Sans"/>
              <a:cs typeface="Quattrocento Sans"/>
              <a:sym typeface="Quattrocento Sans"/>
            </a:endParaRPr>
          </a:p>
        </p:txBody>
      </p:sp>
      <p:pic>
        <p:nvPicPr>
          <p:cNvPr descr="Text&#10;&#10;Description automatically generated" id="219" name="Google Shape;219;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0" name="Google Shape;220;p12"/>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21" name="Google Shape;221;p12"/>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id="222" name="Google Shape;222;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23" name="Google Shape;223;p12"/>
          <p:cNvGrpSpPr/>
          <p:nvPr/>
        </p:nvGrpSpPr>
        <p:grpSpPr>
          <a:xfrm>
            <a:off x="2569288" y="3802743"/>
            <a:ext cx="7053424" cy="1670958"/>
            <a:chOff x="2569288" y="3802743"/>
            <a:chExt cx="7053424" cy="1670958"/>
          </a:xfrm>
        </p:grpSpPr>
        <p:pic>
          <p:nvPicPr>
            <p:cNvPr descr="Qr code&#10;&#10;Description automatically generated" id="224" name="Google Shape;224;p12"/>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25" name="Google Shape;225;p12"/>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293620" y="1974013"/>
            <a:ext cx="7664100" cy="585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29BB89"/>
              </a:buClr>
              <a:buSzPts val="3200"/>
              <a:buFont typeface="Quattrocento Sans"/>
              <a:buNone/>
            </a:pPr>
            <a:r>
              <a:rPr b="1" lang="pt-PT" sz="3200">
                <a:solidFill>
                  <a:srgbClr val="29BB89"/>
                </a:solidFill>
                <a:latin typeface="Quattrocento Sans"/>
                <a:ea typeface="Quattrocento Sans"/>
                <a:cs typeface="Quattrocento Sans"/>
                <a:sym typeface="Quattrocento Sans"/>
              </a:rPr>
              <a:t>IEVADS TIEŠSAISTES MĀCĪBU PROCESĀ</a:t>
            </a:r>
            <a:endParaRPr b="1" i="0" sz="3200" u="none" cap="none" strike="noStrike">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Calibri"/>
              <a:buNone/>
            </a:pPr>
            <a:r>
              <a:rPr lang="pt-PT" sz="2800">
                <a:solidFill>
                  <a:srgbClr val="195562"/>
                </a:solidFill>
                <a:latin typeface="Calibri"/>
                <a:ea typeface="Calibri"/>
                <a:cs typeface="Calibri"/>
                <a:sym typeface="Calibri"/>
              </a:rPr>
              <a:t>Šī moduļa mērķis ir sniegt profesionālās izglītības un apmācības pasniedzējiem zināšanas par to, kā iesaistīt izglītojamos, strādājot tiešsaistes vidē.</a:t>
            </a:r>
            <a:endParaRPr b="0" i="0" sz="1800" u="none" cap="none" strike="noStrike">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Quattrocento Sans"/>
              <a:buNone/>
            </a:pPr>
            <a:r>
              <a:rPr b="0" i="0" lang="pt-PT"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ph type="title"/>
          </p:nvPr>
        </p:nvSpPr>
        <p:spPr>
          <a:xfrm>
            <a:off x="3537769" y="787857"/>
            <a:ext cx="5409586"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Sasniedzamie rezultāti</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285088" y="1632825"/>
          <a:ext cx="3000000" cy="3000000"/>
        </p:xfrm>
        <a:graphic>
          <a:graphicData uri="http://schemas.openxmlformats.org/drawingml/2006/table">
            <a:tbl>
              <a:tblPr bandRow="1" firstRow="1">
                <a:noFill/>
                <a:tableStyleId>{26AA5547-9DB5-41D4-8C82-BE9D45F08A9F}</a:tableStyleId>
              </a:tblPr>
              <a:tblGrid>
                <a:gridCol w="2405450"/>
                <a:gridCol w="2405450"/>
                <a:gridCol w="2405450"/>
                <a:gridCol w="2405450"/>
              </a:tblGrid>
              <a:tr h="370850">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1. I</a:t>
                      </a:r>
                      <a:r>
                        <a:rPr lang="pt-PT"/>
                        <a:t>evads mācībām tiešsaistē</a:t>
                      </a:r>
                      <a:endParaRPr b="1" sz="1400" u="none" cap="none" strike="noStrike"/>
                    </a:p>
                    <a:p>
                      <a:pPr indent="0" lvl="0" marL="0" marR="0" rtl="0" algn="ctr">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2. </a:t>
                      </a:r>
                      <a:r>
                        <a:rPr lang="pt-PT"/>
                        <a:t>Tiešsaistes mācību programmu izstrāde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Calibri"/>
                        <a:buNone/>
                      </a:pPr>
                      <a:r>
                        <a:rPr b="1" lang="pt-PT" sz="1400" u="none" cap="none" strike="noStrike"/>
                        <a:t>3. </a:t>
                      </a:r>
                      <a:r>
                        <a:rPr lang="pt-PT"/>
                        <a:t>Studentu iesaistīšanās tiešsaistes mācību vidē</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Calibri"/>
                        <a:buNone/>
                      </a:pPr>
                      <a:r>
                        <a:rPr b="1" i="0" lang="pt-PT" sz="1400" u="none" cap="none" strike="noStrike">
                          <a:solidFill>
                            <a:srgbClr val="FFFFFF"/>
                          </a:solidFill>
                          <a:latin typeface="Calibri"/>
                          <a:ea typeface="Calibri"/>
                          <a:cs typeface="Calibri"/>
                          <a:sym typeface="Calibri"/>
                        </a:rPr>
                        <a:t>4. </a:t>
                      </a:r>
                      <a:r>
                        <a:rPr lang="pt-PT"/>
                        <a:t>Saziņa tiešsaistē</a:t>
                      </a:r>
                      <a:endParaRPr b="1" sz="1400" u="none" cap="none" strike="noStrike">
                        <a:solidFill>
                          <a:srgbClr val="FFFFFF"/>
                        </a:solidFill>
                      </a:endParaRPr>
                    </a:p>
                    <a:p>
                      <a:pPr indent="0" lvl="0" marL="0" marR="0" rtl="0" algn="ctr">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r>
              <a:tr h="370850">
                <a:tc>
                  <a:txBody>
                    <a:bodyPr/>
                    <a:lstStyle/>
                    <a:p>
                      <a:pPr indent="-285750" lvl="0" marL="285750" marR="0" rtl="0" algn="l">
                        <a:lnSpc>
                          <a:spcPct val="100000"/>
                        </a:lnSpc>
                        <a:spcBef>
                          <a:spcPts val="0"/>
                        </a:spcBef>
                        <a:spcAft>
                          <a:spcPts val="0"/>
                        </a:spcAft>
                        <a:buClr>
                          <a:srgbClr val="000000"/>
                        </a:buClr>
                        <a:buSzPts val="1400"/>
                        <a:buChar char="•"/>
                      </a:pPr>
                      <a:r>
                        <a:rPr lang="pt-PT"/>
                        <a:t>Izpratne par tiešsaistes mācību specifiku.</a:t>
                      </a:r>
                      <a:endParaRPr/>
                    </a:p>
                    <a:p>
                      <a:pPr indent="-285750" lvl="0" marL="285750" marR="0" rtl="0" algn="l">
                        <a:lnSpc>
                          <a:spcPct val="100000"/>
                        </a:lnSpc>
                        <a:spcBef>
                          <a:spcPts val="0"/>
                        </a:spcBef>
                        <a:spcAft>
                          <a:spcPts val="0"/>
                        </a:spcAft>
                        <a:buClr>
                          <a:srgbClr val="000000"/>
                        </a:buClr>
                        <a:buSzPts val="1400"/>
                        <a:buChar char="•"/>
                      </a:pPr>
                      <a:r>
                        <a:rPr lang="pt-PT"/>
                        <a:t>Izpratne par to, kā attīstās tiešsaistes mācīšanās un cik svarīga ir kvalifikācijas celšana.</a:t>
                      </a:r>
                      <a:endParaRPr/>
                    </a:p>
                    <a:p>
                      <a:pPr indent="-285750" lvl="0" marL="285750" marR="0" rtl="0" algn="l">
                        <a:lnSpc>
                          <a:spcPct val="100000"/>
                        </a:lnSpc>
                        <a:spcBef>
                          <a:spcPts val="0"/>
                        </a:spcBef>
                        <a:spcAft>
                          <a:spcPts val="0"/>
                        </a:spcAft>
                        <a:buClr>
                          <a:srgbClr val="000000"/>
                        </a:buClr>
                        <a:buSzPts val="1400"/>
                        <a:buChar char="•"/>
                      </a:pPr>
                      <a:r>
                        <a:rPr lang="pt-PT"/>
                        <a:t>Apzināties tiešsaistes mācīšanās šķēršļus.</a:t>
                      </a:r>
                      <a:endParaRPr/>
                    </a:p>
                    <a:p>
                      <a:pPr indent="-285750" lvl="0" marL="285750" marR="0" rtl="0" algn="l">
                        <a:lnSpc>
                          <a:spcPct val="100000"/>
                        </a:lnSpc>
                        <a:spcBef>
                          <a:spcPts val="0"/>
                        </a:spcBef>
                        <a:spcAft>
                          <a:spcPts val="0"/>
                        </a:spcAft>
                        <a:buClr>
                          <a:srgbClr val="000000"/>
                        </a:buClr>
                        <a:buSzPts val="1400"/>
                        <a:buChar char="•"/>
                      </a:pPr>
                      <a:r>
                        <a:rPr lang="pt-PT"/>
                        <a:t>Apzināties tiešsaistes mācību priekšrocības.</a:t>
                      </a:r>
                      <a:endParaRPr/>
                    </a:p>
                    <a:p>
                      <a:pPr indent="-285750" lvl="0" marL="285750" marR="0" rtl="0" algn="l">
                        <a:lnSpc>
                          <a:spcPct val="100000"/>
                        </a:lnSpc>
                        <a:spcBef>
                          <a:spcPts val="0"/>
                        </a:spcBef>
                        <a:spcAft>
                          <a:spcPts val="0"/>
                        </a:spcAft>
                        <a:buClr>
                          <a:srgbClr val="000000"/>
                        </a:buClr>
                        <a:buSzPts val="1400"/>
                        <a:buChar char="•"/>
                      </a:pPr>
                      <a:r>
                        <a:rPr lang="pt-PT"/>
                        <a:t>Būt gatavam pārejai un pielāgoties tiešsaistes mācībām.</a:t>
                      </a:r>
                      <a:endParaRPr/>
                    </a:p>
                    <a:p>
                      <a:pPr indent="0" lvl="0" marL="0" marR="0" rtl="0" algn="l">
                        <a:lnSpc>
                          <a:spcPct val="100000"/>
                        </a:lnSpc>
                        <a:spcBef>
                          <a:spcPts val="0"/>
                        </a:spcBef>
                        <a:spcAft>
                          <a:spcPts val="0"/>
                        </a:spcAft>
                        <a:buClr>
                          <a:srgbClr val="000000"/>
                        </a:buClr>
                        <a:buSzPts val="1400"/>
                        <a:buFont typeface="Calibri"/>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Izstrādāt piemērotu tiešsaistes mācību programmu.</a:t>
                      </a:r>
                      <a:endParaRPr/>
                    </a:p>
                    <a:p>
                      <a:pPr indent="-285750" lvl="0" marL="285750" marR="0" rtl="0" algn="l">
                        <a:lnSpc>
                          <a:spcPct val="100000"/>
                        </a:lnSpc>
                        <a:spcBef>
                          <a:spcPts val="0"/>
                        </a:spcBef>
                        <a:spcAft>
                          <a:spcPts val="0"/>
                        </a:spcAft>
                        <a:buClr>
                          <a:srgbClr val="000000"/>
                        </a:buClr>
                        <a:buSzPts val="1400"/>
                        <a:buChar char="•"/>
                      </a:pPr>
                      <a:r>
                        <a:rPr lang="pt-PT"/>
                        <a:t>Izpratne par to, kā strukturēt tiešsaistes mācību programmu.</a:t>
                      </a:r>
                      <a:endParaRPr/>
                    </a:p>
                    <a:p>
                      <a:pPr indent="-285750" lvl="0" marL="285750" marR="0" rtl="0" algn="l">
                        <a:lnSpc>
                          <a:spcPct val="100000"/>
                        </a:lnSpc>
                        <a:spcBef>
                          <a:spcPts val="0"/>
                        </a:spcBef>
                        <a:spcAft>
                          <a:spcPts val="0"/>
                        </a:spcAft>
                        <a:buClr>
                          <a:srgbClr val="000000"/>
                        </a:buClr>
                        <a:buSzPts val="1400"/>
                        <a:buChar char="•"/>
                      </a:pPr>
                      <a:r>
                        <a:rPr lang="pt-PT"/>
                        <a:t>Izpratne par to, kā pielāgot mācību programmu mācībām tiešsaistē.</a:t>
                      </a:r>
                      <a:endParaRPr/>
                    </a:p>
                    <a:p>
                      <a:pPr indent="0" lvl="0" marL="457200" marR="0" rtl="0" algn="l">
                        <a:lnSpc>
                          <a:spcPct val="100000"/>
                        </a:lnSpc>
                        <a:spcBef>
                          <a:spcPts val="0"/>
                        </a:spcBef>
                        <a:spcAft>
                          <a:spcPts val="0"/>
                        </a:spcAft>
                        <a:buNone/>
                      </a:pPr>
                      <a:r>
                        <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Motivēt skolēnus mācīties tiešsaistes vidē.</a:t>
                      </a:r>
                      <a:endParaRPr/>
                    </a:p>
                    <a:p>
                      <a:pPr indent="-285750" lvl="0" marL="285750" marR="0" rtl="0" algn="l">
                        <a:lnSpc>
                          <a:spcPct val="100000"/>
                        </a:lnSpc>
                        <a:spcBef>
                          <a:spcPts val="0"/>
                        </a:spcBef>
                        <a:spcAft>
                          <a:spcPts val="0"/>
                        </a:spcAft>
                        <a:buClr>
                          <a:srgbClr val="000000"/>
                        </a:buClr>
                        <a:buSzPts val="1400"/>
                        <a:buChar char="•"/>
                      </a:pPr>
                      <a:r>
                        <a:rPr lang="pt-PT"/>
                        <a:t>Atpazīt un piemērot iesaistīšanas stratēģijas.</a:t>
                      </a:r>
                      <a:endParaRPr/>
                    </a:p>
                    <a:p>
                      <a:pPr indent="-285750" lvl="0" marL="285750" marR="0" rtl="0" algn="l">
                        <a:lnSpc>
                          <a:spcPct val="100000"/>
                        </a:lnSpc>
                        <a:spcBef>
                          <a:spcPts val="0"/>
                        </a:spcBef>
                        <a:spcAft>
                          <a:spcPts val="0"/>
                        </a:spcAft>
                        <a:buClr>
                          <a:srgbClr val="000000"/>
                        </a:buClr>
                        <a:buSzPts val="1400"/>
                        <a:buChar char="•"/>
                      </a:pPr>
                      <a:r>
                        <a:rPr lang="pt-PT"/>
                        <a:t>Atpazīt un izmantot esošos iesaistīšanas rīkus. </a:t>
                      </a:r>
                      <a:endParaRPr/>
                    </a:p>
                    <a:p>
                      <a:pPr indent="-285750" lvl="0" marL="285750" marR="0" rtl="0" algn="l">
                        <a:lnSpc>
                          <a:spcPct val="100000"/>
                        </a:lnSpc>
                        <a:spcBef>
                          <a:spcPts val="0"/>
                        </a:spcBef>
                        <a:spcAft>
                          <a:spcPts val="0"/>
                        </a:spcAft>
                        <a:buClr>
                          <a:srgbClr val="000000"/>
                        </a:buClr>
                        <a:buSzPts val="1400"/>
                        <a:buChar char="•"/>
                      </a:pPr>
                      <a:r>
                        <a:rPr lang="pt-PT"/>
                        <a:t>Atrast tiešsaistes vērtēšanas stratēģijas.</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Char char="•"/>
                      </a:pPr>
                      <a:r>
                        <a:rPr lang="pt-PT"/>
                        <a:t>Izstrādāt saziņas stratēģiju, lai mudinātu studentus sazināties ar pasniedzēju un savā starpā.</a:t>
                      </a:r>
                      <a:endParaRPr/>
                    </a:p>
                    <a:p>
                      <a:pPr indent="-285750" lvl="0" marL="285750" marR="0" rtl="0" algn="l">
                        <a:lnSpc>
                          <a:spcPct val="100000"/>
                        </a:lnSpc>
                        <a:spcBef>
                          <a:spcPts val="0"/>
                        </a:spcBef>
                        <a:spcAft>
                          <a:spcPts val="0"/>
                        </a:spcAft>
                        <a:buClr>
                          <a:srgbClr val="000000"/>
                        </a:buClr>
                        <a:buSzPts val="1400"/>
                        <a:buChar char="•"/>
                      </a:pPr>
                      <a:r>
                        <a:rPr lang="pt-PT"/>
                        <a:t>Mazināt šķēršļus tiešsaistes saziņai ar saviem izglītojamajiem.</a:t>
                      </a:r>
                      <a:endParaRPr/>
                    </a:p>
                    <a:p>
                      <a:pPr indent="-285750" lvl="0" marL="285750" marR="0" rtl="0" algn="l">
                        <a:lnSpc>
                          <a:spcPct val="100000"/>
                        </a:lnSpc>
                        <a:spcBef>
                          <a:spcPts val="0"/>
                        </a:spcBef>
                        <a:spcAft>
                          <a:spcPts val="0"/>
                        </a:spcAft>
                        <a:buClr>
                          <a:srgbClr val="000000"/>
                        </a:buClr>
                        <a:buSzPts val="1400"/>
                        <a:buChar char="•"/>
                      </a:pPr>
                      <a:r>
                        <a:rPr lang="pt-PT"/>
                        <a:t>Atpazīt esošos tiešsaistes saziņas rīkus.</a:t>
                      </a:r>
                      <a:endParaRPr/>
                    </a:p>
                    <a:p>
                      <a:pPr indent="-285750" lvl="0" marL="285750" marR="0" rtl="0" algn="l">
                        <a:lnSpc>
                          <a:spcPct val="100000"/>
                        </a:lnSpc>
                        <a:spcBef>
                          <a:spcPts val="0"/>
                        </a:spcBef>
                        <a:spcAft>
                          <a:spcPts val="0"/>
                        </a:spcAft>
                        <a:buClr>
                          <a:srgbClr val="000000"/>
                        </a:buClr>
                        <a:buSzPts val="1400"/>
                        <a:buChar char="•"/>
                      </a:pPr>
                      <a:r>
                        <a:rPr lang="pt-PT"/>
                        <a:t>Izvēlēties piemērotākos tiešsaistes saziņas kanālus.</a:t>
                      </a:r>
                      <a:endParaRPr/>
                    </a:p>
                    <a:p>
                      <a:pPr indent="0" lvl="0" marL="457200" marR="0" rtl="0" algn="l">
                        <a:lnSpc>
                          <a:spcPct val="100000"/>
                        </a:lnSpc>
                        <a:spcBef>
                          <a:spcPts val="0"/>
                        </a:spcBef>
                        <a:spcAft>
                          <a:spcPts val="0"/>
                        </a:spcAft>
                        <a:buNone/>
                      </a:pPr>
                      <a:r>
                        <a:t/>
                      </a:r>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0" y="479123"/>
            <a:ext cx="7483651"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pt-PT" sz="3600">
                <a:solidFill>
                  <a:srgbClr val="29BB89"/>
                </a:solidFill>
                <a:latin typeface="Quattrocento Sans"/>
                <a:ea typeface="Quattrocento Sans"/>
                <a:cs typeface="Quattrocento Sans"/>
                <a:sym typeface="Quattrocento Sans"/>
              </a:rPr>
              <a:t>Apmācība</a:t>
            </a:r>
            <a:r>
              <a:rPr b="1" lang="pt-PT" sz="3600">
                <a:solidFill>
                  <a:srgbClr val="29BB89"/>
                </a:solidFill>
                <a:latin typeface="Quattrocento Sans"/>
                <a:ea typeface="Quattrocento Sans"/>
                <a:cs typeface="Quattrocento Sans"/>
                <a:sym typeface="Quattrocento Sans"/>
              </a:rPr>
              <a:t> – B daļa</a:t>
            </a:r>
            <a:endParaRPr/>
          </a:p>
        </p:txBody>
      </p:sp>
      <p:sp>
        <p:nvSpPr>
          <p:cNvPr id="115" name="Google Shape;115;p4"/>
          <p:cNvSpPr txBox="1"/>
          <p:nvPr/>
        </p:nvSpPr>
        <p:spPr>
          <a:xfrm>
            <a:off x="2410140" y="1606323"/>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1.</a:t>
            </a:r>
            <a:endParaRPr b="0" i="0" sz="2000" u="none" cap="none" strike="noStrike">
              <a:solidFill>
                <a:srgbClr val="195562"/>
              </a:solidFill>
              <a:latin typeface="Quattrocento Sans"/>
              <a:ea typeface="Quattrocento Sans"/>
              <a:cs typeface="Quattrocento Sans"/>
              <a:sym typeface="Quattrocento Sans"/>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5562"/>
              </a:buClr>
              <a:buSzPts val="3200"/>
              <a:buFont typeface="Quattrocento Sans"/>
              <a:buNone/>
            </a:pPr>
            <a:r>
              <a:rPr lang="pt-PT" sz="2000">
                <a:solidFill>
                  <a:srgbClr val="195562"/>
                </a:solidFill>
                <a:latin typeface="Quattrocento Sans"/>
                <a:ea typeface="Quattrocento Sans"/>
                <a:cs typeface="Quattrocento Sans"/>
                <a:sym typeface="Quattrocento Sans"/>
              </a:rPr>
              <a:t>Ievads tiešsaistes mācību procesā</a:t>
            </a:r>
            <a:endParaRPr sz="2000">
              <a:solidFill>
                <a:srgbClr val="195562"/>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Clr>
                <a:srgbClr val="000000"/>
              </a:buClr>
              <a:buSzPts val="2000"/>
              <a:buFont typeface="Arial"/>
              <a:buNone/>
            </a:pPr>
            <a:r>
              <a:t/>
            </a:r>
            <a:endParaRPr sz="2000">
              <a:solidFill>
                <a:srgbClr val="195562"/>
              </a:solidFill>
              <a:latin typeface="Quattrocento Sans"/>
              <a:ea typeface="Quattrocento Sans"/>
              <a:cs typeface="Quattrocento Sans"/>
              <a:sym typeface="Quattrocento Sans"/>
            </a:endParaRPr>
          </a:p>
        </p:txBody>
      </p:sp>
      <p:sp>
        <p:nvSpPr>
          <p:cNvPr id="123" name="Google Shape;123;p4"/>
          <p:cNvSpPr txBox="1"/>
          <p:nvPr/>
        </p:nvSpPr>
        <p:spPr>
          <a:xfrm>
            <a:off x="3110422" y="3875228"/>
            <a:ext cx="6505525"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Student</a:t>
            </a:r>
            <a:r>
              <a:rPr b="1" lang="pt-PT" sz="3200">
                <a:solidFill>
                  <a:srgbClr val="195562"/>
                </a:solidFill>
                <a:latin typeface="Quattrocento Sans"/>
                <a:ea typeface="Quattrocento Sans"/>
                <a:cs typeface="Quattrocento Sans"/>
                <a:sym typeface="Quattrocento Sans"/>
              </a:rPr>
              <a:t>u iesaistīšanās tiešsaistes mācību vidē</a:t>
            </a:r>
            <a:endParaRPr b="1" i="0" sz="3200" u="none" cap="none" strike="noStrike">
              <a:solidFill>
                <a:srgbClr val="195562"/>
              </a:solidFill>
              <a:latin typeface="Quattrocento Sans"/>
              <a:ea typeface="Quattrocento Sans"/>
              <a:cs typeface="Quattrocento Sans"/>
              <a:sym typeface="Quattrocento Sans"/>
            </a:endParaRPr>
          </a:p>
        </p:txBody>
      </p:sp>
      <p:sp>
        <p:nvSpPr>
          <p:cNvPr id="124" name="Google Shape;124;p4"/>
          <p:cNvSpPr txBox="1"/>
          <p:nvPr/>
        </p:nvSpPr>
        <p:spPr>
          <a:xfrm>
            <a:off x="3110423" y="5115860"/>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Saziņa tiešsaistē</a:t>
            </a:r>
            <a:endParaRPr b="0" i="0" sz="1800" u="none" cap="none" strike="noStrike">
              <a:solidFill>
                <a:schemeClr val="dk1"/>
              </a:solidFill>
              <a:latin typeface="Calibri"/>
              <a:ea typeface="Calibri"/>
              <a:cs typeface="Calibri"/>
              <a:sym typeface="Calibri"/>
            </a:endParaRPr>
          </a:p>
        </p:txBody>
      </p:sp>
      <p:sp>
        <p:nvSpPr>
          <p:cNvPr id="125" name="Google Shape;125;p4"/>
          <p:cNvSpPr txBox="1"/>
          <p:nvPr/>
        </p:nvSpPr>
        <p:spPr>
          <a:xfrm>
            <a:off x="2351149" y="517029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4.</a:t>
            </a:r>
            <a:endParaRPr b="0" i="0" sz="1800" u="none" cap="none" strike="noStrike">
              <a:solidFill>
                <a:schemeClr val="dk1"/>
              </a:solidFill>
              <a:latin typeface="Calibri"/>
              <a:ea typeface="Calibri"/>
              <a:cs typeface="Calibri"/>
              <a:sym typeface="Calibri"/>
            </a:endParaRPr>
          </a:p>
        </p:txBody>
      </p:sp>
      <p:sp>
        <p:nvSpPr>
          <p:cNvPr id="126" name="Google Shape;126;p4"/>
          <p:cNvSpPr txBox="1"/>
          <p:nvPr/>
        </p:nvSpPr>
        <p:spPr>
          <a:xfrm>
            <a:off x="2351148" y="396868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1" i="0" lang="pt-PT" sz="3200" u="none" cap="none" strike="noStrike">
                <a:solidFill>
                  <a:srgbClr val="195562"/>
                </a:solidFill>
                <a:latin typeface="Quattrocento Sans"/>
                <a:ea typeface="Quattrocento Sans"/>
                <a:cs typeface="Quattrocento Sans"/>
                <a:sym typeface="Quattrocento Sans"/>
              </a:rPr>
              <a:t>3.</a:t>
            </a:r>
            <a:endParaRPr b="1" i="0" sz="3200" u="none" cap="none" strike="noStrike">
              <a:solidFill>
                <a:srgbClr val="195562"/>
              </a:solidFill>
              <a:latin typeface="Quattrocento Sans"/>
              <a:ea typeface="Quattrocento Sans"/>
              <a:cs typeface="Quattrocento Sans"/>
              <a:sym typeface="Quattrocento Sans"/>
            </a:endParaRPr>
          </a:p>
        </p:txBody>
      </p:sp>
      <p:sp>
        <p:nvSpPr>
          <p:cNvPr id="127" name="Google Shape;127;p4"/>
          <p:cNvSpPr txBox="1"/>
          <p:nvPr/>
        </p:nvSpPr>
        <p:spPr>
          <a:xfrm>
            <a:off x="2351148" y="282150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2.</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3110423" y="2747531"/>
            <a:ext cx="5832000" cy="60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Tiešsaistes mācību programmu izstrāde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867748" y="766991"/>
            <a:ext cx="99477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Aktīva mācīšanās</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37" name="Google Shape;137;p5"/>
          <p:cNvSpPr txBox="1"/>
          <p:nvPr/>
        </p:nvSpPr>
        <p:spPr>
          <a:xfrm>
            <a:off x="1794884" y="1966908"/>
            <a:ext cx="4674000" cy="283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Aktīvā mācīšanās studentu no pasīva lekciju klausītāja pārvērš aktīvā studentā, kurš pats veido savas zināšanas. Mācot tiešsaistē, aktīvas mācīšanās veicināšana kļūst aizvien svarīgāka, jo skolēnam ir jābūt patstāvīgākam un aktīvāk jāizmanto pieeja mācību procesam.</a:t>
            </a:r>
            <a:endParaRPr b="0" i="0" sz="2000" u="none" cap="none" strike="noStrike">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descr="Rapariga focada num projeto mecânico" id="138" name="Google Shape;138;p5"/>
          <p:cNvPicPr preferRelativeResize="0"/>
          <p:nvPr/>
        </p:nvPicPr>
        <p:blipFill rotWithShape="1">
          <a:blip r:embed="rId5">
            <a:alphaModFix/>
          </a:blip>
          <a:srcRect b="0" l="0" r="0" t="0"/>
          <a:stretch/>
        </p:blipFill>
        <p:spPr>
          <a:xfrm>
            <a:off x="8069251" y="1972582"/>
            <a:ext cx="2951974" cy="3004457"/>
          </a:xfrm>
          <a:prstGeom prst="ellipse">
            <a:avLst/>
          </a:prstGeom>
          <a:noFill/>
          <a:ln>
            <a:noFill/>
          </a:ln>
        </p:spPr>
      </p:pic>
      <p:pic>
        <p:nvPicPr>
          <p:cNvPr id="139" name="Google Shape;139;p5"/>
          <p:cNvPicPr preferRelativeResize="0"/>
          <p:nvPr/>
        </p:nvPicPr>
        <p:blipFill rotWithShape="1">
          <a:blip r:embed="rId6">
            <a:alphaModFix/>
          </a:blip>
          <a:srcRect b="0" l="871" r="872" t="0"/>
          <a:stretch/>
        </p:blipFill>
        <p:spPr>
          <a:xfrm>
            <a:off x="6958912" y="3859919"/>
            <a:ext cx="1784122" cy="1815842"/>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nvSpPr>
        <p:spPr>
          <a:xfrm>
            <a:off x="867748" y="766991"/>
            <a:ext cx="99477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Mācīšanās sadarbībā</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45" name="Google Shape;14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46" name="Google Shape;146;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8" name="Google Shape;148;p6"/>
          <p:cNvSpPr txBox="1"/>
          <p:nvPr/>
        </p:nvSpPr>
        <p:spPr>
          <a:xfrm>
            <a:off x="1578574" y="1933563"/>
            <a:ext cx="4910700" cy="378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pt-PT" sz="2000">
                <a:solidFill>
                  <a:srgbClr val="195562"/>
                </a:solidFill>
                <a:latin typeface="Quattrocento Sans"/>
                <a:ea typeface="Quattrocento Sans"/>
                <a:cs typeface="Quattrocento Sans"/>
                <a:sym typeface="Quattrocento Sans"/>
              </a:rPr>
              <a:t>Tā ir mācību stratēģija, kas balstīta uz mijiedarbību un aktīvu skolēnu līdzdalību mācību procesā. Tās mērķis ir veicināt skolēnu pieredzes apmaiņu, sadarbību un iesaistīšanos. </a:t>
            </a:r>
            <a:endParaRPr sz="2000">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100"/>
              <a:buFont typeface="Arial"/>
              <a:buNone/>
            </a:pPr>
            <a:r>
              <a:rPr lang="pt-PT" sz="2000">
                <a:solidFill>
                  <a:srgbClr val="195562"/>
                </a:solidFill>
                <a:latin typeface="Quattrocento Sans"/>
                <a:ea typeface="Quattrocento Sans"/>
                <a:cs typeface="Quattrocento Sans"/>
                <a:sym typeface="Quattrocento Sans"/>
              </a:rPr>
              <a:t>Parasti mācīšanās sadarbībā tiek uzskatīta par kaut ko tādu, kas labāk darbojas tradicionālās mācību vidēs. Tomēr jūs varat izmantot tiešsaistes sadarbības rīkus, lai veicinātu sadarbību mācību procesā starp skolēniem.</a:t>
            </a:r>
            <a:endParaRPr sz="2000">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195562"/>
              </a:buClr>
              <a:buSzPts val="2000"/>
              <a:buFont typeface="Quattrocento Sans"/>
              <a:buNone/>
            </a:pPr>
            <a:r>
              <a:t/>
            </a:r>
            <a:endParaRPr sz="2000">
              <a:solidFill>
                <a:srgbClr val="195562"/>
              </a:solidFill>
              <a:latin typeface="Quattrocento Sans"/>
              <a:ea typeface="Quattrocento Sans"/>
              <a:cs typeface="Quattrocento Sans"/>
              <a:sym typeface="Quattrocento Sans"/>
            </a:endParaRPr>
          </a:p>
        </p:txBody>
      </p:sp>
      <p:pic>
        <p:nvPicPr>
          <p:cNvPr id="149" name="Google Shape;149;p6"/>
          <p:cNvPicPr preferRelativeResize="0"/>
          <p:nvPr/>
        </p:nvPicPr>
        <p:blipFill rotWithShape="1">
          <a:blip r:embed="rId5">
            <a:alphaModFix/>
          </a:blip>
          <a:srcRect b="0" l="871" r="872" t="0"/>
          <a:stretch/>
        </p:blipFill>
        <p:spPr>
          <a:xfrm>
            <a:off x="8081277" y="1926771"/>
            <a:ext cx="2951974" cy="3004457"/>
          </a:xfrm>
          <a:prstGeom prst="ellipse">
            <a:avLst/>
          </a:prstGeom>
          <a:noFill/>
          <a:ln>
            <a:noFill/>
          </a:ln>
        </p:spPr>
      </p:pic>
      <p:pic>
        <p:nvPicPr>
          <p:cNvPr id="150" name="Google Shape;150;p6"/>
          <p:cNvPicPr preferRelativeResize="0"/>
          <p:nvPr/>
        </p:nvPicPr>
        <p:blipFill rotWithShape="1">
          <a:blip r:embed="rId6">
            <a:alphaModFix/>
          </a:blip>
          <a:srcRect b="0" l="871" r="872" t="0"/>
          <a:stretch/>
        </p:blipFill>
        <p:spPr>
          <a:xfrm>
            <a:off x="7200116" y="3899470"/>
            <a:ext cx="1784122" cy="1815842"/>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1136663" y="760418"/>
            <a:ext cx="9947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Progresa noteikšana un novērtēšana</a:t>
            </a:r>
            <a:endParaRPr b="0" i="0" sz="1800" u="none" cap="none" strike="noStrike">
              <a:solidFill>
                <a:schemeClr val="dk1"/>
              </a:solidFill>
              <a:latin typeface="Calibri"/>
              <a:ea typeface="Calibri"/>
              <a:cs typeface="Calibri"/>
              <a:sym typeface="Calibri"/>
            </a:endParaRPr>
          </a:p>
        </p:txBody>
      </p:sp>
      <p:sp>
        <p:nvSpPr>
          <p:cNvPr id="156" name="Google Shape;15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7" name="Google Shape;157;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8" name="Google Shape;158;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9" name="Google Shape;159;p7"/>
          <p:cNvSpPr txBox="1"/>
          <p:nvPr/>
        </p:nvSpPr>
        <p:spPr>
          <a:xfrm>
            <a:off x="1136663" y="1746658"/>
            <a:ext cx="66408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Lai skolēni būtu motivēti un iesaistīti, viņiem ir jāizvirza mērķi, kas viņiem jāsasniedz. Izsekojot skolēnu progresam ar testu vai citu vērtēšanas metožu palīdzību, jūs izvirzāt viņiem mērķi un termiņu tā sasniegšanai, kas dod viņiem papildu iemeslu turpināt mācīties.</a:t>
            </a:r>
            <a:endParaRPr b="0" i="0" sz="1800" u="none" cap="none" strike="noStrike">
              <a:solidFill>
                <a:schemeClr val="dk1"/>
              </a:solidFill>
              <a:latin typeface="Quattrocento Sans"/>
              <a:ea typeface="Quattrocento Sans"/>
              <a:cs typeface="Quattrocento Sans"/>
              <a:sym typeface="Quattrocento Sans"/>
            </a:endParaRPr>
          </a:p>
        </p:txBody>
      </p:sp>
      <p:pic>
        <p:nvPicPr>
          <p:cNvPr id="160" name="Google Shape;160;p7"/>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nvSpPr>
        <p:spPr>
          <a:xfrm>
            <a:off x="1122132" y="772815"/>
            <a:ext cx="99477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BA86"/>
              </a:buClr>
              <a:buSzPts val="4000"/>
              <a:buFont typeface="Quattrocento Sans"/>
              <a:buNone/>
            </a:pPr>
            <a:r>
              <a:rPr b="1" lang="pt-PT" sz="4000">
                <a:solidFill>
                  <a:srgbClr val="29BA86"/>
                </a:solidFill>
                <a:latin typeface="Quattrocento Sans"/>
                <a:ea typeface="Quattrocento Sans"/>
                <a:cs typeface="Quattrocento Sans"/>
                <a:sym typeface="Quattrocento Sans"/>
              </a:rPr>
              <a:t>Tiešsaistes novērtēšanas rīku veidi</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29BA86"/>
              </a:solidFill>
              <a:latin typeface="Quattrocento Sans"/>
              <a:ea typeface="Quattrocento Sans"/>
              <a:cs typeface="Quattrocento Sans"/>
              <a:sym typeface="Quattrocento Sans"/>
            </a:endParaRPr>
          </a:p>
        </p:txBody>
      </p:sp>
      <p:sp>
        <p:nvSpPr>
          <p:cNvPr id="166" name="Google Shape;166;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7" name="Google Shape;167;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9" name="Google Shape;169;p8"/>
          <p:cNvSpPr txBox="1"/>
          <p:nvPr/>
        </p:nvSpPr>
        <p:spPr>
          <a:xfrm>
            <a:off x="592467" y="2598131"/>
            <a:ext cx="2533465"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PROJ</a:t>
            </a:r>
            <a:r>
              <a:rPr lang="pt-PT" sz="2400">
                <a:solidFill>
                  <a:srgbClr val="195562"/>
                </a:solidFill>
                <a:latin typeface="Quattrocento Sans"/>
                <a:ea typeface="Quattrocento Sans"/>
                <a:cs typeface="Quattrocento Sans"/>
                <a:sym typeface="Quattrocento Sans"/>
              </a:rPr>
              <a:t>EKTI</a:t>
            </a:r>
            <a:endParaRPr b="0" i="0" sz="1400" u="none" cap="none" strike="noStrike">
              <a:solidFill>
                <a:srgbClr val="000000"/>
              </a:solidFill>
              <a:latin typeface="Arial"/>
              <a:ea typeface="Arial"/>
              <a:cs typeface="Arial"/>
              <a:sym typeface="Arial"/>
            </a:endParaRPr>
          </a:p>
        </p:txBody>
      </p:sp>
      <p:sp>
        <p:nvSpPr>
          <p:cNvPr id="170" name="Google Shape;170;p8"/>
          <p:cNvSpPr txBox="1"/>
          <p:nvPr/>
        </p:nvSpPr>
        <p:spPr>
          <a:xfrm>
            <a:off x="3082450" y="2586909"/>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SINHRONĀ NOVĒRTĒŠANA</a:t>
            </a:r>
            <a:endParaRPr b="0" i="0" sz="1400" u="none" cap="none" strike="noStrike">
              <a:solidFill>
                <a:srgbClr val="000000"/>
              </a:solidFill>
              <a:latin typeface="Arial"/>
              <a:ea typeface="Arial"/>
              <a:cs typeface="Arial"/>
              <a:sym typeface="Arial"/>
            </a:endParaRPr>
          </a:p>
        </p:txBody>
      </p:sp>
      <p:sp>
        <p:nvSpPr>
          <p:cNvPr id="171" name="Google Shape;171;p8"/>
          <p:cNvSpPr txBox="1"/>
          <p:nvPr/>
        </p:nvSpPr>
        <p:spPr>
          <a:xfrm>
            <a:off x="536844" y="2979671"/>
            <a:ext cx="26448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b="0" i="0" lang="pt-PT" sz="2000" u="none" cap="none" strike="noStrike">
                <a:solidFill>
                  <a:srgbClr val="195562"/>
                </a:solidFill>
                <a:latin typeface="Quattrocento Sans"/>
                <a:ea typeface="Quattrocento Sans"/>
                <a:cs typeface="Quattrocento Sans"/>
                <a:sym typeface="Quattrocento Sans"/>
              </a:rPr>
              <a:t>Gr</a:t>
            </a:r>
            <a:r>
              <a:rPr lang="pt-PT" sz="2000">
                <a:solidFill>
                  <a:srgbClr val="195562"/>
                </a:solidFill>
                <a:latin typeface="Quattrocento Sans"/>
                <a:ea typeface="Quattrocento Sans"/>
                <a:cs typeface="Quattrocento Sans"/>
                <a:sym typeface="Quattrocento Sans"/>
              </a:rPr>
              <a:t>upu vai individuāli projekti</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8"/>
          <p:cNvSpPr txBox="1"/>
          <p:nvPr/>
        </p:nvSpPr>
        <p:spPr>
          <a:xfrm>
            <a:off x="3205132" y="3245462"/>
            <a:ext cx="2644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Vērtēšana tiešsaistes sinhrono nodarbību laikā. Tas var ietvert testu, individuālu vai grupu uzdevumu, diskusijas u. c.</a:t>
            </a:r>
            <a:endParaRPr b="0" i="0" sz="1800" u="none" cap="none" strike="noStrike">
              <a:solidFill>
                <a:schemeClr val="dk1"/>
              </a:solidFill>
              <a:latin typeface="Quattrocento Sans"/>
              <a:ea typeface="Quattrocento Sans"/>
              <a:cs typeface="Quattrocento Sans"/>
              <a:sym typeface="Quattrocento Sans"/>
            </a:endParaRPr>
          </a:p>
        </p:txBody>
      </p:sp>
      <p:pic>
        <p:nvPicPr>
          <p:cNvPr descr="Arquitetura destaque" id="173" name="Google Shape;173;p8"/>
          <p:cNvPicPr preferRelativeResize="0"/>
          <p:nvPr/>
        </p:nvPicPr>
        <p:blipFill rotWithShape="1">
          <a:blip r:embed="rId5">
            <a:alphaModFix/>
          </a:blip>
          <a:srcRect b="0" l="0" r="0" t="0"/>
          <a:stretch/>
        </p:blipFill>
        <p:spPr>
          <a:xfrm>
            <a:off x="1534250" y="1821342"/>
            <a:ext cx="649900" cy="649900"/>
          </a:xfrm>
          <a:prstGeom prst="rect">
            <a:avLst/>
          </a:prstGeom>
          <a:noFill/>
          <a:ln>
            <a:noFill/>
          </a:ln>
        </p:spPr>
      </p:pic>
      <p:pic>
        <p:nvPicPr>
          <p:cNvPr descr="Reunião online destaque" id="174" name="Google Shape;174;p8"/>
          <p:cNvPicPr preferRelativeResize="0"/>
          <p:nvPr/>
        </p:nvPicPr>
        <p:blipFill rotWithShape="1">
          <a:blip r:embed="rId6">
            <a:alphaModFix/>
          </a:blip>
          <a:srcRect b="0" l="0" r="0" t="0"/>
          <a:stretch/>
        </p:blipFill>
        <p:spPr>
          <a:xfrm>
            <a:off x="4249699" y="1815241"/>
            <a:ext cx="649900" cy="649900"/>
          </a:xfrm>
          <a:prstGeom prst="rect">
            <a:avLst/>
          </a:prstGeom>
          <a:noFill/>
          <a:ln>
            <a:noFill/>
          </a:ln>
        </p:spPr>
      </p:pic>
      <p:sp>
        <p:nvSpPr>
          <p:cNvPr id="175" name="Google Shape;175;p8"/>
          <p:cNvSpPr txBox="1"/>
          <p:nvPr/>
        </p:nvSpPr>
        <p:spPr>
          <a:xfrm>
            <a:off x="5849841" y="2598131"/>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lang="pt-PT" sz="2400">
                <a:solidFill>
                  <a:srgbClr val="195562"/>
                </a:solidFill>
                <a:latin typeface="Quattrocento Sans"/>
                <a:ea typeface="Quattrocento Sans"/>
                <a:cs typeface="Quattrocento Sans"/>
                <a:sym typeface="Quattrocento Sans"/>
              </a:rPr>
              <a:t>     </a:t>
            </a:r>
            <a:r>
              <a:rPr b="0" i="0" lang="pt-PT" sz="2400" u="none" cap="none" strike="noStrike">
                <a:solidFill>
                  <a:srgbClr val="195562"/>
                </a:solidFill>
                <a:latin typeface="Quattrocento Sans"/>
                <a:ea typeface="Quattrocento Sans"/>
                <a:cs typeface="Quattrocento Sans"/>
                <a:sym typeface="Quattrocento Sans"/>
              </a:rPr>
              <a:t>PIEDALĪŠANĀS</a:t>
            </a:r>
            <a:r>
              <a:rPr lang="pt-PT" sz="2400">
                <a:solidFill>
                  <a:srgbClr val="195562"/>
                </a:solidFill>
                <a:latin typeface="Quattrocento Sans"/>
                <a:ea typeface="Quattrocento Sans"/>
                <a:cs typeface="Quattrocento Sans"/>
                <a:sym typeface="Quattrocento Sans"/>
              </a:rPr>
              <a:t>		</a:t>
            </a:r>
            <a:endParaRPr b="0" i="0" sz="1400" u="none" cap="none" strike="noStrike">
              <a:solidFill>
                <a:srgbClr val="000000"/>
              </a:solidFill>
              <a:latin typeface="Arial"/>
              <a:ea typeface="Arial"/>
              <a:cs typeface="Arial"/>
              <a:sym typeface="Arial"/>
            </a:endParaRPr>
          </a:p>
        </p:txBody>
      </p:sp>
      <p:sp>
        <p:nvSpPr>
          <p:cNvPr id="176" name="Google Shape;176;p8"/>
          <p:cNvSpPr txBox="1"/>
          <p:nvPr/>
        </p:nvSpPr>
        <p:spPr>
          <a:xfrm>
            <a:off x="6019685" y="2990893"/>
            <a:ext cx="26448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Piedalīšanās tiešsaistes nodarbībās vai forumos</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8"/>
          <p:cNvSpPr txBox="1"/>
          <p:nvPr/>
        </p:nvSpPr>
        <p:spPr>
          <a:xfrm>
            <a:off x="8556832" y="2586909"/>
            <a:ext cx="2984399" cy="282568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2400"/>
              <a:buFont typeface="Arial"/>
              <a:buNone/>
            </a:pPr>
            <a:r>
              <a:rPr b="0" i="0" lang="pt-PT" sz="2400" u="none" cap="none" strike="noStrike">
                <a:solidFill>
                  <a:srgbClr val="195562"/>
                </a:solidFill>
                <a:latin typeface="Quattrocento Sans"/>
                <a:ea typeface="Quattrocento Sans"/>
                <a:cs typeface="Quattrocento Sans"/>
                <a:sym typeface="Quattrocento Sans"/>
              </a:rPr>
              <a:t>TEST</a:t>
            </a:r>
            <a:r>
              <a:rPr lang="pt-PT" sz="2400">
                <a:solidFill>
                  <a:srgbClr val="195562"/>
                </a:solidFill>
                <a:latin typeface="Quattrocento Sans"/>
                <a:ea typeface="Quattrocento Sans"/>
                <a:cs typeface="Quattrocento Sans"/>
                <a:sym typeface="Quattrocento Sans"/>
              </a:rPr>
              <a:t>I</a:t>
            </a:r>
            <a:endParaRPr b="0" i="0" sz="1400" u="none" cap="none" strike="noStrike">
              <a:solidFill>
                <a:srgbClr val="000000"/>
              </a:solidFill>
              <a:latin typeface="Arial"/>
              <a:ea typeface="Arial"/>
              <a:cs typeface="Arial"/>
              <a:sym typeface="Arial"/>
            </a:endParaRPr>
          </a:p>
        </p:txBody>
      </p:sp>
      <p:sp>
        <p:nvSpPr>
          <p:cNvPr id="178" name="Google Shape;178;p8"/>
          <p:cNvSpPr txBox="1"/>
          <p:nvPr/>
        </p:nvSpPr>
        <p:spPr>
          <a:xfrm>
            <a:off x="8726676" y="2979671"/>
            <a:ext cx="2644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5562"/>
              </a:buClr>
              <a:buSzPts val="2000"/>
              <a:buFont typeface="Quattrocento Sans"/>
              <a:buNone/>
            </a:pPr>
            <a:r>
              <a:rPr lang="pt-PT" sz="2000">
                <a:solidFill>
                  <a:srgbClr val="195562"/>
                </a:solidFill>
                <a:latin typeface="Quattrocento Sans"/>
                <a:ea typeface="Quattrocento Sans"/>
                <a:cs typeface="Quattrocento Sans"/>
                <a:sym typeface="Quattrocento Sans"/>
              </a:rPr>
              <a:t>Viktorīnas, kas tiek veiktas tiešsaistē, izmantojot tiešsaistes platformu. Tās var būt sinhronas vai asinhronas.</a:t>
            </a:r>
            <a:endParaRPr b="0" i="0" sz="1800" u="none" cap="none" strike="noStrike">
              <a:solidFill>
                <a:schemeClr val="dk1"/>
              </a:solidFill>
              <a:latin typeface="Quattrocento Sans"/>
              <a:ea typeface="Quattrocento Sans"/>
              <a:cs typeface="Quattrocento Sans"/>
              <a:sym typeface="Quattrocento Sans"/>
            </a:endParaRPr>
          </a:p>
        </p:txBody>
      </p:sp>
      <p:pic>
        <p:nvPicPr>
          <p:cNvPr descr="Mão no ar destaque" id="179" name="Google Shape;179;p8"/>
          <p:cNvPicPr preferRelativeResize="0"/>
          <p:nvPr/>
        </p:nvPicPr>
        <p:blipFill rotWithShape="1">
          <a:blip r:embed="rId7">
            <a:alphaModFix/>
          </a:blip>
          <a:srcRect b="0" l="0" r="0" t="0"/>
          <a:stretch/>
        </p:blipFill>
        <p:spPr>
          <a:xfrm>
            <a:off x="7012874" y="1822434"/>
            <a:ext cx="649900" cy="649900"/>
          </a:xfrm>
          <a:prstGeom prst="rect">
            <a:avLst/>
          </a:prstGeom>
          <a:noFill/>
          <a:ln>
            <a:noFill/>
          </a:ln>
        </p:spPr>
      </p:pic>
      <p:pic>
        <p:nvPicPr>
          <p:cNvPr descr="Prancheta: misto destaque" id="180" name="Google Shape;180;p8"/>
          <p:cNvPicPr preferRelativeResize="0"/>
          <p:nvPr/>
        </p:nvPicPr>
        <p:blipFill rotWithShape="1">
          <a:blip r:embed="rId8">
            <a:alphaModFix/>
          </a:blip>
          <a:srcRect b="0" l="0" r="0" t="0"/>
          <a:stretch/>
        </p:blipFill>
        <p:spPr>
          <a:xfrm>
            <a:off x="9742503" y="1852972"/>
            <a:ext cx="649900" cy="64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nvSpPr>
        <p:spPr>
          <a:xfrm>
            <a:off x="1136663" y="760418"/>
            <a:ext cx="9947700" cy="249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pt-PT" sz="4000">
                <a:solidFill>
                  <a:srgbClr val="29BA86"/>
                </a:solidFill>
                <a:latin typeface="Quattrocento Sans"/>
                <a:ea typeface="Quattrocento Sans"/>
                <a:cs typeface="Quattrocento Sans"/>
                <a:sym typeface="Quattrocento Sans"/>
              </a:rPr>
              <a:t>Tiešsaistes novērtēšanas rīku veidi:</a:t>
            </a:r>
            <a:endParaRPr b="1" sz="4000">
              <a:solidFill>
                <a:srgbClr val="29BA8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1" lang="pt-PT" sz="4000">
                <a:solidFill>
                  <a:srgbClr val="29BA86"/>
                </a:solidFill>
                <a:latin typeface="Quattrocento Sans"/>
                <a:ea typeface="Quattrocento Sans"/>
                <a:cs typeface="Quattrocento Sans"/>
                <a:sym typeface="Quattrocento Sans"/>
              </a:rPr>
              <a:t>Pašrefleksija</a:t>
            </a:r>
            <a:endParaRPr b="1" sz="4000">
              <a:solidFill>
                <a:srgbClr val="29BA86"/>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29BA86"/>
              </a:buClr>
              <a:buSzPts val="4000"/>
              <a:buFont typeface="Quattrocento Sans"/>
              <a:buNone/>
            </a:pPr>
            <a:r>
              <a:t/>
            </a:r>
            <a:endParaRPr b="1" sz="4000">
              <a:solidFill>
                <a:srgbClr val="29BA86"/>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p:txBody>
      </p:sp>
      <p:sp>
        <p:nvSpPr>
          <p:cNvPr id="186" name="Google Shape;186;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87" name="Google Shape;187;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8" name="Google Shape;188;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9" name="Google Shape;189;p9"/>
          <p:cNvSpPr txBox="1"/>
          <p:nvPr/>
        </p:nvSpPr>
        <p:spPr>
          <a:xfrm>
            <a:off x="1217490" y="2151747"/>
            <a:ext cx="63162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pt-PT" sz="2000">
                <a:solidFill>
                  <a:srgbClr val="195562"/>
                </a:solidFill>
                <a:latin typeface="Quattrocento Sans"/>
                <a:ea typeface="Quattrocento Sans"/>
                <a:cs typeface="Quattrocento Sans"/>
                <a:sym typeface="Quattrocento Sans"/>
              </a:rPr>
              <a:t>Studenta pašnovērtējums ir veids, kā rosināt pārdomas par savām zināšanām un prasmēm un par to, kā viņš progresē mācību laikā.</a:t>
            </a:r>
            <a:endParaRPr sz="2000">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t/>
            </a:r>
            <a:endParaRPr sz="2000">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lang="pt-PT" sz="2000">
                <a:solidFill>
                  <a:srgbClr val="195562"/>
                </a:solidFill>
                <a:latin typeface="Quattrocento Sans"/>
                <a:ea typeface="Quattrocento Sans"/>
                <a:cs typeface="Quattrocento Sans"/>
                <a:sym typeface="Quattrocento Sans"/>
              </a:rPr>
              <a:t>Tiešsaistes vidē, kur izglītojamie ir vairāk atbildīgi par savu mācīšanos, pašrefleksijas veicināšana ir būtiska, lai atbalstītu izglītojamos un palīdzētu viņiem apzināties, kā viņi progresē.</a:t>
            </a:r>
            <a:endParaRPr sz="2000">
              <a:solidFill>
                <a:srgbClr val="195562"/>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195562"/>
              </a:buClr>
              <a:buSzPts val="2000"/>
              <a:buFont typeface="Quattrocento Sans"/>
              <a:buNone/>
            </a:pPr>
            <a:r>
              <a:t/>
            </a:r>
            <a:endParaRPr sz="2000">
              <a:solidFill>
                <a:srgbClr val="195562"/>
              </a:solidFill>
              <a:latin typeface="Quattrocento Sans"/>
              <a:ea typeface="Quattrocento Sans"/>
              <a:cs typeface="Quattrocento Sans"/>
              <a:sym typeface="Quattrocento Sans"/>
            </a:endParaRPr>
          </a:p>
        </p:txBody>
      </p:sp>
      <p:pic>
        <p:nvPicPr>
          <p:cNvPr id="190" name="Google Shape;190;p9"/>
          <p:cNvPicPr preferRelativeResize="0"/>
          <p:nvPr/>
        </p:nvPicPr>
        <p:blipFill rotWithShape="1">
          <a:blip r:embed="rId5">
            <a:alphaModFix/>
          </a:blip>
          <a:srcRect b="0" l="0" r="71473" t="52289"/>
          <a:stretch/>
        </p:blipFill>
        <p:spPr>
          <a:xfrm rot="5400000">
            <a:off x="7321527" y="1987527"/>
            <a:ext cx="3644945" cy="6096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