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Quattrocen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71QZ/LFl2bv++nK5nhoLKDLi2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5016AC-2E91-4B91-8E80-C0FE9E57DDD4}">
  <a:tblStyle styleId="{FE5016AC-2E91-4B91-8E80-C0FE9E57DDD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Quattrocento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attrocentoSans-bold.fntdata"/><Relationship Id="rId6" Type="http://schemas.openxmlformats.org/officeDocument/2006/relationships/slide" Target="slides/slide1.xml"/><Relationship Id="rId18" Type="http://schemas.openxmlformats.org/officeDocument/2006/relationships/font" Target="fonts/Quattrocento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hyperlink" Target="https://www.youtube.com/watch?v=XZsvsZ0Au4A" TargetMode="External"/><Relationship Id="rId5" Type="http://schemas.openxmlformats.org/officeDocument/2006/relationships/image" Target="../media/image6.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8.png"/><Relationship Id="rId7"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jpg"/><Relationship Id="rId6"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pt-PT" sz="3200">
                <a:solidFill>
                  <a:srgbClr val="29BA86"/>
                </a:solidFill>
              </a:rPr>
              <a:t>Betriebliche Fortbildung - Teil B</a:t>
            </a:r>
            <a:br>
              <a:rPr b="1" lang="pt-PT" sz="3200">
                <a:solidFill>
                  <a:srgbClr val="29BA86"/>
                </a:solidFill>
              </a:rPr>
            </a:b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b="0" l="0" r="71473" t="52289"/>
          <a:stretch/>
        </p:blipFill>
        <p:spPr>
          <a:xfrm rot="5400000">
            <a:off x="7321527" y="1987527"/>
            <a:ext cx="3644945" cy="6096001"/>
          </a:xfrm>
          <a:prstGeom prst="rect">
            <a:avLst/>
          </a:prstGeom>
          <a:noFill/>
          <a:ln>
            <a:noFill/>
          </a:ln>
        </p:spPr>
      </p:pic>
      <p:sp>
        <p:nvSpPr>
          <p:cNvPr id="196" name="Google Shape;196;p10"/>
          <p:cNvSpPr txBox="1"/>
          <p:nvPr/>
        </p:nvSpPr>
        <p:spPr>
          <a:xfrm>
            <a:off x="1042219" y="766991"/>
            <a:ext cx="9773264"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Belohnungen und Zertifizierung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97" name="Google Shape;197;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98" name="Google Shape;198;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9" name="Google Shape;199;p1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00" name="Google Shape;200;p10"/>
          <p:cNvSpPr txBox="1"/>
          <p:nvPr/>
        </p:nvSpPr>
        <p:spPr>
          <a:xfrm>
            <a:off x="1042219" y="1783066"/>
            <a:ext cx="6469626" cy="12926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Eine sehr wirksame Methode, um das Engagement der Schüler aufrechtzuerhalten, besteht darin, ihre Fortschritte zu belohnen. Dies kann z. B. durch Zertifikate, digitale Abzeichen usw. geschehen.</a:t>
            </a:r>
            <a:endParaRPr b="0" i="0" sz="2000" u="none" cap="none" strike="noStrike">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Quattrocento Sans"/>
              <a:ea typeface="Quattrocento Sans"/>
              <a:cs typeface="Quattrocento Sans"/>
              <a:sym typeface="Quattrocento Sans"/>
            </a:endParaRPr>
          </a:p>
        </p:txBody>
      </p:sp>
      <p:pic>
        <p:nvPicPr>
          <p:cNvPr id="201" name="Google Shape;201;p10"/>
          <p:cNvPicPr preferRelativeResize="0"/>
          <p:nvPr/>
        </p:nvPicPr>
        <p:blipFill rotWithShape="1">
          <a:blip r:embed="rId6">
            <a:alphaModFix/>
          </a:blip>
          <a:srcRect b="0" l="871" r="872" t="0"/>
          <a:stretch/>
        </p:blipFill>
        <p:spPr>
          <a:xfrm>
            <a:off x="7816887" y="1926771"/>
            <a:ext cx="2951974" cy="3004457"/>
          </a:xfrm>
          <a:prstGeom prst="ellipse">
            <a:avLst/>
          </a:prstGeom>
          <a:noFill/>
          <a:ln>
            <a:noFill/>
          </a:ln>
        </p:spPr>
      </p:pic>
      <p:pic>
        <p:nvPicPr>
          <p:cNvPr id="202" name="Google Shape;202;p10"/>
          <p:cNvPicPr preferRelativeResize="0"/>
          <p:nvPr/>
        </p:nvPicPr>
        <p:blipFill rotWithShape="1">
          <a:blip r:embed="rId7">
            <a:alphaModFix/>
          </a:blip>
          <a:srcRect b="0" l="871" r="872" t="0"/>
          <a:stretch/>
        </p:blipFill>
        <p:spPr>
          <a:xfrm>
            <a:off x="6924826" y="3810980"/>
            <a:ext cx="1784122" cy="1815842"/>
          </a:xfrm>
          <a:prstGeom prst="ellipse">
            <a:avLst/>
          </a:prstGeom>
          <a:noFill/>
          <a:ln>
            <a:noFill/>
          </a:ln>
        </p:spPr>
      </p:pic>
      <p:pic>
        <p:nvPicPr>
          <p:cNvPr id="203" name="Google Shape;203;p10" title="5 Best Free Online Certificate Maker"/>
          <p:cNvPicPr preferRelativeResize="0"/>
          <p:nvPr/>
        </p:nvPicPr>
        <p:blipFill rotWithShape="1">
          <a:blip r:embed="rId8">
            <a:alphaModFix/>
          </a:blip>
          <a:srcRect b="0" l="0" r="0" t="0"/>
          <a:stretch/>
        </p:blipFill>
        <p:spPr>
          <a:xfrm>
            <a:off x="2612947" y="3598907"/>
            <a:ext cx="2540000" cy="1435100"/>
          </a:xfrm>
          <a:prstGeom prst="rect">
            <a:avLst/>
          </a:prstGeom>
          <a:noFill/>
          <a:ln>
            <a:noFill/>
          </a:ln>
        </p:spPr>
      </p:pic>
      <p:sp>
        <p:nvSpPr>
          <p:cNvPr id="204" name="Google Shape;204;p10"/>
          <p:cNvSpPr txBox="1"/>
          <p:nvPr/>
        </p:nvSpPr>
        <p:spPr>
          <a:xfrm>
            <a:off x="2612948" y="5093593"/>
            <a:ext cx="2540000"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Quattrocento Sans"/>
              <a:buNone/>
            </a:pPr>
            <a:r>
              <a:rPr b="0" i="0" lang="pt-PT" sz="1100" u="sng" cap="none" strike="noStrike">
                <a:solidFill>
                  <a:schemeClr val="hlink"/>
                </a:solidFill>
                <a:latin typeface="Quattrocento Sans"/>
                <a:ea typeface="Quattrocento Sans"/>
                <a:cs typeface="Quattrocento Sans"/>
                <a:sym typeface="Quattrocento Sans"/>
                <a:hlinkClick r:id="rId9"/>
              </a:rPr>
              <a:t>Video ansehen</a:t>
            </a:r>
            <a:endParaRPr b="0" i="0" sz="1050" u="none" cap="none" strike="noStrike">
              <a:solidFill>
                <a:schemeClr val="dk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10" name="Google Shape;210;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1" name="Google Shape;211;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12" name="Google Shape;212;p11"/>
          <p:cNvSpPr txBox="1"/>
          <p:nvPr/>
        </p:nvSpPr>
        <p:spPr>
          <a:xfrm>
            <a:off x="1217490" y="2013228"/>
            <a:ext cx="9394666" cy="19697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8000"/>
              <a:buFont typeface="Calibri"/>
              <a:buNone/>
            </a:pPr>
            <a:r>
              <a:rPr b="1" i="0" lang="pt-PT" sz="8000" u="none" cap="none" strike="noStrike">
                <a:solidFill>
                  <a:srgbClr val="195562"/>
                </a:solidFill>
                <a:latin typeface="Calibri"/>
                <a:ea typeface="Calibri"/>
                <a:cs typeface="Calibri"/>
                <a:sym typeface="Calibri"/>
              </a:rPr>
              <a:t>DANKESCHÖN ☺</a:t>
            </a:r>
            <a:endParaRPr b="1" i="0" sz="72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213" name="Google Shape;213;p1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000"/>
              <a:buFont typeface="Quattrocento Sans"/>
              <a:buNone/>
            </a:pPr>
            <a:r>
              <a:rPr b="0" i="0" lang="pt-PT"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pt-PT"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219" name="Google Shape;219;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0" name="Google Shape;220;p12"/>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21" name="Google Shape;221;p12"/>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id="222" name="Google Shape;222;p1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23" name="Google Shape;223;p12"/>
          <p:cNvGrpSpPr/>
          <p:nvPr/>
        </p:nvGrpSpPr>
        <p:grpSpPr>
          <a:xfrm>
            <a:off x="2569288" y="3802743"/>
            <a:ext cx="7053424" cy="1670958"/>
            <a:chOff x="2569288" y="3802743"/>
            <a:chExt cx="7053424" cy="1670958"/>
          </a:xfrm>
        </p:grpSpPr>
        <p:pic>
          <p:nvPicPr>
            <p:cNvPr descr="Qr code&#10;&#10;Description automatically generated" id="224" name="Google Shape;224;p12"/>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25" name="Google Shape;225;p12"/>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293620" y="1767038"/>
            <a:ext cx="76641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BB89"/>
              </a:buClr>
              <a:buSzPts val="3200"/>
              <a:buFont typeface="Quattrocento Sans"/>
              <a:buNone/>
            </a:pPr>
            <a:r>
              <a:rPr b="1" i="0" lang="pt-PT" sz="3200" u="none" cap="none" strike="noStrike">
                <a:solidFill>
                  <a:srgbClr val="29BB89"/>
                </a:solidFill>
                <a:latin typeface="Quattrocento Sans"/>
                <a:ea typeface="Quattrocento Sans"/>
                <a:cs typeface="Quattrocento Sans"/>
                <a:sym typeface="Quattrocento Sans"/>
              </a:rPr>
              <a:t>EINFÜHRUNG IN DEN ONLINE-UNTERRICHT</a:t>
            </a:r>
            <a:endParaRPr b="1" i="0" sz="3200" u="none" cap="none" strike="noStrike">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3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Calibri"/>
              <a:buNone/>
            </a:pPr>
            <a:r>
              <a:rPr b="0" i="0" lang="pt-PT" sz="2700" u="none" cap="none" strike="noStrike">
                <a:solidFill>
                  <a:srgbClr val="195562"/>
                </a:solidFill>
                <a:latin typeface="Calibri"/>
                <a:ea typeface="Calibri"/>
                <a:cs typeface="Calibri"/>
                <a:sym typeface="Calibri"/>
              </a:rPr>
              <a:t>Dieses Modul zielt darauf ab, Berufsbildungstutoren mit Wissen darüber auszustatten, wie sie Lernende bei der Arbeit in Online-Umgebungen ansprechen können.</a:t>
            </a:r>
            <a:endParaRPr b="0" i="0" sz="1700" u="none" cap="none" strike="noStrike">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800" u="none" cap="none" strike="noStrike">
              <a:solidFill>
                <a:schemeClr val="dk1"/>
              </a:solidFill>
              <a:latin typeface="Calibri"/>
              <a:ea typeface="Calibri"/>
              <a:cs typeface="Calibri"/>
              <a:sym typeface="Calibri"/>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800" u="none" cap="none" strike="noStrike">
              <a:solidFill>
                <a:schemeClr val="dk1"/>
              </a:solidFill>
              <a:latin typeface="Calibri"/>
              <a:ea typeface="Calibri"/>
              <a:cs typeface="Calibri"/>
              <a:sym typeface="Calibri"/>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800" u="none" cap="none" strike="noStrike">
              <a:solidFill>
                <a:schemeClr val="dk1"/>
              </a:solidFill>
              <a:latin typeface="Calibri"/>
              <a:ea typeface="Calibri"/>
              <a:cs typeface="Calibri"/>
              <a:sym typeface="Calibri"/>
            </a:endParaRPr>
          </a:p>
        </p:txBody>
      </p:sp>
      <p:sp>
        <p:nvSpPr>
          <p:cNvPr id="107" name="Google Shape;107;p3"/>
          <p:cNvSpPr txBox="1"/>
          <p:nvPr>
            <p:ph type="title"/>
          </p:nvPr>
        </p:nvSpPr>
        <p:spPr>
          <a:xfrm>
            <a:off x="3537769" y="787857"/>
            <a:ext cx="5409586"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pt-PT" sz="3600">
                <a:solidFill>
                  <a:srgbClr val="29BB89"/>
                </a:solidFill>
                <a:latin typeface="Quattrocento Sans"/>
                <a:ea typeface="Quattrocento Sans"/>
                <a:cs typeface="Quattrocento Sans"/>
                <a:sym typeface="Quattrocento Sans"/>
              </a:rPr>
              <a:t>Lernergebnisse</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285088" y="1431725"/>
          <a:ext cx="3000000" cy="3000000"/>
        </p:xfrm>
        <a:graphic>
          <a:graphicData uri="http://schemas.openxmlformats.org/drawingml/2006/table">
            <a:tbl>
              <a:tblPr bandRow="1" firstRow="1">
                <a:noFill/>
                <a:tableStyleId>{FE5016AC-2E91-4B91-8E80-C0FE9E57DDD4}</a:tableStyleId>
              </a:tblPr>
              <a:tblGrid>
                <a:gridCol w="2405450"/>
                <a:gridCol w="2405450"/>
                <a:gridCol w="2405450"/>
                <a:gridCol w="2405450"/>
              </a:tblGrid>
              <a:tr h="370850">
                <a:tc>
                  <a:txBody>
                    <a:bodyPr/>
                    <a:lstStyle/>
                    <a:p>
                      <a:pPr indent="0" lvl="0" marL="0" marR="0" rtl="0" algn="ctr">
                        <a:lnSpc>
                          <a:spcPct val="100000"/>
                        </a:lnSpc>
                        <a:spcBef>
                          <a:spcPts val="0"/>
                        </a:spcBef>
                        <a:spcAft>
                          <a:spcPts val="0"/>
                        </a:spcAft>
                        <a:buClr>
                          <a:schemeClr val="dk1"/>
                        </a:buClr>
                        <a:buSzPts val="1400"/>
                        <a:buFont typeface="Calibri"/>
                        <a:buNone/>
                      </a:pPr>
                      <a:r>
                        <a:rPr b="1" lang="pt-PT" sz="1400" u="none" cap="none" strike="noStrike"/>
                        <a:t>1. Einführung in den Online-Unterricht</a:t>
                      </a:r>
                      <a:endParaRPr b="1" sz="1400" u="none" cap="none" strike="noStrike"/>
                    </a:p>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Calibri"/>
                        <a:buNone/>
                      </a:pPr>
                      <a:r>
                        <a:rPr b="1" lang="pt-PT" sz="1400" u="none" cap="none" strike="noStrike"/>
                        <a:t>2. Gestaltung von Online-Lehrplänen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Calibri"/>
                        <a:buNone/>
                      </a:pPr>
                      <a:r>
                        <a:rPr b="1" lang="pt-PT" sz="1400" u="none" cap="none" strike="noStrike"/>
                        <a:t>3. Studentisches Engagement in Online-Lernumgebungen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lt1"/>
                        </a:buClr>
                        <a:buSzPts val="1400"/>
                        <a:buFont typeface="Calibri"/>
                        <a:buNone/>
                      </a:pPr>
                      <a:r>
                        <a:rPr b="1" i="0" lang="pt-PT" sz="1400" u="none" cap="none" strike="noStrike">
                          <a:solidFill>
                            <a:schemeClr val="lt1"/>
                          </a:solidFill>
                          <a:latin typeface="Calibri"/>
                          <a:ea typeface="Calibri"/>
                          <a:cs typeface="Calibri"/>
                          <a:sym typeface="Calibri"/>
                        </a:rPr>
                        <a:t>4. Online-Kommunikation</a:t>
                      </a:r>
                      <a:endParaRPr b="1" sz="1400" u="none" cap="none" strike="noStrike">
                        <a:solidFill>
                          <a:schemeClr val="lt1"/>
                        </a:solidFill>
                      </a:endParaRPr>
                    </a:p>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p>
                  </a:txBody>
                  <a:tcPr marT="45725" marB="45725" marR="91450" marL="91450"/>
                </a:tc>
              </a:tr>
              <a:tr h="370850">
                <a:tc>
                  <a:txBody>
                    <a:bodyPr/>
                    <a:lstStyle/>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Verstehen der Spezifikationen des Online-Lernens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Verstehen, wie sich das Online-Lernen entwickelt hat und wie wichtig es ist, sich weiterzubilden</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die Hindernisse des Online-Lernens zu erkennen</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Erkennen der Vorteile des Online-Lernens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Seien Sie offen für den Übergang und die Anpassung an das Online-Lernen</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Entwurf eines geeigneten Online-Lehrplans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Verstehen, wie man einen Online-Lehrplan strukturiert</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Verstehen, wie man einen Lehrplan für das Online-Lernen anpasst</a:t>
                      </a:r>
                      <a:endParaRPr b="0" i="0" sz="1400" u="none" cap="none" strike="noStrike">
                        <a:solidFill>
                          <a:schemeClr val="dk1"/>
                        </a:solidFill>
                        <a:latin typeface="Calibri"/>
                        <a:ea typeface="Calibri"/>
                        <a:cs typeface="Calibri"/>
                        <a:sym typeface="Calibri"/>
                      </a:endParaRPr>
                    </a:p>
                    <a:p>
                      <a:pPr indent="-196850" lvl="0" marL="285750" marR="0" rtl="0" algn="l">
                        <a:lnSpc>
                          <a:spcPct val="100000"/>
                        </a:lnSpc>
                        <a:spcBef>
                          <a:spcPts val="0"/>
                        </a:spcBef>
                        <a:spcAft>
                          <a:spcPts val="0"/>
                        </a:spcAft>
                        <a:buClr>
                          <a:schemeClr val="dk1"/>
                        </a:buClr>
                        <a:buSzPts val="1400"/>
                        <a:buFont typeface="Arial"/>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Motivierung der Schüler zum Lernen in einer Online-Umgebung</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Erkennen und Anwenden von Engagementstrategien</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Vorhandene Instrumente für das Engagement erkennen und nutzen </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Strategien für die Online-Bewertung finden</a:t>
                      </a:r>
                      <a:endParaRPr b="0" i="0" sz="1400" u="none" cap="none" strike="noStrike">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Entwicklung einer Kommunikationsstrategie, um die Lernenden zu ermutigen, mit dem Tutor und untereinander zu kommunizieren</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die Barrieren der Online-Kommunikation mit ihren Lernenden abzubauen</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Erkennen Sie die vorhandenen Online-Kommunikationsmittel</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Arial"/>
                        <a:buChar char="•"/>
                      </a:pPr>
                      <a:r>
                        <a:rPr b="0" i="0" lang="pt-PT" sz="1400" u="none" cap="none" strike="noStrike">
                          <a:solidFill>
                            <a:schemeClr val="dk1"/>
                          </a:solidFill>
                          <a:latin typeface="Calibri"/>
                          <a:ea typeface="Calibri"/>
                          <a:cs typeface="Calibri"/>
                          <a:sym typeface="Calibri"/>
                        </a:rPr>
                        <a:t>Wählen Sie die am besten geeigneten Online-Kommunikationskanäle</a:t>
                      </a:r>
                      <a:endParaRPr b="0" i="0" sz="1400" u="none" cap="none" strike="noStrike">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0" y="479123"/>
            <a:ext cx="7483651"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pt-PT" sz="3600">
                <a:solidFill>
                  <a:srgbClr val="29BB89"/>
                </a:solidFill>
                <a:latin typeface="Quattrocento Sans"/>
                <a:ea typeface="Quattrocento Sans"/>
                <a:cs typeface="Quattrocento Sans"/>
                <a:sym typeface="Quattrocento Sans"/>
              </a:rPr>
              <a:t>Fortbildung - Teil B</a:t>
            </a:r>
            <a:endParaRPr/>
          </a:p>
        </p:txBody>
      </p:sp>
      <p:sp>
        <p:nvSpPr>
          <p:cNvPr id="115" name="Google Shape;115;p4"/>
          <p:cNvSpPr txBox="1"/>
          <p:nvPr/>
        </p:nvSpPr>
        <p:spPr>
          <a:xfrm>
            <a:off x="2410140" y="1606323"/>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1.</a:t>
            </a:r>
            <a:endParaRPr b="0" i="0" sz="2000" u="none" cap="none" strike="noStrike">
              <a:solidFill>
                <a:srgbClr val="195562"/>
              </a:solidFill>
              <a:latin typeface="Quattrocento Sans"/>
              <a:ea typeface="Quattrocento Sans"/>
              <a:cs typeface="Quattrocento Sans"/>
              <a:sym typeface="Quattrocento Sans"/>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041597" y="1565873"/>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pt-PT" sz="2000" u="none" cap="none" strike="noStrike">
                <a:solidFill>
                  <a:srgbClr val="195562"/>
                </a:solidFill>
                <a:latin typeface="Quattrocento Sans"/>
                <a:ea typeface="Quattrocento Sans"/>
                <a:cs typeface="Quattrocento Sans"/>
                <a:sym typeface="Quattrocento Sans"/>
              </a:rPr>
              <a:t>Einführung in den Online-Unterricht</a:t>
            </a:r>
            <a:endParaRPr b="0" i="0" sz="2000" u="none" cap="none" strike="noStrike">
              <a:solidFill>
                <a:srgbClr val="195562"/>
              </a:solidFill>
              <a:latin typeface="Quattrocento Sans"/>
              <a:ea typeface="Quattrocento Sans"/>
              <a:cs typeface="Quattrocento Sans"/>
              <a:sym typeface="Quattrocento Sans"/>
            </a:endParaRPr>
          </a:p>
        </p:txBody>
      </p:sp>
      <p:sp>
        <p:nvSpPr>
          <p:cNvPr id="123" name="Google Shape;123;p4"/>
          <p:cNvSpPr txBox="1"/>
          <p:nvPr/>
        </p:nvSpPr>
        <p:spPr>
          <a:xfrm>
            <a:off x="3110422" y="3875228"/>
            <a:ext cx="6505525"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1" i="0" lang="pt-PT" sz="3200" u="none" cap="none" strike="noStrike">
                <a:solidFill>
                  <a:srgbClr val="195562"/>
                </a:solidFill>
                <a:latin typeface="Quattrocento Sans"/>
                <a:ea typeface="Quattrocento Sans"/>
                <a:cs typeface="Quattrocento Sans"/>
                <a:sym typeface="Quattrocento Sans"/>
              </a:rPr>
              <a:t>Studentisches Engagement in Online-Lernumgebungen</a:t>
            </a:r>
            <a:endParaRPr b="1" i="0" sz="3200" u="none" cap="none" strike="noStrike">
              <a:solidFill>
                <a:srgbClr val="195562"/>
              </a:solidFill>
              <a:latin typeface="Quattrocento Sans"/>
              <a:ea typeface="Quattrocento Sans"/>
              <a:cs typeface="Quattrocento Sans"/>
              <a:sym typeface="Quattrocento Sans"/>
            </a:endParaRPr>
          </a:p>
        </p:txBody>
      </p:sp>
      <p:sp>
        <p:nvSpPr>
          <p:cNvPr id="124" name="Google Shape;124;p4"/>
          <p:cNvSpPr txBox="1"/>
          <p:nvPr/>
        </p:nvSpPr>
        <p:spPr>
          <a:xfrm>
            <a:off x="3110423" y="511586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Online-Kommunikation</a:t>
            </a:r>
            <a:endParaRPr b="0" i="0" sz="1800" u="none" cap="none" strike="noStrike">
              <a:solidFill>
                <a:schemeClr val="dk1"/>
              </a:solidFill>
              <a:latin typeface="Calibri"/>
              <a:ea typeface="Calibri"/>
              <a:cs typeface="Calibri"/>
              <a:sym typeface="Calibri"/>
            </a:endParaRPr>
          </a:p>
        </p:txBody>
      </p:sp>
      <p:sp>
        <p:nvSpPr>
          <p:cNvPr id="125" name="Google Shape;125;p4"/>
          <p:cNvSpPr txBox="1"/>
          <p:nvPr/>
        </p:nvSpPr>
        <p:spPr>
          <a:xfrm>
            <a:off x="2351149" y="517029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4.</a:t>
            </a:r>
            <a:endParaRPr b="0" i="0" sz="1800" u="none" cap="none" strike="noStrike">
              <a:solidFill>
                <a:schemeClr val="dk1"/>
              </a:solidFill>
              <a:latin typeface="Calibri"/>
              <a:ea typeface="Calibri"/>
              <a:cs typeface="Calibri"/>
              <a:sym typeface="Calibri"/>
            </a:endParaRPr>
          </a:p>
        </p:txBody>
      </p:sp>
      <p:sp>
        <p:nvSpPr>
          <p:cNvPr id="126" name="Google Shape;126;p4"/>
          <p:cNvSpPr txBox="1"/>
          <p:nvPr/>
        </p:nvSpPr>
        <p:spPr>
          <a:xfrm>
            <a:off x="2351148" y="396868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1" i="0" lang="pt-PT" sz="3200" u="none" cap="none" strike="noStrike">
                <a:solidFill>
                  <a:srgbClr val="195562"/>
                </a:solidFill>
                <a:latin typeface="Quattrocento Sans"/>
                <a:ea typeface="Quattrocento Sans"/>
                <a:cs typeface="Quattrocento Sans"/>
                <a:sym typeface="Quattrocento Sans"/>
              </a:rPr>
              <a:t>3.</a:t>
            </a:r>
            <a:endParaRPr b="1" i="0" sz="3200" u="none" cap="none" strike="noStrike">
              <a:solidFill>
                <a:srgbClr val="195562"/>
              </a:solidFill>
              <a:latin typeface="Quattrocento Sans"/>
              <a:ea typeface="Quattrocento Sans"/>
              <a:cs typeface="Quattrocento Sans"/>
              <a:sym typeface="Quattrocento Sans"/>
            </a:endParaRPr>
          </a:p>
        </p:txBody>
      </p:sp>
      <p:sp>
        <p:nvSpPr>
          <p:cNvPr id="127" name="Google Shape;127;p4"/>
          <p:cNvSpPr txBox="1"/>
          <p:nvPr/>
        </p:nvSpPr>
        <p:spPr>
          <a:xfrm>
            <a:off x="2351148" y="282150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2.</a:t>
            </a:r>
            <a:endParaRPr b="0" i="0" sz="1800" u="none" cap="none" strike="noStrike">
              <a:solidFill>
                <a:schemeClr val="dk1"/>
              </a:solidFill>
              <a:latin typeface="Calibri"/>
              <a:ea typeface="Calibri"/>
              <a:cs typeface="Calibri"/>
              <a:sym typeface="Calibri"/>
            </a:endParaRPr>
          </a:p>
        </p:txBody>
      </p:sp>
      <p:sp>
        <p:nvSpPr>
          <p:cNvPr id="128" name="Google Shape;128;p4"/>
          <p:cNvSpPr txBox="1"/>
          <p:nvPr/>
        </p:nvSpPr>
        <p:spPr>
          <a:xfrm>
            <a:off x="3110423" y="2747531"/>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Gestaltung von Online-Lehrplänen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nvSpPr>
        <p:spPr>
          <a:xfrm>
            <a:off x="867748" y="766991"/>
            <a:ext cx="9947735" cy="18158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Aktives Lernen</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34" name="Google Shape;134;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5" name="Google Shape;135;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37" name="Google Shape;137;p5"/>
          <p:cNvSpPr txBox="1"/>
          <p:nvPr/>
        </p:nvSpPr>
        <p:spPr>
          <a:xfrm>
            <a:off x="1794884" y="1966908"/>
            <a:ext cx="4673887" cy="34470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Aktives Lernen führt den Studierenden aus der passiven Rolle des Zuhörers zu einem aktiven Lernenden, der sein eigenes Wissen aufbaut. Beim Online-Unterricht wird die Förderung des aktiven Lernens immer wichtiger, da die Lernenden autonomer sein und einen aktiveren Ansatz für ihren Lernprozess wählen müssen. </a:t>
            </a:r>
            <a:endParaRPr b="0" i="0" sz="2000" u="none" cap="none" strike="noStrike">
              <a:solidFill>
                <a:srgbClr val="195562"/>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rgbClr val="195562"/>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Quattrocento Sans"/>
              <a:ea typeface="Quattrocento Sans"/>
              <a:cs typeface="Quattrocento Sans"/>
              <a:sym typeface="Quattrocento Sans"/>
            </a:endParaRPr>
          </a:p>
        </p:txBody>
      </p:sp>
      <p:pic>
        <p:nvPicPr>
          <p:cNvPr descr="Rapariga focada num projeto mecânico" id="138" name="Google Shape;138;p5"/>
          <p:cNvPicPr preferRelativeResize="0"/>
          <p:nvPr/>
        </p:nvPicPr>
        <p:blipFill rotWithShape="1">
          <a:blip r:embed="rId5">
            <a:alphaModFix/>
          </a:blip>
          <a:srcRect b="0" l="0" r="0" t="0"/>
          <a:stretch/>
        </p:blipFill>
        <p:spPr>
          <a:xfrm>
            <a:off x="8069251" y="1972582"/>
            <a:ext cx="2951974" cy="3004457"/>
          </a:xfrm>
          <a:prstGeom prst="ellipse">
            <a:avLst/>
          </a:prstGeom>
          <a:noFill/>
          <a:ln>
            <a:noFill/>
          </a:ln>
        </p:spPr>
      </p:pic>
      <p:pic>
        <p:nvPicPr>
          <p:cNvPr id="139" name="Google Shape;139;p5"/>
          <p:cNvPicPr preferRelativeResize="0"/>
          <p:nvPr/>
        </p:nvPicPr>
        <p:blipFill rotWithShape="1">
          <a:blip r:embed="rId6">
            <a:alphaModFix/>
          </a:blip>
          <a:srcRect b="0" l="871" r="872" t="0"/>
          <a:stretch/>
        </p:blipFill>
        <p:spPr>
          <a:xfrm>
            <a:off x="6958912" y="3859919"/>
            <a:ext cx="1784122" cy="1815842"/>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nvSpPr>
        <p:spPr>
          <a:xfrm>
            <a:off x="235349" y="780800"/>
            <a:ext cx="7218600" cy="1262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Kollaboratives Lernen</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45" name="Google Shape;145;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6" name="Google Shape;146;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7" name="Google Shape;147;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8" name="Google Shape;148;p6"/>
          <p:cNvSpPr txBox="1"/>
          <p:nvPr/>
        </p:nvSpPr>
        <p:spPr>
          <a:xfrm>
            <a:off x="1578574" y="1933563"/>
            <a:ext cx="4910716" cy="31700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Es handelt sich um eine Unterrichtsstrategie, die auf Interaktion und aktiver Beteiligung der Schüler am Lernprozess beruht. Ziel ist es, den Erfahrungsaustausch, die Zusammenarbeit und das Engagement der Studierenden zu fördern.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Normalerweise wird gemeinschaftliches Lernen als etwas angesehen, das besser in traditionellen Lernumgebungen funktioniert. Sie können jedoch Tools für die Online-Zusammenarbeit verwenden, um das gemeinsame Lernen der Lernenden zu fördern.</a:t>
            </a:r>
            <a:endParaRPr b="0" i="0" sz="1400" u="none" cap="none" strike="noStrike">
              <a:solidFill>
                <a:srgbClr val="000000"/>
              </a:solidFill>
              <a:latin typeface="Arial"/>
              <a:ea typeface="Arial"/>
              <a:cs typeface="Arial"/>
              <a:sym typeface="Arial"/>
            </a:endParaRPr>
          </a:p>
        </p:txBody>
      </p:sp>
      <p:pic>
        <p:nvPicPr>
          <p:cNvPr id="149" name="Google Shape;149;p6"/>
          <p:cNvPicPr preferRelativeResize="0"/>
          <p:nvPr/>
        </p:nvPicPr>
        <p:blipFill rotWithShape="1">
          <a:blip r:embed="rId5">
            <a:alphaModFix/>
          </a:blip>
          <a:srcRect b="0" l="871" r="872" t="0"/>
          <a:stretch/>
        </p:blipFill>
        <p:spPr>
          <a:xfrm>
            <a:off x="8081277" y="1926771"/>
            <a:ext cx="2951974" cy="3004457"/>
          </a:xfrm>
          <a:prstGeom prst="ellipse">
            <a:avLst/>
          </a:prstGeom>
          <a:noFill/>
          <a:ln>
            <a:noFill/>
          </a:ln>
        </p:spPr>
      </p:pic>
      <p:pic>
        <p:nvPicPr>
          <p:cNvPr id="150" name="Google Shape;150;p6"/>
          <p:cNvPicPr preferRelativeResize="0"/>
          <p:nvPr/>
        </p:nvPicPr>
        <p:blipFill rotWithShape="1">
          <a:blip r:embed="rId6">
            <a:alphaModFix/>
          </a:blip>
          <a:srcRect b="0" l="871" r="872" t="0"/>
          <a:stretch/>
        </p:blipFill>
        <p:spPr>
          <a:xfrm>
            <a:off x="7200116" y="3899470"/>
            <a:ext cx="1784122" cy="1815842"/>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nvSpPr>
        <p:spPr>
          <a:xfrm>
            <a:off x="1136663" y="760418"/>
            <a:ext cx="9947735"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Verfolgung der Fortschritte und Bewertung</a:t>
            </a:r>
            <a:endParaRPr b="0" i="0" sz="1800" u="none" cap="none" strike="noStrike">
              <a:solidFill>
                <a:schemeClr val="dk1"/>
              </a:solidFill>
              <a:latin typeface="Calibri"/>
              <a:ea typeface="Calibri"/>
              <a:cs typeface="Calibri"/>
              <a:sym typeface="Calibri"/>
            </a:endParaRPr>
          </a:p>
        </p:txBody>
      </p:sp>
      <p:sp>
        <p:nvSpPr>
          <p:cNvPr id="156" name="Google Shape;156;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7" name="Google Shape;157;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8" name="Google Shape;158;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9" name="Google Shape;159;p7"/>
          <p:cNvSpPr txBox="1"/>
          <p:nvPr/>
        </p:nvSpPr>
        <p:spPr>
          <a:xfrm>
            <a:off x="1136663" y="1746658"/>
            <a:ext cx="6640653" cy="1631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Um die Motivation und das Engagement der Schüler aufrechtzuerhalten, müssen Sie ihnen Ziele vorgeben, die sie erreichen müssen. Indem Sie ihre Fortschritte durch Tests oder andere Bewertungsmethoden verfolgen, geben Sie ihnen ein Ziel und eine Frist für dessen Erreichung vor, was ihnen weitere Gründe liefert, weiter zu lernen.</a:t>
            </a:r>
            <a:endParaRPr b="0" i="0" sz="1800" u="none" cap="none" strike="noStrike">
              <a:solidFill>
                <a:schemeClr val="dk1"/>
              </a:solidFill>
              <a:latin typeface="Quattrocento Sans"/>
              <a:ea typeface="Quattrocento Sans"/>
              <a:cs typeface="Quattrocento Sans"/>
              <a:sym typeface="Quattrocento Sans"/>
            </a:endParaRPr>
          </a:p>
        </p:txBody>
      </p:sp>
      <p:pic>
        <p:nvPicPr>
          <p:cNvPr id="160" name="Google Shape;160;p7"/>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nvSpPr>
        <p:spPr>
          <a:xfrm>
            <a:off x="1122132" y="772815"/>
            <a:ext cx="9947735"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Arten von Online-Bewertungsinstrumenten</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66" name="Google Shape;166;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7" name="Google Shape;167;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8" name="Google Shape;168;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69" name="Google Shape;169;p8"/>
          <p:cNvSpPr txBox="1"/>
          <p:nvPr/>
        </p:nvSpPr>
        <p:spPr>
          <a:xfrm>
            <a:off x="592467" y="2598131"/>
            <a:ext cx="2533465"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b="0" i="0" lang="pt-PT" sz="2400" u="none" cap="none" strike="noStrike">
                <a:solidFill>
                  <a:srgbClr val="195562"/>
                </a:solidFill>
                <a:latin typeface="Quattrocento Sans"/>
                <a:ea typeface="Quattrocento Sans"/>
                <a:cs typeface="Quattrocento Sans"/>
                <a:sym typeface="Quattrocento Sans"/>
              </a:rPr>
              <a:t>PROJEKTE</a:t>
            </a:r>
            <a:endParaRPr b="0" i="0" sz="1400" u="none" cap="none" strike="noStrike">
              <a:solidFill>
                <a:srgbClr val="000000"/>
              </a:solidFill>
              <a:latin typeface="Arial"/>
              <a:ea typeface="Arial"/>
              <a:cs typeface="Arial"/>
              <a:sym typeface="Arial"/>
            </a:endParaRPr>
          </a:p>
        </p:txBody>
      </p:sp>
      <p:sp>
        <p:nvSpPr>
          <p:cNvPr id="170" name="Google Shape;170;p8"/>
          <p:cNvSpPr txBox="1"/>
          <p:nvPr/>
        </p:nvSpPr>
        <p:spPr>
          <a:xfrm>
            <a:off x="3082450" y="2586909"/>
            <a:ext cx="2984399"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b="0" i="0" lang="pt-PT" sz="2400" u="none" cap="none" strike="noStrike">
                <a:solidFill>
                  <a:srgbClr val="195562"/>
                </a:solidFill>
                <a:latin typeface="Quattrocento Sans"/>
                <a:ea typeface="Quattrocento Sans"/>
                <a:cs typeface="Quattrocento Sans"/>
                <a:sym typeface="Quattrocento Sans"/>
              </a:rPr>
              <a:t>SYNCHRONE AUSWERTUNG</a:t>
            </a:r>
            <a:endParaRPr b="0" i="0" sz="1400" u="none" cap="none" strike="noStrike">
              <a:solidFill>
                <a:srgbClr val="000000"/>
              </a:solidFill>
              <a:latin typeface="Arial"/>
              <a:ea typeface="Arial"/>
              <a:cs typeface="Arial"/>
              <a:sym typeface="Arial"/>
            </a:endParaRPr>
          </a:p>
        </p:txBody>
      </p:sp>
      <p:sp>
        <p:nvSpPr>
          <p:cNvPr id="171" name="Google Shape;171;p8"/>
          <p:cNvSpPr txBox="1"/>
          <p:nvPr/>
        </p:nvSpPr>
        <p:spPr>
          <a:xfrm>
            <a:off x="536844" y="2979671"/>
            <a:ext cx="2644709"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Gruppen- oder Einzelprojekte</a:t>
            </a:r>
            <a:endParaRPr b="0" i="0" sz="1800" u="none" cap="none" strike="noStrike">
              <a:solidFill>
                <a:schemeClr val="dk1"/>
              </a:solidFill>
              <a:latin typeface="Quattrocento Sans"/>
              <a:ea typeface="Quattrocento Sans"/>
              <a:cs typeface="Quattrocento Sans"/>
              <a:sym typeface="Quattrocento Sans"/>
            </a:endParaRPr>
          </a:p>
        </p:txBody>
      </p:sp>
      <p:sp>
        <p:nvSpPr>
          <p:cNvPr id="172" name="Google Shape;172;p8"/>
          <p:cNvSpPr txBox="1"/>
          <p:nvPr/>
        </p:nvSpPr>
        <p:spPr>
          <a:xfrm>
            <a:off x="3205132" y="3245462"/>
            <a:ext cx="2644709"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Bewertung während des synchronen Online-Unterrichts. Sie kann einen Test, eine Einzel- oder Gruppenaktivität, Diskussionen usw. umfassen.</a:t>
            </a:r>
            <a:endParaRPr b="0" i="0" sz="1800" u="none" cap="none" strike="noStrike">
              <a:solidFill>
                <a:schemeClr val="dk1"/>
              </a:solidFill>
              <a:latin typeface="Quattrocento Sans"/>
              <a:ea typeface="Quattrocento Sans"/>
              <a:cs typeface="Quattrocento Sans"/>
              <a:sym typeface="Quattrocento Sans"/>
            </a:endParaRPr>
          </a:p>
        </p:txBody>
      </p:sp>
      <p:pic>
        <p:nvPicPr>
          <p:cNvPr descr="Arquitetura destaque" id="173" name="Google Shape;173;p8"/>
          <p:cNvPicPr preferRelativeResize="0"/>
          <p:nvPr/>
        </p:nvPicPr>
        <p:blipFill rotWithShape="1">
          <a:blip r:embed="rId5">
            <a:alphaModFix/>
          </a:blip>
          <a:srcRect b="0" l="0" r="0" t="0"/>
          <a:stretch/>
        </p:blipFill>
        <p:spPr>
          <a:xfrm>
            <a:off x="1534250" y="1821342"/>
            <a:ext cx="649900" cy="649900"/>
          </a:xfrm>
          <a:prstGeom prst="rect">
            <a:avLst/>
          </a:prstGeom>
          <a:noFill/>
          <a:ln>
            <a:noFill/>
          </a:ln>
        </p:spPr>
      </p:pic>
      <p:pic>
        <p:nvPicPr>
          <p:cNvPr descr="Reunião online destaque" id="174" name="Google Shape;174;p8"/>
          <p:cNvPicPr preferRelativeResize="0"/>
          <p:nvPr/>
        </p:nvPicPr>
        <p:blipFill rotWithShape="1">
          <a:blip r:embed="rId6">
            <a:alphaModFix/>
          </a:blip>
          <a:srcRect b="0" l="0" r="0" t="0"/>
          <a:stretch/>
        </p:blipFill>
        <p:spPr>
          <a:xfrm>
            <a:off x="4249699" y="1815241"/>
            <a:ext cx="649900" cy="649900"/>
          </a:xfrm>
          <a:prstGeom prst="rect">
            <a:avLst/>
          </a:prstGeom>
          <a:noFill/>
          <a:ln>
            <a:noFill/>
          </a:ln>
        </p:spPr>
      </p:pic>
      <p:sp>
        <p:nvSpPr>
          <p:cNvPr id="175" name="Google Shape;175;p8"/>
          <p:cNvSpPr txBox="1"/>
          <p:nvPr/>
        </p:nvSpPr>
        <p:spPr>
          <a:xfrm>
            <a:off x="5849841" y="2598131"/>
            <a:ext cx="2984399"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b="0" i="0" lang="pt-PT" sz="2400" u="none" cap="none" strike="noStrike">
                <a:solidFill>
                  <a:srgbClr val="195562"/>
                </a:solidFill>
                <a:latin typeface="Quattrocento Sans"/>
                <a:ea typeface="Quattrocento Sans"/>
                <a:cs typeface="Quattrocento Sans"/>
                <a:sym typeface="Quattrocento Sans"/>
              </a:rPr>
              <a:t>TEILNAHME</a:t>
            </a:r>
            <a:endParaRPr b="0" i="0" sz="1400" u="none" cap="none" strike="noStrike">
              <a:solidFill>
                <a:srgbClr val="000000"/>
              </a:solidFill>
              <a:latin typeface="Arial"/>
              <a:ea typeface="Arial"/>
              <a:cs typeface="Arial"/>
              <a:sym typeface="Arial"/>
            </a:endParaRPr>
          </a:p>
        </p:txBody>
      </p:sp>
      <p:sp>
        <p:nvSpPr>
          <p:cNvPr id="176" name="Google Shape;176;p8"/>
          <p:cNvSpPr txBox="1"/>
          <p:nvPr/>
        </p:nvSpPr>
        <p:spPr>
          <a:xfrm>
            <a:off x="6019685" y="2990893"/>
            <a:ext cx="2644709"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Teilnahme an Online-Kursen oder -Foren</a:t>
            </a:r>
            <a:endParaRPr b="0" i="0" sz="1800" u="none" cap="none" strike="noStrike">
              <a:solidFill>
                <a:schemeClr val="dk1"/>
              </a:solidFill>
              <a:latin typeface="Quattrocento Sans"/>
              <a:ea typeface="Quattrocento Sans"/>
              <a:cs typeface="Quattrocento Sans"/>
              <a:sym typeface="Quattrocento Sans"/>
            </a:endParaRPr>
          </a:p>
        </p:txBody>
      </p:sp>
      <p:sp>
        <p:nvSpPr>
          <p:cNvPr id="177" name="Google Shape;177;p8"/>
          <p:cNvSpPr txBox="1"/>
          <p:nvPr/>
        </p:nvSpPr>
        <p:spPr>
          <a:xfrm>
            <a:off x="8556832" y="2586909"/>
            <a:ext cx="2984399"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b="0" i="0" lang="pt-PT" sz="2400" u="none" cap="none" strike="noStrike">
                <a:solidFill>
                  <a:srgbClr val="195562"/>
                </a:solidFill>
                <a:latin typeface="Quattrocento Sans"/>
                <a:ea typeface="Quattrocento Sans"/>
                <a:cs typeface="Quattrocento Sans"/>
                <a:sym typeface="Quattrocento Sans"/>
              </a:rPr>
              <a:t>TESTS</a:t>
            </a:r>
            <a:endParaRPr b="0" i="0" sz="1400" u="none" cap="none" strike="noStrike">
              <a:solidFill>
                <a:srgbClr val="000000"/>
              </a:solidFill>
              <a:latin typeface="Arial"/>
              <a:ea typeface="Arial"/>
              <a:cs typeface="Arial"/>
              <a:sym typeface="Arial"/>
            </a:endParaRPr>
          </a:p>
        </p:txBody>
      </p:sp>
      <p:sp>
        <p:nvSpPr>
          <p:cNvPr id="178" name="Google Shape;178;p8"/>
          <p:cNvSpPr txBox="1"/>
          <p:nvPr/>
        </p:nvSpPr>
        <p:spPr>
          <a:xfrm>
            <a:off x="8726676" y="2979671"/>
            <a:ext cx="2644709" cy="16311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Quiz, die online über eine Online-Plattform durchgeführt werden. Sie können synchron oder assynchron sein.</a:t>
            </a:r>
            <a:endParaRPr b="0" i="0" sz="1800" u="none" cap="none" strike="noStrike">
              <a:solidFill>
                <a:schemeClr val="dk1"/>
              </a:solidFill>
              <a:latin typeface="Quattrocento Sans"/>
              <a:ea typeface="Quattrocento Sans"/>
              <a:cs typeface="Quattrocento Sans"/>
              <a:sym typeface="Quattrocento Sans"/>
            </a:endParaRPr>
          </a:p>
        </p:txBody>
      </p:sp>
      <p:pic>
        <p:nvPicPr>
          <p:cNvPr descr="Mão no ar destaque" id="179" name="Google Shape;179;p8"/>
          <p:cNvPicPr preferRelativeResize="0"/>
          <p:nvPr/>
        </p:nvPicPr>
        <p:blipFill rotWithShape="1">
          <a:blip r:embed="rId7">
            <a:alphaModFix/>
          </a:blip>
          <a:srcRect b="0" l="0" r="0" t="0"/>
          <a:stretch/>
        </p:blipFill>
        <p:spPr>
          <a:xfrm>
            <a:off x="7012874" y="1822434"/>
            <a:ext cx="649900" cy="649900"/>
          </a:xfrm>
          <a:prstGeom prst="rect">
            <a:avLst/>
          </a:prstGeom>
          <a:noFill/>
          <a:ln>
            <a:noFill/>
          </a:ln>
        </p:spPr>
      </p:pic>
      <p:pic>
        <p:nvPicPr>
          <p:cNvPr descr="Prancheta: misto destaque" id="180" name="Google Shape;180;p8"/>
          <p:cNvPicPr preferRelativeResize="0"/>
          <p:nvPr/>
        </p:nvPicPr>
        <p:blipFill rotWithShape="1">
          <a:blip r:embed="rId8">
            <a:alphaModFix/>
          </a:blip>
          <a:srcRect b="0" l="0" r="0" t="0"/>
          <a:stretch/>
        </p:blipFill>
        <p:spPr>
          <a:xfrm>
            <a:off x="9742503" y="1852972"/>
            <a:ext cx="649900" cy="64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nvSpPr>
        <p:spPr>
          <a:xfrm>
            <a:off x="1136663" y="760418"/>
            <a:ext cx="9947735" cy="18773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pt-PT" sz="4000" u="none" cap="none" strike="noStrike">
                <a:solidFill>
                  <a:srgbClr val="29BA86"/>
                </a:solidFill>
                <a:latin typeface="Quattrocento Sans"/>
                <a:ea typeface="Quattrocento Sans"/>
                <a:cs typeface="Quattrocento Sans"/>
                <a:sym typeface="Quattrocento Sans"/>
              </a:rPr>
              <a:t>Arten von Online-Bewertungsinstrumenten:</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29BA86"/>
              </a:buClr>
              <a:buSzPts val="4000"/>
              <a:buFont typeface="Quattrocento Sans"/>
              <a:buNone/>
            </a:pPr>
            <a:r>
              <a:rPr b="1" i="0" lang="pt-PT" sz="4000" u="none" cap="none" strike="noStrike">
                <a:solidFill>
                  <a:srgbClr val="29BA86"/>
                </a:solidFill>
                <a:latin typeface="Quattrocento Sans"/>
                <a:ea typeface="Quattrocento Sans"/>
                <a:cs typeface="Quattrocento Sans"/>
                <a:sym typeface="Quattrocento Sans"/>
              </a:rPr>
              <a:t>Selbstreflexion</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p:txBody>
      </p:sp>
      <p:sp>
        <p:nvSpPr>
          <p:cNvPr id="186" name="Google Shape;186;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87" name="Google Shape;187;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8" name="Google Shape;188;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89" name="Google Shape;189;p9"/>
          <p:cNvSpPr txBox="1"/>
          <p:nvPr/>
        </p:nvSpPr>
        <p:spPr>
          <a:xfrm>
            <a:off x="1217490" y="2151747"/>
            <a:ext cx="6316189"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Die Selbstevaluierung der Auszubildenden ist eine Möglichkeit, die Reflexion über die eigenen Kenntnisse und Fähigkeiten sowie über die Fortschritte während der Ausbildung anzuregen.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195562"/>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In einer Online-Umgebung, in der die Lernenden mehr Verantwortung für ihr eigenes Lernen tragen, ist die Förderung der Selbstreflexion von entscheidender Bedeutung, um die Lernenden zu unterstützen und ihnen zu helfen, ihre Fortschritte zu erkennen.</a:t>
            </a:r>
            <a:endParaRPr b="0" i="0" sz="1800" u="none" cap="none" strike="noStrike">
              <a:solidFill>
                <a:schemeClr val="dk1"/>
              </a:solidFill>
              <a:latin typeface="Quattrocento Sans"/>
              <a:ea typeface="Quattrocento Sans"/>
              <a:cs typeface="Quattrocento Sans"/>
              <a:sym typeface="Quattrocento Sans"/>
            </a:endParaRPr>
          </a:p>
        </p:txBody>
      </p:sp>
      <p:pic>
        <p:nvPicPr>
          <p:cNvPr id="190" name="Google Shape;190;p9"/>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