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Quattrocento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iD/oWlrtxp2CskLDmOVoRaHano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818792-45A3-496D-9162-37D8666801DD}">
  <a:tblStyle styleId="{44818792-45A3-496D-9162-37D8666801DD}"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rgbClr val="FFFFFF"/>
      </a:tcTxStyle>
      <a:tcStyle>
        <a:fill>
          <a:solidFill>
            <a:srgbClr val="4472C4"/>
          </a:solidFill>
        </a:fill>
      </a:tcStyle>
    </a:lastCol>
    <a:firstCol>
      <a:tcTxStyle b="on" i="off">
        <a:font>
          <a:latin typeface="Calibri"/>
          <a:ea typeface="Calibri"/>
          <a:cs typeface="Calibri"/>
        </a:font>
        <a:srgbClr val="FFFFFF"/>
      </a:tcTxStyle>
      <a:tcStyle>
        <a:fill>
          <a:solidFill>
            <a:srgbClr val="4472C4"/>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4472C4"/>
          </a:solidFill>
        </a:fill>
      </a:tcStyle>
    </a:lastRow>
    <a:seCell>
      <a:tcTxStyle b="off" i="off"/>
    </a:seCell>
    <a:swCell>
      <a:tcTxStyle b="off" i="off"/>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4472C4"/>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attrocentoSans-regular.fntdata"/><Relationship Id="rId11" Type="http://schemas.openxmlformats.org/officeDocument/2006/relationships/slide" Target="slides/slide6.xml"/><Relationship Id="rId22" Type="http://schemas.openxmlformats.org/officeDocument/2006/relationships/font" Target="fonts/QuattrocentoSans-italic.fntdata"/><Relationship Id="rId10" Type="http://schemas.openxmlformats.org/officeDocument/2006/relationships/slide" Target="slides/slide5.xml"/><Relationship Id="rId21" Type="http://schemas.openxmlformats.org/officeDocument/2006/relationships/font" Target="fonts/QuattrocentoSans-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Quattrocento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type="title">
  <p:cSld name="TITLE">
    <p:spTree>
      <p:nvGrpSpPr>
        <p:cNvPr id="11" name="Shape 11"/>
        <p:cNvGrpSpPr/>
        <p:nvPr/>
      </p:nvGrpSpPr>
      <p:grpSpPr>
        <a:xfrm>
          <a:off x="0" y="0"/>
          <a:ext cx="0" cy="0"/>
          <a:chOff x="0" y="0"/>
          <a:chExt cx="0" cy="0"/>
        </a:xfrm>
      </p:grpSpPr>
      <p:sp>
        <p:nvSpPr>
          <p:cNvPr id="12" name="Google Shape;12;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e Texto"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Objeto" type="obj">
  <p:cSld name="OBJECT">
    <p:spTree>
      <p:nvGrpSpPr>
        <p:cNvPr id="17" name="Shape 17"/>
        <p:cNvGrpSpPr/>
        <p:nvPr/>
      </p:nvGrpSpPr>
      <p:grpSpPr>
        <a:xfrm>
          <a:off x="0" y="0"/>
          <a:ext cx="0" cy="0"/>
          <a:chOff x="0" y="0"/>
          <a:chExt cx="0" cy="0"/>
        </a:xfrm>
      </p:grpSpPr>
      <p:sp>
        <p:nvSpPr>
          <p:cNvPr id="18" name="Google Shape;1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cção" type="secHead">
  <p:cSld name="SECTION_HEADER">
    <p:spTree>
      <p:nvGrpSpPr>
        <p:cNvPr id="23" name="Shape 23"/>
        <p:cNvGrpSpPr/>
        <p:nvPr/>
      </p:nvGrpSpPr>
      <p:grpSpPr>
        <a:xfrm>
          <a:off x="0" y="0"/>
          <a:ext cx="0" cy="0"/>
          <a:chOff x="0" y="0"/>
          <a:chExt cx="0" cy="0"/>
        </a:xfrm>
      </p:grpSpPr>
      <p:sp>
        <p:nvSpPr>
          <p:cNvPr id="24" name="Google Shape;24;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Duplo" type="twoObj">
  <p:cSld name="TWO_OBJECTS">
    <p:spTree>
      <p:nvGrpSpPr>
        <p:cNvPr id="29" name="Shape 29"/>
        <p:cNvGrpSpPr/>
        <p:nvPr/>
      </p:nvGrpSpPr>
      <p:grpSpPr>
        <a:xfrm>
          <a:off x="0" y="0"/>
          <a:ext cx="0" cy="0"/>
          <a:chOff x="0" y="0"/>
          <a:chExt cx="0" cy="0"/>
        </a:xfrm>
      </p:grpSpPr>
      <p:sp>
        <p:nvSpPr>
          <p:cNvPr id="30" name="Google Shape;3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 Título" type="titleOnly">
  <p:cSld name="TITLE_ONLY">
    <p:spTree>
      <p:nvGrpSpPr>
        <p:cNvPr id="45" name="Shape 45"/>
        <p:cNvGrpSpPr/>
        <p:nvPr/>
      </p:nvGrpSpPr>
      <p:grpSpPr>
        <a:xfrm>
          <a:off x="0" y="0"/>
          <a:ext cx="0" cy="0"/>
          <a:chOff x="0" y="0"/>
          <a:chExt cx="0" cy="0"/>
        </a:xfrm>
      </p:grpSpPr>
      <p:sp>
        <p:nvSpPr>
          <p:cNvPr id="46" name="Google Shape;4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p:nvPr>
            <p:ph idx="2" type="pic"/>
          </p:nvPr>
        </p:nvSpPr>
        <p:spPr>
          <a:xfrm>
            <a:off x="5183188" y="987425"/>
            <a:ext cx="6172200" cy="4873625"/>
          </a:xfrm>
          <a:prstGeom prst="rect">
            <a:avLst/>
          </a:prstGeom>
          <a:noFill/>
          <a:ln>
            <a:noFill/>
          </a:ln>
        </p:spPr>
      </p:sp>
      <p:sp>
        <p:nvSpPr>
          <p:cNvPr id="64" name="Google Shape;64;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5.png"/><Relationship Id="rId6"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18.png"/><Relationship Id="rId7"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643945" y="4420998"/>
            <a:ext cx="4895621" cy="131902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9BA86"/>
              </a:buClr>
              <a:buSzPts val="3200"/>
              <a:buFont typeface="Calibri"/>
              <a:buNone/>
            </a:pPr>
            <a:r>
              <a:rPr b="1" lang="pt-PT" sz="3200">
                <a:solidFill>
                  <a:srgbClr val="29BA86"/>
                </a:solidFill>
              </a:rPr>
              <a:t>Apmācība-</a:t>
            </a:r>
            <a:r>
              <a:rPr b="1" lang="pt-PT" sz="3200">
                <a:solidFill>
                  <a:srgbClr val="29BA86"/>
                </a:solidFill>
              </a:rPr>
              <a:t> B daļa</a:t>
            </a:r>
            <a:br>
              <a:rPr b="1" lang="pt-PT" sz="3200">
                <a:solidFill>
                  <a:srgbClr val="29BA86"/>
                </a:solidFill>
              </a:rPr>
            </a:br>
            <a:br>
              <a:rPr lang="pt-PT" sz="1400"/>
            </a:br>
            <a:r>
              <a:rPr lang="pt-PT" sz="1400"/>
              <a:t> </a:t>
            </a:r>
            <a:endParaRPr sz="4400">
              <a:solidFill>
                <a:srgbClr val="7F7F7F"/>
              </a:solidFill>
              <a:latin typeface="Quattrocento Sans"/>
              <a:ea typeface="Quattrocento Sans"/>
              <a:cs typeface="Quattrocento Sans"/>
              <a:sym typeface="Quattrocento Sans"/>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0"/>
          <p:cNvSpPr txBox="1"/>
          <p:nvPr/>
        </p:nvSpPr>
        <p:spPr>
          <a:xfrm>
            <a:off x="1136663" y="760418"/>
            <a:ext cx="10404568" cy="67706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29BA86"/>
              </a:buClr>
              <a:buSzPts val="3800"/>
              <a:buFont typeface="Quattrocento Sans"/>
              <a:buNone/>
            </a:pPr>
            <a:r>
              <a:rPr b="1" lang="pt-PT" sz="3800">
                <a:solidFill>
                  <a:srgbClr val="29BA86"/>
                </a:solidFill>
                <a:latin typeface="Quattrocento Sans"/>
                <a:ea typeface="Quattrocento Sans"/>
                <a:cs typeface="Quattrocento Sans"/>
                <a:sym typeface="Quattrocento Sans"/>
              </a:rPr>
              <a:t>Kā izveidot stundu plānu tiešsaistes nodarbībām</a:t>
            </a:r>
            <a:endParaRPr b="1" i="0" sz="3600" u="none" cap="none" strike="noStrike">
              <a:solidFill>
                <a:srgbClr val="29BA86"/>
              </a:solidFill>
              <a:latin typeface="Quattrocento Sans"/>
              <a:ea typeface="Quattrocento Sans"/>
              <a:cs typeface="Quattrocento Sans"/>
              <a:sym typeface="Quattrocento Sans"/>
            </a:endParaRPr>
          </a:p>
        </p:txBody>
      </p:sp>
      <p:sp>
        <p:nvSpPr>
          <p:cNvPr id="207" name="Google Shape;207;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208" name="Google Shape;208;p1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9" name="Google Shape;209;p1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10" name="Google Shape;210;p10"/>
          <p:cNvSpPr txBox="1"/>
          <p:nvPr/>
        </p:nvSpPr>
        <p:spPr>
          <a:xfrm>
            <a:off x="1777374" y="2082933"/>
            <a:ext cx="8637252" cy="67706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600"/>
              </a:spcAft>
              <a:buClr>
                <a:srgbClr val="000000"/>
              </a:buClr>
              <a:buSzPts val="2400"/>
              <a:buFont typeface="Arial"/>
              <a:buNone/>
            </a:pPr>
            <a:r>
              <a:rPr lang="pt-PT" sz="2400">
                <a:solidFill>
                  <a:srgbClr val="195562"/>
                </a:solidFill>
                <a:latin typeface="Quattrocento Sans"/>
                <a:ea typeface="Quattrocento Sans"/>
                <a:cs typeface="Quattrocento Sans"/>
                <a:sym typeface="Quattrocento Sans"/>
              </a:rPr>
              <a:t>IZVĒLIETIES MĀCĪBU METODES</a:t>
            </a:r>
            <a:endParaRPr b="0" i="0" sz="1400" u="none" cap="none" strike="noStrike">
              <a:solidFill>
                <a:srgbClr val="000000"/>
              </a:solidFill>
              <a:latin typeface="Arial"/>
              <a:ea typeface="Arial"/>
              <a:cs typeface="Arial"/>
              <a:sym typeface="Arial"/>
            </a:endParaRPr>
          </a:p>
        </p:txBody>
      </p:sp>
      <p:sp>
        <p:nvSpPr>
          <p:cNvPr id="211" name="Google Shape;211;p10"/>
          <p:cNvSpPr txBox="1"/>
          <p:nvPr/>
        </p:nvSpPr>
        <p:spPr>
          <a:xfrm>
            <a:off x="1777374" y="2554250"/>
            <a:ext cx="7014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Izmantotajai metodoloģijai var būt izšķiroša loma mācību stundā. Ir svarīgi, lai jūs pārzinātu savus audzēkņus un vidi un izvēlētos savai klasei vispiemērotāko metodi.</a:t>
            </a:r>
            <a:endParaRPr b="0" i="0" sz="1400" u="none" cap="none" strike="noStrike">
              <a:solidFill>
                <a:srgbClr val="000000"/>
              </a:solidFill>
              <a:latin typeface="Arial"/>
              <a:ea typeface="Arial"/>
              <a:cs typeface="Arial"/>
              <a:sym typeface="Arial"/>
            </a:endParaRPr>
          </a:p>
        </p:txBody>
      </p:sp>
      <p:pic>
        <p:nvPicPr>
          <p:cNvPr descr="Distintivo 3 com preenchimento sólido" id="212" name="Google Shape;212;p10"/>
          <p:cNvPicPr preferRelativeResize="0"/>
          <p:nvPr/>
        </p:nvPicPr>
        <p:blipFill rotWithShape="1">
          <a:blip r:embed="rId5">
            <a:alphaModFix/>
          </a:blip>
          <a:srcRect b="0" l="0" r="0" t="0"/>
          <a:stretch/>
        </p:blipFill>
        <p:spPr>
          <a:xfrm>
            <a:off x="1136663" y="1967102"/>
            <a:ext cx="599117" cy="599117"/>
          </a:xfrm>
          <a:prstGeom prst="rect">
            <a:avLst/>
          </a:prstGeom>
          <a:noFill/>
          <a:ln>
            <a:noFill/>
          </a:ln>
        </p:spPr>
      </p:pic>
      <p:pic>
        <p:nvPicPr>
          <p:cNvPr id="213" name="Google Shape;213;p10"/>
          <p:cNvPicPr preferRelativeResize="0"/>
          <p:nvPr/>
        </p:nvPicPr>
        <p:blipFill rotWithShape="1">
          <a:blip r:embed="rId6">
            <a:alphaModFix/>
          </a:blip>
          <a:srcRect b="0" l="0" r="71473" t="52289"/>
          <a:stretch/>
        </p:blipFill>
        <p:spPr>
          <a:xfrm rot="5400000">
            <a:off x="7321527" y="1987527"/>
            <a:ext cx="3644945" cy="6096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1"/>
          <p:cNvSpPr txBox="1"/>
          <p:nvPr/>
        </p:nvSpPr>
        <p:spPr>
          <a:xfrm>
            <a:off x="1136663" y="760418"/>
            <a:ext cx="10404568" cy="67706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29BA86"/>
              </a:buClr>
              <a:buSzPts val="3800"/>
              <a:buFont typeface="Quattrocento Sans"/>
              <a:buNone/>
            </a:pPr>
            <a:r>
              <a:rPr b="1" lang="pt-PT" sz="3800">
                <a:solidFill>
                  <a:srgbClr val="29BA86"/>
                </a:solidFill>
                <a:latin typeface="Quattrocento Sans"/>
                <a:ea typeface="Quattrocento Sans"/>
                <a:cs typeface="Quattrocento Sans"/>
                <a:sym typeface="Quattrocento Sans"/>
              </a:rPr>
              <a:t>Kā izveidot stundu plānu tiešsaistes nodarbībām</a:t>
            </a:r>
            <a:endParaRPr b="1" i="0" sz="3600" u="none" cap="none" strike="noStrike">
              <a:solidFill>
                <a:srgbClr val="29BA86"/>
              </a:solidFill>
              <a:latin typeface="Quattrocento Sans"/>
              <a:ea typeface="Quattrocento Sans"/>
              <a:cs typeface="Quattrocento Sans"/>
              <a:sym typeface="Quattrocento Sans"/>
            </a:endParaRPr>
          </a:p>
        </p:txBody>
      </p:sp>
      <p:sp>
        <p:nvSpPr>
          <p:cNvPr id="219" name="Google Shape;219;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220" name="Google Shape;220;p1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21" name="Google Shape;221;p1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22" name="Google Shape;222;p11"/>
          <p:cNvSpPr txBox="1"/>
          <p:nvPr/>
        </p:nvSpPr>
        <p:spPr>
          <a:xfrm>
            <a:off x="1777374" y="2082933"/>
            <a:ext cx="8637252" cy="67706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600"/>
              </a:spcAft>
              <a:buClr>
                <a:srgbClr val="000000"/>
              </a:buClr>
              <a:buSzPts val="2400"/>
              <a:buFont typeface="Arial"/>
              <a:buNone/>
            </a:pPr>
            <a:r>
              <a:rPr lang="pt-PT" sz="2400">
                <a:solidFill>
                  <a:srgbClr val="195562"/>
                </a:solidFill>
                <a:latin typeface="Quattrocento Sans"/>
                <a:ea typeface="Quattrocento Sans"/>
                <a:cs typeface="Quattrocento Sans"/>
                <a:sym typeface="Quattrocento Sans"/>
              </a:rPr>
              <a:t>IZVĒLĒTIES/IZSTRĀDĀJIET MĀCĪBU RESURSUS.</a:t>
            </a:r>
            <a:endParaRPr b="0" i="0" sz="1400" u="none" cap="none" strike="noStrike">
              <a:solidFill>
                <a:srgbClr val="000000"/>
              </a:solidFill>
              <a:latin typeface="Arial"/>
              <a:ea typeface="Arial"/>
              <a:cs typeface="Arial"/>
              <a:sym typeface="Arial"/>
            </a:endParaRPr>
          </a:p>
        </p:txBody>
      </p:sp>
      <p:sp>
        <p:nvSpPr>
          <p:cNvPr id="223" name="Google Shape;223;p11"/>
          <p:cNvSpPr txBox="1"/>
          <p:nvPr/>
        </p:nvSpPr>
        <p:spPr>
          <a:xfrm>
            <a:off x="1797038" y="2509955"/>
            <a:ext cx="70149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Mācīšanās tiešsaistē sniedz daudz plašākas iespējas attiecībā uz resursiem, ko varat izveidot un izmantot. Digitālie resursi ir lielisks veids, kā padarīt mācīšanos interaktīvāku un izveidot labākas iesaistīšanas stratēģijas skolēniem.</a:t>
            </a:r>
            <a:endParaRPr b="0" i="0" sz="1400" u="none" cap="none" strike="noStrike">
              <a:solidFill>
                <a:srgbClr val="000000"/>
              </a:solidFill>
              <a:latin typeface="Arial"/>
              <a:ea typeface="Arial"/>
              <a:cs typeface="Arial"/>
              <a:sym typeface="Arial"/>
            </a:endParaRPr>
          </a:p>
        </p:txBody>
      </p:sp>
      <p:pic>
        <p:nvPicPr>
          <p:cNvPr descr="Distintivo 4 com preenchimento sólido" id="224" name="Google Shape;224;p11"/>
          <p:cNvPicPr preferRelativeResize="0"/>
          <p:nvPr/>
        </p:nvPicPr>
        <p:blipFill rotWithShape="1">
          <a:blip r:embed="rId5">
            <a:alphaModFix/>
          </a:blip>
          <a:srcRect b="0" l="0" r="0" t="0"/>
          <a:stretch/>
        </p:blipFill>
        <p:spPr>
          <a:xfrm>
            <a:off x="1136663" y="1967102"/>
            <a:ext cx="599117" cy="599117"/>
          </a:xfrm>
          <a:prstGeom prst="rect">
            <a:avLst/>
          </a:prstGeom>
          <a:noFill/>
          <a:ln>
            <a:noFill/>
          </a:ln>
        </p:spPr>
      </p:pic>
      <p:pic>
        <p:nvPicPr>
          <p:cNvPr id="225" name="Google Shape;225;p11"/>
          <p:cNvPicPr preferRelativeResize="0"/>
          <p:nvPr/>
        </p:nvPicPr>
        <p:blipFill rotWithShape="1">
          <a:blip r:embed="rId6">
            <a:alphaModFix/>
          </a:blip>
          <a:srcRect b="0" l="0" r="71473" t="52289"/>
          <a:stretch/>
        </p:blipFill>
        <p:spPr>
          <a:xfrm rot="5400000">
            <a:off x="7321527" y="1987527"/>
            <a:ext cx="3644945" cy="6096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2"/>
          <p:cNvSpPr txBox="1"/>
          <p:nvPr/>
        </p:nvSpPr>
        <p:spPr>
          <a:xfrm>
            <a:off x="1136663" y="760418"/>
            <a:ext cx="10404568" cy="67706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29BA86"/>
              </a:buClr>
              <a:buSzPts val="3800"/>
              <a:buFont typeface="Quattrocento Sans"/>
              <a:buNone/>
            </a:pPr>
            <a:r>
              <a:rPr b="1" lang="pt-PT" sz="3800">
                <a:solidFill>
                  <a:srgbClr val="29BA86"/>
                </a:solidFill>
                <a:latin typeface="Quattrocento Sans"/>
                <a:ea typeface="Quattrocento Sans"/>
                <a:cs typeface="Quattrocento Sans"/>
                <a:sym typeface="Quattrocento Sans"/>
              </a:rPr>
              <a:t>Kā izveidot stundu plānu tiešsaistes nodarbībām</a:t>
            </a:r>
            <a:endParaRPr b="1" i="0" sz="3600" u="none" cap="none" strike="noStrike">
              <a:solidFill>
                <a:srgbClr val="29BA86"/>
              </a:solidFill>
              <a:latin typeface="Quattrocento Sans"/>
              <a:ea typeface="Quattrocento Sans"/>
              <a:cs typeface="Quattrocento Sans"/>
              <a:sym typeface="Quattrocento Sans"/>
            </a:endParaRPr>
          </a:p>
        </p:txBody>
      </p:sp>
      <p:sp>
        <p:nvSpPr>
          <p:cNvPr id="231" name="Google Shape;231;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232" name="Google Shape;232;p1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33" name="Google Shape;233;p1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34" name="Google Shape;234;p12"/>
          <p:cNvSpPr txBox="1"/>
          <p:nvPr/>
        </p:nvSpPr>
        <p:spPr>
          <a:xfrm>
            <a:off x="1777374" y="2082933"/>
            <a:ext cx="8637252" cy="67706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600"/>
              </a:spcAft>
              <a:buClr>
                <a:srgbClr val="000000"/>
              </a:buClr>
              <a:buSzPts val="2400"/>
              <a:buFont typeface="Arial"/>
              <a:buNone/>
            </a:pPr>
            <a:r>
              <a:rPr lang="pt-PT" sz="2400">
                <a:solidFill>
                  <a:srgbClr val="195562"/>
                </a:solidFill>
                <a:latin typeface="Quattrocento Sans"/>
                <a:ea typeface="Quattrocento Sans"/>
                <a:cs typeface="Quattrocento Sans"/>
                <a:sym typeface="Quattrocento Sans"/>
              </a:rPr>
              <a:t>NOVĒRTĒŠANA</a:t>
            </a:r>
            <a:endParaRPr b="0" i="0" sz="1400" u="none" cap="none" strike="noStrike">
              <a:solidFill>
                <a:srgbClr val="000000"/>
              </a:solidFill>
              <a:latin typeface="Arial"/>
              <a:ea typeface="Arial"/>
              <a:cs typeface="Arial"/>
              <a:sym typeface="Arial"/>
            </a:endParaRPr>
          </a:p>
        </p:txBody>
      </p:sp>
      <p:sp>
        <p:nvSpPr>
          <p:cNvPr id="235" name="Google Shape;235;p12"/>
          <p:cNvSpPr txBox="1"/>
          <p:nvPr/>
        </p:nvSpPr>
        <p:spPr>
          <a:xfrm>
            <a:off x="1777374" y="2554250"/>
            <a:ext cx="70149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Tāpat kā klātienes mācībās, arī mācot tiešsaistē, jums ir jānovērtē skolēnu mācību progress. Patiesībā, ņemot vērā fizisko attālumu starp pasniedzēju un izglītojamajiem, šis aspekts kļūst vēl svarīgāks.</a:t>
            </a:r>
            <a:endParaRPr b="0" i="0" sz="1800" u="none" cap="none" strike="noStrike">
              <a:solidFill>
                <a:schemeClr val="dk1"/>
              </a:solidFill>
              <a:latin typeface="Quattrocento Sans"/>
              <a:ea typeface="Quattrocento Sans"/>
              <a:cs typeface="Quattrocento Sans"/>
              <a:sym typeface="Quattrocento Sans"/>
            </a:endParaRPr>
          </a:p>
        </p:txBody>
      </p:sp>
      <p:pic>
        <p:nvPicPr>
          <p:cNvPr descr="Distintivo 5 com preenchimento sólido" id="236" name="Google Shape;236;p12"/>
          <p:cNvPicPr preferRelativeResize="0"/>
          <p:nvPr/>
        </p:nvPicPr>
        <p:blipFill rotWithShape="1">
          <a:blip r:embed="rId5">
            <a:alphaModFix/>
          </a:blip>
          <a:srcRect b="0" l="0" r="0" t="0"/>
          <a:stretch/>
        </p:blipFill>
        <p:spPr>
          <a:xfrm>
            <a:off x="1136663" y="1967102"/>
            <a:ext cx="599117" cy="599117"/>
          </a:xfrm>
          <a:prstGeom prst="rect">
            <a:avLst/>
          </a:prstGeom>
          <a:noFill/>
          <a:ln>
            <a:noFill/>
          </a:ln>
        </p:spPr>
      </p:pic>
      <p:pic>
        <p:nvPicPr>
          <p:cNvPr id="237" name="Google Shape;237;p12"/>
          <p:cNvPicPr preferRelativeResize="0"/>
          <p:nvPr/>
        </p:nvPicPr>
        <p:blipFill rotWithShape="1">
          <a:blip r:embed="rId6">
            <a:alphaModFix/>
          </a:blip>
          <a:srcRect b="0" l="0" r="71473" t="52289"/>
          <a:stretch/>
        </p:blipFill>
        <p:spPr>
          <a:xfrm rot="5400000">
            <a:off x="7321527" y="1987527"/>
            <a:ext cx="3644945" cy="6096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243" name="Google Shape;243;p1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44" name="Google Shape;244;p1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45" name="Google Shape;245;p13"/>
          <p:cNvSpPr txBox="1"/>
          <p:nvPr/>
        </p:nvSpPr>
        <p:spPr>
          <a:xfrm>
            <a:off x="1217490" y="2013228"/>
            <a:ext cx="9394800" cy="197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8000"/>
              <a:buFont typeface="Calibri"/>
              <a:buNone/>
            </a:pPr>
            <a:r>
              <a:rPr b="1" lang="pt-PT" sz="8000">
                <a:solidFill>
                  <a:srgbClr val="195562"/>
                </a:solidFill>
                <a:latin typeface="Calibri"/>
                <a:ea typeface="Calibri"/>
                <a:cs typeface="Calibri"/>
                <a:sym typeface="Calibri"/>
              </a:rPr>
              <a:t>PALDIES</a:t>
            </a:r>
            <a:r>
              <a:rPr b="1" i="0" lang="pt-PT" sz="8000" u="none" cap="none" strike="noStrike">
                <a:solidFill>
                  <a:srgbClr val="195562"/>
                </a:solidFill>
                <a:latin typeface="Calibri"/>
                <a:ea typeface="Calibri"/>
                <a:cs typeface="Calibri"/>
                <a:sym typeface="Calibri"/>
              </a:rPr>
              <a:t> ☺</a:t>
            </a:r>
            <a:endParaRPr b="1" i="0" sz="7200" u="none" cap="none" strike="noStrike">
              <a:solidFill>
                <a:srgbClr val="19556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19556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246" name="Google Shape;246;p1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000"/>
              <a:buFont typeface="Quattrocento Sans"/>
              <a:buNone/>
            </a:pPr>
            <a:r>
              <a:rPr b="0" i="0" lang="pt-PT" sz="1000" u="none" cap="none" strike="noStrik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b="0" i="0" lang="pt-PT" sz="1000" u="none" cap="none" strike="noStrike">
                <a:solidFill>
                  <a:srgbClr val="222222"/>
                </a:solidFill>
                <a:latin typeface="Arial"/>
                <a:ea typeface="Arial"/>
                <a:cs typeface="Arial"/>
                <a:sym typeface="Arial"/>
              </a:rPr>
              <a:t>2020-1-UK01-KA226-VET-094435</a:t>
            </a:r>
            <a:endParaRPr b="0" i="0" sz="1000" u="none" cap="none" strike="noStrike">
              <a:solidFill>
                <a:schemeClr val="dk1"/>
              </a:solidFill>
              <a:latin typeface="Quattrocento Sans"/>
              <a:ea typeface="Quattrocento Sans"/>
              <a:cs typeface="Quattrocento Sans"/>
              <a:sym typeface="Quattrocento Sans"/>
            </a:endParaRPr>
          </a:p>
        </p:txBody>
      </p:sp>
      <p:pic>
        <p:nvPicPr>
          <p:cNvPr descr="Text&#10;&#10;Description automatically generated" id="252" name="Google Shape;252;p1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3" name="Google Shape;253;p14"/>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254" name="Google Shape;254;p14"/>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id="255" name="Google Shape;255;p1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256" name="Google Shape;256;p14"/>
          <p:cNvGrpSpPr/>
          <p:nvPr/>
        </p:nvGrpSpPr>
        <p:grpSpPr>
          <a:xfrm>
            <a:off x="2569288" y="3802743"/>
            <a:ext cx="7053424" cy="1670958"/>
            <a:chOff x="2569288" y="3802743"/>
            <a:chExt cx="7053424" cy="1670958"/>
          </a:xfrm>
        </p:grpSpPr>
        <p:pic>
          <p:nvPicPr>
            <p:cNvPr descr="Qr code&#10;&#10;Description automatically generated" id="257" name="Google Shape;257;p14"/>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258" name="Google Shape;258;p14"/>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93" name="Google Shape;93;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94" name="Google Shape;94;p2"/>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95" name="Google Shape;95;p2"/>
          <p:cNvSpPr/>
          <p:nvPr/>
        </p:nvSpPr>
        <p:spPr>
          <a:xfrm>
            <a:off x="2293620" y="1257622"/>
            <a:ext cx="7664221" cy="368300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txBox="1"/>
          <p:nvPr/>
        </p:nvSpPr>
        <p:spPr>
          <a:xfrm>
            <a:off x="2293620" y="1974013"/>
            <a:ext cx="7664100" cy="585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29BB89"/>
              </a:buClr>
              <a:buSzPts val="3200"/>
              <a:buFont typeface="Quattrocento Sans"/>
              <a:buNone/>
            </a:pPr>
            <a:r>
              <a:rPr b="1" lang="pt-PT" sz="3200">
                <a:solidFill>
                  <a:srgbClr val="29BB89"/>
                </a:solidFill>
                <a:latin typeface="Quattrocento Sans"/>
                <a:ea typeface="Quattrocento Sans"/>
                <a:cs typeface="Quattrocento Sans"/>
                <a:sym typeface="Quattrocento Sans"/>
              </a:rPr>
              <a:t>IEVADS TIEŠSAISTES MĀCĪBU PROCESĀ</a:t>
            </a:r>
            <a:endParaRPr b="1" i="0" sz="3200" u="none" cap="none" strike="noStrike">
              <a:solidFill>
                <a:srgbClr val="29BB89"/>
              </a:solidFill>
              <a:latin typeface="Quattrocento Sans"/>
              <a:ea typeface="Quattrocento Sans"/>
              <a:cs typeface="Quattrocento Sans"/>
              <a:sym typeface="Quattrocento Sans"/>
            </a:endParaRPr>
          </a:p>
        </p:txBody>
      </p:sp>
      <p:sp>
        <p:nvSpPr>
          <p:cNvPr id="97" name="Google Shape;97;p2"/>
          <p:cNvSpPr txBox="1"/>
          <p:nvPr/>
        </p:nvSpPr>
        <p:spPr>
          <a:xfrm>
            <a:off x="2943584" y="2857245"/>
            <a:ext cx="64863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Calibri"/>
              <a:buNone/>
            </a:pPr>
            <a:r>
              <a:rPr lang="pt-PT" sz="2800">
                <a:solidFill>
                  <a:srgbClr val="195562"/>
                </a:solidFill>
                <a:latin typeface="Calibri"/>
                <a:ea typeface="Calibri"/>
                <a:cs typeface="Calibri"/>
                <a:sym typeface="Calibri"/>
              </a:rPr>
              <a:t>Šī moduļa mērķis ir nodrošināt PIA</a:t>
            </a:r>
            <a:r>
              <a:rPr lang="pt-PT" sz="2800">
                <a:solidFill>
                  <a:srgbClr val="195562"/>
                </a:solidFill>
                <a:latin typeface="Calibri"/>
                <a:ea typeface="Calibri"/>
                <a:cs typeface="Calibri"/>
                <a:sym typeface="Calibri"/>
              </a:rPr>
              <a:t> </a:t>
            </a:r>
            <a:r>
              <a:rPr lang="pt-PT" sz="2800">
                <a:solidFill>
                  <a:srgbClr val="195562"/>
                </a:solidFill>
                <a:latin typeface="Calibri"/>
                <a:ea typeface="Calibri"/>
                <a:cs typeface="Calibri"/>
                <a:sym typeface="Calibri"/>
              </a:rPr>
              <a:t>pasniedzējus ar zināšanām, lai izstrādātu tiešsaistes mācību programmu mācīšanai tiešsaistē.</a:t>
            </a:r>
            <a:endParaRPr b="0" i="0" sz="1800" u="none" cap="none" strike="noStrike">
              <a:solidFill>
                <a:schemeClr val="dk1"/>
              </a:solidFill>
              <a:latin typeface="Calibri"/>
              <a:ea typeface="Calibri"/>
              <a:cs typeface="Calibri"/>
              <a:sym typeface="Calibri"/>
            </a:endParaRPr>
          </a:p>
        </p:txBody>
      </p:sp>
      <p:pic>
        <p:nvPicPr>
          <p:cNvPr id="98" name="Google Shape;98;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Text&#10;&#10;Description automatically generated" id="103" name="Google Shape;103;p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4" name="Google Shape;104;p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Quattrocento Sans"/>
              <a:buNone/>
            </a:pPr>
            <a:r>
              <a:rPr b="0" i="0" lang="pt-PT"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800" u="none" cap="none" strike="noStrike">
              <a:solidFill>
                <a:schemeClr val="dk1"/>
              </a:solidFill>
              <a:latin typeface="Calibri"/>
              <a:ea typeface="Calibri"/>
              <a:cs typeface="Calibri"/>
              <a:sym typeface="Calibri"/>
            </a:endParaRPr>
          </a:p>
        </p:txBody>
      </p:sp>
      <p:sp>
        <p:nvSpPr>
          <p:cNvPr id="105" name="Google Shape;105;p3"/>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Quattrocento Sans"/>
              <a:buNone/>
            </a:pPr>
            <a:r>
              <a:rPr b="0" i="0" lang="pt-PT"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800" u="none" cap="none" strike="noStrike">
              <a:solidFill>
                <a:schemeClr val="dk1"/>
              </a:solidFill>
              <a:latin typeface="Calibri"/>
              <a:ea typeface="Calibri"/>
              <a:cs typeface="Calibri"/>
              <a:sym typeface="Calibri"/>
            </a:endParaRPr>
          </a:p>
        </p:txBody>
      </p:sp>
      <p:sp>
        <p:nvSpPr>
          <p:cNvPr id="106" name="Google Shape;106;p3"/>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Quattrocento Sans"/>
              <a:buNone/>
            </a:pPr>
            <a:r>
              <a:rPr b="0" i="0" lang="pt-PT"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800" u="none" cap="none" strike="noStrike">
              <a:solidFill>
                <a:schemeClr val="dk1"/>
              </a:solidFill>
              <a:latin typeface="Calibri"/>
              <a:ea typeface="Calibri"/>
              <a:cs typeface="Calibri"/>
              <a:sym typeface="Calibri"/>
            </a:endParaRPr>
          </a:p>
        </p:txBody>
      </p:sp>
      <p:sp>
        <p:nvSpPr>
          <p:cNvPr id="107" name="Google Shape;107;p3"/>
          <p:cNvSpPr txBox="1"/>
          <p:nvPr>
            <p:ph type="title"/>
          </p:nvPr>
        </p:nvSpPr>
        <p:spPr>
          <a:xfrm>
            <a:off x="3537769" y="787857"/>
            <a:ext cx="5409586"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pt-PT" sz="3600">
                <a:solidFill>
                  <a:srgbClr val="29BB89"/>
                </a:solidFill>
                <a:latin typeface="Quattrocento Sans"/>
                <a:ea typeface="Quattrocento Sans"/>
                <a:cs typeface="Quattrocento Sans"/>
                <a:sym typeface="Quattrocento Sans"/>
              </a:rPr>
              <a:t>Sasniedzamie rezultāti</a:t>
            </a:r>
            <a:endParaRPr/>
          </a:p>
        </p:txBody>
      </p:sp>
      <p:pic>
        <p:nvPicPr>
          <p:cNvPr id="108" name="Google Shape;108;p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graphicFrame>
        <p:nvGraphicFramePr>
          <p:cNvPr id="109" name="Google Shape;109;p3"/>
          <p:cNvGraphicFramePr/>
          <p:nvPr/>
        </p:nvGraphicFramePr>
        <p:xfrm>
          <a:off x="1285088" y="1632825"/>
          <a:ext cx="3000000" cy="3000000"/>
        </p:xfrm>
        <a:graphic>
          <a:graphicData uri="http://schemas.openxmlformats.org/drawingml/2006/table">
            <a:tbl>
              <a:tblPr bandRow="1" firstRow="1">
                <a:noFill/>
                <a:tableStyleId>{44818792-45A3-496D-9162-37D8666801DD}</a:tableStyleId>
              </a:tblPr>
              <a:tblGrid>
                <a:gridCol w="2405450"/>
                <a:gridCol w="2405450"/>
                <a:gridCol w="2405450"/>
                <a:gridCol w="2405450"/>
              </a:tblGrid>
              <a:tr h="370850">
                <a:tc>
                  <a:txBody>
                    <a:bodyPr/>
                    <a:lstStyle/>
                    <a:p>
                      <a:pPr indent="0" lvl="0" marL="0" marR="0" rtl="0" algn="ctr">
                        <a:lnSpc>
                          <a:spcPct val="100000"/>
                        </a:lnSpc>
                        <a:spcBef>
                          <a:spcPts val="0"/>
                        </a:spcBef>
                        <a:spcAft>
                          <a:spcPts val="0"/>
                        </a:spcAft>
                        <a:buClr>
                          <a:srgbClr val="000000"/>
                        </a:buClr>
                        <a:buSzPts val="1400"/>
                        <a:buFont typeface="Calibri"/>
                        <a:buNone/>
                      </a:pPr>
                      <a:r>
                        <a:rPr b="1" lang="pt-PT" sz="1400" u="none" cap="none" strike="noStrike"/>
                        <a:t>1. I</a:t>
                      </a:r>
                      <a:r>
                        <a:rPr lang="pt-PT"/>
                        <a:t>evads mācībām tiešsaistē</a:t>
                      </a:r>
                      <a:endParaRPr b="1" sz="1400" u="none" cap="none" strike="noStrike"/>
                    </a:p>
                    <a:p>
                      <a:pPr indent="0" lvl="0" marL="0" marR="0" rtl="0" algn="ctr">
                        <a:lnSpc>
                          <a:spcPct val="100000"/>
                        </a:lnSpc>
                        <a:spcBef>
                          <a:spcPts val="0"/>
                        </a:spcBef>
                        <a:spcAft>
                          <a:spcPts val="0"/>
                        </a:spcAft>
                        <a:buClr>
                          <a:srgbClr val="000000"/>
                        </a:buClr>
                        <a:buSzPts val="1400"/>
                        <a:buFont typeface="Calibri"/>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Calibri"/>
                        <a:buNone/>
                      </a:pPr>
                      <a:r>
                        <a:rPr b="1" lang="pt-PT" sz="1400" u="none" cap="none" strike="noStrike"/>
                        <a:t>2. </a:t>
                      </a:r>
                      <a:r>
                        <a:rPr lang="pt-PT"/>
                        <a:t>Tiešsaistes mācību programmu izstrāde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Calibri"/>
                        <a:buNone/>
                      </a:pPr>
                      <a:r>
                        <a:rPr b="1" lang="pt-PT" sz="1400" u="none" cap="none" strike="noStrike"/>
                        <a:t>3. </a:t>
                      </a:r>
                      <a:r>
                        <a:rPr lang="pt-PT"/>
                        <a:t>Studentu iesaistīšanās tiešsaistes mācību vidē</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FFFFFF"/>
                        </a:buClr>
                        <a:buSzPts val="1400"/>
                        <a:buFont typeface="Calibri"/>
                        <a:buNone/>
                      </a:pPr>
                      <a:r>
                        <a:rPr b="1" i="0" lang="pt-PT" sz="1400" u="none" cap="none" strike="noStrike">
                          <a:solidFill>
                            <a:srgbClr val="FFFFFF"/>
                          </a:solidFill>
                          <a:latin typeface="Calibri"/>
                          <a:ea typeface="Calibri"/>
                          <a:cs typeface="Calibri"/>
                          <a:sym typeface="Calibri"/>
                        </a:rPr>
                        <a:t>4. </a:t>
                      </a:r>
                      <a:r>
                        <a:rPr lang="pt-PT"/>
                        <a:t>Saziņa tiešsaistē</a:t>
                      </a:r>
                      <a:endParaRPr b="1" sz="1400" u="none" cap="none" strike="noStrike">
                        <a:solidFill>
                          <a:srgbClr val="FFFFFF"/>
                        </a:solidFill>
                      </a:endParaRPr>
                    </a:p>
                    <a:p>
                      <a:pPr indent="0" lvl="0" marL="0" marR="0" rtl="0" algn="ctr">
                        <a:lnSpc>
                          <a:spcPct val="100000"/>
                        </a:lnSpc>
                        <a:spcBef>
                          <a:spcPts val="0"/>
                        </a:spcBef>
                        <a:spcAft>
                          <a:spcPts val="0"/>
                        </a:spcAft>
                        <a:buClr>
                          <a:srgbClr val="000000"/>
                        </a:buClr>
                        <a:buSzPts val="1400"/>
                        <a:buFont typeface="Calibri"/>
                        <a:buNone/>
                      </a:pPr>
                      <a:r>
                        <a:t/>
                      </a:r>
                      <a:endParaRPr sz="1400" u="none" cap="none" strike="noStrike"/>
                    </a:p>
                  </a:txBody>
                  <a:tcPr marT="45725" marB="45725" marR="91450" marL="91450"/>
                </a:tc>
              </a:tr>
              <a:tr h="370850">
                <a:tc>
                  <a:txBody>
                    <a:bodyPr/>
                    <a:lstStyle/>
                    <a:p>
                      <a:pPr indent="-285750" lvl="0" marL="285750" marR="0" rtl="0" algn="l">
                        <a:lnSpc>
                          <a:spcPct val="100000"/>
                        </a:lnSpc>
                        <a:spcBef>
                          <a:spcPts val="0"/>
                        </a:spcBef>
                        <a:spcAft>
                          <a:spcPts val="0"/>
                        </a:spcAft>
                        <a:buClr>
                          <a:srgbClr val="000000"/>
                        </a:buClr>
                        <a:buSzPts val="1400"/>
                        <a:buChar char="•"/>
                      </a:pPr>
                      <a:r>
                        <a:rPr lang="pt-PT"/>
                        <a:t>Izpratne par tiešsaistes mācību specifiku.</a:t>
                      </a:r>
                      <a:endParaRPr/>
                    </a:p>
                    <a:p>
                      <a:pPr indent="-285750" lvl="0" marL="285750" marR="0" rtl="0" algn="l">
                        <a:lnSpc>
                          <a:spcPct val="100000"/>
                        </a:lnSpc>
                        <a:spcBef>
                          <a:spcPts val="0"/>
                        </a:spcBef>
                        <a:spcAft>
                          <a:spcPts val="0"/>
                        </a:spcAft>
                        <a:buClr>
                          <a:srgbClr val="000000"/>
                        </a:buClr>
                        <a:buSzPts val="1400"/>
                        <a:buChar char="•"/>
                      </a:pPr>
                      <a:r>
                        <a:rPr lang="pt-PT"/>
                        <a:t>Izpratne par to, kā attīstās tiešsaistes mācīšanās un cik svarīga ir kvalifikācijas celšana.</a:t>
                      </a:r>
                      <a:endParaRPr/>
                    </a:p>
                    <a:p>
                      <a:pPr indent="-285750" lvl="0" marL="285750" marR="0" rtl="0" algn="l">
                        <a:lnSpc>
                          <a:spcPct val="100000"/>
                        </a:lnSpc>
                        <a:spcBef>
                          <a:spcPts val="0"/>
                        </a:spcBef>
                        <a:spcAft>
                          <a:spcPts val="0"/>
                        </a:spcAft>
                        <a:buClr>
                          <a:srgbClr val="000000"/>
                        </a:buClr>
                        <a:buSzPts val="1400"/>
                        <a:buChar char="•"/>
                      </a:pPr>
                      <a:r>
                        <a:rPr lang="pt-PT"/>
                        <a:t>Apzināties tiešsaistes mācīšanās šķēršļus.</a:t>
                      </a:r>
                      <a:endParaRPr/>
                    </a:p>
                    <a:p>
                      <a:pPr indent="-285750" lvl="0" marL="285750" marR="0" rtl="0" algn="l">
                        <a:lnSpc>
                          <a:spcPct val="100000"/>
                        </a:lnSpc>
                        <a:spcBef>
                          <a:spcPts val="0"/>
                        </a:spcBef>
                        <a:spcAft>
                          <a:spcPts val="0"/>
                        </a:spcAft>
                        <a:buClr>
                          <a:srgbClr val="000000"/>
                        </a:buClr>
                        <a:buSzPts val="1400"/>
                        <a:buChar char="•"/>
                      </a:pPr>
                      <a:r>
                        <a:rPr lang="pt-PT"/>
                        <a:t>Apzināties tiešsaistes mācību priekšrocības.</a:t>
                      </a:r>
                      <a:endParaRPr/>
                    </a:p>
                    <a:p>
                      <a:pPr indent="-285750" lvl="0" marL="285750" marR="0" rtl="0" algn="l">
                        <a:lnSpc>
                          <a:spcPct val="100000"/>
                        </a:lnSpc>
                        <a:spcBef>
                          <a:spcPts val="0"/>
                        </a:spcBef>
                        <a:spcAft>
                          <a:spcPts val="0"/>
                        </a:spcAft>
                        <a:buClr>
                          <a:srgbClr val="000000"/>
                        </a:buClr>
                        <a:buSzPts val="1400"/>
                        <a:buChar char="•"/>
                      </a:pPr>
                      <a:r>
                        <a:rPr lang="pt-PT"/>
                        <a:t>Būt gatavam pārejai un pielāgoties tiešsaistes mācībām.</a:t>
                      </a:r>
                      <a:endParaRPr/>
                    </a:p>
                    <a:p>
                      <a:pPr indent="0" lvl="0" marL="0" marR="0" rtl="0" algn="l">
                        <a:lnSpc>
                          <a:spcPct val="100000"/>
                        </a:lnSpc>
                        <a:spcBef>
                          <a:spcPts val="0"/>
                        </a:spcBef>
                        <a:spcAft>
                          <a:spcPts val="0"/>
                        </a:spcAft>
                        <a:buClr>
                          <a:srgbClr val="000000"/>
                        </a:buClr>
                        <a:buSzPts val="1400"/>
                        <a:buFont typeface="Calibri"/>
                        <a:buNone/>
                      </a:pPr>
                      <a:r>
                        <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Char char="•"/>
                      </a:pPr>
                      <a:r>
                        <a:rPr lang="pt-PT"/>
                        <a:t>Izstrādāt piemērotu tiešsaistes mācību programmu.</a:t>
                      </a:r>
                      <a:endParaRPr/>
                    </a:p>
                    <a:p>
                      <a:pPr indent="-285750" lvl="0" marL="285750" marR="0" rtl="0" algn="l">
                        <a:lnSpc>
                          <a:spcPct val="100000"/>
                        </a:lnSpc>
                        <a:spcBef>
                          <a:spcPts val="0"/>
                        </a:spcBef>
                        <a:spcAft>
                          <a:spcPts val="0"/>
                        </a:spcAft>
                        <a:buClr>
                          <a:srgbClr val="000000"/>
                        </a:buClr>
                        <a:buSzPts val="1400"/>
                        <a:buChar char="•"/>
                      </a:pPr>
                      <a:r>
                        <a:rPr lang="pt-PT"/>
                        <a:t>Izpratne par to, kā strukturēt tiešsaistes mācību programmu.</a:t>
                      </a:r>
                      <a:endParaRPr/>
                    </a:p>
                    <a:p>
                      <a:pPr indent="-285750" lvl="0" marL="285750" marR="0" rtl="0" algn="l">
                        <a:lnSpc>
                          <a:spcPct val="100000"/>
                        </a:lnSpc>
                        <a:spcBef>
                          <a:spcPts val="0"/>
                        </a:spcBef>
                        <a:spcAft>
                          <a:spcPts val="0"/>
                        </a:spcAft>
                        <a:buClr>
                          <a:srgbClr val="000000"/>
                        </a:buClr>
                        <a:buSzPts val="1400"/>
                        <a:buChar char="•"/>
                      </a:pPr>
                      <a:r>
                        <a:rPr lang="pt-PT"/>
                        <a:t>Izpratne par to, kā pielāgot mācību programmu mācībām tiešsaistē.</a:t>
                      </a:r>
                      <a:endParaRPr/>
                    </a:p>
                    <a:p>
                      <a:pPr indent="0" lvl="0" marL="457200" marR="0" rtl="0" algn="l">
                        <a:lnSpc>
                          <a:spcPct val="100000"/>
                        </a:lnSpc>
                        <a:spcBef>
                          <a:spcPts val="0"/>
                        </a:spcBef>
                        <a:spcAft>
                          <a:spcPts val="0"/>
                        </a:spcAft>
                        <a:buNone/>
                      </a:pPr>
                      <a:r>
                        <a:t/>
                      </a:r>
                      <a:endParaRPr/>
                    </a:p>
                    <a:p>
                      <a:pPr indent="-196850" lvl="0" marL="28575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Char char="•"/>
                      </a:pPr>
                      <a:r>
                        <a:rPr lang="pt-PT"/>
                        <a:t>Motivēt skolēnus mācīties tiešsaistes vidē.</a:t>
                      </a:r>
                      <a:endParaRPr/>
                    </a:p>
                    <a:p>
                      <a:pPr indent="-285750" lvl="0" marL="285750" marR="0" rtl="0" algn="l">
                        <a:lnSpc>
                          <a:spcPct val="100000"/>
                        </a:lnSpc>
                        <a:spcBef>
                          <a:spcPts val="0"/>
                        </a:spcBef>
                        <a:spcAft>
                          <a:spcPts val="0"/>
                        </a:spcAft>
                        <a:buClr>
                          <a:srgbClr val="000000"/>
                        </a:buClr>
                        <a:buSzPts val="1400"/>
                        <a:buChar char="•"/>
                      </a:pPr>
                      <a:r>
                        <a:rPr lang="pt-PT"/>
                        <a:t>Atpazīt un piemērot iesaistīšanas stratēģijas.</a:t>
                      </a:r>
                      <a:endParaRPr/>
                    </a:p>
                    <a:p>
                      <a:pPr indent="-285750" lvl="0" marL="285750" marR="0" rtl="0" algn="l">
                        <a:lnSpc>
                          <a:spcPct val="100000"/>
                        </a:lnSpc>
                        <a:spcBef>
                          <a:spcPts val="0"/>
                        </a:spcBef>
                        <a:spcAft>
                          <a:spcPts val="0"/>
                        </a:spcAft>
                        <a:buClr>
                          <a:srgbClr val="000000"/>
                        </a:buClr>
                        <a:buSzPts val="1400"/>
                        <a:buChar char="•"/>
                      </a:pPr>
                      <a:r>
                        <a:rPr lang="pt-PT"/>
                        <a:t>Atpazīt un izmantot esošos iesaistīšanas rīkus. </a:t>
                      </a:r>
                      <a:endParaRPr/>
                    </a:p>
                    <a:p>
                      <a:pPr indent="-285750" lvl="0" marL="285750" marR="0" rtl="0" algn="l">
                        <a:lnSpc>
                          <a:spcPct val="100000"/>
                        </a:lnSpc>
                        <a:spcBef>
                          <a:spcPts val="0"/>
                        </a:spcBef>
                        <a:spcAft>
                          <a:spcPts val="0"/>
                        </a:spcAft>
                        <a:buClr>
                          <a:srgbClr val="000000"/>
                        </a:buClr>
                        <a:buSzPts val="1400"/>
                        <a:buChar char="•"/>
                      </a:pPr>
                      <a:r>
                        <a:rPr lang="pt-PT"/>
                        <a:t>Atrast tiešsaistes vērtēšanas stratēģijas.</a:t>
                      </a:r>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Char char="•"/>
                      </a:pPr>
                      <a:r>
                        <a:rPr lang="pt-PT"/>
                        <a:t>Izstrādāt saziņas stratēģiju, lai mudinātu studentus sazināties ar pasniedzēju un savā starpā.</a:t>
                      </a:r>
                      <a:endParaRPr/>
                    </a:p>
                    <a:p>
                      <a:pPr indent="-285750" lvl="0" marL="285750" marR="0" rtl="0" algn="l">
                        <a:lnSpc>
                          <a:spcPct val="100000"/>
                        </a:lnSpc>
                        <a:spcBef>
                          <a:spcPts val="0"/>
                        </a:spcBef>
                        <a:spcAft>
                          <a:spcPts val="0"/>
                        </a:spcAft>
                        <a:buClr>
                          <a:srgbClr val="000000"/>
                        </a:buClr>
                        <a:buSzPts val="1400"/>
                        <a:buChar char="•"/>
                      </a:pPr>
                      <a:r>
                        <a:rPr lang="pt-PT"/>
                        <a:t>Mazināt šķēršļus tiešsaistes saziņai ar saviem izglītojamajiem.</a:t>
                      </a:r>
                      <a:endParaRPr/>
                    </a:p>
                    <a:p>
                      <a:pPr indent="-285750" lvl="0" marL="285750" marR="0" rtl="0" algn="l">
                        <a:lnSpc>
                          <a:spcPct val="100000"/>
                        </a:lnSpc>
                        <a:spcBef>
                          <a:spcPts val="0"/>
                        </a:spcBef>
                        <a:spcAft>
                          <a:spcPts val="0"/>
                        </a:spcAft>
                        <a:buClr>
                          <a:srgbClr val="000000"/>
                        </a:buClr>
                        <a:buSzPts val="1400"/>
                        <a:buChar char="•"/>
                      </a:pPr>
                      <a:r>
                        <a:rPr lang="pt-PT"/>
                        <a:t>Atpazīt esošos tiešsaistes saziņas rīkus.</a:t>
                      </a:r>
                      <a:endParaRPr/>
                    </a:p>
                    <a:p>
                      <a:pPr indent="-285750" lvl="0" marL="285750" marR="0" rtl="0" algn="l">
                        <a:lnSpc>
                          <a:spcPct val="100000"/>
                        </a:lnSpc>
                        <a:spcBef>
                          <a:spcPts val="0"/>
                        </a:spcBef>
                        <a:spcAft>
                          <a:spcPts val="0"/>
                        </a:spcAft>
                        <a:buClr>
                          <a:srgbClr val="000000"/>
                        </a:buClr>
                        <a:buSzPts val="1400"/>
                        <a:buChar char="•"/>
                      </a:pPr>
                      <a:r>
                        <a:rPr lang="pt-PT"/>
                        <a:t>Izvēlēties piemērotākos tiešsaistes saziņas kanālus.</a:t>
                      </a:r>
                      <a:endParaRPr/>
                    </a:p>
                    <a:p>
                      <a:pPr indent="0" lvl="0" marL="457200" marR="0" rtl="0" algn="l">
                        <a:lnSpc>
                          <a:spcPct val="100000"/>
                        </a:lnSpc>
                        <a:spcBef>
                          <a:spcPts val="0"/>
                        </a:spcBef>
                        <a:spcAft>
                          <a:spcPts val="0"/>
                        </a:spcAft>
                        <a:buNone/>
                      </a:pPr>
                      <a:r>
                        <a:t/>
                      </a:r>
                      <a:endParaRPr/>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2584580" y="479123"/>
            <a:ext cx="7483651" cy="75251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9BB89"/>
              </a:buClr>
              <a:buSzPts val="3600"/>
              <a:buFont typeface="Quattrocento Sans"/>
              <a:buNone/>
            </a:pPr>
            <a:r>
              <a:rPr b="1" lang="pt-PT" sz="3600">
                <a:solidFill>
                  <a:srgbClr val="29BB89"/>
                </a:solidFill>
                <a:latin typeface="Quattrocento Sans"/>
                <a:ea typeface="Quattrocento Sans"/>
                <a:cs typeface="Quattrocento Sans"/>
                <a:sym typeface="Quattrocento Sans"/>
              </a:rPr>
              <a:t>Apmācība – B daļa</a:t>
            </a:r>
            <a:endParaRPr/>
          </a:p>
        </p:txBody>
      </p:sp>
      <p:sp>
        <p:nvSpPr>
          <p:cNvPr id="115" name="Google Shape;115;p4"/>
          <p:cNvSpPr txBox="1"/>
          <p:nvPr/>
        </p:nvSpPr>
        <p:spPr>
          <a:xfrm>
            <a:off x="2390476" y="1598173"/>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1.</a:t>
            </a:r>
            <a:endParaRPr b="0" i="0" sz="1800" u="none" cap="none" strike="noStrike">
              <a:solidFill>
                <a:schemeClr val="dk1"/>
              </a:solidFill>
              <a:latin typeface="Calibri"/>
              <a:ea typeface="Calibri"/>
              <a:cs typeface="Calibri"/>
              <a:sym typeface="Calibri"/>
            </a:endParaRPr>
          </a:p>
        </p:txBody>
      </p:sp>
      <p:sp>
        <p:nvSpPr>
          <p:cNvPr id="116" name="Google Shape;11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7" name="Google Shape;117;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18" name="Google Shape;118;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9" name="Google Shape;119;p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20" name="Google Shape;120;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21" name="Google Shape;121;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22" name="Google Shape;122;p4"/>
          <p:cNvSpPr txBox="1"/>
          <p:nvPr/>
        </p:nvSpPr>
        <p:spPr>
          <a:xfrm>
            <a:off x="3041597" y="1565873"/>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I</a:t>
            </a:r>
            <a:r>
              <a:rPr lang="pt-PT" sz="2000">
                <a:solidFill>
                  <a:srgbClr val="195562"/>
                </a:solidFill>
                <a:latin typeface="Quattrocento Sans"/>
                <a:ea typeface="Quattrocento Sans"/>
                <a:cs typeface="Quattrocento Sans"/>
                <a:sym typeface="Quattrocento Sans"/>
              </a:rPr>
              <a:t>evads tiešsaistes mācību procesā</a:t>
            </a:r>
            <a:endParaRPr b="0" i="0" sz="2000" u="none" cap="none" strike="noStrike">
              <a:solidFill>
                <a:srgbClr val="195562"/>
              </a:solidFill>
              <a:latin typeface="Quattrocento Sans"/>
              <a:ea typeface="Quattrocento Sans"/>
              <a:cs typeface="Quattrocento Sans"/>
              <a:sym typeface="Quattrocento Sans"/>
            </a:endParaRPr>
          </a:p>
        </p:txBody>
      </p:sp>
      <p:sp>
        <p:nvSpPr>
          <p:cNvPr id="123" name="Google Shape;123;p4"/>
          <p:cNvSpPr txBox="1"/>
          <p:nvPr/>
        </p:nvSpPr>
        <p:spPr>
          <a:xfrm>
            <a:off x="3110422" y="3875228"/>
            <a:ext cx="6505525" cy="600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Studentu iesaistīšanās tiešsaistes mācību vidē</a:t>
            </a:r>
            <a:endParaRPr b="0" i="0" sz="1800" u="none" cap="none" strike="noStrike">
              <a:solidFill>
                <a:schemeClr val="dk1"/>
              </a:solidFill>
              <a:latin typeface="Calibri"/>
              <a:ea typeface="Calibri"/>
              <a:cs typeface="Calibri"/>
              <a:sym typeface="Calibri"/>
            </a:endParaRPr>
          </a:p>
        </p:txBody>
      </p:sp>
      <p:sp>
        <p:nvSpPr>
          <p:cNvPr id="124" name="Google Shape;124;p4"/>
          <p:cNvSpPr txBox="1"/>
          <p:nvPr/>
        </p:nvSpPr>
        <p:spPr>
          <a:xfrm>
            <a:off x="3110423" y="5115860"/>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Saziņa tiešsaistē</a:t>
            </a:r>
            <a:endParaRPr b="0" i="0" sz="1800" u="none" cap="none" strike="noStrike">
              <a:solidFill>
                <a:schemeClr val="dk1"/>
              </a:solidFill>
              <a:latin typeface="Calibri"/>
              <a:ea typeface="Calibri"/>
              <a:cs typeface="Calibri"/>
              <a:sym typeface="Calibri"/>
            </a:endParaRPr>
          </a:p>
        </p:txBody>
      </p:sp>
      <p:sp>
        <p:nvSpPr>
          <p:cNvPr id="125" name="Google Shape;125;p4"/>
          <p:cNvSpPr txBox="1"/>
          <p:nvPr/>
        </p:nvSpPr>
        <p:spPr>
          <a:xfrm>
            <a:off x="2351149" y="5170291"/>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4.</a:t>
            </a:r>
            <a:endParaRPr b="0" i="0" sz="1800" u="none" cap="none" strike="noStrike">
              <a:solidFill>
                <a:schemeClr val="dk1"/>
              </a:solidFill>
              <a:latin typeface="Calibri"/>
              <a:ea typeface="Calibri"/>
              <a:cs typeface="Calibri"/>
              <a:sym typeface="Calibri"/>
            </a:endParaRPr>
          </a:p>
        </p:txBody>
      </p:sp>
      <p:sp>
        <p:nvSpPr>
          <p:cNvPr id="126" name="Google Shape;126;p4"/>
          <p:cNvSpPr txBox="1"/>
          <p:nvPr/>
        </p:nvSpPr>
        <p:spPr>
          <a:xfrm>
            <a:off x="2351148" y="396868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3.</a:t>
            </a:r>
            <a:endParaRPr b="0" i="0" sz="1800" u="none" cap="none" strike="noStrike">
              <a:solidFill>
                <a:schemeClr val="dk1"/>
              </a:solidFill>
              <a:latin typeface="Calibri"/>
              <a:ea typeface="Calibri"/>
              <a:cs typeface="Calibri"/>
              <a:sym typeface="Calibri"/>
            </a:endParaRPr>
          </a:p>
        </p:txBody>
      </p:sp>
      <p:sp>
        <p:nvSpPr>
          <p:cNvPr id="127" name="Google Shape;127;p4"/>
          <p:cNvSpPr txBox="1"/>
          <p:nvPr/>
        </p:nvSpPr>
        <p:spPr>
          <a:xfrm>
            <a:off x="2351148" y="2821504"/>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1" i="0" lang="pt-PT" sz="3200" u="none" cap="none" strike="noStrike">
                <a:solidFill>
                  <a:srgbClr val="195562"/>
                </a:solidFill>
                <a:latin typeface="Quattrocento Sans"/>
                <a:ea typeface="Quattrocento Sans"/>
                <a:cs typeface="Quattrocento Sans"/>
                <a:sym typeface="Quattrocento Sans"/>
              </a:rPr>
              <a:t>2.</a:t>
            </a:r>
            <a:endParaRPr b="1" i="0" sz="3200" u="none" cap="none" strike="noStrike">
              <a:solidFill>
                <a:srgbClr val="195562"/>
              </a:solidFill>
              <a:latin typeface="Quattrocento Sans"/>
              <a:ea typeface="Quattrocento Sans"/>
              <a:cs typeface="Quattrocento Sans"/>
              <a:sym typeface="Quattrocento Sans"/>
            </a:endParaRPr>
          </a:p>
        </p:txBody>
      </p:sp>
      <p:sp>
        <p:nvSpPr>
          <p:cNvPr id="128" name="Google Shape;128;p4"/>
          <p:cNvSpPr txBox="1"/>
          <p:nvPr/>
        </p:nvSpPr>
        <p:spPr>
          <a:xfrm>
            <a:off x="3110425" y="2747525"/>
            <a:ext cx="77613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1" lang="pt-PT" sz="3200">
                <a:solidFill>
                  <a:srgbClr val="195562"/>
                </a:solidFill>
                <a:latin typeface="Quattrocento Sans"/>
                <a:ea typeface="Quattrocento Sans"/>
                <a:cs typeface="Quattrocento Sans"/>
                <a:sym typeface="Quattrocento Sans"/>
              </a:rPr>
              <a:t>Tiešsaistes mācību programmu izstrāde</a:t>
            </a:r>
            <a:endParaRPr b="1" i="0" sz="3200" u="none" cap="none" strike="noStrike">
              <a:solidFill>
                <a:srgbClr val="195562"/>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5"/>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dolescentes a utilizar o portátil na biblioteca" id="134" name="Google Shape;134;p5"/>
          <p:cNvPicPr preferRelativeResize="0"/>
          <p:nvPr/>
        </p:nvPicPr>
        <p:blipFill rotWithShape="1">
          <a:blip r:embed="rId3">
            <a:alphaModFix/>
          </a:blip>
          <a:srcRect b="-1" l="3408" r="2473" t="0"/>
          <a:stretch/>
        </p:blipFill>
        <p:spPr>
          <a:xfrm>
            <a:off x="2522356" y="10"/>
            <a:ext cx="9669642" cy="6857990"/>
          </a:xfrm>
          <a:prstGeom prst="rect">
            <a:avLst/>
          </a:prstGeom>
          <a:noFill/>
          <a:ln>
            <a:noFill/>
          </a:ln>
        </p:spPr>
      </p:pic>
      <p:sp>
        <p:nvSpPr>
          <p:cNvPr id="135" name="Google Shape;135;p5"/>
          <p:cNvSpPr/>
          <p:nvPr/>
        </p:nvSpPr>
        <p:spPr>
          <a:xfrm>
            <a:off x="-1" y="0"/>
            <a:ext cx="7390263"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5"/>
          <p:cNvSpPr txBox="1"/>
          <p:nvPr/>
        </p:nvSpPr>
        <p:spPr>
          <a:xfrm>
            <a:off x="797158" y="433951"/>
            <a:ext cx="3822189" cy="189991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600"/>
              </a:spcAft>
              <a:buClr>
                <a:srgbClr val="000000"/>
              </a:buClr>
              <a:buSzPts val="3600"/>
              <a:buFont typeface="Arial"/>
              <a:buNone/>
            </a:pPr>
            <a:r>
              <a:rPr b="1" lang="pt-PT" sz="3600">
                <a:solidFill>
                  <a:srgbClr val="29BB89"/>
                </a:solidFill>
                <a:latin typeface="Quattrocento Sans"/>
                <a:ea typeface="Quattrocento Sans"/>
                <a:cs typeface="Quattrocento Sans"/>
                <a:sym typeface="Quattrocento Sans"/>
              </a:rPr>
              <a:t>Mācīšanās tiešsaistē</a:t>
            </a:r>
            <a:endParaRPr b="0" i="0" sz="1400" u="none" cap="none" strike="noStrike">
              <a:solidFill>
                <a:srgbClr val="000000"/>
              </a:solidFill>
              <a:latin typeface="Arial"/>
              <a:ea typeface="Arial"/>
              <a:cs typeface="Arial"/>
              <a:sym typeface="Arial"/>
            </a:endParaRPr>
          </a:p>
        </p:txBody>
      </p:sp>
      <p:sp>
        <p:nvSpPr>
          <p:cNvPr id="137" name="Google Shape;137;p5"/>
          <p:cNvSpPr txBox="1"/>
          <p:nvPr/>
        </p:nvSpPr>
        <p:spPr>
          <a:xfrm>
            <a:off x="797158" y="2031077"/>
            <a:ext cx="3025877" cy="3742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2000"/>
              <a:buFont typeface="Arial"/>
              <a:buNone/>
            </a:pPr>
            <a:r>
              <a:rPr lang="pt-PT" sz="2000">
                <a:solidFill>
                  <a:srgbClr val="195562"/>
                </a:solidFill>
                <a:latin typeface="Quattrocento Sans"/>
                <a:ea typeface="Quattrocento Sans"/>
                <a:cs typeface="Quattrocento Sans"/>
                <a:sym typeface="Quattrocento Sans"/>
              </a:rPr>
              <a:t>Mācībām tiešsaistē ir dažas līdzības ar klātienes mācībām. Taču, lai gan dažas metodes, rīki un aktivitātes labi darbojas abās vidēs, mācībām tiešsaistē ir dažas īpatnības, un tās prasa, lai pedagogs pielāgotu savus materiālus un mācīšanas veidu.</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9" name="Google Shape;139;p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40" name="Google Shape;140;p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nvSpPr>
        <p:spPr>
          <a:xfrm>
            <a:off x="867748" y="766991"/>
            <a:ext cx="99477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9BA86"/>
              </a:buClr>
              <a:buSzPts val="4000"/>
              <a:buFont typeface="Quattrocento Sans"/>
              <a:buNone/>
            </a:pPr>
            <a:r>
              <a:rPr b="1" lang="pt-PT" sz="4000">
                <a:solidFill>
                  <a:srgbClr val="29BA86"/>
                </a:solidFill>
                <a:latin typeface="Quattrocento Sans"/>
                <a:ea typeface="Quattrocento Sans"/>
                <a:cs typeface="Quattrocento Sans"/>
                <a:sym typeface="Quattrocento Sans"/>
              </a:rPr>
              <a:t>Mācīšanas metodes</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46" name="Google Shape;146;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47" name="Google Shape;147;p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8" name="Google Shape;148;p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49" name="Google Shape;149;p6"/>
          <p:cNvSpPr txBox="1"/>
          <p:nvPr/>
        </p:nvSpPr>
        <p:spPr>
          <a:xfrm>
            <a:off x="1412154" y="3828103"/>
            <a:ext cx="3020964" cy="11203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Clr>
                <a:srgbClr val="000000"/>
              </a:buClr>
              <a:buSzPts val="2400"/>
              <a:buFont typeface="Arial"/>
              <a:buNone/>
            </a:pPr>
            <a:r>
              <a:rPr lang="pt-PT" sz="2400">
                <a:solidFill>
                  <a:srgbClr val="195562"/>
                </a:solidFill>
                <a:latin typeface="Quattrocento Sans"/>
                <a:ea typeface="Quattrocento Sans"/>
                <a:cs typeface="Quattrocento Sans"/>
                <a:sym typeface="Quattrocento Sans"/>
              </a:rPr>
              <a:t>Tas palīdz skolēniem saglabāt zināšanas</a:t>
            </a:r>
            <a:endParaRPr b="0" i="0" sz="1400" u="none" cap="none" strike="noStrike">
              <a:solidFill>
                <a:srgbClr val="000000"/>
              </a:solidFill>
              <a:latin typeface="Arial"/>
              <a:ea typeface="Arial"/>
              <a:cs typeface="Arial"/>
              <a:sym typeface="Arial"/>
            </a:endParaRPr>
          </a:p>
        </p:txBody>
      </p:sp>
      <p:sp>
        <p:nvSpPr>
          <p:cNvPr id="150" name="Google Shape;150;p6"/>
          <p:cNvSpPr txBox="1"/>
          <p:nvPr/>
        </p:nvSpPr>
        <p:spPr>
          <a:xfrm>
            <a:off x="1820239" y="1944326"/>
            <a:ext cx="86019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Ir daudz mācību metožu, taču ne visas ir piemērotas katrai videi. Ir svarīgi izvēlēties pareizās metodes mācīšanai tiešsaistē un saviem skolēniem, jo...</a:t>
            </a:r>
            <a:endParaRPr b="0" i="0" sz="1800" u="none" cap="none" strike="noStrike">
              <a:solidFill>
                <a:schemeClr val="dk1"/>
              </a:solidFill>
              <a:latin typeface="Quattrocento Sans"/>
              <a:ea typeface="Quattrocento Sans"/>
              <a:cs typeface="Quattrocento Sans"/>
              <a:sym typeface="Quattrocento Sans"/>
            </a:endParaRPr>
          </a:p>
        </p:txBody>
      </p:sp>
      <p:sp>
        <p:nvSpPr>
          <p:cNvPr id="151" name="Google Shape;151;p6"/>
          <p:cNvSpPr txBox="1"/>
          <p:nvPr/>
        </p:nvSpPr>
        <p:spPr>
          <a:xfrm>
            <a:off x="7758882" y="3828103"/>
            <a:ext cx="3020964" cy="1120362"/>
          </a:xfrm>
          <a:prstGeom prst="rect">
            <a:avLst/>
          </a:prstGeom>
          <a:noFill/>
          <a:ln>
            <a:noFill/>
          </a:ln>
        </p:spPr>
        <p:txBody>
          <a:bodyPr anchorCtr="0" anchor="t" bIns="45700" lIns="91425" spcFirstLastPara="1" rIns="91425" wrap="square" tIns="45700">
            <a:normAutofit lnSpcReduction="20000"/>
          </a:bodyPr>
          <a:lstStyle/>
          <a:p>
            <a:pPr indent="0" lvl="0" marL="0" marR="0" rtl="0" algn="ctr">
              <a:lnSpc>
                <a:spcPct val="90000"/>
              </a:lnSpc>
              <a:spcBef>
                <a:spcPts val="0"/>
              </a:spcBef>
              <a:spcAft>
                <a:spcPts val="600"/>
              </a:spcAft>
              <a:buClr>
                <a:srgbClr val="000000"/>
              </a:buClr>
              <a:buSzPts val="2400"/>
              <a:buFont typeface="Arial"/>
              <a:buNone/>
            </a:pPr>
            <a:r>
              <a:rPr lang="pt-PT" sz="2400">
                <a:solidFill>
                  <a:srgbClr val="195562"/>
                </a:solidFill>
                <a:latin typeface="Quattrocento Sans"/>
                <a:ea typeface="Quattrocento Sans"/>
                <a:cs typeface="Quattrocento Sans"/>
                <a:sym typeface="Quattrocento Sans"/>
              </a:rPr>
              <a:t>Tas padara nodarbības dinamiskākas un interesantākas</a:t>
            </a:r>
            <a:endParaRPr b="0" i="0" sz="1400" u="none" cap="none" strike="noStrike">
              <a:solidFill>
                <a:srgbClr val="000000"/>
              </a:solidFill>
              <a:latin typeface="Arial"/>
              <a:ea typeface="Arial"/>
              <a:cs typeface="Arial"/>
              <a:sym typeface="Arial"/>
            </a:endParaRPr>
          </a:p>
        </p:txBody>
      </p:sp>
      <p:sp>
        <p:nvSpPr>
          <p:cNvPr id="152" name="Google Shape;152;p6"/>
          <p:cNvSpPr txBox="1"/>
          <p:nvPr/>
        </p:nvSpPr>
        <p:spPr>
          <a:xfrm>
            <a:off x="4585518" y="3828103"/>
            <a:ext cx="3020964" cy="11203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Clr>
                <a:srgbClr val="000000"/>
              </a:buClr>
              <a:buSzPts val="2400"/>
              <a:buFont typeface="Arial"/>
              <a:buNone/>
            </a:pPr>
            <a:r>
              <a:rPr lang="pt-PT" sz="2400">
                <a:solidFill>
                  <a:srgbClr val="195562"/>
                </a:solidFill>
                <a:latin typeface="Quattrocento Sans"/>
                <a:ea typeface="Quattrocento Sans"/>
                <a:cs typeface="Quattrocento Sans"/>
                <a:sym typeface="Quattrocento Sans"/>
              </a:rPr>
              <a:t>Tas motivē skolēnus un liek viņiem iesaistīties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nvSpPr>
        <p:spPr>
          <a:xfrm>
            <a:off x="867748" y="766991"/>
            <a:ext cx="99477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9BA86"/>
              </a:buClr>
              <a:buSzPts val="4000"/>
              <a:buFont typeface="Quattrocento Sans"/>
              <a:buNone/>
            </a:pPr>
            <a:r>
              <a:rPr b="1" lang="pt-PT" sz="4000">
                <a:solidFill>
                  <a:srgbClr val="29BA86"/>
                </a:solidFill>
                <a:latin typeface="Quattrocento Sans"/>
                <a:ea typeface="Quattrocento Sans"/>
                <a:cs typeface="Quattrocento Sans"/>
                <a:sym typeface="Quattrocento Sans"/>
              </a:rPr>
              <a:t>Mācīšanas metodes: piemēri</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58" name="Google Shape;158;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59" name="Google Shape;159;p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60" name="Google Shape;160;p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grpSp>
        <p:nvGrpSpPr>
          <p:cNvPr id="161" name="Google Shape;161;p7"/>
          <p:cNvGrpSpPr/>
          <p:nvPr/>
        </p:nvGrpSpPr>
        <p:grpSpPr>
          <a:xfrm>
            <a:off x="2033959" y="2019797"/>
            <a:ext cx="8124081" cy="3772081"/>
            <a:chOff x="1959" y="0"/>
            <a:chExt cx="8124081" cy="3772081"/>
          </a:xfrm>
        </p:grpSpPr>
        <p:sp>
          <p:nvSpPr>
            <p:cNvPr id="162" name="Google Shape;162;p7"/>
            <p:cNvSpPr/>
            <p:nvPr/>
          </p:nvSpPr>
          <p:spPr>
            <a:xfrm>
              <a:off x="1959" y="0"/>
              <a:ext cx="1922859" cy="3772081"/>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7"/>
            <p:cNvSpPr txBox="1"/>
            <p:nvPr/>
          </p:nvSpPr>
          <p:spPr>
            <a:xfrm>
              <a:off x="1959" y="0"/>
              <a:ext cx="1922859" cy="1131624"/>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dk1"/>
                </a:buClr>
                <a:buSzPts val="2300"/>
                <a:buFont typeface="Calibri"/>
                <a:buNone/>
              </a:pPr>
              <a:r>
                <a:rPr lang="pt-PT" sz="2000">
                  <a:solidFill>
                    <a:schemeClr val="dk1"/>
                  </a:solidFill>
                  <a:latin typeface="Calibri"/>
                  <a:ea typeface="Calibri"/>
                  <a:cs typeface="Calibri"/>
                  <a:sym typeface="Calibri"/>
                </a:rPr>
                <a:t>Pašvadīta mācīšanās</a:t>
              </a:r>
              <a:endParaRPr b="0" i="0" sz="2000" u="none" cap="none" strike="noStrike">
                <a:solidFill>
                  <a:schemeClr val="dk1"/>
                </a:solidFill>
                <a:latin typeface="Calibri"/>
                <a:ea typeface="Calibri"/>
                <a:cs typeface="Calibri"/>
                <a:sym typeface="Calibri"/>
              </a:endParaRPr>
            </a:p>
          </p:txBody>
        </p:sp>
        <p:sp>
          <p:nvSpPr>
            <p:cNvPr id="164" name="Google Shape;164;p7"/>
            <p:cNvSpPr/>
            <p:nvPr/>
          </p:nvSpPr>
          <p:spPr>
            <a:xfrm>
              <a:off x="194245" y="1131624"/>
              <a:ext cx="1538287" cy="2451852"/>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
            <p:cNvSpPr txBox="1"/>
            <p:nvPr/>
          </p:nvSpPr>
          <p:spPr>
            <a:xfrm>
              <a:off x="239300" y="1176679"/>
              <a:ext cx="1448177" cy="2361742"/>
            </a:xfrm>
            <a:prstGeom prst="rect">
              <a:avLst/>
            </a:prstGeom>
            <a:noFill/>
            <a:ln>
              <a:noFill/>
            </a:ln>
          </p:spPr>
          <p:txBody>
            <a:bodyPr anchorCtr="0" anchor="ctr" bIns="34275" lIns="45700" spcFirstLastPara="1" rIns="45700" wrap="square" tIns="34275">
              <a:noAutofit/>
            </a:bodyPr>
            <a:lstStyle/>
            <a:p>
              <a:pPr indent="0" lvl="0" marL="0" marR="0" rtl="0" algn="ctr">
                <a:lnSpc>
                  <a:spcPct val="90000"/>
                </a:lnSpc>
                <a:spcBef>
                  <a:spcPts val="0"/>
                </a:spcBef>
                <a:spcAft>
                  <a:spcPts val="0"/>
                </a:spcAft>
                <a:buClr>
                  <a:schemeClr val="lt1"/>
                </a:buClr>
                <a:buSzPts val="1800"/>
                <a:buFont typeface="Calibri"/>
                <a:buNone/>
              </a:pPr>
              <a:r>
                <a:rPr b="0" i="0" lang="pt-PT" sz="1800" u="none" cap="none" strike="noStrike">
                  <a:solidFill>
                    <a:schemeClr val="lt1"/>
                  </a:solidFill>
                  <a:latin typeface="Calibri"/>
                  <a:ea typeface="Calibri"/>
                  <a:cs typeface="Calibri"/>
                  <a:sym typeface="Calibri"/>
                </a:rPr>
                <a:t>The learner has autnomy over their learning experience. </a:t>
              </a:r>
              <a:endParaRPr b="0" i="0" sz="1400" u="none" cap="none" strike="noStrike">
                <a:solidFill>
                  <a:srgbClr val="000000"/>
                </a:solidFill>
                <a:latin typeface="Arial"/>
                <a:ea typeface="Arial"/>
                <a:cs typeface="Arial"/>
                <a:sym typeface="Arial"/>
              </a:endParaRPr>
            </a:p>
          </p:txBody>
        </p:sp>
        <p:sp>
          <p:nvSpPr>
            <p:cNvPr id="166" name="Google Shape;166;p7"/>
            <p:cNvSpPr/>
            <p:nvPr/>
          </p:nvSpPr>
          <p:spPr>
            <a:xfrm>
              <a:off x="2069033" y="0"/>
              <a:ext cx="1922859" cy="3772081"/>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7"/>
            <p:cNvSpPr txBox="1"/>
            <p:nvPr/>
          </p:nvSpPr>
          <p:spPr>
            <a:xfrm>
              <a:off x="2069033" y="0"/>
              <a:ext cx="1922859" cy="1131624"/>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dk1"/>
                </a:buClr>
                <a:buSzPts val="2300"/>
                <a:buFont typeface="Calibri"/>
                <a:buNone/>
              </a:pPr>
              <a:r>
                <a:rPr lang="pt-PT" sz="2000">
                  <a:solidFill>
                    <a:schemeClr val="dk1"/>
                  </a:solidFill>
                  <a:latin typeface="Calibri"/>
                  <a:ea typeface="Calibri"/>
                  <a:cs typeface="Calibri"/>
                  <a:sym typeface="Calibri"/>
                </a:rPr>
                <a:t>Apgrieztā mācīšanās (</a:t>
              </a:r>
              <a:r>
                <a:rPr i="1" lang="pt-PT" sz="2000">
                  <a:solidFill>
                    <a:schemeClr val="dk1"/>
                  </a:solidFill>
                  <a:latin typeface="Calibri"/>
                  <a:ea typeface="Calibri"/>
                  <a:cs typeface="Calibri"/>
                  <a:sym typeface="Calibri"/>
                </a:rPr>
                <a:t>f</a:t>
              </a:r>
              <a:r>
                <a:rPr b="0" i="1" lang="pt-PT" sz="2000" u="none" cap="none" strike="noStrike">
                  <a:solidFill>
                    <a:schemeClr val="dk1"/>
                  </a:solidFill>
                  <a:latin typeface="Calibri"/>
                  <a:ea typeface="Calibri"/>
                  <a:cs typeface="Calibri"/>
                  <a:sym typeface="Calibri"/>
                </a:rPr>
                <a:t>lipped classroom</a:t>
              </a:r>
              <a:r>
                <a:rPr b="0" i="0" lang="pt-PT" sz="2000" u="none" cap="none" strike="noStrike">
                  <a:solidFill>
                    <a:schemeClr val="dk1"/>
                  </a:solidFill>
                  <a:latin typeface="Calibri"/>
                  <a:ea typeface="Calibri"/>
                  <a:cs typeface="Calibri"/>
                  <a:sym typeface="Calibri"/>
                </a:rPr>
                <a:t>)</a:t>
              </a:r>
              <a:endParaRPr b="0" i="0" sz="2000" u="none" cap="none" strike="noStrike">
                <a:solidFill>
                  <a:schemeClr val="dk1"/>
                </a:solidFill>
                <a:latin typeface="Calibri"/>
                <a:ea typeface="Calibri"/>
                <a:cs typeface="Calibri"/>
                <a:sym typeface="Calibri"/>
              </a:endParaRPr>
            </a:p>
          </p:txBody>
        </p:sp>
        <p:sp>
          <p:nvSpPr>
            <p:cNvPr id="168" name="Google Shape;168;p7"/>
            <p:cNvSpPr/>
            <p:nvPr/>
          </p:nvSpPr>
          <p:spPr>
            <a:xfrm>
              <a:off x="2261319" y="1131624"/>
              <a:ext cx="1538287" cy="2451852"/>
            </a:xfrm>
            <a:prstGeom prst="roundRect">
              <a:avLst>
                <a:gd fmla="val 10000" name="adj"/>
              </a:avLst>
            </a:prstGeom>
            <a:solidFill>
              <a:srgbClr val="50C9B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7"/>
            <p:cNvSpPr txBox="1"/>
            <p:nvPr/>
          </p:nvSpPr>
          <p:spPr>
            <a:xfrm>
              <a:off x="2306374" y="1176679"/>
              <a:ext cx="1448177" cy="2361742"/>
            </a:xfrm>
            <a:prstGeom prst="rect">
              <a:avLst/>
            </a:prstGeom>
            <a:noFill/>
            <a:ln>
              <a:noFill/>
            </a:ln>
          </p:spPr>
          <p:txBody>
            <a:bodyPr anchorCtr="0" anchor="ctr" bIns="34275" lIns="45700" spcFirstLastPara="1" rIns="45700" wrap="square" tIns="34275">
              <a:noAutofit/>
            </a:bodyPr>
            <a:lstStyle/>
            <a:p>
              <a:pPr indent="0" lvl="0" marL="0" marR="0" rtl="0" algn="ctr">
                <a:lnSpc>
                  <a:spcPct val="90000"/>
                </a:lnSpc>
                <a:spcBef>
                  <a:spcPts val="0"/>
                </a:spcBef>
                <a:spcAft>
                  <a:spcPts val="0"/>
                </a:spcAft>
                <a:buClr>
                  <a:schemeClr val="lt1"/>
                </a:buClr>
                <a:buSzPts val="1800"/>
                <a:buFont typeface="Calibri"/>
                <a:buNone/>
              </a:pPr>
              <a:r>
                <a:rPr lang="pt-PT" sz="1800">
                  <a:solidFill>
                    <a:schemeClr val="lt1"/>
                  </a:solidFill>
                  <a:latin typeface="Calibri"/>
                  <a:ea typeface="Calibri"/>
                  <a:cs typeface="Calibri"/>
                  <a:sym typeface="Calibri"/>
                </a:rPr>
                <a:t>Skolēni tiek aicināti iepriekš veikt izpēti, lai to varētu apspriest klasē.</a:t>
              </a:r>
              <a:endParaRPr b="0" i="0" sz="1800" u="none" cap="none" strike="noStrike">
                <a:solidFill>
                  <a:schemeClr val="lt1"/>
                </a:solidFill>
                <a:latin typeface="Calibri"/>
                <a:ea typeface="Calibri"/>
                <a:cs typeface="Calibri"/>
                <a:sym typeface="Calibri"/>
              </a:endParaRPr>
            </a:p>
          </p:txBody>
        </p:sp>
        <p:sp>
          <p:nvSpPr>
            <p:cNvPr id="170" name="Google Shape;170;p7"/>
            <p:cNvSpPr/>
            <p:nvPr/>
          </p:nvSpPr>
          <p:spPr>
            <a:xfrm>
              <a:off x="4136107" y="0"/>
              <a:ext cx="1922859" cy="3772081"/>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7"/>
            <p:cNvSpPr txBox="1"/>
            <p:nvPr/>
          </p:nvSpPr>
          <p:spPr>
            <a:xfrm>
              <a:off x="4136107" y="0"/>
              <a:ext cx="1922859" cy="1131624"/>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dk1"/>
                </a:buClr>
                <a:buSzPts val="2300"/>
                <a:buFont typeface="Calibri"/>
                <a:buNone/>
              </a:pPr>
              <a:r>
                <a:rPr lang="pt-PT" sz="2000">
                  <a:solidFill>
                    <a:schemeClr val="dk1"/>
                  </a:solidFill>
                  <a:latin typeface="Calibri"/>
                  <a:ea typeface="Calibri"/>
                  <a:cs typeface="Calibri"/>
                  <a:sym typeface="Calibri"/>
                </a:rPr>
                <a:t>Spēļošanās</a:t>
              </a:r>
              <a:endParaRPr b="0" i="0" sz="2000" u="none" cap="none" strike="noStrike">
                <a:solidFill>
                  <a:schemeClr val="dk1"/>
                </a:solidFill>
                <a:latin typeface="Calibri"/>
                <a:ea typeface="Calibri"/>
                <a:cs typeface="Calibri"/>
                <a:sym typeface="Calibri"/>
              </a:endParaRPr>
            </a:p>
          </p:txBody>
        </p:sp>
        <p:sp>
          <p:nvSpPr>
            <p:cNvPr id="172" name="Google Shape;172;p7"/>
            <p:cNvSpPr/>
            <p:nvPr/>
          </p:nvSpPr>
          <p:spPr>
            <a:xfrm>
              <a:off x="4328393" y="1131624"/>
              <a:ext cx="1538287" cy="2451852"/>
            </a:xfrm>
            <a:prstGeom prst="roundRect">
              <a:avLst>
                <a:gd fmla="val 10000" name="adj"/>
              </a:avLst>
            </a:prstGeom>
            <a:solidFill>
              <a:srgbClr val="48BD6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7"/>
            <p:cNvSpPr txBox="1"/>
            <p:nvPr/>
          </p:nvSpPr>
          <p:spPr>
            <a:xfrm>
              <a:off x="4373448" y="1176679"/>
              <a:ext cx="1448177" cy="2361742"/>
            </a:xfrm>
            <a:prstGeom prst="rect">
              <a:avLst/>
            </a:prstGeom>
            <a:noFill/>
            <a:ln>
              <a:noFill/>
            </a:ln>
          </p:spPr>
          <p:txBody>
            <a:bodyPr anchorCtr="0" anchor="ctr" bIns="34275" lIns="45700" spcFirstLastPara="1" rIns="45700" wrap="square" tIns="34275">
              <a:noAutofit/>
            </a:bodyPr>
            <a:lstStyle/>
            <a:p>
              <a:pPr indent="0" lvl="0" marL="0" marR="0" rtl="0" algn="ctr">
                <a:lnSpc>
                  <a:spcPct val="90000"/>
                </a:lnSpc>
                <a:spcBef>
                  <a:spcPts val="0"/>
                </a:spcBef>
                <a:spcAft>
                  <a:spcPts val="0"/>
                </a:spcAft>
                <a:buClr>
                  <a:schemeClr val="lt1"/>
                </a:buClr>
                <a:buSzPts val="1800"/>
                <a:buFont typeface="Calibri"/>
                <a:buNone/>
              </a:pPr>
              <a:r>
                <a:rPr lang="pt-PT" sz="1800">
                  <a:solidFill>
                    <a:schemeClr val="lt1"/>
                  </a:solidFill>
                  <a:latin typeface="Calibri"/>
                  <a:ea typeface="Calibri"/>
                  <a:cs typeface="Calibri"/>
                  <a:sym typeface="Calibri"/>
                </a:rPr>
                <a:t>Mācīšana, izmantojot mācību spēles.</a:t>
              </a:r>
              <a:endParaRPr b="0" i="0" sz="1400" u="none" cap="none" strike="noStrike">
                <a:solidFill>
                  <a:srgbClr val="000000"/>
                </a:solidFill>
                <a:latin typeface="Arial"/>
                <a:ea typeface="Arial"/>
                <a:cs typeface="Arial"/>
                <a:sym typeface="Arial"/>
              </a:endParaRPr>
            </a:p>
          </p:txBody>
        </p:sp>
        <p:sp>
          <p:nvSpPr>
            <p:cNvPr id="174" name="Google Shape;174;p7"/>
            <p:cNvSpPr/>
            <p:nvPr/>
          </p:nvSpPr>
          <p:spPr>
            <a:xfrm>
              <a:off x="6203181" y="0"/>
              <a:ext cx="1922859" cy="3772081"/>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7"/>
            <p:cNvSpPr txBox="1"/>
            <p:nvPr/>
          </p:nvSpPr>
          <p:spPr>
            <a:xfrm>
              <a:off x="6203181" y="0"/>
              <a:ext cx="1922859" cy="1131624"/>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dk1"/>
                </a:buClr>
                <a:buSzPts val="2300"/>
                <a:buFont typeface="Calibri"/>
                <a:buNone/>
              </a:pPr>
              <a:r>
                <a:rPr lang="pt-PT" sz="2000">
                  <a:solidFill>
                    <a:schemeClr val="dk1"/>
                  </a:solidFill>
                  <a:latin typeface="Calibri"/>
                  <a:ea typeface="Calibri"/>
                  <a:cs typeface="Calibri"/>
                  <a:sym typeface="Calibri"/>
                </a:rPr>
                <a:t>Uz izaicinājumiem balstīta mācīšanās</a:t>
              </a:r>
              <a:endParaRPr b="0" i="0" sz="2000" u="none" cap="none" strike="noStrike">
                <a:solidFill>
                  <a:schemeClr val="dk1"/>
                </a:solidFill>
                <a:latin typeface="Calibri"/>
                <a:ea typeface="Calibri"/>
                <a:cs typeface="Calibri"/>
                <a:sym typeface="Calibri"/>
              </a:endParaRPr>
            </a:p>
          </p:txBody>
        </p:sp>
        <p:sp>
          <p:nvSpPr>
            <p:cNvPr id="176" name="Google Shape;176;p7"/>
            <p:cNvSpPr/>
            <p:nvPr/>
          </p:nvSpPr>
          <p:spPr>
            <a:xfrm>
              <a:off x="6395466" y="1131624"/>
              <a:ext cx="1538287" cy="2451852"/>
            </a:xfrm>
            <a:prstGeom prst="roundRect">
              <a:avLst>
                <a:gd fmla="val 10000"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7"/>
            <p:cNvSpPr txBox="1"/>
            <p:nvPr/>
          </p:nvSpPr>
          <p:spPr>
            <a:xfrm>
              <a:off x="6440521" y="1176679"/>
              <a:ext cx="1448177" cy="2361742"/>
            </a:xfrm>
            <a:prstGeom prst="rect">
              <a:avLst/>
            </a:prstGeom>
            <a:noFill/>
            <a:ln>
              <a:noFill/>
            </a:ln>
          </p:spPr>
          <p:txBody>
            <a:bodyPr anchorCtr="0" anchor="ctr" bIns="34275" lIns="45700" spcFirstLastPara="1" rIns="45700" wrap="square" tIns="34275">
              <a:noAutofit/>
            </a:bodyPr>
            <a:lstStyle/>
            <a:p>
              <a:pPr indent="0" lvl="0" marL="0" marR="0" rtl="0" algn="ctr">
                <a:lnSpc>
                  <a:spcPct val="90000"/>
                </a:lnSpc>
                <a:spcBef>
                  <a:spcPts val="0"/>
                </a:spcBef>
                <a:spcAft>
                  <a:spcPts val="0"/>
                </a:spcAft>
                <a:buClr>
                  <a:schemeClr val="lt1"/>
                </a:buClr>
                <a:buSzPts val="1800"/>
                <a:buFont typeface="Calibri"/>
                <a:buNone/>
              </a:pPr>
              <a:r>
                <a:rPr lang="pt-PT" sz="1800">
                  <a:solidFill>
                    <a:schemeClr val="lt1"/>
                  </a:solidFill>
                  <a:latin typeface="Calibri"/>
                  <a:ea typeface="Calibri"/>
                  <a:cs typeface="Calibri"/>
                  <a:sym typeface="Calibri"/>
                </a:rPr>
                <a:t>Aktīva un uz sadarbību balstīta metodoloģija, kurā skolēni mācās, risinot reālas problēmas.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nvSpPr>
        <p:spPr>
          <a:xfrm>
            <a:off x="1136663" y="760418"/>
            <a:ext cx="10404568" cy="6770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BA86"/>
              </a:buClr>
              <a:buSzPts val="3800"/>
              <a:buFont typeface="Quattrocento Sans"/>
              <a:buNone/>
            </a:pPr>
            <a:r>
              <a:rPr b="1" lang="pt-PT" sz="3800">
                <a:solidFill>
                  <a:srgbClr val="29BA86"/>
                </a:solidFill>
                <a:latin typeface="Quattrocento Sans"/>
                <a:ea typeface="Quattrocento Sans"/>
                <a:cs typeface="Quattrocento Sans"/>
                <a:sym typeface="Quattrocento Sans"/>
              </a:rPr>
              <a:t>Kā izveidot stundu plānu tiešsaistes nodarbībām</a:t>
            </a:r>
            <a:endParaRPr b="1" i="0" sz="3600" u="none" cap="none" strike="noStrike">
              <a:solidFill>
                <a:srgbClr val="29BA86"/>
              </a:solidFill>
              <a:latin typeface="Quattrocento Sans"/>
              <a:ea typeface="Quattrocento Sans"/>
              <a:cs typeface="Quattrocento Sans"/>
              <a:sym typeface="Quattrocento Sans"/>
            </a:endParaRPr>
          </a:p>
        </p:txBody>
      </p:sp>
      <p:sp>
        <p:nvSpPr>
          <p:cNvPr id="183" name="Google Shape;183;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84" name="Google Shape;184;p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85" name="Google Shape;185;p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86" name="Google Shape;186;p8"/>
          <p:cNvSpPr txBox="1"/>
          <p:nvPr/>
        </p:nvSpPr>
        <p:spPr>
          <a:xfrm>
            <a:off x="1777374" y="2082933"/>
            <a:ext cx="8637252" cy="67706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600"/>
              </a:spcAft>
              <a:buClr>
                <a:srgbClr val="000000"/>
              </a:buClr>
              <a:buSzPts val="2400"/>
              <a:buFont typeface="Arial"/>
              <a:buNone/>
            </a:pPr>
            <a:r>
              <a:rPr lang="pt-PT" sz="2400">
                <a:solidFill>
                  <a:srgbClr val="195562"/>
                </a:solidFill>
                <a:latin typeface="Quattrocento Sans"/>
                <a:ea typeface="Quattrocento Sans"/>
                <a:cs typeface="Quattrocento Sans"/>
                <a:sym typeface="Quattrocento Sans"/>
              </a:rPr>
              <a:t>NOSAKIET TEMATU, MĒRĶUS UN SATURU.</a:t>
            </a:r>
            <a:endParaRPr b="0" i="0" sz="1400" u="none" cap="none" strike="noStrike">
              <a:solidFill>
                <a:srgbClr val="000000"/>
              </a:solidFill>
              <a:latin typeface="Arial"/>
              <a:ea typeface="Arial"/>
              <a:cs typeface="Arial"/>
              <a:sym typeface="Arial"/>
            </a:endParaRPr>
          </a:p>
        </p:txBody>
      </p:sp>
      <p:sp>
        <p:nvSpPr>
          <p:cNvPr id="187" name="Google Shape;187;p8"/>
          <p:cNvSpPr txBox="1"/>
          <p:nvPr/>
        </p:nvSpPr>
        <p:spPr>
          <a:xfrm>
            <a:off x="1777374" y="2554250"/>
            <a:ext cx="70149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Tiešsaistes nodarbības un klātienes nodarbības tēma, mērķi un saturs neatšķiras.</a:t>
            </a:r>
            <a:endParaRPr b="0" i="0" sz="1800" u="none" cap="none" strike="noStrike">
              <a:solidFill>
                <a:schemeClr val="dk1"/>
              </a:solidFill>
              <a:latin typeface="Quattrocento Sans"/>
              <a:ea typeface="Quattrocento Sans"/>
              <a:cs typeface="Quattrocento Sans"/>
              <a:sym typeface="Quattrocento Sans"/>
            </a:endParaRPr>
          </a:p>
        </p:txBody>
      </p:sp>
      <p:pic>
        <p:nvPicPr>
          <p:cNvPr descr="Distintivo 1 com preenchimento sólido" id="188" name="Google Shape;188;p8"/>
          <p:cNvPicPr preferRelativeResize="0"/>
          <p:nvPr/>
        </p:nvPicPr>
        <p:blipFill rotWithShape="1">
          <a:blip r:embed="rId5">
            <a:alphaModFix/>
          </a:blip>
          <a:srcRect b="0" l="0" r="0" t="0"/>
          <a:stretch/>
        </p:blipFill>
        <p:spPr>
          <a:xfrm>
            <a:off x="1136663" y="1967102"/>
            <a:ext cx="599117" cy="599117"/>
          </a:xfrm>
          <a:prstGeom prst="rect">
            <a:avLst/>
          </a:prstGeom>
          <a:noFill/>
          <a:ln>
            <a:noFill/>
          </a:ln>
        </p:spPr>
      </p:pic>
      <p:pic>
        <p:nvPicPr>
          <p:cNvPr id="189" name="Google Shape;189;p8"/>
          <p:cNvPicPr preferRelativeResize="0"/>
          <p:nvPr/>
        </p:nvPicPr>
        <p:blipFill rotWithShape="1">
          <a:blip r:embed="rId6">
            <a:alphaModFix/>
          </a:blip>
          <a:srcRect b="0" l="0" r="71473" t="52289"/>
          <a:stretch/>
        </p:blipFill>
        <p:spPr>
          <a:xfrm rot="5400000">
            <a:off x="7321527" y="1987527"/>
            <a:ext cx="3644945" cy="6096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nvSpPr>
        <p:spPr>
          <a:xfrm>
            <a:off x="1136663" y="760418"/>
            <a:ext cx="10404568" cy="67706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29BA86"/>
              </a:buClr>
              <a:buSzPts val="3800"/>
              <a:buFont typeface="Quattrocento Sans"/>
              <a:buNone/>
            </a:pPr>
            <a:r>
              <a:rPr b="1" lang="pt-PT" sz="3800">
                <a:solidFill>
                  <a:srgbClr val="29BA86"/>
                </a:solidFill>
                <a:latin typeface="Quattrocento Sans"/>
                <a:ea typeface="Quattrocento Sans"/>
                <a:cs typeface="Quattrocento Sans"/>
                <a:sym typeface="Quattrocento Sans"/>
              </a:rPr>
              <a:t>Kā izveidot stundu plānu tiešsaistes nodarbībām</a:t>
            </a:r>
            <a:endParaRPr b="1" i="0" sz="3600" u="none" cap="none" strike="noStrike">
              <a:solidFill>
                <a:srgbClr val="29BA86"/>
              </a:solidFill>
              <a:latin typeface="Quattrocento Sans"/>
              <a:ea typeface="Quattrocento Sans"/>
              <a:cs typeface="Quattrocento Sans"/>
              <a:sym typeface="Quattrocento Sans"/>
            </a:endParaRPr>
          </a:p>
        </p:txBody>
      </p:sp>
      <p:sp>
        <p:nvSpPr>
          <p:cNvPr id="195" name="Google Shape;195;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96" name="Google Shape;196;p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7" name="Google Shape;197;p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98" name="Google Shape;198;p9"/>
          <p:cNvSpPr txBox="1"/>
          <p:nvPr/>
        </p:nvSpPr>
        <p:spPr>
          <a:xfrm>
            <a:off x="1777374" y="2082933"/>
            <a:ext cx="8637252" cy="67706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600"/>
              </a:spcAft>
              <a:buClr>
                <a:srgbClr val="000000"/>
              </a:buClr>
              <a:buSzPts val="2400"/>
              <a:buFont typeface="Arial"/>
              <a:buNone/>
            </a:pPr>
            <a:r>
              <a:rPr lang="pt-PT" sz="2400">
                <a:solidFill>
                  <a:srgbClr val="195562"/>
                </a:solidFill>
                <a:latin typeface="Quattrocento Sans"/>
                <a:ea typeface="Quattrocento Sans"/>
                <a:cs typeface="Quattrocento Sans"/>
                <a:sym typeface="Quattrocento Sans"/>
              </a:rPr>
              <a:t>NOSAKIET LAIKU</a:t>
            </a:r>
            <a:endParaRPr b="0" i="0" sz="1400" u="none" cap="none" strike="noStrike">
              <a:solidFill>
                <a:srgbClr val="000000"/>
              </a:solidFill>
              <a:latin typeface="Arial"/>
              <a:ea typeface="Arial"/>
              <a:cs typeface="Arial"/>
              <a:sym typeface="Arial"/>
            </a:endParaRPr>
          </a:p>
        </p:txBody>
      </p:sp>
      <p:sp>
        <p:nvSpPr>
          <p:cNvPr id="199" name="Google Shape;199;p9"/>
          <p:cNvSpPr txBox="1"/>
          <p:nvPr/>
        </p:nvSpPr>
        <p:spPr>
          <a:xfrm>
            <a:off x="1777374" y="2554250"/>
            <a:ext cx="7014931"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Nosakiet katras aktivitātes un stundas ilgumu kopumā.</a:t>
            </a:r>
            <a:endParaRPr b="0" i="0" sz="1800" u="none" cap="none" strike="noStrike">
              <a:solidFill>
                <a:schemeClr val="dk1"/>
              </a:solidFill>
              <a:latin typeface="Quattrocento Sans"/>
              <a:ea typeface="Quattrocento Sans"/>
              <a:cs typeface="Quattrocento Sans"/>
              <a:sym typeface="Quattrocento Sans"/>
            </a:endParaRPr>
          </a:p>
        </p:txBody>
      </p:sp>
      <p:pic>
        <p:nvPicPr>
          <p:cNvPr descr="Distintivo com preenchimento sólido" id="200" name="Google Shape;200;p9"/>
          <p:cNvPicPr preferRelativeResize="0"/>
          <p:nvPr/>
        </p:nvPicPr>
        <p:blipFill rotWithShape="1">
          <a:blip r:embed="rId5">
            <a:alphaModFix/>
          </a:blip>
          <a:srcRect b="0" l="0" r="0" t="0"/>
          <a:stretch/>
        </p:blipFill>
        <p:spPr>
          <a:xfrm>
            <a:off x="1136663" y="1967102"/>
            <a:ext cx="599117" cy="599117"/>
          </a:xfrm>
          <a:prstGeom prst="rect">
            <a:avLst/>
          </a:prstGeom>
          <a:noFill/>
          <a:ln>
            <a:noFill/>
          </a:ln>
        </p:spPr>
      </p:pic>
      <p:pic>
        <p:nvPicPr>
          <p:cNvPr id="201" name="Google Shape;201;p9"/>
          <p:cNvPicPr preferRelativeResize="0"/>
          <p:nvPr/>
        </p:nvPicPr>
        <p:blipFill rotWithShape="1">
          <a:blip r:embed="rId6">
            <a:alphaModFix/>
          </a:blip>
          <a:srcRect b="0" l="0" r="71473" t="52289"/>
          <a:stretch/>
        </p:blipFill>
        <p:spPr>
          <a:xfrm rot="5400000">
            <a:off x="7321527" y="1987527"/>
            <a:ext cx="3644945" cy="6096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