
<file path=[Content_Types].xml><?xml version="1.0" encoding="utf-8"?>
<Types xmlns="http://schemas.openxmlformats.org/package/2006/content-types">
  <Default Extension="jpg" ContentType="image/jpeg"/>
  <Default Extension="fntdata" ContentType="application/x-fontdata"/>
  <Default Extension="xml" ContentType="application/xml"/>
  <Default Extension="png" ContentType="image/png"/>
  <Default Extension="rels" ContentType="application/vnd.openxmlformats-package.relationships+xml"/>
  <Default Extension="psmdcp" ContentType="application/vnd.openxmlformats-package.core-properties+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core-properties" Target="/package/services/metadata/core-properties/20b34a1e97254e44b0e3782ccec68141.psmdcp" Id="R6bb58ab8f3bb4389"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Quattrocen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B78F33-CD46-4EE7-9CA0-7B270B3A5CF5}">
  <a:tblStyle styleId="{B3B78F33-CD46-4EE7-9CA0-7B270B3A5CF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11" Type="http://schemas.openxmlformats.org/officeDocument/2006/relationships/slide" Target="slides/slide6.xml"/><Relationship Id="rId22" Type="http://schemas.openxmlformats.org/officeDocument/2006/relationships/font" Target="fonts/QuattrocentoSans-italic.fntdata"/><Relationship Id="rId10" Type="http://schemas.openxmlformats.org/officeDocument/2006/relationships/slide" Target="slides/slide5.xml"/><Relationship Id="rId21" Type="http://schemas.openxmlformats.org/officeDocument/2006/relationships/font" Target="fonts/Quattrocento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82" name="Google Shape;82;p1: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2" name="Shape 202"/>
        <p:cNvGrpSpPr/>
        <p:nvPr/>
      </p:nvGrpSpPr>
      <p:grpSpPr>
        <a:xfrm>
          <a:off x="0" y="0"/>
          <a:ext cx="0" cy="0"/>
          <a:chOff x="0" y="0"/>
          <a:chExt cx="0" cy="0"/>
        </a:xfrm>
      </p:grpSpPr>
      <p:sp>
        <p:nvSpPr>
          <p:cNvPr id="203" name="Google Shape;203;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04" name="Google Shape;204;p10: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4" name="Shape 214"/>
        <p:cNvGrpSpPr/>
        <p:nvPr/>
      </p:nvGrpSpPr>
      <p:grpSpPr>
        <a:xfrm>
          <a:off x="0" y="0"/>
          <a:ext cx="0" cy="0"/>
          <a:chOff x="0" y="0"/>
          <a:chExt cx="0" cy="0"/>
        </a:xfrm>
      </p:grpSpPr>
      <p:sp>
        <p:nvSpPr>
          <p:cNvPr id="215" name="Google Shape;215;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16" name="Google Shape;216;p11: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6" name="Shape 226"/>
        <p:cNvGrpSpPr/>
        <p:nvPr/>
      </p:nvGrpSpPr>
      <p:grpSpPr>
        <a:xfrm>
          <a:off x="0" y="0"/>
          <a:ext cx="0" cy="0"/>
          <a:chOff x="0" y="0"/>
          <a:chExt cx="0" cy="0"/>
        </a:xfrm>
      </p:grpSpPr>
      <p:sp>
        <p:nvSpPr>
          <p:cNvPr id="227" name="Google Shape;227;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28" name="Google Shape;228;p12: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8" name="Shape 238"/>
        <p:cNvGrpSpPr/>
        <p:nvPr/>
      </p:nvGrpSpPr>
      <p:grpSpPr>
        <a:xfrm>
          <a:off x="0" y="0"/>
          <a:ext cx="0" cy="0"/>
          <a:chOff x="0" y="0"/>
          <a:chExt cx="0" cy="0"/>
        </a:xfrm>
      </p:grpSpPr>
      <p:sp>
        <p:nvSpPr>
          <p:cNvPr id="239" name="Google Shape;239;p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40" name="Google Shape;240;p13: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7" name="Shape 247"/>
        <p:cNvGrpSpPr/>
        <p:nvPr/>
      </p:nvGrpSpPr>
      <p:grpSpPr>
        <a:xfrm>
          <a:off x="0" y="0"/>
          <a:ext cx="0" cy="0"/>
          <a:chOff x="0" y="0"/>
          <a:chExt cx="0" cy="0"/>
        </a:xfrm>
      </p:grpSpPr>
      <p:sp>
        <p:nvSpPr>
          <p:cNvPr id="248" name="Google Shape;248;p1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249" name="Google Shape;249;p14: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90" name="Google Shape;90;p2: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01" name="Google Shape;101;p3: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0" name="Shape 110"/>
        <p:cNvGrpSpPr/>
        <p:nvPr/>
      </p:nvGrpSpPr>
      <p:grpSpPr>
        <a:xfrm>
          <a:off x="0" y="0"/>
          <a:ext cx="0" cy="0"/>
          <a:chOff x="0" y="0"/>
          <a:chExt cx="0" cy="0"/>
        </a:xfrm>
      </p:grpSpPr>
      <p:sp>
        <p:nvSpPr>
          <p:cNvPr id="111" name="Google Shape;111;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12" name="Google Shape;112;p4: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9" name="Shape 129"/>
        <p:cNvGrpSpPr/>
        <p:nvPr/>
      </p:nvGrpSpPr>
      <p:grpSpPr>
        <a:xfrm>
          <a:off x="0" y="0"/>
          <a:ext cx="0" cy="0"/>
          <a:chOff x="0" y="0"/>
          <a:chExt cx="0" cy="0"/>
        </a:xfrm>
      </p:grpSpPr>
      <p:sp>
        <p:nvSpPr>
          <p:cNvPr id="130" name="Google Shape;130;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31" name="Google Shape;131;p5: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1" name="Shape 141"/>
        <p:cNvGrpSpPr/>
        <p:nvPr/>
      </p:nvGrpSpPr>
      <p:grpSpPr>
        <a:xfrm>
          <a:off x="0" y="0"/>
          <a:ext cx="0" cy="0"/>
          <a:chOff x="0" y="0"/>
          <a:chExt cx="0" cy="0"/>
        </a:xfrm>
      </p:grpSpPr>
      <p:sp>
        <p:nvSpPr>
          <p:cNvPr id="142" name="Google Shape;142;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43" name="Google Shape;143;p6: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3" name="Shape 153"/>
        <p:cNvGrpSpPr/>
        <p:nvPr/>
      </p:nvGrpSpPr>
      <p:grpSpPr>
        <a:xfrm>
          <a:off x="0" y="0"/>
          <a:ext cx="0" cy="0"/>
          <a:chOff x="0" y="0"/>
          <a:chExt cx="0" cy="0"/>
        </a:xfrm>
      </p:grpSpPr>
      <p:sp>
        <p:nvSpPr>
          <p:cNvPr id="154" name="Google Shape;154;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55" name="Google Shape;155;p7: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8" name="Shape 178"/>
        <p:cNvGrpSpPr/>
        <p:nvPr/>
      </p:nvGrpSpPr>
      <p:grpSpPr>
        <a:xfrm>
          <a:off x="0" y="0"/>
          <a:ext cx="0" cy="0"/>
          <a:chOff x="0" y="0"/>
          <a:chExt cx="0" cy="0"/>
        </a:xfrm>
      </p:grpSpPr>
      <p:sp>
        <p:nvSpPr>
          <p:cNvPr id="179" name="Google Shape;179;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80" name="Google Shape;180;p8: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0" name="Shape 190"/>
        <p:cNvGrpSpPr/>
        <p:nvPr/>
      </p:nvGrpSpPr>
      <p:grpSpPr>
        <a:xfrm>
          <a:off x="0" y="0"/>
          <a:ext cx="0" cy="0"/>
          <a:chOff x="0" y="0"/>
          <a:chExt cx="0" cy="0"/>
        </a:xfrm>
      </p:grpSpPr>
      <p:sp>
        <p:nvSpPr>
          <p:cNvPr id="191" name="Google Shape;191;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t/>
            </a:r>
            <a:endParaRPr/>
          </a:p>
        </p:txBody>
      </p:sp>
      <p:sp>
        <p:nvSpPr>
          <p:cNvPr id="192" name="Google Shape;192;p9:notes"/>
          <p:cNvSpPr/>
          <p:nvPr>
            <p:ph type="sldImg" idx="2"/>
          </p:nvPr>
        </p:nvSpPr>
        <p:spPr>
          <a:xfrm>
            <a:off x="381000" y="685800"/>
            <a:ext cx="6096000"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Google Shape;8;p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9" name="Google Shape;9;p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0" name="Google Shape;10;p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3.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3643945" y="4420998"/>
            <a:ext cx="4895621" cy="13190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BA86"/>
              </a:buClr>
              <a:buSzPts val="3200"/>
              <a:buFont typeface="Calibri"/>
              <a:buNone/>
            </a:pPr>
            <a:r>
              <a:rPr lang="pt-PT" sz="3200" b="1">
                <a:solidFill>
                  <a:srgbClr val="29BA86"/>
                </a:solidFill>
              </a:rPr>
              <a:t>Betriebliche Fortbildung - Teil B</a:t>
            </a:r>
            <a:br>
              <a:rPr lang="pt-PT" sz="3200" b="1">
                <a:solidFill>
                  <a:srgbClr val="29BA86"/>
                </a:solidFill>
              </a:rPr>
            </a:b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id="85" name="Google Shape;85;p13"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pic>
        <p:nvPicPr>
          <p:cNvPr id="86" name="Google Shape;86;p13"/>
          <p:cNvPicPr preferRelativeResize="0"/>
          <p:nvPr/>
        </p:nvPicPr>
        <p:blipFill rotWithShape="1">
          <a:blip r:embed="rId4">
            <a:alphaModFix/>
          </a:blip>
          <a:srcRect l="0" t="0" r="0" b="0"/>
          <a:stretch/>
        </p:blipFill>
        <p:spPr>
          <a:xfrm>
            <a:off x="3989122" y="1299400"/>
            <a:ext cx="4205268" cy="3121598"/>
          </a:xfrm>
          <a:prstGeom prst="rect">
            <a:avLst/>
          </a:prstGeom>
          <a:noFill/>
          <a:ln>
            <a:noFill/>
          </a:ln>
        </p:spPr>
      </p:pic>
      <p:pic>
        <p:nvPicPr>
          <p:cNvPr id="87" name="Google Shape;87;p13"/>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nvSpPr>
        <p:spPr>
          <a:xfrm>
            <a:off x="1136663" y="760418"/>
            <a:ext cx="10404568"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9BA86"/>
              </a:buClr>
              <a:buSzPts val="3800"/>
              <a:buFont typeface="Quattrocento Sans"/>
              <a:buNone/>
            </a:pPr>
            <a:r>
              <a:rPr lang="pt-PT" sz="3800" b="1" i="0" u="none" strike="noStrike" cap="none">
                <a:solidFill>
                  <a:srgbClr val="29BA86"/>
                </a:solidFill>
                <a:latin typeface="Quattrocento Sans"/>
                <a:ea typeface="Quattrocento Sans"/>
                <a:cs typeface="Quattrocento Sans"/>
                <a:sym typeface="Quattrocento Sans"/>
              </a:rPr>
              <a:t>Wie man einen Unterrichtsplan für Online-Kurse erstellt</a:t>
            </a:r>
            <a:endParaRPr sz="3600" b="1" i="0" u="none" strike="noStrike" cap="none">
              <a:solidFill>
                <a:srgbClr val="29BA86"/>
              </a:solidFill>
              <a:latin typeface="Quattrocento Sans"/>
              <a:ea typeface="Quattrocento Sans"/>
              <a:cs typeface="Quattrocento Sans"/>
              <a:sym typeface="Quattrocento Sans"/>
            </a:endParaRPr>
          </a:p>
        </p:txBody>
      </p:sp>
      <p:sp>
        <p:nvSpPr>
          <p:cNvPr id="207" name="Google Shape;207;p2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08" name="Google Shape;208;p22"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09" name="Google Shape;209;p22"/>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10" name="Google Shape;210;p22"/>
          <p:cNvSpPr txBox="1"/>
          <p:nvPr/>
        </p:nvSpPr>
        <p:spPr>
          <a:xfrm>
            <a:off x="1777374" y="2082933"/>
            <a:ext cx="8637252" cy="6770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WAHL DER LEHRMETHODE</a:t>
            </a:r>
            <a:endParaRPr/>
          </a:p>
        </p:txBody>
      </p:sp>
      <p:sp>
        <p:nvSpPr>
          <p:cNvPr id="211" name="Google Shape;211;p22"/>
          <p:cNvSpPr txBox="1"/>
          <p:nvPr/>
        </p:nvSpPr>
        <p:spPr>
          <a:xfrm>
            <a:off x="1777374" y="2554250"/>
            <a:ext cx="7014931"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Die verwendete Methodik kann eine Unterrichtsstunde entscheiden oder auch nicht. Es ist wichtig, dass Sie Ihre Lernenden und das Umfeld kennen und die für Ihre Klasse am besten geeignete Methode wählen.</a:t>
            </a:r>
            <a:endParaRPr/>
          </a:p>
        </p:txBody>
      </p:sp>
      <p:pic>
        <p:nvPicPr>
          <p:cNvPr id="212" name="Google Shape;212;p22" descr="Distintivo 3 com preenchimento sólido"/>
          <p:cNvPicPr preferRelativeResize="0"/>
          <p:nvPr/>
        </p:nvPicPr>
        <p:blipFill rotWithShape="1">
          <a:blip r:embed="rId5">
            <a:alphaModFix/>
          </a:blip>
          <a:srcRect l="0" t="0" r="0" b="0"/>
          <a:stretch/>
        </p:blipFill>
        <p:spPr>
          <a:xfrm>
            <a:off x="1136663" y="1967102"/>
            <a:ext cx="599117" cy="599117"/>
          </a:xfrm>
          <a:prstGeom prst="rect">
            <a:avLst/>
          </a:prstGeom>
          <a:noFill/>
          <a:ln>
            <a:noFill/>
          </a:ln>
        </p:spPr>
      </p:pic>
      <p:pic>
        <p:nvPicPr>
          <p:cNvPr id="213" name="Google Shape;213;p22"/>
          <p:cNvPicPr preferRelativeResize="0"/>
          <p:nvPr/>
        </p:nvPicPr>
        <p:blipFill rotWithShape="1">
          <a:blip r:embed="rId6">
            <a:alphaModFix/>
          </a:blip>
          <a:srcRect l="0" t="52289" r="71473" b="0"/>
          <a:stretch/>
        </p:blipFill>
        <p:spPr>
          <a:xfrm rot="5400000">
            <a:off x="7321527" y="1987527"/>
            <a:ext cx="3644945" cy="6096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3"/>
          <p:cNvSpPr txBox="1"/>
          <p:nvPr/>
        </p:nvSpPr>
        <p:spPr>
          <a:xfrm>
            <a:off x="1136663" y="760418"/>
            <a:ext cx="10404568"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9BA86"/>
              </a:buClr>
              <a:buSzPts val="3800"/>
              <a:buFont typeface="Quattrocento Sans"/>
              <a:buNone/>
            </a:pPr>
            <a:r>
              <a:rPr lang="pt-PT" sz="3800" b="1" i="0" u="none" strike="noStrike" cap="none">
                <a:solidFill>
                  <a:srgbClr val="29BA86"/>
                </a:solidFill>
                <a:latin typeface="Quattrocento Sans"/>
                <a:ea typeface="Quattrocento Sans"/>
                <a:cs typeface="Quattrocento Sans"/>
                <a:sym typeface="Quattrocento Sans"/>
              </a:rPr>
              <a:t>Wie man einen Unterrichtsplan für Online-Kurse erstellt</a:t>
            </a:r>
            <a:endParaRPr sz="3600" b="1" i="0" u="none" strike="noStrike" cap="none">
              <a:solidFill>
                <a:srgbClr val="29BA86"/>
              </a:solidFill>
              <a:latin typeface="Quattrocento Sans"/>
              <a:ea typeface="Quattrocento Sans"/>
              <a:cs typeface="Quattrocento Sans"/>
              <a:sym typeface="Quattrocento Sans"/>
            </a:endParaRPr>
          </a:p>
        </p:txBody>
      </p:sp>
      <p:sp>
        <p:nvSpPr>
          <p:cNvPr id="219" name="Google Shape;219;p2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20" name="Google Shape;220;p23"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21" name="Google Shape;221;p23"/>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22" name="Google Shape;222;p23"/>
          <p:cNvSpPr txBox="1"/>
          <p:nvPr/>
        </p:nvSpPr>
        <p:spPr>
          <a:xfrm>
            <a:off x="1777374" y="2082933"/>
            <a:ext cx="8637252" cy="6770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AUSWAHL/ENTWICKLUNG DER LERNMITTEL</a:t>
            </a:r>
            <a:endParaRPr/>
          </a:p>
        </p:txBody>
      </p:sp>
      <p:sp>
        <p:nvSpPr>
          <p:cNvPr id="223" name="Google Shape;223;p23"/>
          <p:cNvSpPr txBox="1"/>
          <p:nvPr/>
        </p:nvSpPr>
        <p:spPr>
          <a:xfrm>
            <a:off x="1797038" y="2509955"/>
            <a:ext cx="7014931"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Das Online-Lernen bietet Ihnen viel mehr Möglichkeiten, wenn es um die Ressourcen geht, die Sie erstellen und nutzen können. Digitale Ressourcen sind eine großartige Möglichkeit, das Lernen interaktiver zu gestalten und bessere Strategien zur Einbindung der Lernenden zu entwickeln.</a:t>
            </a:r>
            <a:endParaRPr/>
          </a:p>
        </p:txBody>
      </p:sp>
      <p:pic>
        <p:nvPicPr>
          <p:cNvPr id="224" name="Google Shape;224;p23" descr="Distintivo 4 com preenchimento sólido"/>
          <p:cNvPicPr preferRelativeResize="0"/>
          <p:nvPr/>
        </p:nvPicPr>
        <p:blipFill rotWithShape="1">
          <a:blip r:embed="rId5">
            <a:alphaModFix/>
          </a:blip>
          <a:srcRect l="0" t="0" r="0" b="0"/>
          <a:stretch/>
        </p:blipFill>
        <p:spPr>
          <a:xfrm>
            <a:off x="1136663" y="1967102"/>
            <a:ext cx="599117" cy="599117"/>
          </a:xfrm>
          <a:prstGeom prst="rect">
            <a:avLst/>
          </a:prstGeom>
          <a:noFill/>
          <a:ln>
            <a:noFill/>
          </a:ln>
        </p:spPr>
      </p:pic>
      <p:pic>
        <p:nvPicPr>
          <p:cNvPr id="225" name="Google Shape;225;p23"/>
          <p:cNvPicPr preferRelativeResize="0"/>
          <p:nvPr/>
        </p:nvPicPr>
        <p:blipFill rotWithShape="1">
          <a:blip r:embed="rId6">
            <a:alphaModFix/>
          </a:blip>
          <a:srcRect l="0" t="52289" r="71473" b="0"/>
          <a:stretch/>
        </p:blipFill>
        <p:spPr>
          <a:xfrm rot="5400000">
            <a:off x="7321527"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nvSpPr>
        <p:spPr>
          <a:xfrm>
            <a:off x="1136663" y="760418"/>
            <a:ext cx="10404568"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9BA86"/>
              </a:buClr>
              <a:buSzPts val="3800"/>
              <a:buFont typeface="Quattrocento Sans"/>
              <a:buNone/>
            </a:pPr>
            <a:r>
              <a:rPr lang="pt-PT" sz="3800" b="1" i="0" u="none" strike="noStrike" cap="none">
                <a:solidFill>
                  <a:srgbClr val="29BA86"/>
                </a:solidFill>
                <a:latin typeface="Quattrocento Sans"/>
                <a:ea typeface="Quattrocento Sans"/>
                <a:cs typeface="Quattrocento Sans"/>
                <a:sym typeface="Quattrocento Sans"/>
              </a:rPr>
              <a:t>Wie man einen Unterrichtsplan für Online-Kurse erstellt</a:t>
            </a:r>
            <a:endParaRPr sz="3600" b="1" i="0" u="none" strike="noStrike" cap="none">
              <a:solidFill>
                <a:srgbClr val="29BA86"/>
              </a:solidFill>
              <a:latin typeface="Quattrocento Sans"/>
              <a:ea typeface="Quattrocento Sans"/>
              <a:cs typeface="Quattrocento Sans"/>
              <a:sym typeface="Quattrocento Sans"/>
            </a:endParaRPr>
          </a:p>
        </p:txBody>
      </p:sp>
      <p:sp>
        <p:nvSpPr>
          <p:cNvPr id="231" name="Google Shape;231;p2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32" name="Google Shape;232;p24"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33" name="Google Shape;233;p24"/>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34" name="Google Shape;234;p24"/>
          <p:cNvSpPr txBox="1"/>
          <p:nvPr/>
        </p:nvSpPr>
        <p:spPr>
          <a:xfrm>
            <a:off x="1777374" y="2082933"/>
            <a:ext cx="8637252" cy="6770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EVALUTATION</a:t>
            </a:r>
            <a:endParaRPr/>
          </a:p>
        </p:txBody>
      </p:sp>
      <p:sp>
        <p:nvSpPr>
          <p:cNvPr id="235" name="Google Shape;235;p24"/>
          <p:cNvSpPr txBox="1"/>
          <p:nvPr/>
        </p:nvSpPr>
        <p:spPr>
          <a:xfrm>
            <a:off x="1777374" y="2554250"/>
            <a:ext cx="7014931"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Wie beim Präsenzunterricht müssen Sie auch beim Online-Unterricht die Lernfortschritte der Lernenden bewerten. Angesichts der räumlichen Distanz zwischen Lehrenden und Lernenden wird dieser Aspekt sogar noch wichtiger. </a:t>
            </a:r>
            <a:endParaRPr sz="1800" b="0" i="0" u="none" strike="noStrike" cap="none">
              <a:solidFill>
                <a:schemeClr val="dk1"/>
              </a:solidFill>
              <a:latin typeface="Quattrocento Sans"/>
              <a:ea typeface="Quattrocento Sans"/>
              <a:cs typeface="Quattrocento Sans"/>
              <a:sym typeface="Quattrocento Sans"/>
            </a:endParaRPr>
          </a:p>
        </p:txBody>
      </p:sp>
      <p:pic>
        <p:nvPicPr>
          <p:cNvPr id="236" name="Google Shape;236;p24" descr="Distintivo 5 com preenchimento sólido"/>
          <p:cNvPicPr preferRelativeResize="0"/>
          <p:nvPr/>
        </p:nvPicPr>
        <p:blipFill rotWithShape="1">
          <a:blip r:embed="rId5">
            <a:alphaModFix/>
          </a:blip>
          <a:srcRect l="0" t="0" r="0" b="0"/>
          <a:stretch/>
        </p:blipFill>
        <p:spPr>
          <a:xfrm>
            <a:off x="1136663" y="1967102"/>
            <a:ext cx="599117" cy="599117"/>
          </a:xfrm>
          <a:prstGeom prst="rect">
            <a:avLst/>
          </a:prstGeom>
          <a:noFill/>
          <a:ln>
            <a:noFill/>
          </a:ln>
        </p:spPr>
      </p:pic>
      <p:pic>
        <p:nvPicPr>
          <p:cNvPr id="237" name="Google Shape;237;p24"/>
          <p:cNvPicPr preferRelativeResize="0"/>
          <p:nvPr/>
        </p:nvPicPr>
        <p:blipFill rotWithShape="1">
          <a:blip r:embed="rId6">
            <a:alphaModFix/>
          </a:blip>
          <a:srcRect l="0" t="52289" r="71473" b="0"/>
          <a:stretch/>
        </p:blipFill>
        <p:spPr>
          <a:xfrm rot="5400000">
            <a:off x="7321527" y="1987527"/>
            <a:ext cx="3644945" cy="6096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43" name="Google Shape;243;p25"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44" name="Google Shape;244;p25"/>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245" name="Google Shape;245;p25"/>
          <p:cNvSpPr txBox="1"/>
          <p:nvPr/>
        </p:nvSpPr>
        <p:spPr>
          <a:xfrm>
            <a:off x="1217490" y="2013228"/>
            <a:ext cx="9394666" cy="19697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8000"/>
              <a:buFont typeface="Calibri"/>
              <a:buNone/>
            </a:pPr>
            <a:r>
              <a:rPr lang="pt-PT" sz="8000" b="1" i="0" u="none" strike="noStrike" cap="none">
                <a:solidFill>
                  <a:srgbClr val="195562"/>
                </a:solidFill>
                <a:latin typeface="Calibri"/>
                <a:ea typeface="Calibri"/>
                <a:cs typeface="Calibri"/>
                <a:sym typeface="Calibri"/>
              </a:rPr>
              <a:t>DANKESCHÖN ☺</a:t>
            </a:r>
            <a:endParaRPr sz="7200" b="1" i="0" u="none" strike="noStrike" cap="none">
              <a:solidFill>
                <a:srgbClr val="195562"/>
              </a:solidFill>
              <a:latin typeface="Calibri"/>
              <a:ea typeface="Calibri"/>
              <a:cs typeface="Calibri"/>
              <a:sym typeface="Calibri"/>
            </a:endParaRPr>
          </a:p>
          <a:p>
            <a:pPr marL="0" marR="0" lvl="0" indent="0" algn="l" rtl="0">
              <a:spcBef>
                <a:spcPts val="0"/>
              </a:spcBef>
              <a:spcAft>
                <a:spcPts val="0"/>
              </a:spcAft>
              <a:buClr>
                <a:schemeClr val="dk1"/>
              </a:buClr>
              <a:buSzPts val="2400"/>
              <a:buFont typeface="Calibri"/>
              <a:buNone/>
            </a:pPr>
            <a:r>
              <a:t/>
            </a:r>
            <a:endParaRPr sz="2400" b="0" i="0" u="none" strike="noStrike" cap="none">
              <a:solidFill>
                <a:srgbClr val="195562"/>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t/>
            </a:r>
            <a:endParaRPr sz="1800" b="0" i="0" u="none" strike="noStrike" cap="none">
              <a:solidFill>
                <a:schemeClr val="dk1"/>
              </a:solidFill>
              <a:latin typeface="Arial"/>
              <a:ea typeface="Arial"/>
              <a:cs typeface="Arial"/>
              <a:sym typeface="Arial"/>
            </a:endParaRPr>
          </a:p>
        </p:txBody>
      </p:sp>
      <p:pic>
        <p:nvPicPr>
          <p:cNvPr id="246" name="Google Shape;246;p25"/>
          <p:cNvPicPr preferRelativeResize="0"/>
          <p:nvPr/>
        </p:nvPicPr>
        <p:blipFill rotWithShape="1">
          <a:blip r:embed="rId5">
            <a:alphaModFix/>
          </a:blip>
          <a:srcRect l="0" t="52289" r="71473" b="0"/>
          <a:stretch/>
        </p:blipFill>
        <p:spPr>
          <a:xfrm rot="5400000">
            <a:off x="7321526" y="1987527"/>
            <a:ext cx="3644945" cy="6096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000"/>
              <a:buFont typeface="Quattrocento Sans"/>
              <a:buNone/>
            </a:pPr>
            <a:r>
              <a:rPr lang="pt-PT" sz="1000" b="0" i="0" u="none" strike="noStrike" cap="non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a:t>
            </a:r>
            <a:r>
              <a:rPr lang="pt-PT" sz="1000" b="0" i="0" u="none" strike="noStrike" cap="none">
                <a:solidFill>
                  <a:schemeClr val="dk1"/>
                </a:solidFill>
                <a:latin typeface="Quattrocento Sans"/>
                <a:ea typeface="Quattrocento Sans"/>
                <a:cs typeface="Quattrocento Sans"/>
                <a:sym typeface="Quattrocento Sans"/>
              </a:rPr>
              <a:t>Projektnummer: </a:t>
            </a:r>
            <a:r>
              <a:rPr lang="pt-PT" sz="1000" b="0" i="0" u="none" strike="noStrike" cap="none">
                <a:solidFill>
                  <a:srgbClr val="222222"/>
                </a:solidFill>
                <a:latin typeface="Arial"/>
                <a:ea typeface="Arial"/>
                <a:cs typeface="Arial"/>
                <a:sym typeface="Arial"/>
              </a:rPr>
              <a:t>2020-1-UK01-KA226-VET-094435</a:t>
            </a:r>
            <a:endParaRPr sz="1000" b="0" i="0" u="none" strike="noStrike" cap="none">
              <a:solidFill>
                <a:schemeClr val="dk1"/>
              </a:solidFill>
              <a:latin typeface="Quattrocento Sans"/>
              <a:ea typeface="Quattrocento Sans"/>
              <a:cs typeface="Quattrocento Sans"/>
              <a:sym typeface="Quattrocento Sans"/>
            </a:endParaRPr>
          </a:p>
        </p:txBody>
      </p:sp>
      <p:pic>
        <p:nvPicPr>
          <p:cNvPr id="252" name="Google Shape;252;p26"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253" name="Google Shape;253;p26"/>
          <p:cNvPicPr preferRelativeResize="0"/>
          <p:nvPr/>
        </p:nvPicPr>
        <p:blipFill rotWithShape="1">
          <a:blip r:embed="rId4">
            <a:alphaModFix/>
          </a:blip>
          <a:srcRect l="0" t="0" r="0" b="0"/>
          <a:stretch/>
        </p:blipFill>
        <p:spPr>
          <a:xfrm>
            <a:off x="4843244" y="1002244"/>
            <a:ext cx="2505512" cy="1859858"/>
          </a:xfrm>
          <a:prstGeom prst="rect">
            <a:avLst/>
          </a:prstGeom>
          <a:noFill/>
          <a:ln>
            <a:noFill/>
          </a:ln>
        </p:spPr>
      </p:pic>
      <p:sp>
        <p:nvSpPr>
          <p:cNvPr id="254" name="Google Shape;254;p2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255" name="Google Shape;255;p26"/>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grpSp>
        <p:nvGrpSpPr>
          <p:cNvPr id="256" name="Google Shape;256;p26"/>
          <p:cNvGrpSpPr/>
          <p:nvPr/>
        </p:nvGrpSpPr>
        <p:grpSpPr>
          <a:xfrm>
            <a:off x="2569288" y="3802743"/>
            <a:ext cx="7053424" cy="1670958"/>
            <a:chOff x="2569288" y="3802743"/>
            <a:chExt cx="7053424" cy="1670958"/>
          </a:xfrm>
        </p:grpSpPr>
        <p:pic>
          <p:nvPicPr>
            <p:cNvPr id="257" name="Google Shape;257;p26" descr="Qr code&#10;&#10;Description automatically generated"/>
            <p:cNvPicPr preferRelativeResize="0"/>
            <p:nvPr/>
          </p:nvPicPr>
          <p:blipFill rotWithShape="1">
            <a:blip r:embed="rId6">
              <a:alphaModFix/>
            </a:blip>
            <a:srcRect l="0" t="0" r="0" b="0"/>
            <a:stretch/>
          </p:blipFill>
          <p:spPr>
            <a:xfrm>
              <a:off x="2569288" y="3802743"/>
              <a:ext cx="7053424" cy="1635034"/>
            </a:xfrm>
            <a:prstGeom prst="rect">
              <a:avLst/>
            </a:prstGeom>
            <a:noFill/>
            <a:ln>
              <a:noFill/>
            </a:ln>
          </p:spPr>
        </p:pic>
        <p:pic>
          <p:nvPicPr>
            <p:cNvPr id="258" name="Google Shape;258;p26"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l="22760" t="17155" r="0" b="34973"/>
          <a:stretch/>
        </p:blipFill>
        <p:spPr>
          <a:xfrm>
            <a:off x="-1" y="0"/>
            <a:ext cx="11064981" cy="6858000"/>
          </a:xfrm>
          <a:prstGeom prst="rect">
            <a:avLst/>
          </a:prstGeom>
          <a:noFill/>
          <a:ln>
            <a:noFill/>
          </a:ln>
        </p:spPr>
      </p:pic>
      <p:sp>
        <p:nvSpPr>
          <p:cNvPr id="93" name="Google Shape;93;p1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94" name="Google Shape;94;p14" descr="Text&#10;&#10;Description automatically generated"/>
          <p:cNvPicPr preferRelativeResize="0"/>
          <p:nvPr/>
        </p:nvPicPr>
        <p:blipFill rotWithShape="1">
          <a:blip r:embed="rId4">
            <a:alphaModFix/>
          </a:blip>
          <a:srcRect l="0" t="0" r="0" b="0"/>
          <a:stretch/>
        </p:blipFill>
        <p:spPr>
          <a:xfrm>
            <a:off x="235341" y="6247302"/>
            <a:ext cx="1964299" cy="427819"/>
          </a:xfrm>
          <a:prstGeom prst="rect">
            <a:avLst/>
          </a:prstGeom>
          <a:noFill/>
          <a:ln>
            <a:noFill/>
          </a:ln>
        </p:spPr>
      </p:pic>
      <p:sp>
        <p:nvSpPr>
          <p:cNvPr id="95" name="Google Shape;95;p14"/>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t/>
            </a:r>
            <a:endParaRPr sz="1800" b="0" i="0" u="none" strike="noStrike" cap="none">
              <a:solidFill>
                <a:schemeClr val="lt1"/>
              </a:solidFill>
              <a:latin typeface="Calibri"/>
              <a:ea typeface="Calibri"/>
              <a:cs typeface="Calibri"/>
              <a:sym typeface="Calibri"/>
            </a:endParaRPr>
          </a:p>
        </p:txBody>
      </p:sp>
      <p:sp>
        <p:nvSpPr>
          <p:cNvPr id="96" name="Google Shape;96;p14"/>
          <p:cNvSpPr txBox="1"/>
          <p:nvPr/>
        </p:nvSpPr>
        <p:spPr>
          <a:xfrm>
            <a:off x="2293620" y="1974013"/>
            <a:ext cx="766422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B89"/>
              </a:buClr>
              <a:buSzPts val="3200"/>
              <a:buFont typeface="Quattrocento Sans"/>
              <a:buNone/>
            </a:pPr>
            <a:r>
              <a:rPr lang="pt-PT" sz="3200" b="1" i="0" u="none" strike="noStrike" cap="none">
                <a:solidFill>
                  <a:srgbClr val="29BB89"/>
                </a:solidFill>
                <a:latin typeface="Quattrocento Sans"/>
                <a:ea typeface="Quattrocento Sans"/>
                <a:cs typeface="Quattrocento Sans"/>
                <a:sym typeface="Quattrocento Sans"/>
              </a:rPr>
              <a:t>EINFÜHRUNG IN DEN ONLINE-UNTERRICHT</a:t>
            </a:r>
            <a:endParaRPr sz="3200" b="1" i="0" u="none" strike="noStrike" cap="none">
              <a:solidFill>
                <a:srgbClr val="29BB89"/>
              </a:solidFill>
              <a:latin typeface="Quattrocento Sans"/>
              <a:ea typeface="Quattrocento Sans"/>
              <a:cs typeface="Quattrocento Sans"/>
              <a:sym typeface="Quattrocento Sans"/>
            </a:endParaRPr>
          </a:p>
        </p:txBody>
      </p:sp>
      <p:sp>
        <p:nvSpPr>
          <p:cNvPr id="97" name="Google Shape;97;p14"/>
          <p:cNvSpPr txBox="1"/>
          <p:nvPr/>
        </p:nvSpPr>
        <p:spPr>
          <a:xfrm>
            <a:off x="2943584" y="2857245"/>
            <a:ext cx="6486166"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pt-PT" sz="2800" b="0" i="0" u="none" strike="noStrike" cap="none">
                <a:solidFill>
                  <a:srgbClr val="195562"/>
                </a:solidFill>
                <a:latin typeface="Calibri"/>
                <a:ea typeface="Calibri"/>
                <a:cs typeface="Calibri"/>
                <a:sym typeface="Calibri"/>
              </a:rPr>
              <a:t>Dieses Modul zielt darauf ab, Berufsbildungstutoren mit dem Wissen auszustatten, um einen Online-Lehrplan für den Online-Unterricht zu entwickeln.</a:t>
            </a:r>
            <a:endParaRPr sz="1800" b="0" i="0" u="none" strike="noStrike" cap="none">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5"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sp>
        <p:nvSpPr>
          <p:cNvPr id="104" name="Google Shape;104;p15"/>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Hier könnten Sie das Thema des Abschnitts beschreiben</a:t>
            </a:r>
            <a:endParaRPr sz="1800" b="0" i="0" u="none" strike="noStrike" cap="none">
              <a:solidFill>
                <a:schemeClr val="dk1"/>
              </a:solidFill>
              <a:latin typeface="Calibri"/>
              <a:ea typeface="Calibri"/>
              <a:cs typeface="Calibri"/>
              <a:sym typeface="Calibri"/>
            </a:endParaRPr>
          </a:p>
        </p:txBody>
      </p:sp>
      <p:sp>
        <p:nvSpPr>
          <p:cNvPr id="105" name="Google Shape;105;p15"/>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Hier könnten Sie das Thema des Abschnitts beschreiben</a:t>
            </a: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Hier könnten Sie das Thema des Abschnitts beschreiben</a:t>
            </a:r>
            <a:endParaRPr sz="1800" b="0" i="0" u="none" strike="noStrike" cap="none">
              <a:solidFill>
                <a:schemeClr val="dk1"/>
              </a:solidFill>
              <a:latin typeface="Calibri"/>
              <a:ea typeface="Calibri"/>
              <a:cs typeface="Calibri"/>
              <a:sym typeface="Calibri"/>
            </a:endParaRPr>
          </a:p>
        </p:txBody>
      </p:sp>
      <p:sp>
        <p:nvSpPr>
          <p:cNvPr id="107" name="Google Shape;107;p15"/>
          <p:cNvSpPr txBox="1"/>
          <p:nvPr>
            <p:ph type="title"/>
          </p:nvPr>
        </p:nvSpPr>
        <p:spPr>
          <a:xfrm>
            <a:off x="3537769" y="787857"/>
            <a:ext cx="5409586"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Lernergebnisse</a:t>
            </a:r>
            <a:endParaRPr/>
          </a:p>
        </p:txBody>
      </p:sp>
      <p:pic>
        <p:nvPicPr>
          <p:cNvPr id="108" name="Google Shape;108;p15"/>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graphicFrame>
        <p:nvGraphicFramePr>
          <p:cNvPr id="109" name="Google Shape;109;p15"/>
          <p:cNvGraphicFramePr/>
          <p:nvPr/>
        </p:nvGraphicFramePr>
        <p:xfrm>
          <a:off x="1285088" y="1632825"/>
          <a:ext cx="3000000" cy="3000000"/>
        </p:xfrm>
        <a:graphic>
          <a:graphicData uri="http://schemas.openxmlformats.org/drawingml/2006/table">
            <a:tbl>
              <a:tblPr firstRow="1" bandRow="1">
                <a:noFill/>
                <a:tableStyleId>{B3B78F33-CD46-4EE7-9CA0-7B270B3A5CF5}</a:tableStyleId>
              </a:tblPr>
              <a:tblGrid>
                <a:gridCol w="2405450"/>
                <a:gridCol w="2405450"/>
                <a:gridCol w="2405450"/>
                <a:gridCol w="2405450"/>
              </a:tblGrid>
              <a:tr h="370850">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1. Einführung in den Online-Unterricht</a:t>
                      </a:r>
                      <a:endParaRPr sz="1400" b="1" u="none" strike="noStrike" cap="none"/>
                    </a:p>
                    <a:p>
                      <a:pPr marL="0" marR="0" lvl="0" indent="0" algn="ctr" rtl="0">
                        <a:spcBef>
                          <a:spcPts val="0"/>
                        </a:spcBef>
                        <a:spcAft>
                          <a:spcPts val="0"/>
                        </a:spcAft>
                        <a:buClr>
                          <a:schemeClr val="dk1"/>
                        </a:buClr>
                        <a:buSzPts val="1400"/>
                        <a:buFont typeface="Calibri"/>
                        <a:buNone/>
                      </a:pPr>
                      <a:r>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2. Gestaltung von Online-Lehrplänen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3. Studentisches Engagement in Online-Lernumgebungen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lt1"/>
                        </a:buClr>
                        <a:buSzPts val="1400"/>
                        <a:buFont typeface="Calibri"/>
                        <a:buNone/>
                      </a:pPr>
                      <a:r>
                        <a:rPr lang="pt-PT" sz="1400" b="1" i="0" u="none" strike="noStrike" cap="none">
                          <a:solidFill>
                            <a:schemeClr val="lt1"/>
                          </a:solidFill>
                          <a:latin typeface="Calibri"/>
                          <a:ea typeface="Calibri"/>
                          <a:cs typeface="Calibri"/>
                          <a:sym typeface="Calibri"/>
                        </a:rPr>
                        <a:t>4. Online-Kommunikation</a:t>
                      </a:r>
                      <a:endParaRPr sz="1400" b="1" u="none" strike="noStrike" cap="none">
                        <a:solidFill>
                          <a:schemeClr val="lt1"/>
                        </a:solidFill>
                      </a:endParaRPr>
                    </a:p>
                    <a:p>
                      <a:pPr marL="0" marR="0" lvl="0" indent="0" algn="ctr" rtl="0">
                        <a:spcBef>
                          <a:spcPts val="0"/>
                        </a:spcBef>
                        <a:spcAft>
                          <a:spcPts val="0"/>
                        </a:spcAft>
                        <a:buClr>
                          <a:schemeClr val="dk1"/>
                        </a:buClr>
                        <a:buSzPts val="1400"/>
                        <a:buFont typeface="Calibri"/>
                        <a:buNone/>
                      </a:pPr>
                      <a:r>
                        <a:t/>
                      </a:r>
                      <a:endParaRPr sz="1400" u="none" strike="noStrike" cap="none"/>
                    </a:p>
                  </a:txBody>
                  <a:tcPr marL="91450" marR="91450" marT="45725" marB="45725"/>
                </a:tc>
              </a:tr>
              <a:tr h="370850">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der Spezifikationen des Online-Lernens</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wie sich das Online-Lernen entwickelt hat und wie wichtig es ist, sich weiterzubilden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die Hindernisse des Online-Lernens zu erkennen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Erkennen der Vorteile des Online-Lernens</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Seien Sie offen für den Übergang und die Anpassung an das Online-Lernen</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t/>
                      </a:r>
                      <a:endParaRPr sz="14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Entwurf eines geeigneten Online-Lehrplans</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wie man einen Online-Lehrplan strukturiert</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Verstehen, wie man einen Lehrplan für das Online-Lernen anpasst</a:t>
                      </a:r>
                      <a:endParaRPr sz="1400" b="0" i="0" u="none" strike="noStrike" cap="none">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r>
                        <a:t/>
                      </a:r>
                      <a:endParaRPr sz="14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Motivierung der Schüler zum Lernen in einer Online-Umgebung</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Erkennen und Anwenden von Engagementstrategien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Vorhandene Instrumente für das Engagement erkennen und nutzen </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Strategien für die Online-Bewertung finden</a:t>
                      </a:r>
                      <a:endParaRPr sz="1400" b="0" i="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Entwicklung einer Kommunikationsstrategie, um die Lernenden zu ermutigen, mit dem Tutor und untereinander zu kommunizieren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die Barrieren der Online-Kommunikation mit ihren Lernenden abzubauen</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Erkennen Sie die vorhandenen Online-Kommunikationsmittel</a:t>
                      </a:r>
                      <a:endParaRPr sz="14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Wählen Sie die am besten geeigneten Online-Kommunikationskanäle</a:t>
                      </a:r>
                      <a:endParaRPr sz="1400" b="0" i="0" u="none" strike="noStrike" cap="none">
                        <a:solidFill>
                          <a:schemeClr val="dk1"/>
                        </a:solidFill>
                        <a:latin typeface="Calibri"/>
                        <a:ea typeface="Calibri"/>
                        <a:cs typeface="Calibri"/>
                        <a:sym typeface="Calibri"/>
                      </a:endParaRPr>
                    </a:p>
                  </a:txBody>
                  <a:tcPr marL="91450" marR="91450" marT="45725" marB="457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2584580" y="479123"/>
            <a:ext cx="7483651" cy="752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Fortbildung - Teil B</a:t>
            </a:r>
            <a:endParaRPr/>
          </a:p>
        </p:txBody>
      </p:sp>
      <p:sp>
        <p:nvSpPr>
          <p:cNvPr id="115" name="Google Shape;115;p16"/>
          <p:cNvSpPr txBox="1"/>
          <p:nvPr/>
        </p:nvSpPr>
        <p:spPr>
          <a:xfrm>
            <a:off x="2390476" y="1598173"/>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1.</a:t>
            </a:r>
            <a:endParaRPr sz="1800" b="0" i="0" u="none" strike="noStrike" cap="none">
              <a:solidFill>
                <a:schemeClr val="dk1"/>
              </a:solidFill>
              <a:latin typeface="Calibri"/>
              <a:ea typeface="Calibri"/>
              <a:cs typeface="Calibri"/>
              <a:sym typeface="Calibri"/>
            </a:endParaRPr>
          </a:p>
        </p:txBody>
      </p:sp>
      <p:sp>
        <p:nvSpPr>
          <p:cNvPr id="116" name="Google Shape;116;p16"/>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17" name="Google Shape;117;p16" descr="Text&#10;&#10;Description automatically generated"/>
          <p:cNvPicPr preferRelativeResize="0"/>
          <p:nvPr/>
        </p:nvPicPr>
        <p:blipFill rotWithShape="1">
          <a:blip r:embed="rId3">
            <a:alphaModFix/>
          </a:blip>
          <a:srcRect l="0" t="0" r="0" b="0"/>
          <a:stretch/>
        </p:blipFill>
        <p:spPr>
          <a:xfrm>
            <a:off x="235341" y="6247302"/>
            <a:ext cx="1964299" cy="427819"/>
          </a:xfrm>
          <a:prstGeom prst="rect">
            <a:avLst/>
          </a:prstGeom>
          <a:noFill/>
          <a:ln>
            <a:noFill/>
          </a:ln>
        </p:spPr>
      </p:pic>
      <p:sp>
        <p:nvSpPr>
          <p:cNvPr id="118" name="Google Shape;118;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19" name="Google Shape;119;p16"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20" name="Google Shape;120;p16"/>
          <p:cNvPicPr preferRelativeResize="0"/>
          <p:nvPr/>
        </p:nvPicPr>
        <p:blipFill rotWithShape="1">
          <a:blip r:embed="rId4">
            <a:alphaModFix/>
          </a:blip>
          <a:srcRect l="0" t="1926" r="0" b="0"/>
          <a:stretch/>
        </p:blipFill>
        <p:spPr>
          <a:xfrm>
            <a:off x="1045611" y="0"/>
            <a:ext cx="897978" cy="5820508"/>
          </a:xfrm>
          <a:prstGeom prst="rect">
            <a:avLst/>
          </a:prstGeom>
          <a:noFill/>
          <a:ln>
            <a:noFill/>
          </a:ln>
        </p:spPr>
      </p:pic>
      <p:pic>
        <p:nvPicPr>
          <p:cNvPr id="121" name="Google Shape;121;p16"/>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
        <p:nvSpPr>
          <p:cNvPr id="122" name="Google Shape;122;p16"/>
          <p:cNvSpPr txBox="1"/>
          <p:nvPr/>
        </p:nvSpPr>
        <p:spPr>
          <a:xfrm>
            <a:off x="3041597" y="1565873"/>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Einführung in den Online-Unterricht</a:t>
            </a:r>
            <a:endParaRPr sz="2000" b="0" i="0" u="none" strike="noStrike" cap="none">
              <a:solidFill>
                <a:srgbClr val="195562"/>
              </a:solidFill>
              <a:latin typeface="Quattrocento Sans"/>
              <a:ea typeface="Quattrocento Sans"/>
              <a:cs typeface="Quattrocento Sans"/>
              <a:sym typeface="Quattrocento Sans"/>
            </a:endParaRPr>
          </a:p>
        </p:txBody>
      </p:sp>
      <p:sp>
        <p:nvSpPr>
          <p:cNvPr id="123" name="Google Shape;123;p16"/>
          <p:cNvSpPr txBox="1"/>
          <p:nvPr/>
        </p:nvSpPr>
        <p:spPr>
          <a:xfrm>
            <a:off x="3110422" y="3875228"/>
            <a:ext cx="6505525"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Studentisches Engagement in Online-Lernumgebungen</a:t>
            </a:r>
            <a:endParaRPr sz="1800" b="0" i="0" u="none" strike="noStrike" cap="none">
              <a:solidFill>
                <a:schemeClr val="dk1"/>
              </a:solidFill>
              <a:latin typeface="Calibri"/>
              <a:ea typeface="Calibri"/>
              <a:cs typeface="Calibri"/>
              <a:sym typeface="Calibri"/>
            </a:endParaRPr>
          </a:p>
        </p:txBody>
      </p:sp>
      <p:sp>
        <p:nvSpPr>
          <p:cNvPr id="124" name="Google Shape;124;p16"/>
          <p:cNvSpPr txBox="1"/>
          <p:nvPr/>
        </p:nvSpPr>
        <p:spPr>
          <a:xfrm>
            <a:off x="3110423" y="5115860"/>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Online-Kommunikation</a:t>
            </a:r>
            <a:endParaRPr sz="1800" b="0" i="0" u="none" strike="noStrike" cap="none">
              <a:solidFill>
                <a:schemeClr val="dk1"/>
              </a:solidFill>
              <a:latin typeface="Calibri"/>
              <a:ea typeface="Calibri"/>
              <a:cs typeface="Calibri"/>
              <a:sym typeface="Calibri"/>
            </a:endParaRPr>
          </a:p>
        </p:txBody>
      </p:sp>
      <p:sp>
        <p:nvSpPr>
          <p:cNvPr id="125" name="Google Shape;125;p16"/>
          <p:cNvSpPr txBox="1"/>
          <p:nvPr/>
        </p:nvSpPr>
        <p:spPr>
          <a:xfrm>
            <a:off x="2351149" y="5170291"/>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4.</a:t>
            </a:r>
            <a:endParaRPr sz="1800" b="0" i="0" u="none" strike="noStrike" cap="none">
              <a:solidFill>
                <a:schemeClr val="dk1"/>
              </a:solidFill>
              <a:latin typeface="Calibri"/>
              <a:ea typeface="Calibri"/>
              <a:cs typeface="Calibri"/>
              <a:sym typeface="Calibri"/>
            </a:endParaRPr>
          </a:p>
        </p:txBody>
      </p:sp>
      <p:sp>
        <p:nvSpPr>
          <p:cNvPr id="126" name="Google Shape;126;p16"/>
          <p:cNvSpPr txBox="1"/>
          <p:nvPr/>
        </p:nvSpPr>
        <p:spPr>
          <a:xfrm>
            <a:off x="2351148" y="396868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3.</a:t>
            </a:r>
            <a:endParaRPr sz="1800" b="0" i="0" u="none" strike="noStrike" cap="none">
              <a:solidFill>
                <a:schemeClr val="dk1"/>
              </a:solidFill>
              <a:latin typeface="Calibri"/>
              <a:ea typeface="Calibri"/>
              <a:cs typeface="Calibri"/>
              <a:sym typeface="Calibri"/>
            </a:endParaRPr>
          </a:p>
        </p:txBody>
      </p:sp>
      <p:sp>
        <p:nvSpPr>
          <p:cNvPr id="127" name="Google Shape;127;p16"/>
          <p:cNvSpPr txBox="1"/>
          <p:nvPr/>
        </p:nvSpPr>
        <p:spPr>
          <a:xfrm>
            <a:off x="2351148" y="2821504"/>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2.</a:t>
            </a:r>
            <a:endParaRPr sz="3200" b="1" i="0" u="none" strike="noStrike" cap="none">
              <a:solidFill>
                <a:srgbClr val="195562"/>
              </a:solidFill>
              <a:latin typeface="Quattrocento Sans"/>
              <a:ea typeface="Quattrocento Sans"/>
              <a:cs typeface="Quattrocento Sans"/>
              <a:sym typeface="Quattrocento Sans"/>
            </a:endParaRPr>
          </a:p>
        </p:txBody>
      </p:sp>
      <p:sp>
        <p:nvSpPr>
          <p:cNvPr id="128" name="Google Shape;128;p16"/>
          <p:cNvSpPr txBox="1"/>
          <p:nvPr/>
        </p:nvSpPr>
        <p:spPr>
          <a:xfrm>
            <a:off x="3110423" y="2747531"/>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pt-PT" sz="3200" b="1" i="0" u="none" strike="noStrike" cap="none">
                <a:solidFill>
                  <a:srgbClr val="195562"/>
                </a:solidFill>
                <a:latin typeface="Quattrocento Sans"/>
                <a:ea typeface="Quattrocento Sans"/>
                <a:cs typeface="Quattrocento Sans"/>
                <a:sym typeface="Quattrocento Sans"/>
              </a:rPr>
              <a:t>Gestaltung von Online-Lehrplänen</a:t>
            </a:r>
            <a:endParaRPr sz="3200" b="1" i="0" u="none" strike="noStrike" cap="none">
              <a:solidFill>
                <a:srgbClr val="195562"/>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17"/>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pic>
        <p:nvPicPr>
          <p:cNvPr id="134" name="Google Shape;134;p17" descr="Adolescentes a utilizar o portátil na biblioteca"/>
          <p:cNvPicPr preferRelativeResize="0"/>
          <p:nvPr/>
        </p:nvPicPr>
        <p:blipFill rotWithShape="1">
          <a:blip r:embed="rId3">
            <a:alphaModFix/>
          </a:blip>
          <a:srcRect l="3408" t="0" r="2473" b="-1"/>
          <a:stretch/>
        </p:blipFill>
        <p:spPr>
          <a:xfrm>
            <a:off x="2522356" y="10"/>
            <a:ext cx="9669642" cy="6857990"/>
          </a:xfrm>
          <a:prstGeom prst="rect">
            <a:avLst/>
          </a:prstGeom>
          <a:noFill/>
          <a:ln>
            <a:noFill/>
          </a:ln>
        </p:spPr>
      </p:pic>
      <p:sp>
        <p:nvSpPr>
          <p:cNvPr id="135" name="Google Shape;135;p17"/>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136" name="Google Shape;136;p17"/>
          <p:cNvSpPr txBox="1"/>
          <p:nvPr/>
        </p:nvSpPr>
        <p:spPr>
          <a:xfrm>
            <a:off x="797158" y="433951"/>
            <a:ext cx="3822189" cy="18999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None/>
            </a:pPr>
            <a:r>
              <a:rPr lang="pt-PT" sz="3600" b="1" i="0" u="none" strike="noStrike" cap="none">
                <a:solidFill>
                  <a:srgbClr val="29BB89"/>
                </a:solidFill>
                <a:latin typeface="Quattrocento Sans"/>
                <a:ea typeface="Quattrocento Sans"/>
                <a:cs typeface="Quattrocento Sans"/>
                <a:sym typeface="Quattrocento Sans"/>
              </a:rPr>
              <a:t>Online-Lernen</a:t>
            </a:r>
            <a:endParaRPr/>
          </a:p>
        </p:txBody>
      </p:sp>
      <p:sp>
        <p:nvSpPr>
          <p:cNvPr id="137" name="Google Shape;137;p17"/>
          <p:cNvSpPr txBox="1"/>
          <p:nvPr/>
        </p:nvSpPr>
        <p:spPr>
          <a:xfrm>
            <a:off x="797158" y="2031077"/>
            <a:ext cx="3025877" cy="3742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pt-PT" sz="2000" b="0" i="0" u="none" strike="noStrike" cap="none">
                <a:solidFill>
                  <a:srgbClr val="195562"/>
                </a:solidFill>
                <a:latin typeface="Quattrocento Sans"/>
                <a:ea typeface="Quattrocento Sans"/>
                <a:cs typeface="Quattrocento Sans"/>
                <a:sym typeface="Quattrocento Sans"/>
              </a:rPr>
              <a:t>Das Online-Lernen weist einige Ähnlichkeiten mit dem Lernen von Angesicht zu Angesicht auf. Doch während einige Methoden, Werkzeuge und Aktivitäten in beiden Umgebungen gut funktionieren, weist das Online-Lernen einige Besonderheiten auf und erfordert, dass der Lehrende seine Materialien und seine Art zu unterrichten anpasst.</a:t>
            </a:r>
            <a:endParaRPr/>
          </a:p>
        </p:txBody>
      </p:sp>
      <p:sp>
        <p:nvSpPr>
          <p:cNvPr id="138" name="Google Shape;138;p1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39" name="Google Shape;139;p17" descr="Text&#10;&#10;Description automatically generated"/>
          <p:cNvPicPr preferRelativeResize="0"/>
          <p:nvPr/>
        </p:nvPicPr>
        <p:blipFill rotWithShape="1">
          <a:blip r:embed="rId4">
            <a:alphaModFix/>
          </a:blip>
          <a:srcRect l="0" t="0" r="0" b="0"/>
          <a:stretch/>
        </p:blipFill>
        <p:spPr>
          <a:xfrm>
            <a:off x="235341" y="6242795"/>
            <a:ext cx="1964299" cy="427819"/>
          </a:xfrm>
          <a:prstGeom prst="rect">
            <a:avLst/>
          </a:prstGeom>
          <a:noFill/>
          <a:ln>
            <a:noFill/>
          </a:ln>
        </p:spPr>
      </p:pic>
      <p:pic>
        <p:nvPicPr>
          <p:cNvPr id="140" name="Google Shape;140;p17"/>
          <p:cNvPicPr preferRelativeResize="0"/>
          <p:nvPr/>
        </p:nvPicPr>
        <p:blipFill rotWithShape="1">
          <a:blip r:embed="rId5">
            <a:alphaModFix/>
          </a:blip>
          <a:srcRect l="0" t="0" r="0" b="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nvSpPr>
        <p:spPr>
          <a:xfrm>
            <a:off x="867748" y="766991"/>
            <a:ext cx="9947735"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Lehrmethoden</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146" name="Google Shape;146;p1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47" name="Google Shape;147;p18"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48" name="Google Shape;148;p18"/>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49" name="Google Shape;149;p18"/>
          <p:cNvSpPr txBox="1"/>
          <p:nvPr/>
        </p:nvSpPr>
        <p:spPr>
          <a:xfrm>
            <a:off x="1412154" y="3828103"/>
            <a:ext cx="3020964" cy="11203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Es hilft den Lernenden, Wissen zu behalten </a:t>
            </a:r>
            <a:endParaRPr/>
          </a:p>
        </p:txBody>
      </p:sp>
      <p:sp>
        <p:nvSpPr>
          <p:cNvPr id="150" name="Google Shape;150;p18"/>
          <p:cNvSpPr txBox="1"/>
          <p:nvPr/>
        </p:nvSpPr>
        <p:spPr>
          <a:xfrm>
            <a:off x="1820239" y="1944326"/>
            <a:ext cx="8601955"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Es gibt viele Lehrmethoden, aber nicht alle sind für jede Umgebung geeignet. Es ist wichtig, dass Sie die richtige Methode für den Online-Unterricht und für Ihre Schüler wählen, denn...</a:t>
            </a:r>
            <a:endParaRPr sz="1800" b="0" i="0" u="none" strike="noStrike" cap="none">
              <a:solidFill>
                <a:schemeClr val="dk1"/>
              </a:solidFill>
              <a:latin typeface="Quattrocento Sans"/>
              <a:ea typeface="Quattrocento Sans"/>
              <a:cs typeface="Quattrocento Sans"/>
              <a:sym typeface="Quattrocento Sans"/>
            </a:endParaRPr>
          </a:p>
        </p:txBody>
      </p:sp>
      <p:sp>
        <p:nvSpPr>
          <p:cNvPr id="151" name="Google Shape;151;p18"/>
          <p:cNvSpPr txBox="1"/>
          <p:nvPr/>
        </p:nvSpPr>
        <p:spPr>
          <a:xfrm>
            <a:off x="7758882" y="3828103"/>
            <a:ext cx="3020964" cy="1120362"/>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Es macht den Unterricht dynamischer und interessanter</a:t>
            </a:r>
            <a:endParaRPr/>
          </a:p>
        </p:txBody>
      </p:sp>
      <p:sp>
        <p:nvSpPr>
          <p:cNvPr id="152" name="Google Shape;152;p18"/>
          <p:cNvSpPr txBox="1"/>
          <p:nvPr/>
        </p:nvSpPr>
        <p:spPr>
          <a:xfrm>
            <a:off x="4585518" y="3828103"/>
            <a:ext cx="3020964" cy="1120362"/>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Es motiviert die Lernenden und hält sie bei der Stange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9"/>
          <p:cNvSpPr txBox="1"/>
          <p:nvPr/>
        </p:nvSpPr>
        <p:spPr>
          <a:xfrm>
            <a:off x="867748" y="766991"/>
            <a:ext cx="9947735"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Lehrmethoden: Beispiele</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600"/>
              <a:buFont typeface="Calibri"/>
              <a:buNone/>
            </a:pPr>
            <a:r>
              <a:t/>
            </a:r>
            <a:endParaRPr sz="3600" b="1" i="0" u="none" strike="noStrike" cap="none">
              <a:solidFill>
                <a:srgbClr val="29BA86"/>
              </a:solidFill>
              <a:latin typeface="Quattrocento Sans"/>
              <a:ea typeface="Quattrocento Sans"/>
              <a:cs typeface="Quattrocento Sans"/>
              <a:sym typeface="Quattrocento Sans"/>
            </a:endParaRPr>
          </a:p>
        </p:txBody>
      </p:sp>
      <p:sp>
        <p:nvSpPr>
          <p:cNvPr id="158" name="Google Shape;158;p1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59" name="Google Shape;159;p19"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60" name="Google Shape;160;p19"/>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grpSp>
        <p:nvGrpSpPr>
          <p:cNvPr id="161" name="Google Shape;161;p19"/>
          <p:cNvGrpSpPr/>
          <p:nvPr/>
        </p:nvGrpSpPr>
        <p:grpSpPr>
          <a:xfrm>
            <a:off x="2033959" y="2019797"/>
            <a:ext cx="8124081" cy="3772081"/>
            <a:chOff x="1959" y="0"/>
            <a:chExt cx="8124081" cy="3772081"/>
          </a:xfrm>
        </p:grpSpPr>
        <p:sp>
          <p:nvSpPr>
            <p:cNvPr id="162" name="Google Shape;162;p19"/>
            <p:cNvSpPr/>
            <p:nvPr/>
          </p:nvSpPr>
          <p:spPr>
            <a:xfrm>
              <a:off x="1959" y="0"/>
              <a:ext cx="1922859" cy="3772081"/>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63" name="Google Shape;163;p19"/>
            <p:cNvSpPr txBox="1"/>
            <p:nvPr/>
          </p:nvSpPr>
          <p:spPr>
            <a:xfrm>
              <a:off x="1959" y="0"/>
              <a:ext cx="1922859" cy="113162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alibri"/>
                <a:buNone/>
              </a:pPr>
              <a:r>
                <a:rPr lang="pt-PT" sz="2300" b="0" i="0" u="none" strike="noStrike" cap="none">
                  <a:solidFill>
                    <a:schemeClr val="dk1"/>
                  </a:solidFill>
                  <a:latin typeface="Calibri"/>
                  <a:ea typeface="Calibri"/>
                  <a:cs typeface="Calibri"/>
                  <a:sym typeface="Calibri"/>
                </a:rPr>
                <a:t>Selbstgesteuertes Lernen</a:t>
              </a:r>
              <a:endParaRPr sz="2300" b="0" i="0" u="none" strike="noStrike" cap="none">
                <a:solidFill>
                  <a:schemeClr val="dk1"/>
                </a:solidFill>
                <a:latin typeface="Calibri"/>
                <a:ea typeface="Calibri"/>
                <a:cs typeface="Calibri"/>
                <a:sym typeface="Calibri"/>
              </a:endParaRPr>
            </a:p>
          </p:txBody>
        </p:sp>
        <p:sp>
          <p:nvSpPr>
            <p:cNvPr id="164" name="Google Shape;164;p19"/>
            <p:cNvSpPr/>
            <p:nvPr/>
          </p:nvSpPr>
          <p:spPr>
            <a:xfrm>
              <a:off x="194245" y="1131624"/>
              <a:ext cx="1538287" cy="2451852"/>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65" name="Google Shape;165;p19"/>
            <p:cNvSpPr txBox="1"/>
            <p:nvPr/>
          </p:nvSpPr>
          <p:spPr>
            <a:xfrm>
              <a:off x="239300" y="1176679"/>
              <a:ext cx="1448177" cy="2361742"/>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pt-PT" sz="1800" b="0" i="0" u="none" strike="noStrike" cap="none">
                  <a:solidFill>
                    <a:schemeClr val="lt1"/>
                  </a:solidFill>
                  <a:latin typeface="Calibri"/>
                  <a:ea typeface="Calibri"/>
                  <a:cs typeface="Calibri"/>
                  <a:sym typeface="Calibri"/>
                </a:rPr>
                <a:t>Der Lernende hat die Autonomie über seine Lernerfahrung. </a:t>
              </a:r>
              <a:endParaRPr/>
            </a:p>
          </p:txBody>
        </p:sp>
        <p:sp>
          <p:nvSpPr>
            <p:cNvPr id="166" name="Google Shape;166;p19"/>
            <p:cNvSpPr/>
            <p:nvPr/>
          </p:nvSpPr>
          <p:spPr>
            <a:xfrm>
              <a:off x="2069033" y="0"/>
              <a:ext cx="1922859" cy="3772081"/>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67" name="Google Shape;167;p19"/>
            <p:cNvSpPr txBox="1"/>
            <p:nvPr/>
          </p:nvSpPr>
          <p:spPr>
            <a:xfrm>
              <a:off x="2069033" y="0"/>
              <a:ext cx="1922859" cy="113162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alibri"/>
                <a:buNone/>
              </a:pPr>
              <a:r>
                <a:rPr lang="pt-PT" sz="2300" b="0" i="0" u="none" strike="noStrike" cap="none">
                  <a:solidFill>
                    <a:schemeClr val="dk1"/>
                  </a:solidFill>
                  <a:latin typeface="Calibri"/>
                  <a:ea typeface="Calibri"/>
                  <a:cs typeface="Calibri"/>
                  <a:sym typeface="Calibri"/>
                </a:rPr>
                <a:t>Umgekehrtes Klassenzimmer</a:t>
              </a:r>
              <a:endParaRPr sz="2300" b="0" i="0" u="none" strike="noStrike" cap="none">
                <a:solidFill>
                  <a:schemeClr val="dk1"/>
                </a:solidFill>
                <a:latin typeface="Calibri"/>
                <a:ea typeface="Calibri"/>
                <a:cs typeface="Calibri"/>
                <a:sym typeface="Calibri"/>
              </a:endParaRPr>
            </a:p>
          </p:txBody>
        </p:sp>
        <p:sp>
          <p:nvSpPr>
            <p:cNvPr id="168" name="Google Shape;168;p19"/>
            <p:cNvSpPr/>
            <p:nvPr/>
          </p:nvSpPr>
          <p:spPr>
            <a:xfrm>
              <a:off x="2261319" y="1131624"/>
              <a:ext cx="1538287" cy="2451852"/>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69" name="Google Shape;169;p19"/>
            <p:cNvSpPr txBox="1"/>
            <p:nvPr/>
          </p:nvSpPr>
          <p:spPr>
            <a:xfrm>
              <a:off x="2306374" y="1176679"/>
              <a:ext cx="1448177" cy="2361742"/>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pt-PT" sz="1800" b="0" i="0" u="none" strike="noStrike" cap="none">
                  <a:solidFill>
                    <a:schemeClr val="lt1"/>
                  </a:solidFill>
                  <a:latin typeface="Calibri"/>
                  <a:ea typeface="Calibri"/>
                  <a:cs typeface="Calibri"/>
                  <a:sym typeface="Calibri"/>
                </a:rPr>
                <a:t>Die Schüler werden ermutigt, im Voraus zu recherchieren, um das Thema in der Klasse zu diskutieren.</a:t>
              </a:r>
              <a:endParaRPr sz="1800" b="0" i="0" u="none" strike="noStrike" cap="none">
                <a:solidFill>
                  <a:schemeClr val="lt1"/>
                </a:solidFill>
                <a:latin typeface="Calibri"/>
                <a:ea typeface="Calibri"/>
                <a:cs typeface="Calibri"/>
                <a:sym typeface="Calibri"/>
              </a:endParaRPr>
            </a:p>
          </p:txBody>
        </p:sp>
        <p:sp>
          <p:nvSpPr>
            <p:cNvPr id="170" name="Google Shape;170;p19"/>
            <p:cNvSpPr/>
            <p:nvPr/>
          </p:nvSpPr>
          <p:spPr>
            <a:xfrm>
              <a:off x="4136107" y="0"/>
              <a:ext cx="1922859" cy="3772081"/>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71" name="Google Shape;171;p19"/>
            <p:cNvSpPr txBox="1"/>
            <p:nvPr/>
          </p:nvSpPr>
          <p:spPr>
            <a:xfrm>
              <a:off x="4136107" y="0"/>
              <a:ext cx="1922859" cy="113162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alibri"/>
                <a:buNone/>
              </a:pPr>
              <a:r>
                <a:rPr lang="pt-PT" sz="2300" b="0" i="0" u="none" strike="noStrike" cap="none">
                  <a:solidFill>
                    <a:schemeClr val="dk1"/>
                  </a:solidFill>
                  <a:latin typeface="Calibri"/>
                  <a:ea typeface="Calibri"/>
                  <a:cs typeface="Calibri"/>
                  <a:sym typeface="Calibri"/>
                </a:rPr>
                <a:t>Gamification</a:t>
              </a:r>
              <a:endParaRPr sz="2300" b="0" i="0" u="none" strike="noStrike" cap="none">
                <a:solidFill>
                  <a:schemeClr val="dk1"/>
                </a:solidFill>
                <a:latin typeface="Calibri"/>
                <a:ea typeface="Calibri"/>
                <a:cs typeface="Calibri"/>
                <a:sym typeface="Calibri"/>
              </a:endParaRPr>
            </a:p>
          </p:txBody>
        </p:sp>
        <p:sp>
          <p:nvSpPr>
            <p:cNvPr id="172" name="Google Shape;172;p19"/>
            <p:cNvSpPr/>
            <p:nvPr/>
          </p:nvSpPr>
          <p:spPr>
            <a:xfrm>
              <a:off x="4328393" y="1131624"/>
              <a:ext cx="1538287" cy="2451852"/>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73" name="Google Shape;173;p19"/>
            <p:cNvSpPr txBox="1"/>
            <p:nvPr/>
          </p:nvSpPr>
          <p:spPr>
            <a:xfrm>
              <a:off x="4373448" y="1176679"/>
              <a:ext cx="1448177" cy="2361742"/>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pt-PT" sz="1800" b="0" i="0" u="none" strike="noStrike" cap="none">
                  <a:solidFill>
                    <a:schemeClr val="lt1"/>
                  </a:solidFill>
                  <a:latin typeface="Calibri"/>
                  <a:ea typeface="Calibri"/>
                  <a:cs typeface="Calibri"/>
                  <a:sym typeface="Calibri"/>
                </a:rPr>
                <a:t>Lehren durch Lernspiele.</a:t>
              </a:r>
              <a:endParaRPr/>
            </a:p>
          </p:txBody>
        </p:sp>
        <p:sp>
          <p:nvSpPr>
            <p:cNvPr id="174" name="Google Shape;174;p19"/>
            <p:cNvSpPr/>
            <p:nvPr/>
          </p:nvSpPr>
          <p:spPr>
            <a:xfrm>
              <a:off x="6203181" y="0"/>
              <a:ext cx="1922859" cy="3772081"/>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75" name="Google Shape;175;p19"/>
            <p:cNvSpPr txBox="1"/>
            <p:nvPr/>
          </p:nvSpPr>
          <p:spPr>
            <a:xfrm>
              <a:off x="6203181" y="0"/>
              <a:ext cx="1922859" cy="113162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alibri"/>
                <a:buNone/>
              </a:pPr>
              <a:r>
                <a:rPr lang="pt-PT" sz="2300" b="0" i="0" u="none" strike="noStrike" cap="none">
                  <a:solidFill>
                    <a:schemeClr val="dk1"/>
                  </a:solidFill>
                  <a:latin typeface="Calibri"/>
                  <a:ea typeface="Calibri"/>
                  <a:cs typeface="Calibri"/>
                  <a:sym typeface="Calibri"/>
                </a:rPr>
                <a:t>Lernen mit Herausforderungen</a:t>
              </a:r>
              <a:endParaRPr sz="2300" b="0" i="0" u="none" strike="noStrike" cap="none">
                <a:solidFill>
                  <a:schemeClr val="dk1"/>
                </a:solidFill>
                <a:latin typeface="Calibri"/>
                <a:ea typeface="Calibri"/>
                <a:cs typeface="Calibri"/>
                <a:sym typeface="Calibri"/>
              </a:endParaRPr>
            </a:p>
          </p:txBody>
        </p:sp>
        <p:sp>
          <p:nvSpPr>
            <p:cNvPr id="176" name="Google Shape;176;p19"/>
            <p:cNvSpPr/>
            <p:nvPr/>
          </p:nvSpPr>
          <p:spPr>
            <a:xfrm>
              <a:off x="6395466" y="1131624"/>
              <a:ext cx="1538287" cy="2451852"/>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77" name="Google Shape;177;p19"/>
            <p:cNvSpPr txBox="1"/>
            <p:nvPr/>
          </p:nvSpPr>
          <p:spPr>
            <a:xfrm>
              <a:off x="6440521" y="1176679"/>
              <a:ext cx="1448177" cy="2361742"/>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pt-PT" sz="1800" b="0" i="0" u="none" strike="noStrike" cap="none">
                  <a:solidFill>
                    <a:schemeClr val="lt1"/>
                  </a:solidFill>
                  <a:latin typeface="Calibri"/>
                  <a:ea typeface="Calibri"/>
                  <a:cs typeface="Calibri"/>
                  <a:sym typeface="Calibri"/>
                </a:rPr>
                <a:t>Aktive und kollaborative Methodik, bei der die Schüler durch das Lösen von Problemen aus der Praxis lernen.</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nvSpPr>
        <p:spPr>
          <a:xfrm>
            <a:off x="1136663" y="760418"/>
            <a:ext cx="10404568"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9BA86"/>
              </a:buClr>
              <a:buSzPts val="3800"/>
              <a:buFont typeface="Quattrocento Sans"/>
              <a:buNone/>
            </a:pPr>
            <a:r>
              <a:rPr lang="pt-PT" sz="3800" b="1" i="0" u="none" strike="noStrike" cap="none">
                <a:solidFill>
                  <a:srgbClr val="29BA86"/>
                </a:solidFill>
                <a:latin typeface="Quattrocento Sans"/>
                <a:ea typeface="Quattrocento Sans"/>
                <a:cs typeface="Quattrocento Sans"/>
                <a:sym typeface="Quattrocento Sans"/>
              </a:rPr>
              <a:t>Wie man einen Unterrichtsplan für Online-Kurse erstellt</a:t>
            </a:r>
            <a:endParaRPr sz="3600" b="1" i="0" u="none" strike="noStrike" cap="none">
              <a:solidFill>
                <a:srgbClr val="29BA86"/>
              </a:solidFill>
              <a:latin typeface="Quattrocento Sans"/>
              <a:ea typeface="Quattrocento Sans"/>
              <a:cs typeface="Quattrocento Sans"/>
              <a:sym typeface="Quattrocento Sans"/>
            </a:endParaRPr>
          </a:p>
        </p:txBody>
      </p:sp>
      <p:sp>
        <p:nvSpPr>
          <p:cNvPr id="183" name="Google Shape;183;p2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84" name="Google Shape;184;p20"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85" name="Google Shape;185;p20"/>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86" name="Google Shape;186;p20"/>
          <p:cNvSpPr txBox="1"/>
          <p:nvPr/>
        </p:nvSpPr>
        <p:spPr>
          <a:xfrm>
            <a:off x="1777374" y="2082933"/>
            <a:ext cx="8637252" cy="6770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DAS THEMA, DIE ZIELE UND DEN INHALT FESTZULEGEN</a:t>
            </a:r>
            <a:endParaRPr/>
          </a:p>
        </p:txBody>
      </p:sp>
      <p:sp>
        <p:nvSpPr>
          <p:cNvPr id="187" name="Google Shape;187;p20"/>
          <p:cNvSpPr txBox="1"/>
          <p:nvPr/>
        </p:nvSpPr>
        <p:spPr>
          <a:xfrm>
            <a:off x="1777374" y="2554250"/>
            <a:ext cx="701493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Das Thema, die Ziele und der Inhalt unterscheiden sich nicht zwischen einer Online-Lektion und einer Präsenzlektion. </a:t>
            </a:r>
            <a:endParaRPr sz="1800" b="0" i="0" u="none" strike="noStrike" cap="none">
              <a:solidFill>
                <a:schemeClr val="dk1"/>
              </a:solidFill>
              <a:latin typeface="Quattrocento Sans"/>
              <a:ea typeface="Quattrocento Sans"/>
              <a:cs typeface="Quattrocento Sans"/>
              <a:sym typeface="Quattrocento Sans"/>
            </a:endParaRPr>
          </a:p>
        </p:txBody>
      </p:sp>
      <p:pic>
        <p:nvPicPr>
          <p:cNvPr id="188" name="Google Shape;188;p20" descr="Distintivo 1 com preenchimento sólido"/>
          <p:cNvPicPr preferRelativeResize="0"/>
          <p:nvPr/>
        </p:nvPicPr>
        <p:blipFill rotWithShape="1">
          <a:blip r:embed="rId5">
            <a:alphaModFix/>
          </a:blip>
          <a:srcRect l="0" t="0" r="0" b="0"/>
          <a:stretch/>
        </p:blipFill>
        <p:spPr>
          <a:xfrm>
            <a:off x="1136663" y="1967102"/>
            <a:ext cx="599117" cy="599117"/>
          </a:xfrm>
          <a:prstGeom prst="rect">
            <a:avLst/>
          </a:prstGeom>
          <a:noFill/>
          <a:ln>
            <a:noFill/>
          </a:ln>
        </p:spPr>
      </p:pic>
      <p:pic>
        <p:nvPicPr>
          <p:cNvPr id="189" name="Google Shape;189;p20"/>
          <p:cNvPicPr preferRelativeResize="0"/>
          <p:nvPr/>
        </p:nvPicPr>
        <p:blipFill rotWithShape="1">
          <a:blip r:embed="rId6">
            <a:alphaModFix/>
          </a:blip>
          <a:srcRect l="0" t="52289" r="71473" b="0"/>
          <a:stretch/>
        </p:blipFill>
        <p:spPr>
          <a:xfrm rot="5400000">
            <a:off x="7321527" y="1987527"/>
            <a:ext cx="3644945" cy="6096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nvSpPr>
        <p:spPr>
          <a:xfrm>
            <a:off x="1136663" y="760418"/>
            <a:ext cx="10404568"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9BA86"/>
              </a:buClr>
              <a:buSzPts val="3800"/>
              <a:buFont typeface="Quattrocento Sans"/>
              <a:buNone/>
            </a:pPr>
            <a:r>
              <a:rPr lang="pt-PT" sz="3800" b="1" i="0" u="none" strike="noStrike" cap="none">
                <a:solidFill>
                  <a:srgbClr val="29BA86"/>
                </a:solidFill>
                <a:latin typeface="Quattrocento Sans"/>
                <a:ea typeface="Quattrocento Sans"/>
                <a:cs typeface="Quattrocento Sans"/>
                <a:sym typeface="Quattrocento Sans"/>
              </a:rPr>
              <a:t>Wie man einen Unterrichtsplan für Online-Kurse erstellt</a:t>
            </a:r>
            <a:endParaRPr sz="3600" b="1" i="0" u="none" strike="noStrike" cap="none">
              <a:solidFill>
                <a:srgbClr val="29BA86"/>
              </a:solidFill>
              <a:latin typeface="Quattrocento Sans"/>
              <a:ea typeface="Quattrocento Sans"/>
              <a:cs typeface="Quattrocento Sans"/>
              <a:sym typeface="Quattrocento Sans"/>
            </a:endParaRPr>
          </a:p>
        </p:txBody>
      </p:sp>
      <p:sp>
        <p:nvSpPr>
          <p:cNvPr id="195" name="Google Shape;195;p2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
              <a:buFont typeface="Calibri"/>
              <a:buNone/>
            </a:pPr>
            <a:r>
              <a:t/>
            </a:r>
            <a:endParaRPr sz="400" b="0" i="0" u="none" strike="noStrike" cap="none">
              <a:solidFill>
                <a:schemeClr val="lt1"/>
              </a:solidFill>
              <a:latin typeface="Calibri"/>
              <a:ea typeface="Calibri"/>
              <a:cs typeface="Calibri"/>
              <a:sym typeface="Calibri"/>
            </a:endParaRPr>
          </a:p>
        </p:txBody>
      </p:sp>
      <p:pic>
        <p:nvPicPr>
          <p:cNvPr id="196" name="Google Shape;196;p21" descr="Text&#10;&#10;Description automatically generated"/>
          <p:cNvPicPr preferRelativeResize="0"/>
          <p:nvPr/>
        </p:nvPicPr>
        <p:blipFill rotWithShape="1">
          <a:blip r:embed="rId3">
            <a:alphaModFix/>
          </a:blip>
          <a:srcRect l="0" t="0" r="0" b="0"/>
          <a:stretch/>
        </p:blipFill>
        <p:spPr>
          <a:xfrm>
            <a:off x="235341" y="6242795"/>
            <a:ext cx="1964299" cy="427819"/>
          </a:xfrm>
          <a:prstGeom prst="rect">
            <a:avLst/>
          </a:prstGeom>
          <a:noFill/>
          <a:ln>
            <a:noFill/>
          </a:ln>
        </p:spPr>
      </p:pic>
      <p:pic>
        <p:nvPicPr>
          <p:cNvPr id="197" name="Google Shape;197;p21"/>
          <p:cNvPicPr preferRelativeResize="0"/>
          <p:nvPr/>
        </p:nvPicPr>
        <p:blipFill rotWithShape="1">
          <a:blip r:embed="rId4">
            <a:alphaModFix/>
          </a:blip>
          <a:srcRect l="0" t="0" r="0" b="0"/>
          <a:stretch/>
        </p:blipFill>
        <p:spPr>
          <a:xfrm>
            <a:off x="11541231" y="108086"/>
            <a:ext cx="495921" cy="495921"/>
          </a:xfrm>
          <a:prstGeom prst="rect">
            <a:avLst/>
          </a:prstGeom>
          <a:noFill/>
          <a:ln>
            <a:noFill/>
          </a:ln>
        </p:spPr>
      </p:pic>
      <p:sp>
        <p:nvSpPr>
          <p:cNvPr id="198" name="Google Shape;198;p21"/>
          <p:cNvSpPr txBox="1"/>
          <p:nvPr/>
        </p:nvSpPr>
        <p:spPr>
          <a:xfrm>
            <a:off x="1777374" y="2082933"/>
            <a:ext cx="8637252" cy="6770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600"/>
              </a:spcAft>
              <a:buNone/>
            </a:pPr>
            <a:r>
              <a:rPr lang="pt-PT" sz="2400" b="0" i="0" u="none" strike="noStrike" cap="none">
                <a:solidFill>
                  <a:srgbClr val="195562"/>
                </a:solidFill>
                <a:latin typeface="Quattrocento Sans"/>
                <a:ea typeface="Quattrocento Sans"/>
                <a:cs typeface="Quattrocento Sans"/>
                <a:sym typeface="Quattrocento Sans"/>
              </a:rPr>
              <a:t>DEN ZEITPLAN FESTLEGEN</a:t>
            </a:r>
            <a:endParaRPr/>
          </a:p>
        </p:txBody>
      </p:sp>
      <p:sp>
        <p:nvSpPr>
          <p:cNvPr id="199" name="Google Shape;199;p21"/>
          <p:cNvSpPr txBox="1"/>
          <p:nvPr/>
        </p:nvSpPr>
        <p:spPr>
          <a:xfrm>
            <a:off x="1777374" y="2554250"/>
            <a:ext cx="701493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Legen Sie die Länge der einzelnen Aktivitäten und der gesamten Unterrichtsstunde fest.</a:t>
            </a:r>
            <a:endParaRPr sz="1800" b="0" i="0" u="none" strike="noStrike" cap="none">
              <a:solidFill>
                <a:schemeClr val="dk1"/>
              </a:solidFill>
              <a:latin typeface="Quattrocento Sans"/>
              <a:ea typeface="Quattrocento Sans"/>
              <a:cs typeface="Quattrocento Sans"/>
              <a:sym typeface="Quattrocento Sans"/>
            </a:endParaRPr>
          </a:p>
        </p:txBody>
      </p:sp>
      <p:pic>
        <p:nvPicPr>
          <p:cNvPr id="200" name="Google Shape;200;p21" descr="Distintivo com preenchimento sólido"/>
          <p:cNvPicPr preferRelativeResize="0"/>
          <p:nvPr/>
        </p:nvPicPr>
        <p:blipFill rotWithShape="1">
          <a:blip r:embed="rId5">
            <a:alphaModFix/>
          </a:blip>
          <a:srcRect l="0" t="0" r="0" b="0"/>
          <a:stretch/>
        </p:blipFill>
        <p:spPr>
          <a:xfrm>
            <a:off x="1136663" y="1967102"/>
            <a:ext cx="599117" cy="599117"/>
          </a:xfrm>
          <a:prstGeom prst="rect">
            <a:avLst/>
          </a:prstGeom>
          <a:noFill/>
          <a:ln>
            <a:noFill/>
          </a:ln>
        </p:spPr>
      </p:pic>
      <p:pic>
        <p:nvPicPr>
          <p:cNvPr id="201" name="Google Shape;201;p21"/>
          <p:cNvPicPr preferRelativeResize="0"/>
          <p:nvPr/>
        </p:nvPicPr>
        <p:blipFill rotWithShape="1">
          <a:blip r:embed="rId6">
            <a:alphaModFix/>
          </a:blip>
          <a:srcRect l="0" t="52289" r="71473" b="0"/>
          <a:stretch/>
        </p:blipFill>
        <p:spPr>
          <a:xfrm rot="5400000">
            <a:off x="7321527" y="1987527"/>
            <a:ext cx="3644945" cy="6096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