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Quattrocento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EBAF76-BEFA-4197-B5FB-4FBD81344369}">
  <a:tblStyle styleId="{4CEBAF76-BEFA-4197-B5FB-4FBD8134436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50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66037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2103194"/>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9150497"/>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348765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819059"/>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0473983"/>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657059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073116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662965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643359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959741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134235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377207"/>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5390824"/>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621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XZsvsZ0Au4A" TargetMode="External"/><Relationship Id="rId5" Type="http://schemas.openxmlformats.org/officeDocument/2006/relationships/image" Target="../media/image1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youtube.com/watch?v=8ZaFK4J6icg"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pt-PT" sz="3200" b="1">
                <a:solidFill>
                  <a:srgbClr val="29BA86"/>
                </a:solidFill>
              </a:rPr>
              <a:t>Εκπαίδευση εν υπηρεσία - Μέρος Β</a:t>
            </a:r>
            <a:br>
              <a:rPr lang="pt-PT" sz="3200" b="1">
                <a:solidFill>
                  <a:srgbClr val="29BA86"/>
                </a:solidFill>
              </a:rPr>
            </a:br>
            <a:r>
              <a:rPr lang="pt-PT" sz="1400"/>
              <a:t/>
            </a: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id="85" name="Google Shape;85;p1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3"/>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3"/>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txBox="1"/>
          <p:nvPr/>
        </p:nvSpPr>
        <p:spPr>
          <a:xfrm>
            <a:off x="867748" y="766991"/>
            <a:ext cx="9947735" cy="24313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Πλεονεκτήματα έναντι μειονεκτημάτων</a:t>
            </a:r>
            <a:endParaRPr sz="4000" b="1" i="0" u="none" strike="noStrike" cap="none">
              <a:solidFill>
                <a:srgbClr val="29BA8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της διαδικτυακής μάθησης</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202" name="Google Shape;202;p2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03" name="Google Shape;203;p2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04" name="Google Shape;204;p22"/>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05" name="Google Shape;205;p22"/>
          <p:cNvSpPr txBox="1"/>
          <p:nvPr/>
        </p:nvSpPr>
        <p:spPr>
          <a:xfrm>
            <a:off x="6350591" y="4196072"/>
            <a:ext cx="34752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Απαιτεί περισσότερη αυτοπειθαρχία</a:t>
            </a:r>
            <a:endParaRPr sz="1800" b="0" i="0" u="none" strike="noStrike" cap="none">
              <a:solidFill>
                <a:schemeClr val="dk1"/>
              </a:solidFill>
              <a:latin typeface="Quattrocento Sans"/>
              <a:ea typeface="Quattrocento Sans"/>
              <a:cs typeface="Quattrocento Sans"/>
              <a:sym typeface="Quattrocento Sans"/>
            </a:endParaRPr>
          </a:p>
        </p:txBody>
      </p:sp>
      <p:sp>
        <p:nvSpPr>
          <p:cNvPr id="206" name="Google Shape;206;p22"/>
          <p:cNvSpPr txBox="1"/>
          <p:nvPr/>
        </p:nvSpPr>
        <p:spPr>
          <a:xfrm>
            <a:off x="2054458" y="2952885"/>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Μεγαλύτερη εμβέλεια</a:t>
            </a:r>
            <a:endParaRPr sz="1800" b="0" i="0" u="none" strike="noStrike" cap="none">
              <a:solidFill>
                <a:schemeClr val="dk1"/>
              </a:solidFill>
              <a:latin typeface="Quattrocento Sans"/>
              <a:ea typeface="Quattrocento Sans"/>
              <a:cs typeface="Quattrocento Sans"/>
              <a:sym typeface="Quattrocento Sans"/>
            </a:endParaRPr>
          </a:p>
        </p:txBody>
      </p:sp>
      <p:sp>
        <p:nvSpPr>
          <p:cNvPr id="207" name="Google Shape;207;p22"/>
          <p:cNvSpPr txBox="1"/>
          <p:nvPr/>
        </p:nvSpPr>
        <p:spPr>
          <a:xfrm>
            <a:off x="2054458" y="3394041"/>
            <a:ext cx="34752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Καλύτερη φοίτηση των μαθητών</a:t>
            </a:r>
            <a:endParaRPr sz="1800" b="0" i="0" u="none" strike="noStrike" cap="none">
              <a:solidFill>
                <a:schemeClr val="dk1"/>
              </a:solidFill>
              <a:latin typeface="Quattrocento Sans"/>
              <a:ea typeface="Quattrocento Sans"/>
              <a:cs typeface="Quattrocento Sans"/>
              <a:sym typeface="Quattrocento Sans"/>
            </a:endParaRPr>
          </a:p>
        </p:txBody>
      </p:sp>
      <p:sp>
        <p:nvSpPr>
          <p:cNvPr id="208" name="Google Shape;208;p22"/>
          <p:cNvSpPr txBox="1"/>
          <p:nvPr/>
        </p:nvSpPr>
        <p:spPr>
          <a:xfrm>
            <a:off x="2054458" y="3753022"/>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Λιγότερο κόστος</a:t>
            </a:r>
            <a:endParaRPr sz="1800" b="0" i="0" u="none" strike="noStrike" cap="none">
              <a:solidFill>
                <a:schemeClr val="dk1"/>
              </a:solidFill>
              <a:latin typeface="Quattrocento Sans"/>
              <a:ea typeface="Quattrocento Sans"/>
              <a:cs typeface="Quattrocento Sans"/>
              <a:sym typeface="Quattrocento Sans"/>
            </a:endParaRPr>
          </a:p>
        </p:txBody>
      </p:sp>
      <p:sp>
        <p:nvSpPr>
          <p:cNvPr id="209" name="Google Shape;209;p22"/>
          <p:cNvSpPr txBox="1"/>
          <p:nvPr/>
        </p:nvSpPr>
        <p:spPr>
          <a:xfrm>
            <a:off x="2054458" y="4112003"/>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Διαδραστικότητα</a:t>
            </a:r>
            <a:endParaRPr sz="1800" b="0" i="0" u="none" strike="noStrike" cap="none">
              <a:solidFill>
                <a:schemeClr val="dk1"/>
              </a:solidFill>
              <a:latin typeface="Quattrocento Sans"/>
              <a:ea typeface="Quattrocento Sans"/>
              <a:cs typeface="Quattrocento Sans"/>
              <a:sym typeface="Quattrocento Sans"/>
            </a:endParaRPr>
          </a:p>
        </p:txBody>
      </p:sp>
      <p:sp>
        <p:nvSpPr>
          <p:cNvPr id="210" name="Google Shape;210;p22"/>
          <p:cNvSpPr txBox="1"/>
          <p:nvPr/>
        </p:nvSpPr>
        <p:spPr>
          <a:xfrm>
            <a:off x="2054458" y="4517845"/>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Προσβασιμότητα</a:t>
            </a:r>
            <a:endParaRPr sz="1800" b="0" i="0" u="none" strike="noStrike" cap="none">
              <a:solidFill>
                <a:schemeClr val="dk1"/>
              </a:solidFill>
              <a:latin typeface="Quattrocento Sans"/>
              <a:ea typeface="Quattrocento Sans"/>
              <a:cs typeface="Quattrocento Sans"/>
              <a:sym typeface="Quattrocento Sans"/>
            </a:endParaRPr>
          </a:p>
        </p:txBody>
      </p:sp>
      <p:sp>
        <p:nvSpPr>
          <p:cNvPr id="211" name="Google Shape;211;p22"/>
          <p:cNvSpPr txBox="1"/>
          <p:nvPr/>
        </p:nvSpPr>
        <p:spPr>
          <a:xfrm>
            <a:off x="6350591" y="2620827"/>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Τεχνικές δυσκολίες</a:t>
            </a:r>
            <a:endParaRPr sz="1800" b="0" i="0" u="none" strike="noStrike" cap="none">
              <a:solidFill>
                <a:schemeClr val="dk1"/>
              </a:solidFill>
              <a:latin typeface="Quattrocento Sans"/>
              <a:ea typeface="Quattrocento Sans"/>
              <a:cs typeface="Quattrocento Sans"/>
              <a:sym typeface="Quattrocento Sans"/>
            </a:endParaRPr>
          </a:p>
        </p:txBody>
      </p:sp>
      <p:sp>
        <p:nvSpPr>
          <p:cNvPr id="212" name="Google Shape;212;p22"/>
          <p:cNvSpPr txBox="1"/>
          <p:nvPr/>
        </p:nvSpPr>
        <p:spPr>
          <a:xfrm>
            <a:off x="6350591" y="3020896"/>
            <a:ext cx="34752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Ανεπαρκής κατάρτιση των εκπαιδευτικών</a:t>
            </a:r>
            <a:endParaRPr sz="1800" b="0" i="0" u="none" strike="noStrike" cap="none">
              <a:solidFill>
                <a:schemeClr val="dk1"/>
              </a:solidFill>
              <a:latin typeface="Quattrocento Sans"/>
              <a:ea typeface="Quattrocento Sans"/>
              <a:cs typeface="Quattrocento Sans"/>
              <a:sym typeface="Quattrocento Sans"/>
            </a:endParaRPr>
          </a:p>
        </p:txBody>
      </p:sp>
      <p:sp>
        <p:nvSpPr>
          <p:cNvPr id="213" name="Google Shape;213;p22"/>
          <p:cNvSpPr txBox="1"/>
          <p:nvPr/>
        </p:nvSpPr>
        <p:spPr>
          <a:xfrm>
            <a:off x="6350591" y="3420965"/>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Έλλειψη συγκέντρωσης</a:t>
            </a:r>
            <a:endParaRPr sz="1800" b="0" i="0" u="none" strike="noStrike" cap="none">
              <a:solidFill>
                <a:schemeClr val="dk1"/>
              </a:solidFill>
              <a:latin typeface="Quattrocento Sans"/>
              <a:ea typeface="Quattrocento Sans"/>
              <a:cs typeface="Quattrocento Sans"/>
              <a:sym typeface="Quattrocento Sans"/>
            </a:endParaRPr>
          </a:p>
        </p:txBody>
      </p:sp>
      <p:sp>
        <p:nvSpPr>
          <p:cNvPr id="214" name="Google Shape;214;p22"/>
          <p:cNvSpPr txBox="1"/>
          <p:nvPr/>
        </p:nvSpPr>
        <p:spPr>
          <a:xfrm>
            <a:off x="6350591" y="3794110"/>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Αίσθημα απομόνωσης</a:t>
            </a:r>
            <a:endParaRPr sz="1800" b="0" i="0" u="none" strike="noStrike" cap="none">
              <a:solidFill>
                <a:schemeClr val="dk1"/>
              </a:solidFill>
              <a:latin typeface="Quattrocento Sans"/>
              <a:ea typeface="Quattrocento Sans"/>
              <a:cs typeface="Quattrocento Sans"/>
              <a:sym typeface="Quattrocento Sans"/>
            </a:endParaRPr>
          </a:p>
        </p:txBody>
      </p:sp>
      <p:sp>
        <p:nvSpPr>
          <p:cNvPr id="215" name="Google Shape;215;p22"/>
          <p:cNvSpPr txBox="1"/>
          <p:nvPr/>
        </p:nvSpPr>
        <p:spPr>
          <a:xfrm>
            <a:off x="2054458" y="2570755"/>
            <a:ext cx="295701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Ευελιξία</a:t>
            </a:r>
            <a:endParaRPr sz="1800" b="0" i="0" u="none" strike="noStrike" cap="none">
              <a:solidFill>
                <a:schemeClr val="dk1"/>
              </a:solidFill>
              <a:latin typeface="Quattrocento Sans"/>
              <a:ea typeface="Quattrocento Sans"/>
              <a:cs typeface="Quattrocento Sans"/>
              <a:sym typeface="Quattrocento Sans"/>
            </a:endParaRPr>
          </a:p>
        </p:txBody>
      </p:sp>
      <p:sp>
        <p:nvSpPr>
          <p:cNvPr id="216" name="Google Shape;216;p22"/>
          <p:cNvSpPr txBox="1"/>
          <p:nvPr/>
        </p:nvSpPr>
        <p:spPr>
          <a:xfrm>
            <a:off x="6350590" y="4637252"/>
            <a:ext cx="456367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Απαιτεί περισσότερες δεξιότητες διαχείρισης χρόνου</a:t>
            </a:r>
            <a:endParaRPr sz="1800" b="0" i="0" u="none" strike="noStrike" cap="none">
              <a:solidFill>
                <a:schemeClr val="dk1"/>
              </a:solidFill>
              <a:latin typeface="Quattrocento Sans"/>
              <a:ea typeface="Quattrocento Sans"/>
              <a:cs typeface="Quattrocento Sans"/>
              <a:sym typeface="Quattrocento Sans"/>
            </a:endParaRPr>
          </a:p>
        </p:txBody>
      </p:sp>
      <p:pic>
        <p:nvPicPr>
          <p:cNvPr id="217" name="Google Shape;217;p22" descr="Sinal de polegar para cima destaque"/>
          <p:cNvPicPr preferRelativeResize="0"/>
          <p:nvPr/>
        </p:nvPicPr>
        <p:blipFill rotWithShape="1">
          <a:blip r:embed="rId5">
            <a:alphaModFix/>
          </a:blip>
          <a:srcRect/>
          <a:stretch/>
        </p:blipFill>
        <p:spPr>
          <a:xfrm>
            <a:off x="1669464" y="2575564"/>
            <a:ext cx="400069" cy="400069"/>
          </a:xfrm>
          <a:prstGeom prst="rect">
            <a:avLst/>
          </a:prstGeom>
          <a:noFill/>
          <a:ln>
            <a:noFill/>
          </a:ln>
        </p:spPr>
      </p:pic>
      <p:pic>
        <p:nvPicPr>
          <p:cNvPr id="218" name="Google Shape;218;p22" descr="Polegar Para Baixo destaque"/>
          <p:cNvPicPr preferRelativeResize="0"/>
          <p:nvPr/>
        </p:nvPicPr>
        <p:blipFill rotWithShape="1">
          <a:blip r:embed="rId6">
            <a:alphaModFix/>
          </a:blip>
          <a:srcRect/>
          <a:stretch/>
        </p:blipFill>
        <p:spPr>
          <a:xfrm>
            <a:off x="5965597" y="2633343"/>
            <a:ext cx="400069" cy="400069"/>
          </a:xfrm>
          <a:prstGeom prst="rect">
            <a:avLst/>
          </a:prstGeom>
          <a:noFill/>
          <a:ln>
            <a:noFill/>
          </a:ln>
        </p:spPr>
      </p:pic>
      <p:pic>
        <p:nvPicPr>
          <p:cNvPr id="219" name="Google Shape;219;p22" descr="Polegar Para Baixo destaque"/>
          <p:cNvPicPr preferRelativeResize="0"/>
          <p:nvPr/>
        </p:nvPicPr>
        <p:blipFill rotWithShape="1">
          <a:blip r:embed="rId6">
            <a:alphaModFix/>
          </a:blip>
          <a:srcRect/>
          <a:stretch/>
        </p:blipFill>
        <p:spPr>
          <a:xfrm>
            <a:off x="5950521" y="3039438"/>
            <a:ext cx="400069" cy="400069"/>
          </a:xfrm>
          <a:prstGeom prst="rect">
            <a:avLst/>
          </a:prstGeom>
          <a:noFill/>
          <a:ln>
            <a:noFill/>
          </a:ln>
        </p:spPr>
      </p:pic>
      <p:pic>
        <p:nvPicPr>
          <p:cNvPr id="220" name="Google Shape;220;p22" descr="Polegar Para Baixo destaque"/>
          <p:cNvPicPr preferRelativeResize="0"/>
          <p:nvPr/>
        </p:nvPicPr>
        <p:blipFill rotWithShape="1">
          <a:blip r:embed="rId6">
            <a:alphaModFix/>
          </a:blip>
          <a:srcRect/>
          <a:stretch/>
        </p:blipFill>
        <p:spPr>
          <a:xfrm>
            <a:off x="5950520" y="3453672"/>
            <a:ext cx="400069" cy="400069"/>
          </a:xfrm>
          <a:prstGeom prst="rect">
            <a:avLst/>
          </a:prstGeom>
          <a:noFill/>
          <a:ln>
            <a:noFill/>
          </a:ln>
        </p:spPr>
      </p:pic>
      <p:pic>
        <p:nvPicPr>
          <p:cNvPr id="221" name="Google Shape;221;p22" descr="Polegar Para Baixo destaque"/>
          <p:cNvPicPr preferRelativeResize="0"/>
          <p:nvPr/>
        </p:nvPicPr>
        <p:blipFill rotWithShape="1">
          <a:blip r:embed="rId6">
            <a:alphaModFix/>
          </a:blip>
          <a:srcRect/>
          <a:stretch/>
        </p:blipFill>
        <p:spPr>
          <a:xfrm>
            <a:off x="5965597" y="3857770"/>
            <a:ext cx="400069" cy="400069"/>
          </a:xfrm>
          <a:prstGeom prst="rect">
            <a:avLst/>
          </a:prstGeom>
          <a:noFill/>
          <a:ln>
            <a:noFill/>
          </a:ln>
        </p:spPr>
      </p:pic>
      <p:pic>
        <p:nvPicPr>
          <p:cNvPr id="222" name="Google Shape;222;p22" descr="Polegar Para Baixo destaque"/>
          <p:cNvPicPr preferRelativeResize="0"/>
          <p:nvPr/>
        </p:nvPicPr>
        <p:blipFill rotWithShape="1">
          <a:blip r:embed="rId6">
            <a:alphaModFix/>
          </a:blip>
          <a:srcRect/>
          <a:stretch/>
        </p:blipFill>
        <p:spPr>
          <a:xfrm>
            <a:off x="5949183" y="4269103"/>
            <a:ext cx="400069" cy="400069"/>
          </a:xfrm>
          <a:prstGeom prst="rect">
            <a:avLst/>
          </a:prstGeom>
          <a:noFill/>
          <a:ln>
            <a:noFill/>
          </a:ln>
        </p:spPr>
      </p:pic>
      <p:pic>
        <p:nvPicPr>
          <p:cNvPr id="223" name="Google Shape;223;p22" descr="Polegar Para Baixo destaque"/>
          <p:cNvPicPr preferRelativeResize="0"/>
          <p:nvPr/>
        </p:nvPicPr>
        <p:blipFill rotWithShape="1">
          <a:blip r:embed="rId6">
            <a:alphaModFix/>
          </a:blip>
          <a:srcRect/>
          <a:stretch/>
        </p:blipFill>
        <p:spPr>
          <a:xfrm>
            <a:off x="5965597" y="4713015"/>
            <a:ext cx="400069" cy="400069"/>
          </a:xfrm>
          <a:prstGeom prst="rect">
            <a:avLst/>
          </a:prstGeom>
          <a:noFill/>
          <a:ln>
            <a:noFill/>
          </a:ln>
        </p:spPr>
      </p:pic>
      <p:pic>
        <p:nvPicPr>
          <p:cNvPr id="224" name="Google Shape;224;p22" descr="Sinal de polegar para cima destaque"/>
          <p:cNvPicPr preferRelativeResize="0"/>
          <p:nvPr/>
        </p:nvPicPr>
        <p:blipFill rotWithShape="1">
          <a:blip r:embed="rId5">
            <a:alphaModFix/>
          </a:blip>
          <a:srcRect/>
          <a:stretch/>
        </p:blipFill>
        <p:spPr>
          <a:xfrm>
            <a:off x="1654388" y="2974245"/>
            <a:ext cx="400069" cy="400069"/>
          </a:xfrm>
          <a:prstGeom prst="rect">
            <a:avLst/>
          </a:prstGeom>
          <a:noFill/>
          <a:ln>
            <a:noFill/>
          </a:ln>
        </p:spPr>
      </p:pic>
      <p:pic>
        <p:nvPicPr>
          <p:cNvPr id="225" name="Google Shape;225;p22" descr="Sinal de polegar para cima destaque"/>
          <p:cNvPicPr preferRelativeResize="0"/>
          <p:nvPr/>
        </p:nvPicPr>
        <p:blipFill rotWithShape="1">
          <a:blip r:embed="rId5">
            <a:alphaModFix/>
          </a:blip>
          <a:srcRect/>
          <a:stretch/>
        </p:blipFill>
        <p:spPr>
          <a:xfrm>
            <a:off x="1654388" y="3365533"/>
            <a:ext cx="400069" cy="400069"/>
          </a:xfrm>
          <a:prstGeom prst="rect">
            <a:avLst/>
          </a:prstGeom>
          <a:noFill/>
          <a:ln>
            <a:noFill/>
          </a:ln>
        </p:spPr>
      </p:pic>
      <p:pic>
        <p:nvPicPr>
          <p:cNvPr id="226" name="Google Shape;226;p22" descr="Sinal de polegar para cima destaque"/>
          <p:cNvPicPr preferRelativeResize="0"/>
          <p:nvPr/>
        </p:nvPicPr>
        <p:blipFill rotWithShape="1">
          <a:blip r:embed="rId5">
            <a:alphaModFix/>
          </a:blip>
          <a:srcRect/>
          <a:stretch/>
        </p:blipFill>
        <p:spPr>
          <a:xfrm>
            <a:off x="1661927" y="3751635"/>
            <a:ext cx="400069" cy="400069"/>
          </a:xfrm>
          <a:prstGeom prst="rect">
            <a:avLst/>
          </a:prstGeom>
          <a:noFill/>
          <a:ln>
            <a:noFill/>
          </a:ln>
        </p:spPr>
      </p:pic>
      <p:pic>
        <p:nvPicPr>
          <p:cNvPr id="227" name="Google Shape;227;p22" descr="Sinal de polegar para cima destaque"/>
          <p:cNvPicPr preferRelativeResize="0"/>
          <p:nvPr/>
        </p:nvPicPr>
        <p:blipFill rotWithShape="1">
          <a:blip r:embed="rId5">
            <a:alphaModFix/>
          </a:blip>
          <a:srcRect/>
          <a:stretch/>
        </p:blipFill>
        <p:spPr>
          <a:xfrm>
            <a:off x="1664470" y="4132547"/>
            <a:ext cx="400069" cy="400069"/>
          </a:xfrm>
          <a:prstGeom prst="rect">
            <a:avLst/>
          </a:prstGeom>
          <a:noFill/>
          <a:ln>
            <a:noFill/>
          </a:ln>
        </p:spPr>
      </p:pic>
      <p:pic>
        <p:nvPicPr>
          <p:cNvPr id="228" name="Google Shape;228;p22" descr="Sinal de polegar para cima destaque"/>
          <p:cNvPicPr preferRelativeResize="0"/>
          <p:nvPr/>
        </p:nvPicPr>
        <p:blipFill rotWithShape="1">
          <a:blip r:embed="rId5">
            <a:alphaModFix/>
          </a:blip>
          <a:srcRect/>
          <a:stretch/>
        </p:blipFill>
        <p:spPr>
          <a:xfrm>
            <a:off x="1669464" y="4525363"/>
            <a:ext cx="400069" cy="4000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3"/>
          <p:cNvSpPr/>
          <p:nvPr/>
        </p:nvSpPr>
        <p:spPr>
          <a:xfrm>
            <a:off x="6862916" y="2427792"/>
            <a:ext cx="5329084" cy="3097161"/>
          </a:xfrm>
          <a:prstGeom prst="rect">
            <a:avLst/>
          </a:prstGeom>
          <a:solidFill>
            <a:srgbClr val="29BA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23"/>
          <p:cNvSpPr txBox="1"/>
          <p:nvPr/>
        </p:nvSpPr>
        <p:spPr>
          <a:xfrm>
            <a:off x="867748" y="766991"/>
            <a:ext cx="9947735" cy="24313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Πλεονεκτήματα έναντι μειονεκτημάτων</a:t>
            </a:r>
            <a:endParaRPr sz="4000" b="1" i="0" u="none" strike="noStrike" cap="none">
              <a:solidFill>
                <a:srgbClr val="29BA8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της διαδικτυακής μάθησης</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235" name="Google Shape;235;p2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36" name="Google Shape;236;p2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37" name="Google Shape;237;p23"/>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38" name="Google Shape;238;p23"/>
          <p:cNvSpPr txBox="1"/>
          <p:nvPr/>
        </p:nvSpPr>
        <p:spPr>
          <a:xfrm>
            <a:off x="1648468" y="2630931"/>
            <a:ext cx="456367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Η διαδικτυακή μάθηση γίνεται ολοένα και πιο δημοφιλής. Με την τεχνολογική ανάπτυξη του 21ου αιώνα, νέα εργαλεία και μέθοδοι έχουν καταστήσει τη διαδικτυακή μάθηση πολύ πολύτιμη για τους εκπαιδευόμενους και τους εκπαιδευτικούς. Όμως, αν και έχει πολλά πλεονεκτήματα, έχει και κάποια μειονεκτήματα.</a:t>
            </a:r>
            <a:endParaRPr sz="1800" b="0" i="0" u="none" strike="noStrike" cap="none">
              <a:solidFill>
                <a:schemeClr val="dk1"/>
              </a:solidFill>
              <a:latin typeface="Quattrocento Sans"/>
              <a:ea typeface="Quattrocento Sans"/>
              <a:cs typeface="Quattrocento Sans"/>
              <a:sym typeface="Quattrocento Sans"/>
            </a:endParaRPr>
          </a:p>
        </p:txBody>
      </p:sp>
      <p:pic>
        <p:nvPicPr>
          <p:cNvPr id="239" name="Google Shape;239;p23" title="Advantages and Disadvantages of online learning"/>
          <p:cNvPicPr preferRelativeResize="0"/>
          <p:nvPr/>
        </p:nvPicPr>
        <p:blipFill rotWithShape="1">
          <a:blip r:embed="rId5">
            <a:alphaModFix/>
          </a:blip>
          <a:srcRect/>
          <a:stretch/>
        </p:blipFill>
        <p:spPr>
          <a:xfrm>
            <a:off x="7666029" y="2680868"/>
            <a:ext cx="3875202" cy="2189489"/>
          </a:xfrm>
          <a:prstGeom prst="rect">
            <a:avLst/>
          </a:prstGeom>
          <a:noFill/>
          <a:ln>
            <a:noFill/>
          </a:ln>
        </p:spPr>
      </p:pic>
      <p:sp>
        <p:nvSpPr>
          <p:cNvPr id="240" name="Google Shape;240;p23"/>
          <p:cNvSpPr txBox="1"/>
          <p:nvPr/>
        </p:nvSpPr>
        <p:spPr>
          <a:xfrm>
            <a:off x="7589856" y="5022170"/>
            <a:ext cx="387520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100"/>
              <a:buFont typeface="Quattrocento Sans"/>
              <a:buNone/>
            </a:pPr>
            <a:r>
              <a:rPr lang="pt-PT" sz="1100" b="0" i="0" u="sng" strike="noStrike" cap="none">
                <a:solidFill>
                  <a:schemeClr val="hlink"/>
                </a:solidFill>
                <a:latin typeface="Quattrocento Sans"/>
                <a:ea typeface="Quattrocento Sans"/>
                <a:cs typeface="Quattrocento Sans"/>
                <a:sym typeface="Quattrocento Sans"/>
                <a:hlinkClick r:id="rId6"/>
              </a:rPr>
              <a:t>Δείτε το βίντεο</a:t>
            </a:r>
            <a:endParaRPr sz="105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4" descr="Homem a escrever no whiteboard a dar palestra online"/>
          <p:cNvPicPr preferRelativeResize="0"/>
          <p:nvPr/>
        </p:nvPicPr>
        <p:blipFill rotWithShape="1">
          <a:blip r:embed="rId3">
            <a:alphaModFix/>
          </a:blip>
          <a:srcRect l="28102" r="28102"/>
          <a:stretch/>
        </p:blipFill>
        <p:spPr>
          <a:xfrm>
            <a:off x="20" y="10"/>
            <a:ext cx="4505305" cy="6857990"/>
          </a:xfrm>
          <a:prstGeom prst="rect">
            <a:avLst/>
          </a:prstGeom>
          <a:noFill/>
          <a:ln>
            <a:noFill/>
          </a:ln>
        </p:spPr>
      </p:pic>
      <p:sp>
        <p:nvSpPr>
          <p:cNvPr id="246" name="Google Shape;246;p24"/>
          <p:cNvSpPr txBox="1"/>
          <p:nvPr/>
        </p:nvSpPr>
        <p:spPr>
          <a:xfrm>
            <a:off x="5080216" y="431005"/>
            <a:ext cx="6272784" cy="15350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rgbClr val="000000"/>
              </a:buClr>
              <a:buSzPts val="3600"/>
              <a:buFont typeface="Arial"/>
              <a:buNone/>
            </a:pPr>
            <a:r>
              <a:rPr lang="pt-PT" sz="3600" b="1" i="0" u="none" strike="noStrike" cap="none">
                <a:solidFill>
                  <a:srgbClr val="29BB89"/>
                </a:solidFill>
                <a:latin typeface="Quattrocento Sans"/>
                <a:ea typeface="Quattrocento Sans"/>
                <a:cs typeface="Quattrocento Sans"/>
                <a:sym typeface="Quattrocento Sans"/>
              </a:rPr>
              <a:t>Ο ΕΚΠΑΙΔΕΥΤΗΣ</a:t>
            </a:r>
            <a:endParaRPr sz="1400" b="0" i="0" u="none" strike="noStrike" cap="none">
              <a:solidFill>
                <a:srgbClr val="000000"/>
              </a:solidFill>
              <a:latin typeface="Arial"/>
              <a:ea typeface="Arial"/>
              <a:cs typeface="Arial"/>
              <a:sym typeface="Arial"/>
            </a:endParaRPr>
          </a:p>
        </p:txBody>
      </p:sp>
      <p:sp>
        <p:nvSpPr>
          <p:cNvPr id="247" name="Google Shape;247;p24"/>
          <p:cNvSpPr txBox="1"/>
          <p:nvPr/>
        </p:nvSpPr>
        <p:spPr>
          <a:xfrm>
            <a:off x="5080216" y="2381499"/>
            <a:ext cx="6272784" cy="282568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Ο ρόλος του εκπαιδευτικού είναι να εκμεταλλευτεί τις θετικές πτυχές της διαδικτυακής μάθησης και να βρει στρατηγικές για να μετριάσει τον αντίκτυπο που μπορεί να έχουν οι αρνητικές πτυχές στους μαθητές.</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400"/>
              <a:buFont typeface="Arial"/>
              <a:buNone/>
            </a:pPr>
            <a:endParaRPr sz="2400" b="0" i="0" u="none" strike="noStrike" cap="none">
              <a:solidFill>
                <a:srgbClr val="195562"/>
              </a:solidFill>
              <a:latin typeface="Quattrocento Sans"/>
              <a:ea typeface="Quattrocento Sans"/>
              <a:cs typeface="Quattrocento Sans"/>
              <a:sym typeface="Quattrocento Sans"/>
            </a:endParaRPr>
          </a:p>
          <a:p>
            <a:pPr marL="0" marR="0" lvl="0" indent="0" algn="l" rtl="0">
              <a:lnSpc>
                <a:spcPct val="90000"/>
              </a:lnSpc>
              <a:spcBef>
                <a:spcPts val="60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Ο εκπαιδευτικός πρέπει να αναβαθμίζει και να επικαιροποιεί συνεχώς τις ικανότητές του, προκειμένου να παρέχει την καλύτερη δυνατή εκπαίδευση στους μαθητές του.</a:t>
            </a:r>
            <a:endParaRPr sz="1400" b="0" i="0" u="none" strike="noStrike" cap="none">
              <a:solidFill>
                <a:srgbClr val="000000"/>
              </a:solidFill>
              <a:latin typeface="Arial"/>
              <a:ea typeface="Arial"/>
              <a:cs typeface="Arial"/>
              <a:sym typeface="Arial"/>
            </a:endParaRPr>
          </a:p>
        </p:txBody>
      </p:sp>
      <p:sp>
        <p:nvSpPr>
          <p:cNvPr id="248" name="Google Shape;248;p2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49" name="Google Shape;249;p24"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250" name="Google Shape;250;p24"/>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56" name="Google Shape;256;p25"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57" name="Google Shape;257;p25"/>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58" name="Google Shape;258;p25"/>
          <p:cNvSpPr txBox="1"/>
          <p:nvPr/>
        </p:nvSpPr>
        <p:spPr>
          <a:xfrm>
            <a:off x="1217490" y="2013228"/>
            <a:ext cx="9394666" cy="19697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8000"/>
              <a:buFont typeface="Calibri"/>
              <a:buNone/>
            </a:pPr>
            <a:r>
              <a:rPr lang="pt-PT" sz="8000" b="1" i="0" u="none" strike="noStrike" cap="none">
                <a:solidFill>
                  <a:srgbClr val="195562"/>
                </a:solidFill>
                <a:latin typeface="Calibri"/>
                <a:ea typeface="Calibri"/>
                <a:cs typeface="Calibri"/>
                <a:sym typeface="Calibri"/>
              </a:rPr>
              <a:t>ΣΑΣ ΕΥΧΑΡΙΣΤΟΥΜΕ ☺</a:t>
            </a:r>
            <a:endParaRPr sz="7200" b="1"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59" name="Google Shape;259;p25"/>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000"/>
              <a:buFont typeface="Quattrocento Sans"/>
              <a:buNone/>
            </a:pPr>
            <a:r>
              <a:rPr lang="pt-PT" sz="1000" b="0" i="0" u="none" strike="noStrike" cap="non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a:t>
            </a:r>
            <a:r>
              <a:rPr lang="pt-PT" sz="1000" b="0" i="0" u="none" strike="noStrike" cap="none">
                <a:solidFill>
                  <a:schemeClr val="dk1"/>
                </a:solidFill>
                <a:latin typeface="Quattrocento Sans"/>
                <a:ea typeface="Quattrocento Sans"/>
                <a:cs typeface="Quattrocento Sans"/>
                <a:sym typeface="Quattrocento Sans"/>
              </a:rPr>
              <a:t>Αριθμός έργου: </a:t>
            </a:r>
            <a:r>
              <a:rPr lang="pt-PT" sz="1000" b="0" i="0" u="none" strike="noStrike" cap="none">
                <a:solidFill>
                  <a:srgbClr val="222222"/>
                </a:solidFill>
                <a:latin typeface="Arial"/>
                <a:ea typeface="Arial"/>
                <a:cs typeface="Arial"/>
                <a:sym typeface="Arial"/>
              </a:rPr>
              <a:t>2020-1-UK01-KA226-VET-094435</a:t>
            </a:r>
            <a:endParaRPr sz="1000" b="0" i="0" u="none" strike="noStrike" cap="none">
              <a:solidFill>
                <a:schemeClr val="dk1"/>
              </a:solidFill>
              <a:latin typeface="Quattrocento Sans"/>
              <a:ea typeface="Quattrocento Sans"/>
              <a:cs typeface="Quattrocento Sans"/>
              <a:sym typeface="Quattrocento Sans"/>
            </a:endParaRPr>
          </a:p>
        </p:txBody>
      </p:sp>
      <p:pic>
        <p:nvPicPr>
          <p:cNvPr id="265" name="Google Shape;265;p2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66" name="Google Shape;266;p26"/>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267" name="Google Shape;267;p2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68" name="Google Shape;268;p26"/>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269" name="Google Shape;269;p26"/>
          <p:cNvGrpSpPr/>
          <p:nvPr/>
        </p:nvGrpSpPr>
        <p:grpSpPr>
          <a:xfrm>
            <a:off x="2569288" y="3802743"/>
            <a:ext cx="7053424" cy="1670958"/>
            <a:chOff x="2569288" y="3802743"/>
            <a:chExt cx="7053424" cy="1670958"/>
          </a:xfrm>
        </p:grpSpPr>
        <p:pic>
          <p:nvPicPr>
            <p:cNvPr id="270" name="Google Shape;270;p26"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271" name="Google Shape;271;p26"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93" name="Google Shape;93;p1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94" name="Google Shape;94;p1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95" name="Google Shape;95;p14"/>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 name="Google Shape;96;p14"/>
          <p:cNvSpPr txBox="1"/>
          <p:nvPr/>
        </p:nvSpPr>
        <p:spPr>
          <a:xfrm>
            <a:off x="2293620" y="1974013"/>
            <a:ext cx="766422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B89"/>
              </a:buClr>
              <a:buSzPts val="3200"/>
              <a:buFont typeface="Quattrocento Sans"/>
              <a:buNone/>
            </a:pPr>
            <a:r>
              <a:rPr lang="pt-PT" sz="3200" b="1" i="0" u="none" strike="noStrike" cap="none">
                <a:solidFill>
                  <a:srgbClr val="29BB89"/>
                </a:solidFill>
                <a:latin typeface="Quattrocento Sans"/>
                <a:ea typeface="Quattrocento Sans"/>
                <a:cs typeface="Quattrocento Sans"/>
                <a:sym typeface="Quattrocento Sans"/>
              </a:rPr>
              <a:t>ΕΙΣΑΓΩΓΉ ΣΤΗ ΔΙΑΔΙΚΤΥΑΚΉ ΔΙΔΑΣΚΑΛΊΑ</a:t>
            </a:r>
            <a:endParaRPr sz="3200" b="1" i="0" u="none" strike="noStrike" cap="none">
              <a:solidFill>
                <a:srgbClr val="29BB89"/>
              </a:solidFill>
              <a:latin typeface="Quattrocento Sans"/>
              <a:ea typeface="Quattrocento Sans"/>
              <a:cs typeface="Quattrocento Sans"/>
              <a:sym typeface="Quattrocento Sans"/>
            </a:endParaRPr>
          </a:p>
        </p:txBody>
      </p:sp>
      <p:sp>
        <p:nvSpPr>
          <p:cNvPr id="97" name="Google Shape;97;p14"/>
          <p:cNvSpPr txBox="1"/>
          <p:nvPr/>
        </p:nvSpPr>
        <p:spPr>
          <a:xfrm>
            <a:off x="2943584" y="2857245"/>
            <a:ext cx="6486166"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Calibri"/>
              <a:buNone/>
            </a:pPr>
            <a:r>
              <a:rPr lang="pt-PT" sz="2800" b="0" i="0" u="none" strike="noStrike" cap="none">
                <a:solidFill>
                  <a:srgbClr val="195562"/>
                </a:solidFill>
                <a:latin typeface="Calibri"/>
                <a:ea typeface="Calibri"/>
                <a:cs typeface="Calibri"/>
                <a:sym typeface="Calibri"/>
              </a:rPr>
              <a:t>Αυτή η ενότητα έχει ως στόχο να προετοιμάσει τους καθηγητές ΕΕΚ να εργαστούν σε διαδικτυακά περιβάλλοντα.</a:t>
            </a:r>
            <a:endParaRPr sz="1800" b="0" i="0" u="none" strike="noStrike" cap="non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4" name="Google Shape;104;p1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800" b="0" i="0" u="none" strike="noStrike" cap="none">
              <a:solidFill>
                <a:schemeClr val="dk1"/>
              </a:solidFill>
              <a:latin typeface="Calibri"/>
              <a:ea typeface="Calibri"/>
              <a:cs typeface="Calibri"/>
              <a:sym typeface="Calibri"/>
            </a:endParaRPr>
          </a:p>
        </p:txBody>
      </p:sp>
      <p:sp>
        <p:nvSpPr>
          <p:cNvPr id="105" name="Google Shape;105;p15"/>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800" b="0" i="0" u="none" strike="noStrike" cap="none">
              <a:solidFill>
                <a:schemeClr val="dk1"/>
              </a:solidFill>
              <a:latin typeface="Calibri"/>
              <a:ea typeface="Calibri"/>
              <a:cs typeface="Calibri"/>
              <a:sym typeface="Calibri"/>
            </a:endParaRPr>
          </a:p>
        </p:txBody>
      </p:sp>
      <p:sp>
        <p:nvSpPr>
          <p:cNvPr id="107" name="Google Shape;107;p15"/>
          <p:cNvSpPr txBox="1">
            <a:spLocks noGrp="1"/>
          </p:cNvSpPr>
          <p:nvPr>
            <p:ph type="title"/>
          </p:nvPr>
        </p:nvSpPr>
        <p:spPr>
          <a:xfrm>
            <a:off x="3537769" y="787857"/>
            <a:ext cx="5409586"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Μαθησιακά αποτελέσματα</a:t>
            </a:r>
            <a:endParaRPr/>
          </a:p>
        </p:txBody>
      </p:sp>
      <p:pic>
        <p:nvPicPr>
          <p:cNvPr id="108" name="Google Shape;108;p15"/>
          <p:cNvPicPr preferRelativeResize="0"/>
          <p:nvPr/>
        </p:nvPicPr>
        <p:blipFill rotWithShape="1">
          <a:blip r:embed="rId4">
            <a:alphaModFix/>
          </a:blip>
          <a:srcRect/>
          <a:stretch/>
        </p:blipFill>
        <p:spPr>
          <a:xfrm>
            <a:off x="11541231" y="108086"/>
            <a:ext cx="495921" cy="495921"/>
          </a:xfrm>
          <a:prstGeom prst="rect">
            <a:avLst/>
          </a:prstGeom>
          <a:noFill/>
          <a:ln>
            <a:noFill/>
          </a:ln>
        </p:spPr>
      </p:pic>
      <p:graphicFrame>
        <p:nvGraphicFramePr>
          <p:cNvPr id="109" name="Google Shape;109;p15"/>
          <p:cNvGraphicFramePr/>
          <p:nvPr/>
        </p:nvGraphicFramePr>
        <p:xfrm>
          <a:off x="1285088" y="1632825"/>
          <a:ext cx="3000000" cy="3000000"/>
        </p:xfrm>
        <a:graphic>
          <a:graphicData uri="http://schemas.openxmlformats.org/drawingml/2006/table">
            <a:tbl>
              <a:tblPr firstRow="1" bandRow="1">
                <a:noFill/>
                <a:tableStyleId>{4CEBAF76-BEFA-4197-B5FB-4FBD81344369}</a:tableStyleId>
              </a:tblPr>
              <a:tblGrid>
                <a:gridCol w="2405450"/>
                <a:gridCol w="2405450"/>
                <a:gridCol w="2405450"/>
                <a:gridCol w="2405450"/>
              </a:tblGrid>
              <a:tr h="370850">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1. Εισαγωγή στη διαδικτυακή διδασκαλία</a:t>
                      </a:r>
                      <a:endParaRPr sz="1400" b="1" u="none" strike="noStrike" cap="none"/>
                    </a:p>
                    <a:p>
                      <a:pPr marL="0" marR="0" lvl="0" indent="0" algn="ctr" rtl="0">
                        <a:lnSpc>
                          <a:spcPct val="100000"/>
                        </a:lnSpc>
                        <a:spcBef>
                          <a:spcPts val="0"/>
                        </a:spcBef>
                        <a:spcAft>
                          <a:spcPts val="0"/>
                        </a:spcAft>
                        <a:buClr>
                          <a:schemeClr val="dk1"/>
                        </a:buClr>
                        <a:buSzPts val="1400"/>
                        <a:buFont typeface="Calibri"/>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2. Σχεδιασμός διαδικτυακών προγραμμάτων σπουδών</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3. Δέσμευση των μαθητών σε διαδικτυακά περιβάλλοντα μάθησης</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lt1"/>
                        </a:buClr>
                        <a:buSzPts val="1400"/>
                        <a:buFont typeface="Calibri"/>
                        <a:buNone/>
                      </a:pPr>
                      <a:r>
                        <a:rPr lang="pt-PT" sz="1400" b="1" i="0" u="none" strike="noStrike" cap="none">
                          <a:solidFill>
                            <a:schemeClr val="lt1"/>
                          </a:solidFill>
                          <a:latin typeface="Calibri"/>
                          <a:ea typeface="Calibri"/>
                          <a:cs typeface="Calibri"/>
                          <a:sym typeface="Calibri"/>
                        </a:rPr>
                        <a:t>4. Διαδικτυακή επικοινωνία</a:t>
                      </a:r>
                      <a:endParaRPr sz="1400" b="1" u="none" strike="noStrike" cap="none">
                        <a:solidFill>
                          <a:schemeClr val="lt1"/>
                        </a:solidFill>
                      </a:endParaRPr>
                    </a:p>
                    <a:p>
                      <a:pPr marL="0" marR="0" lvl="0" indent="0" algn="ctr" rtl="0">
                        <a:lnSpc>
                          <a:spcPct val="100000"/>
                        </a:lnSpc>
                        <a:spcBef>
                          <a:spcPts val="0"/>
                        </a:spcBef>
                        <a:spcAft>
                          <a:spcPts val="0"/>
                        </a:spcAft>
                        <a:buClr>
                          <a:schemeClr val="dk1"/>
                        </a:buClr>
                        <a:buSzPts val="1400"/>
                        <a:buFont typeface="Calibri"/>
                        <a:buNone/>
                      </a:pPr>
                      <a:endParaRPr sz="1400" u="none" strike="noStrike" cap="none"/>
                    </a:p>
                  </a:txBody>
                  <a:tcPr marL="91450" marR="91450" marT="45725" marB="45725"/>
                </a:tc>
              </a:tr>
              <a:tr h="370850">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Κατανόηση των προδιαγραφών της διαδικτυακής μάθησης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Κατανοήστε πώς εξελίσσεται η διαδικτυακή μάθηση και τη σημασία της επιμόρφωσης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Αναγνωρίστε τα εμπόδια της διαδικτυακής μάθησης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Αναγνωρίζουν τα πλεονεκτήματα της ηλεκτρονικής μάθησης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Να είστε ανοιχτοί στη μετάβαση και να προσαρμόζεστε στην ηλεκτρονική μάθηση</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Σχεδιάστε ένα κατάλληλο διαδικτυακό πρόγραμμα σπουδών</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Κατανοήστε πώς να δομήσετε ένα διαδικτυακό πρόγραμμα σπουδών</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Κατανοήστε πώς να προσαρμόσετε ένα πρόγραμμα σπουδών για διαδικτυακή μάθηση</a:t>
                      </a:r>
                      <a:endParaRPr sz="1400" b="0" i="0" u="none" strike="noStrike" cap="none">
                        <a:solidFill>
                          <a:schemeClr val="dk1"/>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SzPts val="1400"/>
                        <a:buFont typeface="Arial"/>
                        <a:buNone/>
                      </a:pP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Παρακίνηση των μαθητών να μάθουν σε ένα διαδικτυακό περιβάλλον</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Αναγνώριση και εφαρμογή στρατηγικών δέσμευσης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Αναγνώριση και χρήση των υφιστάμενων εργαλείων δέσμευσης </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Εύρεση στρατηγικών για διαδικτυακή αξιολόγηση</a:t>
                      </a:r>
                      <a:endParaRPr sz="1400" b="0" i="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Καθιέρωση μιας στρατηγικής επικοινωνίας για την ενθάρρυνση των μαθητών να επικοινωνούν με τον καθηγητή και μεταξύ τους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Να μειώσουν τα εμπόδια της διαδικτυακής επικοινωνίας με τους μαθητές τους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Αναγνώριση των υφιστάμενων διαδικτυακών εργαλείων επικοινωνίας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Επιλέξτε τα καταλληλότερα διαδικτυακά κανάλια επικοινωνίας</a:t>
                      </a:r>
                      <a:endParaRPr sz="1400" b="0" i="0" u="none" strike="noStrike" cap="none">
                        <a:solidFill>
                          <a:schemeClr val="dk1"/>
                        </a:solidFill>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2584580" y="479123"/>
            <a:ext cx="7483651"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Εκπαίδευση εν υπηρεσία - Μέρος Β</a:t>
            </a:r>
            <a:endParaRPr/>
          </a:p>
        </p:txBody>
      </p:sp>
      <p:sp>
        <p:nvSpPr>
          <p:cNvPr id="115" name="Google Shape;115;p16"/>
          <p:cNvSpPr txBox="1"/>
          <p:nvPr/>
        </p:nvSpPr>
        <p:spPr>
          <a:xfrm>
            <a:off x="2199640" y="161379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1.</a:t>
            </a:r>
            <a:endParaRPr sz="1800" b="0" i="0" u="none" strike="noStrike" cap="none">
              <a:solidFill>
                <a:schemeClr val="dk1"/>
              </a:solidFill>
              <a:latin typeface="Calibri"/>
              <a:ea typeface="Calibri"/>
              <a:cs typeface="Calibri"/>
              <a:sym typeface="Calibri"/>
            </a:endParaRPr>
          </a:p>
        </p:txBody>
      </p:sp>
      <p:sp>
        <p:nvSpPr>
          <p:cNvPr id="116" name="Google Shape;116;p16"/>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17" name="Google Shape;117;p16"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18" name="Google Shape;118;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19" name="Google Shape;119;p1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20" name="Google Shape;120;p16"/>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21" name="Google Shape;121;p16"/>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22" name="Google Shape;122;p16"/>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Εισαγωγή στη διαδικτυακή διδασκαλία</a:t>
            </a:r>
            <a:endParaRPr sz="1800" b="0" i="0" u="none" strike="noStrike" cap="none">
              <a:solidFill>
                <a:schemeClr val="dk1"/>
              </a:solidFill>
              <a:latin typeface="Calibri"/>
              <a:ea typeface="Calibri"/>
              <a:cs typeface="Calibri"/>
              <a:sym typeface="Calibri"/>
            </a:endParaRPr>
          </a:p>
        </p:txBody>
      </p:sp>
      <p:sp>
        <p:nvSpPr>
          <p:cNvPr id="123" name="Google Shape;123;p16"/>
          <p:cNvSpPr txBox="1"/>
          <p:nvPr/>
        </p:nvSpPr>
        <p:spPr>
          <a:xfrm>
            <a:off x="3110422" y="3875228"/>
            <a:ext cx="6505525"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Δέσμευση των μαθητών σε διαδικτυακά περιβάλλοντα μάθησης</a:t>
            </a:r>
            <a:endParaRPr sz="1800" b="0" i="0" u="none" strike="noStrike" cap="none">
              <a:solidFill>
                <a:schemeClr val="dk1"/>
              </a:solidFill>
              <a:latin typeface="Calibri"/>
              <a:ea typeface="Calibri"/>
              <a:cs typeface="Calibri"/>
              <a:sym typeface="Calibri"/>
            </a:endParaRPr>
          </a:p>
        </p:txBody>
      </p:sp>
      <p:sp>
        <p:nvSpPr>
          <p:cNvPr id="124" name="Google Shape;124;p16"/>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Διαδικτυακή επικοινωνία</a:t>
            </a:r>
            <a:endParaRPr sz="1800" b="0" i="0" u="none" strike="noStrike" cap="none">
              <a:solidFill>
                <a:schemeClr val="dk1"/>
              </a:solidFill>
              <a:latin typeface="Calibri"/>
              <a:ea typeface="Calibri"/>
              <a:cs typeface="Calibri"/>
              <a:sym typeface="Calibri"/>
            </a:endParaRPr>
          </a:p>
        </p:txBody>
      </p:sp>
      <p:sp>
        <p:nvSpPr>
          <p:cNvPr id="125" name="Google Shape;125;p16"/>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4.</a:t>
            </a:r>
            <a:endParaRPr sz="1800" b="0" i="0" u="none" strike="noStrike" cap="none">
              <a:solidFill>
                <a:schemeClr val="dk1"/>
              </a:solidFill>
              <a:latin typeface="Calibri"/>
              <a:ea typeface="Calibri"/>
              <a:cs typeface="Calibri"/>
              <a:sym typeface="Calibri"/>
            </a:endParaRPr>
          </a:p>
        </p:txBody>
      </p:sp>
      <p:sp>
        <p:nvSpPr>
          <p:cNvPr id="126" name="Google Shape;126;p16"/>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3.</a:t>
            </a:r>
            <a:endParaRPr sz="1800" b="0" i="0" u="none" strike="noStrike" cap="none">
              <a:solidFill>
                <a:schemeClr val="dk1"/>
              </a:solidFill>
              <a:latin typeface="Calibri"/>
              <a:ea typeface="Calibri"/>
              <a:cs typeface="Calibri"/>
              <a:sym typeface="Calibri"/>
            </a:endParaRPr>
          </a:p>
        </p:txBody>
      </p:sp>
      <p:sp>
        <p:nvSpPr>
          <p:cNvPr id="127" name="Google Shape;127;p16"/>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2.</a:t>
            </a:r>
            <a:endParaRPr sz="1800" b="0" i="0" u="none" strike="noStrike" cap="none">
              <a:solidFill>
                <a:schemeClr val="dk1"/>
              </a:solidFill>
              <a:latin typeface="Calibri"/>
              <a:ea typeface="Calibri"/>
              <a:cs typeface="Calibri"/>
              <a:sym typeface="Calibri"/>
            </a:endParaRPr>
          </a:p>
        </p:txBody>
      </p:sp>
      <p:sp>
        <p:nvSpPr>
          <p:cNvPr id="128" name="Google Shape;128;p16"/>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Σχεδιασμός διαδικτυακών προγραμμάτων σπουδών</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7"/>
          <p:cNvSpPr txBox="1"/>
          <p:nvPr/>
        </p:nvSpPr>
        <p:spPr>
          <a:xfrm>
            <a:off x="5080216" y="1076324"/>
            <a:ext cx="6272784" cy="15350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rgbClr val="000000"/>
              </a:buClr>
              <a:buSzPts val="3600"/>
              <a:buFont typeface="Arial"/>
              <a:buNone/>
            </a:pPr>
            <a:r>
              <a:rPr lang="pt-PT" sz="3600" b="1" i="0" u="none" strike="noStrike" cap="none">
                <a:solidFill>
                  <a:srgbClr val="29BB89"/>
                </a:solidFill>
                <a:latin typeface="Quattrocento Sans"/>
                <a:ea typeface="Quattrocento Sans"/>
                <a:cs typeface="Quattrocento Sans"/>
                <a:sym typeface="Quattrocento Sans"/>
              </a:rPr>
              <a:t>ΔΙΑΔΙΚΤΥΑΚΉ ΜΆΘΗΣΗ</a:t>
            </a:r>
            <a:endParaRPr sz="1400" b="0" i="0" u="none" strike="noStrike" cap="none">
              <a:solidFill>
                <a:srgbClr val="000000"/>
              </a:solidFill>
              <a:latin typeface="Arial"/>
              <a:ea typeface="Arial"/>
              <a:cs typeface="Arial"/>
              <a:sym typeface="Arial"/>
            </a:endParaRPr>
          </a:p>
        </p:txBody>
      </p:sp>
      <p:pic>
        <p:nvPicPr>
          <p:cNvPr id="134" name="Google Shape;134;p17" descr="Uma imagem com texto, interior, computador portátil&#10;&#10;Descrição gerada automaticamente"/>
          <p:cNvPicPr preferRelativeResize="0"/>
          <p:nvPr/>
        </p:nvPicPr>
        <p:blipFill rotWithShape="1">
          <a:blip r:embed="rId3">
            <a:alphaModFix/>
          </a:blip>
          <a:srcRect l="1582"/>
          <a:stretch/>
        </p:blipFill>
        <p:spPr>
          <a:xfrm>
            <a:off x="20" y="10"/>
            <a:ext cx="4505305" cy="6857990"/>
          </a:xfrm>
          <a:prstGeom prst="rect">
            <a:avLst/>
          </a:prstGeom>
          <a:noFill/>
          <a:ln>
            <a:noFill/>
          </a:ln>
        </p:spPr>
      </p:pic>
      <p:sp>
        <p:nvSpPr>
          <p:cNvPr id="135" name="Google Shape;135;p17"/>
          <p:cNvSpPr txBox="1"/>
          <p:nvPr/>
        </p:nvSpPr>
        <p:spPr>
          <a:xfrm>
            <a:off x="5080216" y="2833783"/>
            <a:ext cx="6272784" cy="28256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Η διαδικτυακή μάθηση είναι ένας τύπος εκπαίδευσης που χρησιμοποιεί την τεχνολογία, όπως οι υπολογιστές και το διαδίκτυο. Όταν διδάσκετε διαδικτυακά, δεν χρειάζεται να βρίσκεστε στον ίδιο φυσικό χώρο με τους μαθητές σας. Η διαδικτυακή μάθηση μπορεί να αποφέρει πολλά οφέλη, αλλά έχει και κάποιες αρνητικές πτυχές.</a:t>
            </a:r>
            <a:endParaRPr sz="1400" b="0" i="0" u="none" strike="noStrike" cap="none">
              <a:solidFill>
                <a:srgbClr val="000000"/>
              </a:solidFill>
              <a:latin typeface="Arial"/>
              <a:ea typeface="Arial"/>
              <a:cs typeface="Arial"/>
              <a:sym typeface="Arial"/>
            </a:endParaRPr>
          </a:p>
        </p:txBody>
      </p:sp>
      <p:sp>
        <p:nvSpPr>
          <p:cNvPr id="136" name="Google Shape;136;p1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37" name="Google Shape;137;p17"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38" name="Google Shape;138;p17"/>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p:nvPr/>
        </p:nvSpPr>
        <p:spPr>
          <a:xfrm>
            <a:off x="4827087" y="2159569"/>
            <a:ext cx="1684331"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144" name="Google Shape;144;p18"/>
          <p:cNvSpPr txBox="1"/>
          <p:nvPr/>
        </p:nvSpPr>
        <p:spPr>
          <a:xfrm>
            <a:off x="867748" y="766991"/>
            <a:ext cx="9947735"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Διαδικτυακή μάθηση</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145" name="Google Shape;145;p1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46" name="Google Shape;146;p18"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7" name="Google Shape;147;p18"/>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48" name="Google Shape;148;p18"/>
          <p:cNvSpPr txBox="1"/>
          <p:nvPr/>
        </p:nvSpPr>
        <p:spPr>
          <a:xfrm>
            <a:off x="2293621" y="2793375"/>
            <a:ext cx="1595092"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ONLINE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0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ΜΑΘΗΣΗ</a:t>
            </a:r>
            <a:endParaRPr sz="1400" b="0" i="0" u="none" strike="noStrike" cap="none">
              <a:solidFill>
                <a:srgbClr val="000000"/>
              </a:solidFill>
              <a:latin typeface="Arial"/>
              <a:ea typeface="Arial"/>
              <a:cs typeface="Arial"/>
              <a:sym typeface="Arial"/>
            </a:endParaRPr>
          </a:p>
        </p:txBody>
      </p:sp>
      <p:sp>
        <p:nvSpPr>
          <p:cNvPr id="149" name="Google Shape;149;p18"/>
          <p:cNvSpPr txBox="1"/>
          <p:nvPr/>
        </p:nvSpPr>
        <p:spPr>
          <a:xfrm>
            <a:off x="7449791" y="2793375"/>
            <a:ext cx="2116996"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ΠΡΟΣΩΠΟ ΜΕ ΠΡΟΣΩΠΟ</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0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ΜΑΘΗΣΗ</a:t>
            </a:r>
            <a:endParaRPr sz="1400" b="0" i="0" u="none" strike="noStrike" cap="none">
              <a:solidFill>
                <a:srgbClr val="000000"/>
              </a:solidFill>
              <a:latin typeface="Arial"/>
              <a:ea typeface="Arial"/>
              <a:cs typeface="Arial"/>
              <a:sym typeface="Arial"/>
            </a:endParaRPr>
          </a:p>
        </p:txBody>
      </p:sp>
      <p:sp>
        <p:nvSpPr>
          <p:cNvPr id="150" name="Google Shape;150;p18"/>
          <p:cNvSpPr txBox="1"/>
          <p:nvPr/>
        </p:nvSpPr>
        <p:spPr>
          <a:xfrm>
            <a:off x="4916325" y="2793375"/>
            <a:ext cx="1595092"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HYBRID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0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ΜΑΘΗΣΗ</a:t>
            </a:r>
            <a:endParaRPr sz="1400" b="0" i="0" u="none" strike="noStrike" cap="none">
              <a:solidFill>
                <a:srgbClr val="000000"/>
              </a:solidFill>
              <a:latin typeface="Arial"/>
              <a:ea typeface="Arial"/>
              <a:cs typeface="Arial"/>
              <a:sym typeface="Arial"/>
            </a:endParaRPr>
          </a:p>
        </p:txBody>
      </p:sp>
      <p:pic>
        <p:nvPicPr>
          <p:cNvPr id="151" name="Google Shape;151;p18" descr="Idioma de aprendizagem remota destaque"/>
          <p:cNvPicPr preferRelativeResize="0"/>
          <p:nvPr/>
        </p:nvPicPr>
        <p:blipFill rotWithShape="1">
          <a:blip r:embed="rId5">
            <a:alphaModFix/>
          </a:blip>
          <a:srcRect/>
          <a:stretch/>
        </p:blipFill>
        <p:spPr>
          <a:xfrm>
            <a:off x="2738031" y="2023659"/>
            <a:ext cx="809128" cy="809128"/>
          </a:xfrm>
          <a:prstGeom prst="rect">
            <a:avLst/>
          </a:prstGeom>
          <a:noFill/>
          <a:ln>
            <a:noFill/>
          </a:ln>
        </p:spPr>
      </p:pic>
      <p:pic>
        <p:nvPicPr>
          <p:cNvPr id="152" name="Google Shape;152;p18" descr="Idioma de aprendizagem remota destaque"/>
          <p:cNvPicPr preferRelativeResize="0"/>
          <p:nvPr/>
        </p:nvPicPr>
        <p:blipFill rotWithShape="1">
          <a:blip r:embed="rId5">
            <a:alphaModFix/>
          </a:blip>
          <a:srcRect/>
          <a:stretch/>
        </p:blipFill>
        <p:spPr>
          <a:xfrm>
            <a:off x="4916324" y="2209205"/>
            <a:ext cx="597264" cy="597264"/>
          </a:xfrm>
          <a:prstGeom prst="rect">
            <a:avLst/>
          </a:prstGeom>
          <a:noFill/>
          <a:ln>
            <a:noFill/>
          </a:ln>
        </p:spPr>
      </p:pic>
      <p:pic>
        <p:nvPicPr>
          <p:cNvPr id="153" name="Google Shape;153;p18" descr="Sala de Aulas destaque"/>
          <p:cNvPicPr preferRelativeResize="0"/>
          <p:nvPr/>
        </p:nvPicPr>
        <p:blipFill rotWithShape="1">
          <a:blip r:embed="rId6">
            <a:alphaModFix/>
          </a:blip>
          <a:srcRect/>
          <a:stretch/>
        </p:blipFill>
        <p:spPr>
          <a:xfrm>
            <a:off x="8129366" y="2182887"/>
            <a:ext cx="649900" cy="649900"/>
          </a:xfrm>
          <a:prstGeom prst="rect">
            <a:avLst/>
          </a:prstGeom>
          <a:noFill/>
          <a:ln>
            <a:noFill/>
          </a:ln>
        </p:spPr>
      </p:pic>
      <p:pic>
        <p:nvPicPr>
          <p:cNvPr id="154" name="Google Shape;154;p18" descr="Sala de Aulas destaque"/>
          <p:cNvPicPr preferRelativeResize="0"/>
          <p:nvPr/>
        </p:nvPicPr>
        <p:blipFill rotWithShape="1">
          <a:blip r:embed="rId6">
            <a:alphaModFix/>
          </a:blip>
          <a:srcRect/>
          <a:stretch/>
        </p:blipFill>
        <p:spPr>
          <a:xfrm>
            <a:off x="5836364" y="2252106"/>
            <a:ext cx="519272" cy="519272"/>
          </a:xfrm>
          <a:prstGeom prst="rect">
            <a:avLst/>
          </a:prstGeom>
          <a:noFill/>
          <a:ln>
            <a:noFill/>
          </a:ln>
        </p:spPr>
      </p:pic>
      <p:sp>
        <p:nvSpPr>
          <p:cNvPr id="155" name="Google Shape;155;p18"/>
          <p:cNvSpPr txBox="1"/>
          <p:nvPr/>
        </p:nvSpPr>
        <p:spPr>
          <a:xfrm>
            <a:off x="1757810" y="3735532"/>
            <a:ext cx="264470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Η μάθηση γίνεται πλήρως online</a:t>
            </a:r>
            <a:endParaRPr sz="1800" b="0" i="0" u="none" strike="noStrike" cap="none">
              <a:solidFill>
                <a:schemeClr val="dk1"/>
              </a:solidFill>
              <a:latin typeface="Quattrocento Sans"/>
              <a:ea typeface="Quattrocento Sans"/>
              <a:cs typeface="Quattrocento Sans"/>
              <a:sym typeface="Quattrocento Sans"/>
            </a:endParaRPr>
          </a:p>
        </p:txBody>
      </p:sp>
      <p:sp>
        <p:nvSpPr>
          <p:cNvPr id="156" name="Google Shape;156;p18"/>
          <p:cNvSpPr txBox="1"/>
          <p:nvPr/>
        </p:nvSpPr>
        <p:spPr>
          <a:xfrm>
            <a:off x="4346897" y="3748626"/>
            <a:ext cx="2644709"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Μείγμα μεταξύ διαδικτυακής μάθησης και παραδοσιακής μάθησης πρόσωπο με πρόσωπο</a:t>
            </a:r>
            <a:endParaRPr sz="1800" b="0" i="0" u="none" strike="noStrike" cap="none">
              <a:solidFill>
                <a:schemeClr val="dk1"/>
              </a:solidFill>
              <a:latin typeface="Quattrocento Sans"/>
              <a:ea typeface="Quattrocento Sans"/>
              <a:cs typeface="Quattrocento Sans"/>
              <a:sym typeface="Quattrocento Sans"/>
            </a:endParaRPr>
          </a:p>
        </p:txBody>
      </p:sp>
      <p:sp>
        <p:nvSpPr>
          <p:cNvPr id="157" name="Google Shape;157;p18"/>
          <p:cNvSpPr txBox="1"/>
          <p:nvPr/>
        </p:nvSpPr>
        <p:spPr>
          <a:xfrm>
            <a:off x="7185934" y="3748626"/>
            <a:ext cx="2644709"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Μάθηση που γίνεται πλήρως εκτός σύνδεσης. = παραδοσιακή μάθηση</a:t>
            </a:r>
            <a:endParaRPr sz="18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5157817" y="2027299"/>
            <a:ext cx="1009708"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0" i="0" u="none" strike="noStrike" cap="none">
                <a:solidFill>
                  <a:srgbClr val="29BA86"/>
                </a:solidFill>
                <a:latin typeface="Quattrocento Sans"/>
                <a:ea typeface="Quattrocento Sans"/>
                <a:cs typeface="Quattrocento Sans"/>
                <a:sym typeface="Quattrocento Sans"/>
              </a:rPr>
              <a:t>X</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29BA86"/>
              </a:solidFill>
              <a:latin typeface="Quattrocento Sans"/>
              <a:ea typeface="Quattrocento Sans"/>
              <a:cs typeface="Quattrocento Sans"/>
              <a:sym typeface="Quattrocento Sans"/>
            </a:endParaRPr>
          </a:p>
        </p:txBody>
      </p:sp>
      <p:sp>
        <p:nvSpPr>
          <p:cNvPr id="163" name="Google Shape;163;p19"/>
          <p:cNvSpPr txBox="1"/>
          <p:nvPr/>
        </p:nvSpPr>
        <p:spPr>
          <a:xfrm>
            <a:off x="1136663" y="760418"/>
            <a:ext cx="9947735"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Διαδικτυακή μάθηση</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164" name="Google Shape;164;p1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65" name="Google Shape;165;p1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66" name="Google Shape;166;p19"/>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67" name="Google Shape;167;p19"/>
          <p:cNvSpPr txBox="1"/>
          <p:nvPr/>
        </p:nvSpPr>
        <p:spPr>
          <a:xfrm>
            <a:off x="1136663" y="2859622"/>
            <a:ext cx="2533465"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SYNCHRONOUS</a:t>
            </a:r>
            <a:endParaRPr sz="1400" b="0" i="0" u="none" strike="noStrike" cap="none">
              <a:solidFill>
                <a:srgbClr val="000000"/>
              </a:solidFill>
              <a:latin typeface="Arial"/>
              <a:ea typeface="Arial"/>
              <a:cs typeface="Arial"/>
              <a:sym typeface="Arial"/>
            </a:endParaRPr>
          </a:p>
        </p:txBody>
      </p:sp>
      <p:sp>
        <p:nvSpPr>
          <p:cNvPr id="168" name="Google Shape;168;p19"/>
          <p:cNvSpPr txBox="1"/>
          <p:nvPr/>
        </p:nvSpPr>
        <p:spPr>
          <a:xfrm>
            <a:off x="4170472" y="2820293"/>
            <a:ext cx="2984399"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ASSYNCHRONOUS</a:t>
            </a:r>
            <a:endParaRPr sz="1400" b="0" i="0" u="none" strike="noStrike" cap="none">
              <a:solidFill>
                <a:srgbClr val="000000"/>
              </a:solidFill>
              <a:latin typeface="Arial"/>
              <a:ea typeface="Arial"/>
              <a:cs typeface="Arial"/>
              <a:sym typeface="Arial"/>
            </a:endParaRPr>
          </a:p>
        </p:txBody>
      </p:sp>
      <p:sp>
        <p:nvSpPr>
          <p:cNvPr id="169" name="Google Shape;169;p19"/>
          <p:cNvSpPr txBox="1"/>
          <p:nvPr/>
        </p:nvSpPr>
        <p:spPr>
          <a:xfrm>
            <a:off x="1081040" y="3241162"/>
            <a:ext cx="264470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Μαθήματα/ μαθησιακές δραστηριότητες σε πραγματικό χρόνο</a:t>
            </a:r>
            <a:endParaRPr sz="1800" b="0" i="0" u="none" strike="noStrike" cap="none">
              <a:solidFill>
                <a:schemeClr val="dk1"/>
              </a:solidFill>
              <a:latin typeface="Quattrocento Sans"/>
              <a:ea typeface="Quattrocento Sans"/>
              <a:cs typeface="Quattrocento Sans"/>
              <a:sym typeface="Quattrocento Sans"/>
            </a:endParaRPr>
          </a:p>
        </p:txBody>
      </p:sp>
      <p:sp>
        <p:nvSpPr>
          <p:cNvPr id="170" name="Google Shape;170;p19"/>
          <p:cNvSpPr txBox="1"/>
          <p:nvPr/>
        </p:nvSpPr>
        <p:spPr>
          <a:xfrm>
            <a:off x="4340316" y="3213055"/>
            <a:ext cx="2644709"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Τα μαθήματα/οι μαθησιακές δραστηριότητες παρέχονται διαδικτυακά και οι μαθητές τα ολοκληρώνουν εκ των υστέρων</a:t>
            </a:r>
            <a:endParaRPr sz="1800" b="0" i="0" u="none" strike="noStrike" cap="none">
              <a:solidFill>
                <a:schemeClr val="dk1"/>
              </a:solidFill>
              <a:latin typeface="Quattrocento Sans"/>
              <a:ea typeface="Quattrocento Sans"/>
              <a:cs typeface="Quattrocento Sans"/>
              <a:sym typeface="Quattrocento Sans"/>
            </a:endParaRPr>
          </a:p>
        </p:txBody>
      </p:sp>
      <p:pic>
        <p:nvPicPr>
          <p:cNvPr id="171" name="Google Shape;171;p19" descr="Relógio destaque"/>
          <p:cNvPicPr preferRelativeResize="0"/>
          <p:nvPr/>
        </p:nvPicPr>
        <p:blipFill rotWithShape="1">
          <a:blip r:embed="rId5">
            <a:alphaModFix/>
          </a:blip>
          <a:srcRect/>
          <a:stretch/>
        </p:blipFill>
        <p:spPr>
          <a:xfrm>
            <a:off x="2078446" y="2082833"/>
            <a:ext cx="649900" cy="649900"/>
          </a:xfrm>
          <a:prstGeom prst="rect">
            <a:avLst/>
          </a:prstGeom>
          <a:noFill/>
          <a:ln>
            <a:noFill/>
          </a:ln>
        </p:spPr>
      </p:pic>
      <p:pic>
        <p:nvPicPr>
          <p:cNvPr id="172" name="Google Shape;172;p19" descr="Relógio destaque"/>
          <p:cNvPicPr preferRelativeResize="0"/>
          <p:nvPr/>
        </p:nvPicPr>
        <p:blipFill rotWithShape="1">
          <a:blip r:embed="rId5">
            <a:alphaModFix/>
          </a:blip>
          <a:srcRect/>
          <a:stretch/>
        </p:blipFill>
        <p:spPr>
          <a:xfrm>
            <a:off x="5337721" y="2048625"/>
            <a:ext cx="649900" cy="649900"/>
          </a:xfrm>
          <a:prstGeom prst="rect">
            <a:avLst/>
          </a:prstGeom>
          <a:noFill/>
          <a:ln>
            <a:noFill/>
          </a:ln>
        </p:spPr>
      </p:pic>
      <p:pic>
        <p:nvPicPr>
          <p:cNvPr id="173" name="Google Shape;173;p19"/>
          <p:cNvPicPr preferRelativeResize="0"/>
          <p:nvPr/>
        </p:nvPicPr>
        <p:blipFill rotWithShape="1">
          <a:blip r:embed="rId6">
            <a:alphaModFix/>
          </a:blip>
          <a:srcRect t="52289" r="71473"/>
          <a:stretch/>
        </p:blipFill>
        <p:spPr>
          <a:xfrm rot="5400000">
            <a:off x="7321527" y="1987527"/>
            <a:ext cx="3644945" cy="609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p:nvPr/>
        </p:nvSpPr>
        <p:spPr>
          <a:xfrm>
            <a:off x="3264307" y="1928579"/>
            <a:ext cx="5329084" cy="2436944"/>
          </a:xfrm>
          <a:prstGeom prst="rect">
            <a:avLst/>
          </a:prstGeom>
          <a:solidFill>
            <a:srgbClr val="28B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0"/>
          <p:cNvSpPr txBox="1"/>
          <p:nvPr/>
        </p:nvSpPr>
        <p:spPr>
          <a:xfrm>
            <a:off x="867748" y="766991"/>
            <a:ext cx="9947735"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Μέθοδοι παροχής μάθησης</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180" name="Google Shape;180;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81" name="Google Shape;181;p2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82" name="Google Shape;182;p20"/>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83" name="Google Shape;183;p20"/>
          <p:cNvSpPr txBox="1"/>
          <p:nvPr/>
        </p:nvSpPr>
        <p:spPr>
          <a:xfrm rot="-5400000">
            <a:off x="5392159" y="3016265"/>
            <a:ext cx="387520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100"/>
              <a:buFont typeface="Quattrocento Sans"/>
              <a:buNone/>
            </a:pPr>
            <a:r>
              <a:rPr lang="pt-PT" sz="1100" b="0" i="0" u="sng" strike="noStrike" cap="none">
                <a:solidFill>
                  <a:schemeClr val="hlink"/>
                </a:solidFill>
                <a:latin typeface="Quattrocento Sans"/>
                <a:ea typeface="Quattrocento Sans"/>
                <a:cs typeface="Quattrocento Sans"/>
                <a:sym typeface="Quattrocento Sans"/>
                <a:hlinkClick r:id="rId5"/>
              </a:rPr>
              <a:t>Δείτε το βίντεο</a:t>
            </a:r>
            <a:endParaRPr sz="1050" b="0" i="0" u="none" strike="noStrike" cap="none">
              <a:solidFill>
                <a:schemeClr val="lt1"/>
              </a:solidFill>
              <a:latin typeface="Quattrocento Sans"/>
              <a:ea typeface="Quattrocento Sans"/>
              <a:cs typeface="Quattrocento Sans"/>
              <a:sym typeface="Quattrocento Sans"/>
            </a:endParaRPr>
          </a:p>
        </p:txBody>
      </p:sp>
      <p:pic>
        <p:nvPicPr>
          <p:cNvPr id="184" name="Google Shape;184;p20" title="Learning Delivery Methods - Face to Face vs. Hybrid vs. Online"/>
          <p:cNvPicPr preferRelativeResize="0"/>
          <p:nvPr/>
        </p:nvPicPr>
        <p:blipFill rotWithShape="1">
          <a:blip r:embed="rId6">
            <a:alphaModFix/>
          </a:blip>
          <a:srcRect/>
          <a:stretch/>
        </p:blipFill>
        <p:spPr>
          <a:xfrm>
            <a:off x="3533217" y="2137135"/>
            <a:ext cx="3515032" cy="1985993"/>
          </a:xfrm>
          <a:prstGeom prst="rect">
            <a:avLst/>
          </a:prstGeom>
          <a:noFill/>
          <a:ln>
            <a:noFill/>
          </a:ln>
        </p:spPr>
      </p:pic>
      <p:pic>
        <p:nvPicPr>
          <p:cNvPr id="185" name="Google Shape;185;p20"/>
          <p:cNvPicPr preferRelativeResize="0"/>
          <p:nvPr/>
        </p:nvPicPr>
        <p:blipFill rotWithShape="1">
          <a:blip r:embed="rId7">
            <a:alphaModFix/>
          </a:blip>
          <a:srcRect t="52289" r="71473" b="4527"/>
          <a:stretch/>
        </p:blipFill>
        <p:spPr>
          <a:xfrm rot="10800000">
            <a:off x="8392206" y="1928579"/>
            <a:ext cx="3644945" cy="55175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91" name="Google Shape;191;p2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92" name="Google Shape;192;p21"/>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93" name="Google Shape;193;p21"/>
          <p:cNvSpPr txBox="1"/>
          <p:nvPr/>
        </p:nvSpPr>
        <p:spPr>
          <a:xfrm>
            <a:off x="1620612" y="735034"/>
            <a:ext cx="8516445" cy="12926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B89"/>
              </a:buClr>
              <a:buSzPts val="3600"/>
              <a:buFont typeface="Quattrocento Sans"/>
              <a:buNone/>
            </a:pPr>
            <a:r>
              <a:rPr lang="pt-PT" sz="3600" b="1" i="0" u="none" strike="noStrike" cap="none">
                <a:solidFill>
                  <a:srgbClr val="29BB89"/>
                </a:solidFill>
                <a:latin typeface="Quattrocento Sans"/>
                <a:ea typeface="Quattrocento Sans"/>
                <a:cs typeface="Quattrocento Sans"/>
                <a:sym typeface="Quattrocento Sans"/>
              </a:rPr>
              <a:t>ΕΡΩΤΗΣΗ</a:t>
            </a:r>
            <a:endParaRPr sz="3600" b="1" i="0" u="none" strike="noStrike" cap="none">
              <a:solidFill>
                <a:srgbClr val="29BB89"/>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94" name="Google Shape;194;p21"/>
          <p:cNvPicPr preferRelativeResize="0"/>
          <p:nvPr/>
        </p:nvPicPr>
        <p:blipFill rotWithShape="1">
          <a:blip r:embed="rId5">
            <a:alphaModFix/>
          </a:blip>
          <a:srcRect t="52289" r="71473"/>
          <a:stretch/>
        </p:blipFill>
        <p:spPr>
          <a:xfrm rot="5400000">
            <a:off x="7321527" y="1987527"/>
            <a:ext cx="3644945" cy="6096001"/>
          </a:xfrm>
          <a:prstGeom prst="rect">
            <a:avLst/>
          </a:prstGeom>
          <a:noFill/>
          <a:ln>
            <a:noFill/>
          </a:ln>
        </p:spPr>
      </p:pic>
      <p:sp>
        <p:nvSpPr>
          <p:cNvPr id="195" name="Google Shape;195;p21"/>
          <p:cNvSpPr txBox="1"/>
          <p:nvPr/>
        </p:nvSpPr>
        <p:spPr>
          <a:xfrm rot="-1269868">
            <a:off x="-384091" y="299159"/>
            <a:ext cx="8516445"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B89"/>
              </a:buClr>
              <a:buSzPts val="8000"/>
              <a:buFont typeface="Quattrocento Sans"/>
              <a:buNone/>
            </a:pPr>
            <a:r>
              <a:rPr lang="pt-PT" sz="8000" b="1" i="0" u="none" strike="noStrike" cap="none">
                <a:solidFill>
                  <a:srgbClr val="29BB89"/>
                </a:solidFill>
                <a:latin typeface="Quattrocento Sans"/>
                <a:ea typeface="Quattrocento Sans"/>
                <a:cs typeface="Quattrocento Sans"/>
                <a:sym typeface="Quattrocento Sans"/>
              </a:rPr>
              <a:t>?</a:t>
            </a:r>
            <a:endParaRPr sz="4800" b="0" i="0" u="none" strike="noStrike" cap="none">
              <a:solidFill>
                <a:schemeClr val="dk1"/>
              </a:solidFill>
              <a:latin typeface="Arial"/>
              <a:ea typeface="Arial"/>
              <a:cs typeface="Arial"/>
              <a:sym typeface="Arial"/>
            </a:endParaRPr>
          </a:p>
        </p:txBody>
      </p:sp>
      <p:sp>
        <p:nvSpPr>
          <p:cNvPr id="196" name="Google Shape;196;p21"/>
          <p:cNvSpPr txBox="1"/>
          <p:nvPr/>
        </p:nvSpPr>
        <p:spPr>
          <a:xfrm>
            <a:off x="1217490" y="2125369"/>
            <a:ext cx="6272784" cy="28256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Έχετε προηγούμενη εμπειρία στη διδασκαλία μέσω διαδικτύου;</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400"/>
              <a:buFont typeface="Arial"/>
              <a:buNone/>
            </a:pPr>
            <a:endParaRPr sz="2400" b="0" i="0" u="none" strike="noStrike" cap="none">
              <a:solidFill>
                <a:srgbClr val="195562"/>
              </a:solidFill>
              <a:latin typeface="Quattrocento Sans"/>
              <a:ea typeface="Quattrocento Sans"/>
              <a:cs typeface="Quattrocento Sans"/>
              <a:sym typeface="Quattrocento Sans"/>
            </a:endParaRPr>
          </a:p>
          <a:p>
            <a:pPr marL="0" marR="0" lvl="0" indent="0" algn="l" rtl="0">
              <a:lnSpc>
                <a:spcPct val="90000"/>
              </a:lnSpc>
              <a:spcBef>
                <a:spcPts val="60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Ποιες δυσκολίες αντιμετωπίσατε όταν εργαστήκατε σε διαδικτυακό περιβάλλον;</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566</ap:Words>
  <ap:Application>Microsoft Office PowerPoint</ap:Application>
  <ap:PresentationFormat>Widescreen</ap:PresentationFormat>
  <ap:Paragraphs>86</ap:Paragraphs>
  <ap:Slides>14</ap:Slides>
  <ap:Notes>14</ap:Notes>
  <ap:HiddenSlides>0</ap:HiddenSlides>
  <ap:MMClips>0</ap:MMClips>
  <ap:ScaleCrop>false</ap:ScaleCrop>
  <ap:HeadingPairs>
    <vt:vector baseType="variant" size="6">
      <vt:variant>
        <vt:lpstr>Fonts Used</vt:lpstr>
      </vt:variant>
      <vt:variant>
        <vt:i4>3</vt:i4>
      </vt:variant>
      <vt:variant>
        <vt:lpstr>Theme</vt:lpstr>
      </vt:variant>
      <vt:variant>
        <vt:i4>1</vt:i4>
      </vt:variant>
      <vt:variant>
        <vt:lpstr>Slide Titles</vt:lpstr>
      </vt:variant>
      <vt:variant>
        <vt:i4>14</vt:i4>
      </vt:variant>
    </vt:vector>
  </ap:HeadingPairs>
  <ap:TitlesOfParts>
    <vt:vector baseType="lpstr" size="18">
      <vt:lpstr>Calibri</vt:lpstr>
      <vt:lpstr>Quattrocento Sans</vt:lpstr>
      <vt:lpstr>Arial</vt:lpstr>
      <vt:lpstr>Tema do Office</vt:lpstr>
      <vt:lpstr>In-Service Training – Part B   </vt:lpstr>
      <vt:lpstr>PowerPoint Presentation</vt:lpstr>
      <vt:lpstr>Learning Outcomes</vt:lpstr>
      <vt:lpstr>In-service Training – Part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In-Service Training – Part B   </dc:title>
  <dc:creator>Alexandros</dc:creator>
  <lastModifiedBy>Alexandros</lastModifiedBy>
  <revision>1</revision>
  <dcterms:modified xsi:type="dcterms:W3CDTF">2023-06-16T09:02:08.0000000Z</dcterms:modified>
  <keywords>, docId:667E34DA0BEA92BE5209119E4DAD1C5F</keywords>
</coreProperties>
</file>