
<file path=[Content_Types].xml><?xml version="1.0" encoding="utf-8"?>
<Types xmlns="http://schemas.openxmlformats.org/package/2006/content-types">
  <Default Extension="jpg" ContentType="image/jpeg"/>
  <Default Extension="fntdata" ContentType="application/x-fontdata"/>
  <Default Extension="xml" ContentType="application/xml"/>
  <Default Extension="png" ContentType="image/png"/>
  <Default Extension="rels" ContentType="application/vnd.openxmlformats-package.relationships+xml"/>
  <Default Extension="psmdcp" ContentType="application/vnd.openxmlformats-package.core-propertie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core-properties" Target="/package/services/metadata/core-properties/b3f1a9d2fda24a30af09840957e271ce.psmdcp" Id="Rc12d3d4e47e04290"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18F265-B6C2-46CE-AA87-194755E4AE2B}">
  <a:tblStyle styleId="{0418F265-B6C2-46CE-AA87-194755E4AE2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11" Type="http://schemas.openxmlformats.org/officeDocument/2006/relationships/slide" Target="slides/slide6.xml"/><Relationship Id="rId22" Type="http://schemas.openxmlformats.org/officeDocument/2006/relationships/font" Target="fonts/QuattrocentoSans-italic.fntdata"/><Relationship Id="rId10" Type="http://schemas.openxmlformats.org/officeDocument/2006/relationships/slide" Target="slides/slide5.xml"/><Relationship Id="rId21" Type="http://schemas.openxmlformats.org/officeDocument/2006/relationships/font" Target="fonts/Quattrocento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82" name="Google Shape;82;p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7" name="Shape 197"/>
        <p:cNvGrpSpPr/>
        <p:nvPr/>
      </p:nvGrpSpPr>
      <p:grpSpPr>
        <a:xfrm>
          <a:off x="0" y="0"/>
          <a:ext cx="0" cy="0"/>
          <a:chOff x="0" y="0"/>
          <a:chExt cx="0" cy="0"/>
        </a:xfrm>
      </p:grpSpPr>
      <p:sp>
        <p:nvSpPr>
          <p:cNvPr id="198" name="Google Shape;198;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99" name="Google Shape;199;p10: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9" name="Shape 229"/>
        <p:cNvGrpSpPr/>
        <p:nvPr/>
      </p:nvGrpSpPr>
      <p:grpSpPr>
        <a:xfrm>
          <a:off x="0" y="0"/>
          <a:ext cx="0" cy="0"/>
          <a:chOff x="0" y="0"/>
          <a:chExt cx="0" cy="0"/>
        </a:xfrm>
      </p:grpSpPr>
      <p:sp>
        <p:nvSpPr>
          <p:cNvPr id="230" name="Google Shape;230;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31" name="Google Shape;231;p1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1" name="Shape 241"/>
        <p:cNvGrpSpPr/>
        <p:nvPr/>
      </p:nvGrpSpPr>
      <p:grpSpPr>
        <a:xfrm>
          <a:off x="0" y="0"/>
          <a:ext cx="0" cy="0"/>
          <a:chOff x="0" y="0"/>
          <a:chExt cx="0" cy="0"/>
        </a:xfrm>
      </p:grpSpPr>
      <p:sp>
        <p:nvSpPr>
          <p:cNvPr id="242" name="Google Shape;242;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43" name="Google Shape;243;p1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1" name="Shape 251"/>
        <p:cNvGrpSpPr/>
        <p:nvPr/>
      </p:nvGrpSpPr>
      <p:grpSpPr>
        <a:xfrm>
          <a:off x="0" y="0"/>
          <a:ext cx="0" cy="0"/>
          <a:chOff x="0" y="0"/>
          <a:chExt cx="0" cy="0"/>
        </a:xfrm>
      </p:grpSpPr>
      <p:sp>
        <p:nvSpPr>
          <p:cNvPr id="252" name="Google Shape;252;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53" name="Google Shape;253;p13: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0" name="Shape 260"/>
        <p:cNvGrpSpPr/>
        <p:nvPr/>
      </p:nvGrpSpPr>
      <p:grpSpPr>
        <a:xfrm>
          <a:off x="0" y="0"/>
          <a:ext cx="0" cy="0"/>
          <a:chOff x="0" y="0"/>
          <a:chExt cx="0" cy="0"/>
        </a:xfrm>
      </p:grpSpPr>
      <p:sp>
        <p:nvSpPr>
          <p:cNvPr id="261" name="Google Shape;261;p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62" name="Google Shape;262;p14: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90" name="Google Shape;90;p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01" name="Google Shape;101;p3: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0" name="Shape 110"/>
        <p:cNvGrpSpPr/>
        <p:nvPr/>
      </p:nvGrpSpPr>
      <p:grpSpPr>
        <a:xfrm>
          <a:off x="0" y="0"/>
          <a:ext cx="0" cy="0"/>
          <a:chOff x="0" y="0"/>
          <a:chExt cx="0" cy="0"/>
        </a:xfrm>
      </p:grpSpPr>
      <p:sp>
        <p:nvSpPr>
          <p:cNvPr id="111" name="Google Shape;111;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12" name="Google Shape;112;p4: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9" name="Shape 129"/>
        <p:cNvGrpSpPr/>
        <p:nvPr/>
      </p:nvGrpSpPr>
      <p:grpSpPr>
        <a:xfrm>
          <a:off x="0" y="0"/>
          <a:ext cx="0" cy="0"/>
          <a:chOff x="0" y="0"/>
          <a:chExt cx="0" cy="0"/>
        </a:xfrm>
      </p:grpSpPr>
      <p:sp>
        <p:nvSpPr>
          <p:cNvPr id="130" name="Google Shape;130;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31" name="Google Shape;131;p5: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9" name="Shape 139"/>
        <p:cNvGrpSpPr/>
        <p:nvPr/>
      </p:nvGrpSpPr>
      <p:grpSpPr>
        <a:xfrm>
          <a:off x="0" y="0"/>
          <a:ext cx="0" cy="0"/>
          <a:chOff x="0" y="0"/>
          <a:chExt cx="0" cy="0"/>
        </a:xfrm>
      </p:grpSpPr>
      <p:sp>
        <p:nvSpPr>
          <p:cNvPr id="140" name="Google Shape;140;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41" name="Google Shape;141;p6: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8" name="Shape 158"/>
        <p:cNvGrpSpPr/>
        <p:nvPr/>
      </p:nvGrpSpPr>
      <p:grpSpPr>
        <a:xfrm>
          <a:off x="0" y="0"/>
          <a:ext cx="0" cy="0"/>
          <a:chOff x="0" y="0"/>
          <a:chExt cx="0" cy="0"/>
        </a:xfrm>
      </p:grpSpPr>
      <p:sp>
        <p:nvSpPr>
          <p:cNvPr id="159" name="Google Shape;159;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60" name="Google Shape;160;p7: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4" name="Shape 174"/>
        <p:cNvGrpSpPr/>
        <p:nvPr/>
      </p:nvGrpSpPr>
      <p:grpSpPr>
        <a:xfrm>
          <a:off x="0" y="0"/>
          <a:ext cx="0" cy="0"/>
          <a:chOff x="0" y="0"/>
          <a:chExt cx="0" cy="0"/>
        </a:xfrm>
      </p:grpSpPr>
      <p:sp>
        <p:nvSpPr>
          <p:cNvPr id="175" name="Google Shape;175;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76" name="Google Shape;176;p8: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6" name="Shape 186"/>
        <p:cNvGrpSpPr/>
        <p:nvPr/>
      </p:nvGrpSpPr>
      <p:grpSpPr>
        <a:xfrm>
          <a:off x="0" y="0"/>
          <a:ext cx="0" cy="0"/>
          <a:chOff x="0" y="0"/>
          <a:chExt cx="0" cy="0"/>
        </a:xfrm>
      </p:grpSpPr>
      <p:sp>
        <p:nvSpPr>
          <p:cNvPr id="187" name="Google Shape;187;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88" name="Google Shape;188;p9: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9" name="Google Shape;9;p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 name="Google Shape;10;p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5.jpg"/><Relationship Id="rId6" Type="http://schemas.openxmlformats.org/officeDocument/2006/relationships/hyperlink" Target="https://www.youtube.com/watch?v=XZsvsZ0Au4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26.png"/><Relationship Id="rId7"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hyperlink" Target="https://www.youtube.com/watch?v=8ZaFK4J6icg" TargetMode="External"/><Relationship Id="rId6" Type="http://schemas.openxmlformats.org/officeDocument/2006/relationships/image" Target="../media/image27.jp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pt-PT" sz="3200" b="1">
                <a:solidFill>
                  <a:srgbClr val="29BA86"/>
                </a:solidFill>
              </a:rPr>
              <a:t>Betriebliche Fortbildung - Teil B</a:t>
            </a:r>
            <a:br>
              <a:rPr lang="pt-PT" sz="3200" b="1">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id="85" name="Google Shape;85;p13"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l="0" t="0" r="0" b="0"/>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nvSpPr>
        <p:spPr>
          <a:xfrm>
            <a:off x="867748" y="766991"/>
            <a:ext cx="9947735"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Vorteile gegenüber Nachteilen</a:t>
            </a:r>
            <a:endParaRPr sz="4000" b="1" i="0" u="none" strike="noStrike" cap="none">
              <a:solidFill>
                <a:srgbClr val="29BA86"/>
              </a:solidFill>
              <a:latin typeface="Quattrocento Sans"/>
              <a:ea typeface="Quattrocento Sans"/>
              <a:cs typeface="Quattrocento Sans"/>
              <a:sym typeface="Quattrocento Sans"/>
            </a:endParaRPr>
          </a:p>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des Online-Lernens</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202" name="Google Shape;202;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03" name="Google Shape;203;p22"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04" name="Google Shape;204;p22"/>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05" name="Google Shape;205;p22"/>
          <p:cNvSpPr txBox="1"/>
          <p:nvPr/>
        </p:nvSpPr>
        <p:spPr>
          <a:xfrm>
            <a:off x="6350591" y="4196072"/>
            <a:ext cx="347526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Erfordert mehr Selbstdisziplin</a:t>
            </a:r>
            <a:endParaRPr sz="1800" b="0" i="0" u="none" strike="noStrike" cap="none">
              <a:solidFill>
                <a:schemeClr val="dk1"/>
              </a:solidFill>
              <a:latin typeface="Quattrocento Sans"/>
              <a:ea typeface="Quattrocento Sans"/>
              <a:cs typeface="Quattrocento Sans"/>
              <a:sym typeface="Quattrocento Sans"/>
            </a:endParaRPr>
          </a:p>
        </p:txBody>
      </p:sp>
      <p:sp>
        <p:nvSpPr>
          <p:cNvPr id="206" name="Google Shape;206;p22"/>
          <p:cNvSpPr txBox="1"/>
          <p:nvPr/>
        </p:nvSpPr>
        <p:spPr>
          <a:xfrm>
            <a:off x="2054458" y="2952885"/>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Höhere Reichweite</a:t>
            </a:r>
            <a:endParaRPr sz="1800" b="0" i="0" u="none" strike="noStrike" cap="none">
              <a:solidFill>
                <a:schemeClr val="dk1"/>
              </a:solidFill>
              <a:latin typeface="Quattrocento Sans"/>
              <a:ea typeface="Quattrocento Sans"/>
              <a:cs typeface="Quattrocento Sans"/>
              <a:sym typeface="Quattrocento Sans"/>
            </a:endParaRPr>
          </a:p>
        </p:txBody>
      </p:sp>
      <p:sp>
        <p:nvSpPr>
          <p:cNvPr id="207" name="Google Shape;207;p22"/>
          <p:cNvSpPr txBox="1"/>
          <p:nvPr/>
        </p:nvSpPr>
        <p:spPr>
          <a:xfrm>
            <a:off x="2054458" y="3394041"/>
            <a:ext cx="347526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Bessere Anwesenheit der Schüler</a:t>
            </a:r>
            <a:endParaRPr sz="1800" b="0" i="0" u="none" strike="noStrike" cap="none">
              <a:solidFill>
                <a:schemeClr val="dk1"/>
              </a:solidFill>
              <a:latin typeface="Quattrocento Sans"/>
              <a:ea typeface="Quattrocento Sans"/>
              <a:cs typeface="Quattrocento Sans"/>
              <a:sym typeface="Quattrocento Sans"/>
            </a:endParaRPr>
          </a:p>
        </p:txBody>
      </p:sp>
      <p:sp>
        <p:nvSpPr>
          <p:cNvPr id="208" name="Google Shape;208;p22"/>
          <p:cNvSpPr txBox="1"/>
          <p:nvPr/>
        </p:nvSpPr>
        <p:spPr>
          <a:xfrm>
            <a:off x="2054458" y="3753022"/>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Weniger Kosten</a:t>
            </a:r>
            <a:endParaRPr sz="1800" b="0" i="0" u="none" strike="noStrike" cap="none">
              <a:solidFill>
                <a:schemeClr val="dk1"/>
              </a:solidFill>
              <a:latin typeface="Quattrocento Sans"/>
              <a:ea typeface="Quattrocento Sans"/>
              <a:cs typeface="Quattrocento Sans"/>
              <a:sym typeface="Quattrocento Sans"/>
            </a:endParaRPr>
          </a:p>
        </p:txBody>
      </p:sp>
      <p:sp>
        <p:nvSpPr>
          <p:cNvPr id="209" name="Google Shape;209;p22"/>
          <p:cNvSpPr txBox="1"/>
          <p:nvPr/>
        </p:nvSpPr>
        <p:spPr>
          <a:xfrm>
            <a:off x="2054458" y="4112003"/>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Interaktivität</a:t>
            </a:r>
            <a:endParaRPr sz="1800" b="0" i="0" u="none" strike="noStrike" cap="none">
              <a:solidFill>
                <a:schemeClr val="dk1"/>
              </a:solidFill>
              <a:latin typeface="Quattrocento Sans"/>
              <a:ea typeface="Quattrocento Sans"/>
              <a:cs typeface="Quattrocento Sans"/>
              <a:sym typeface="Quattrocento Sans"/>
            </a:endParaRPr>
          </a:p>
        </p:txBody>
      </p:sp>
      <p:sp>
        <p:nvSpPr>
          <p:cNvPr id="210" name="Google Shape;210;p22"/>
          <p:cNvSpPr txBox="1"/>
          <p:nvPr/>
        </p:nvSpPr>
        <p:spPr>
          <a:xfrm>
            <a:off x="2054458" y="4517845"/>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Erreichbarkeit</a:t>
            </a:r>
            <a:endParaRPr sz="1800" b="0" i="0" u="none" strike="noStrike" cap="none">
              <a:solidFill>
                <a:schemeClr val="dk1"/>
              </a:solidFill>
              <a:latin typeface="Quattrocento Sans"/>
              <a:ea typeface="Quattrocento Sans"/>
              <a:cs typeface="Quattrocento Sans"/>
              <a:sym typeface="Quattrocento Sans"/>
            </a:endParaRPr>
          </a:p>
        </p:txBody>
      </p:sp>
      <p:sp>
        <p:nvSpPr>
          <p:cNvPr id="211" name="Google Shape;211;p22"/>
          <p:cNvSpPr txBox="1"/>
          <p:nvPr/>
        </p:nvSpPr>
        <p:spPr>
          <a:xfrm>
            <a:off x="6350591" y="2620827"/>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Technische Schwierigkeiten</a:t>
            </a:r>
            <a:endParaRPr sz="1800" b="0" i="0" u="none" strike="noStrike" cap="none">
              <a:solidFill>
                <a:schemeClr val="dk1"/>
              </a:solidFill>
              <a:latin typeface="Quattrocento Sans"/>
              <a:ea typeface="Quattrocento Sans"/>
              <a:cs typeface="Quattrocento Sans"/>
              <a:sym typeface="Quattrocento Sans"/>
            </a:endParaRPr>
          </a:p>
        </p:txBody>
      </p:sp>
      <p:sp>
        <p:nvSpPr>
          <p:cNvPr id="212" name="Google Shape;212;p22"/>
          <p:cNvSpPr txBox="1"/>
          <p:nvPr/>
        </p:nvSpPr>
        <p:spPr>
          <a:xfrm>
            <a:off x="6350591" y="3020896"/>
            <a:ext cx="347526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Unzureichende Lehrerausbildung</a:t>
            </a:r>
            <a:endParaRPr sz="1800" b="0" i="0" u="none" strike="noStrike" cap="none">
              <a:solidFill>
                <a:schemeClr val="dk1"/>
              </a:solidFill>
              <a:latin typeface="Quattrocento Sans"/>
              <a:ea typeface="Quattrocento Sans"/>
              <a:cs typeface="Quattrocento Sans"/>
              <a:sym typeface="Quattrocento Sans"/>
            </a:endParaRPr>
          </a:p>
        </p:txBody>
      </p:sp>
      <p:sp>
        <p:nvSpPr>
          <p:cNvPr id="213" name="Google Shape;213;p22"/>
          <p:cNvSpPr txBox="1"/>
          <p:nvPr/>
        </p:nvSpPr>
        <p:spPr>
          <a:xfrm>
            <a:off x="6350591" y="3420965"/>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Konzentrationsschwäche</a:t>
            </a:r>
            <a:endParaRPr sz="1800" b="0" i="0" u="none" strike="noStrike" cap="none">
              <a:solidFill>
                <a:schemeClr val="dk1"/>
              </a:solidFill>
              <a:latin typeface="Quattrocento Sans"/>
              <a:ea typeface="Quattrocento Sans"/>
              <a:cs typeface="Quattrocento Sans"/>
              <a:sym typeface="Quattrocento Sans"/>
            </a:endParaRPr>
          </a:p>
        </p:txBody>
      </p:sp>
      <p:sp>
        <p:nvSpPr>
          <p:cNvPr id="214" name="Google Shape;214;p22"/>
          <p:cNvSpPr txBox="1"/>
          <p:nvPr/>
        </p:nvSpPr>
        <p:spPr>
          <a:xfrm>
            <a:off x="6350591" y="3794110"/>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Gefühl der Isolation</a:t>
            </a:r>
            <a:endParaRPr sz="1800" b="0" i="0" u="none" strike="noStrike" cap="none">
              <a:solidFill>
                <a:schemeClr val="dk1"/>
              </a:solidFill>
              <a:latin typeface="Quattrocento Sans"/>
              <a:ea typeface="Quattrocento Sans"/>
              <a:cs typeface="Quattrocento Sans"/>
              <a:sym typeface="Quattrocento Sans"/>
            </a:endParaRPr>
          </a:p>
        </p:txBody>
      </p:sp>
      <p:sp>
        <p:nvSpPr>
          <p:cNvPr id="215" name="Google Shape;215;p22"/>
          <p:cNvSpPr txBox="1"/>
          <p:nvPr/>
        </p:nvSpPr>
        <p:spPr>
          <a:xfrm>
            <a:off x="2054458" y="2570755"/>
            <a:ext cx="295701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Flexibilität</a:t>
            </a:r>
            <a:endParaRPr sz="1800" b="0" i="0" u="none" strike="noStrike" cap="none">
              <a:solidFill>
                <a:schemeClr val="dk1"/>
              </a:solidFill>
              <a:latin typeface="Quattrocento Sans"/>
              <a:ea typeface="Quattrocento Sans"/>
              <a:cs typeface="Quattrocento Sans"/>
              <a:sym typeface="Quattrocento Sans"/>
            </a:endParaRPr>
          </a:p>
        </p:txBody>
      </p:sp>
      <p:sp>
        <p:nvSpPr>
          <p:cNvPr id="216" name="Google Shape;216;p22"/>
          <p:cNvSpPr txBox="1"/>
          <p:nvPr/>
        </p:nvSpPr>
        <p:spPr>
          <a:xfrm>
            <a:off x="6350590" y="4637252"/>
            <a:ext cx="456367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Erfordert mehr Zeitmanagement-Fähigkeiten</a:t>
            </a:r>
            <a:endParaRPr sz="1800" b="0" i="0" u="none" strike="noStrike" cap="none">
              <a:solidFill>
                <a:schemeClr val="dk1"/>
              </a:solidFill>
              <a:latin typeface="Quattrocento Sans"/>
              <a:ea typeface="Quattrocento Sans"/>
              <a:cs typeface="Quattrocento Sans"/>
              <a:sym typeface="Quattrocento Sans"/>
            </a:endParaRPr>
          </a:p>
        </p:txBody>
      </p:sp>
      <p:pic>
        <p:nvPicPr>
          <p:cNvPr id="217" name="Google Shape;217;p22" descr="Sinal de polegar para cima destaque"/>
          <p:cNvPicPr preferRelativeResize="0"/>
          <p:nvPr/>
        </p:nvPicPr>
        <p:blipFill rotWithShape="1">
          <a:blip r:embed="rId5">
            <a:alphaModFix/>
          </a:blip>
          <a:srcRect l="0" t="0" r="0" b="0"/>
          <a:stretch/>
        </p:blipFill>
        <p:spPr>
          <a:xfrm>
            <a:off x="1669464" y="2575564"/>
            <a:ext cx="400069" cy="400069"/>
          </a:xfrm>
          <a:prstGeom prst="rect">
            <a:avLst/>
          </a:prstGeom>
          <a:noFill/>
          <a:ln>
            <a:noFill/>
          </a:ln>
        </p:spPr>
      </p:pic>
      <p:pic>
        <p:nvPicPr>
          <p:cNvPr id="218" name="Google Shape;218;p22" descr="Polegar Para Baixo destaque"/>
          <p:cNvPicPr preferRelativeResize="0"/>
          <p:nvPr/>
        </p:nvPicPr>
        <p:blipFill rotWithShape="1">
          <a:blip r:embed="rId6">
            <a:alphaModFix/>
          </a:blip>
          <a:srcRect l="0" t="0" r="0" b="0"/>
          <a:stretch/>
        </p:blipFill>
        <p:spPr>
          <a:xfrm>
            <a:off x="5965597" y="2633343"/>
            <a:ext cx="400069" cy="400069"/>
          </a:xfrm>
          <a:prstGeom prst="rect">
            <a:avLst/>
          </a:prstGeom>
          <a:noFill/>
          <a:ln>
            <a:noFill/>
          </a:ln>
        </p:spPr>
      </p:pic>
      <p:pic>
        <p:nvPicPr>
          <p:cNvPr id="219" name="Google Shape;219;p22" descr="Polegar Para Baixo destaque"/>
          <p:cNvPicPr preferRelativeResize="0"/>
          <p:nvPr/>
        </p:nvPicPr>
        <p:blipFill rotWithShape="1">
          <a:blip r:embed="rId6">
            <a:alphaModFix/>
          </a:blip>
          <a:srcRect l="0" t="0" r="0" b="0"/>
          <a:stretch/>
        </p:blipFill>
        <p:spPr>
          <a:xfrm>
            <a:off x="5950521" y="3039438"/>
            <a:ext cx="400069" cy="400069"/>
          </a:xfrm>
          <a:prstGeom prst="rect">
            <a:avLst/>
          </a:prstGeom>
          <a:noFill/>
          <a:ln>
            <a:noFill/>
          </a:ln>
        </p:spPr>
      </p:pic>
      <p:pic>
        <p:nvPicPr>
          <p:cNvPr id="220" name="Google Shape;220;p22" descr="Polegar Para Baixo destaque"/>
          <p:cNvPicPr preferRelativeResize="0"/>
          <p:nvPr/>
        </p:nvPicPr>
        <p:blipFill rotWithShape="1">
          <a:blip r:embed="rId6">
            <a:alphaModFix/>
          </a:blip>
          <a:srcRect l="0" t="0" r="0" b="0"/>
          <a:stretch/>
        </p:blipFill>
        <p:spPr>
          <a:xfrm>
            <a:off x="5950520" y="3453672"/>
            <a:ext cx="400069" cy="400069"/>
          </a:xfrm>
          <a:prstGeom prst="rect">
            <a:avLst/>
          </a:prstGeom>
          <a:noFill/>
          <a:ln>
            <a:noFill/>
          </a:ln>
        </p:spPr>
      </p:pic>
      <p:pic>
        <p:nvPicPr>
          <p:cNvPr id="221" name="Google Shape;221;p22" descr="Polegar Para Baixo destaque"/>
          <p:cNvPicPr preferRelativeResize="0"/>
          <p:nvPr/>
        </p:nvPicPr>
        <p:blipFill rotWithShape="1">
          <a:blip r:embed="rId6">
            <a:alphaModFix/>
          </a:blip>
          <a:srcRect l="0" t="0" r="0" b="0"/>
          <a:stretch/>
        </p:blipFill>
        <p:spPr>
          <a:xfrm>
            <a:off x="5965597" y="3857770"/>
            <a:ext cx="400069" cy="400069"/>
          </a:xfrm>
          <a:prstGeom prst="rect">
            <a:avLst/>
          </a:prstGeom>
          <a:noFill/>
          <a:ln>
            <a:noFill/>
          </a:ln>
        </p:spPr>
      </p:pic>
      <p:pic>
        <p:nvPicPr>
          <p:cNvPr id="222" name="Google Shape;222;p22" descr="Polegar Para Baixo destaque"/>
          <p:cNvPicPr preferRelativeResize="0"/>
          <p:nvPr/>
        </p:nvPicPr>
        <p:blipFill rotWithShape="1">
          <a:blip r:embed="rId6">
            <a:alphaModFix/>
          </a:blip>
          <a:srcRect l="0" t="0" r="0" b="0"/>
          <a:stretch/>
        </p:blipFill>
        <p:spPr>
          <a:xfrm>
            <a:off x="5949183" y="4269103"/>
            <a:ext cx="400069" cy="400069"/>
          </a:xfrm>
          <a:prstGeom prst="rect">
            <a:avLst/>
          </a:prstGeom>
          <a:noFill/>
          <a:ln>
            <a:noFill/>
          </a:ln>
        </p:spPr>
      </p:pic>
      <p:pic>
        <p:nvPicPr>
          <p:cNvPr id="223" name="Google Shape;223;p22" descr="Polegar Para Baixo destaque"/>
          <p:cNvPicPr preferRelativeResize="0"/>
          <p:nvPr/>
        </p:nvPicPr>
        <p:blipFill rotWithShape="1">
          <a:blip r:embed="rId6">
            <a:alphaModFix/>
          </a:blip>
          <a:srcRect l="0" t="0" r="0" b="0"/>
          <a:stretch/>
        </p:blipFill>
        <p:spPr>
          <a:xfrm>
            <a:off x="5965597" y="4713015"/>
            <a:ext cx="400069" cy="400069"/>
          </a:xfrm>
          <a:prstGeom prst="rect">
            <a:avLst/>
          </a:prstGeom>
          <a:noFill/>
          <a:ln>
            <a:noFill/>
          </a:ln>
        </p:spPr>
      </p:pic>
      <p:pic>
        <p:nvPicPr>
          <p:cNvPr id="224" name="Google Shape;224;p22" descr="Sinal de polegar para cima destaque"/>
          <p:cNvPicPr preferRelativeResize="0"/>
          <p:nvPr/>
        </p:nvPicPr>
        <p:blipFill rotWithShape="1">
          <a:blip r:embed="rId5">
            <a:alphaModFix/>
          </a:blip>
          <a:srcRect l="0" t="0" r="0" b="0"/>
          <a:stretch/>
        </p:blipFill>
        <p:spPr>
          <a:xfrm>
            <a:off x="1654388" y="2974245"/>
            <a:ext cx="400069" cy="400069"/>
          </a:xfrm>
          <a:prstGeom prst="rect">
            <a:avLst/>
          </a:prstGeom>
          <a:noFill/>
          <a:ln>
            <a:noFill/>
          </a:ln>
        </p:spPr>
      </p:pic>
      <p:pic>
        <p:nvPicPr>
          <p:cNvPr id="225" name="Google Shape;225;p22" descr="Sinal de polegar para cima destaque"/>
          <p:cNvPicPr preferRelativeResize="0"/>
          <p:nvPr/>
        </p:nvPicPr>
        <p:blipFill rotWithShape="1">
          <a:blip r:embed="rId5">
            <a:alphaModFix/>
          </a:blip>
          <a:srcRect l="0" t="0" r="0" b="0"/>
          <a:stretch/>
        </p:blipFill>
        <p:spPr>
          <a:xfrm>
            <a:off x="1654388" y="3365533"/>
            <a:ext cx="400069" cy="400069"/>
          </a:xfrm>
          <a:prstGeom prst="rect">
            <a:avLst/>
          </a:prstGeom>
          <a:noFill/>
          <a:ln>
            <a:noFill/>
          </a:ln>
        </p:spPr>
      </p:pic>
      <p:pic>
        <p:nvPicPr>
          <p:cNvPr id="226" name="Google Shape;226;p22" descr="Sinal de polegar para cima destaque"/>
          <p:cNvPicPr preferRelativeResize="0"/>
          <p:nvPr/>
        </p:nvPicPr>
        <p:blipFill rotWithShape="1">
          <a:blip r:embed="rId5">
            <a:alphaModFix/>
          </a:blip>
          <a:srcRect l="0" t="0" r="0" b="0"/>
          <a:stretch/>
        </p:blipFill>
        <p:spPr>
          <a:xfrm>
            <a:off x="1661927" y="3751635"/>
            <a:ext cx="400069" cy="400069"/>
          </a:xfrm>
          <a:prstGeom prst="rect">
            <a:avLst/>
          </a:prstGeom>
          <a:noFill/>
          <a:ln>
            <a:noFill/>
          </a:ln>
        </p:spPr>
      </p:pic>
      <p:pic>
        <p:nvPicPr>
          <p:cNvPr id="227" name="Google Shape;227;p22" descr="Sinal de polegar para cima destaque"/>
          <p:cNvPicPr preferRelativeResize="0"/>
          <p:nvPr/>
        </p:nvPicPr>
        <p:blipFill rotWithShape="1">
          <a:blip r:embed="rId5">
            <a:alphaModFix/>
          </a:blip>
          <a:srcRect l="0" t="0" r="0" b="0"/>
          <a:stretch/>
        </p:blipFill>
        <p:spPr>
          <a:xfrm>
            <a:off x="1664470" y="4132547"/>
            <a:ext cx="400069" cy="400069"/>
          </a:xfrm>
          <a:prstGeom prst="rect">
            <a:avLst/>
          </a:prstGeom>
          <a:noFill/>
          <a:ln>
            <a:noFill/>
          </a:ln>
        </p:spPr>
      </p:pic>
      <p:pic>
        <p:nvPicPr>
          <p:cNvPr id="228" name="Google Shape;228;p22" descr="Sinal de polegar para cima destaque"/>
          <p:cNvPicPr preferRelativeResize="0"/>
          <p:nvPr/>
        </p:nvPicPr>
        <p:blipFill rotWithShape="1">
          <a:blip r:embed="rId5">
            <a:alphaModFix/>
          </a:blip>
          <a:srcRect l="0" t="0" r="0" b="0"/>
          <a:stretch/>
        </p:blipFill>
        <p:spPr>
          <a:xfrm>
            <a:off x="1669464" y="4525363"/>
            <a:ext cx="400069" cy="4000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p:nvPr/>
        </p:nvSpPr>
        <p:spPr>
          <a:xfrm>
            <a:off x="6862916" y="2427792"/>
            <a:ext cx="5329084" cy="3097161"/>
          </a:xfrm>
          <a:prstGeom prst="rect">
            <a:avLst/>
          </a:prstGeom>
          <a:solidFill>
            <a:srgbClr val="29BA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234" name="Google Shape;234;p23"/>
          <p:cNvSpPr txBox="1"/>
          <p:nvPr/>
        </p:nvSpPr>
        <p:spPr>
          <a:xfrm>
            <a:off x="867748" y="766991"/>
            <a:ext cx="9947735"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Vorteile gegenüber Nachteilen</a:t>
            </a:r>
            <a:endParaRPr sz="4000" b="1" i="0" u="none" strike="noStrike" cap="none">
              <a:solidFill>
                <a:srgbClr val="29BA86"/>
              </a:solidFill>
              <a:latin typeface="Quattrocento Sans"/>
              <a:ea typeface="Quattrocento Sans"/>
              <a:cs typeface="Quattrocento Sans"/>
              <a:sym typeface="Quattrocento Sans"/>
            </a:endParaRPr>
          </a:p>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des Online-Lernens</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235" name="Google Shape;235;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36" name="Google Shape;236;p23"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37" name="Google Shape;237;p23"/>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38" name="Google Shape;238;p23"/>
          <p:cNvSpPr txBox="1"/>
          <p:nvPr/>
        </p:nvSpPr>
        <p:spPr>
          <a:xfrm>
            <a:off x="1648468" y="2630931"/>
            <a:ext cx="4563679"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Das Online-Lernen erfreut sich zunehmender Beliebtheit. Mit der technologischen Entwicklung des 21. Jahrhunderts haben neue Werkzeuge und Methoden das Online-Lernen für Lernende und Lehrende sehr wertvoll gemacht. Doch obwohl es viele Vorteile bietet, hat es auch einige Nachteile.</a:t>
            </a:r>
            <a:endParaRPr sz="1800" b="0" i="0" u="none" strike="noStrike" cap="none">
              <a:solidFill>
                <a:schemeClr val="dk1"/>
              </a:solidFill>
              <a:latin typeface="Quattrocento Sans"/>
              <a:ea typeface="Quattrocento Sans"/>
              <a:cs typeface="Quattrocento Sans"/>
              <a:sym typeface="Quattrocento Sans"/>
            </a:endParaRPr>
          </a:p>
        </p:txBody>
      </p:sp>
      <p:pic>
        <p:nvPicPr>
          <p:cNvPr id="239" name="Google Shape;239;p23" title="Advantages and Disadvantages of online learning"/>
          <p:cNvPicPr preferRelativeResize="0"/>
          <p:nvPr/>
        </p:nvPicPr>
        <p:blipFill rotWithShape="1">
          <a:blip r:embed="rId5">
            <a:alphaModFix/>
          </a:blip>
          <a:srcRect l="0" t="0" r="0" b="0"/>
          <a:stretch/>
        </p:blipFill>
        <p:spPr>
          <a:xfrm>
            <a:off x="7666029" y="2680868"/>
            <a:ext cx="3875202" cy="2189489"/>
          </a:xfrm>
          <a:prstGeom prst="rect">
            <a:avLst/>
          </a:prstGeom>
          <a:noFill/>
          <a:ln>
            <a:noFill/>
          </a:ln>
        </p:spPr>
      </p:pic>
      <p:sp>
        <p:nvSpPr>
          <p:cNvPr id="240" name="Google Shape;240;p23"/>
          <p:cNvSpPr txBox="1"/>
          <p:nvPr/>
        </p:nvSpPr>
        <p:spPr>
          <a:xfrm>
            <a:off x="7589856" y="5022170"/>
            <a:ext cx="3875203"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6"/>
              </a:rPr>
              <a:t>Video ansehen</a:t>
            </a:r>
            <a:endParaRPr sz="105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239"/>
                                        </p:tgtEl>
                                        <p:attrNameLst>
                                          <p:attrName>style.visibility</p:attrName>
                                        </p:attrNameLst>
                                      </p:cBhvr>
                                      <p:to>
                                        <p:strVal val="visible"/>
                                      </p:to>
                                    </p:set>
                                    <p:animEffect transition="in" filter="fade">
                                      <p:cBhvr>
                                        <p:cTn dur="1"/>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4" descr="Homem a escrever no whiteboard a dar palestra online"/>
          <p:cNvPicPr preferRelativeResize="0"/>
          <p:nvPr/>
        </p:nvPicPr>
        <p:blipFill rotWithShape="1">
          <a:blip r:embed="rId3">
            <a:alphaModFix/>
          </a:blip>
          <a:srcRect l="28102" t="0" r="28102" b="0"/>
          <a:stretch/>
        </p:blipFill>
        <p:spPr>
          <a:xfrm>
            <a:off x="20" y="10"/>
            <a:ext cx="4505305" cy="6857990"/>
          </a:xfrm>
          <a:prstGeom prst="rect">
            <a:avLst/>
          </a:prstGeom>
          <a:noFill/>
          <a:ln>
            <a:noFill/>
          </a:ln>
        </p:spPr>
      </p:pic>
      <p:sp>
        <p:nvSpPr>
          <p:cNvPr id="246" name="Google Shape;246;p24"/>
          <p:cNvSpPr txBox="1"/>
          <p:nvPr/>
        </p:nvSpPr>
        <p:spPr>
          <a:xfrm>
            <a:off x="5080216" y="431005"/>
            <a:ext cx="6272784" cy="15350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None/>
            </a:pPr>
            <a:r>
              <a:rPr lang="pt-PT" sz="3600" b="1" i="0" u="none" strike="noStrike" cap="none">
                <a:solidFill>
                  <a:srgbClr val="29BB89"/>
                </a:solidFill>
                <a:latin typeface="Quattrocento Sans"/>
                <a:ea typeface="Quattrocento Sans"/>
                <a:cs typeface="Quattrocento Sans"/>
                <a:sym typeface="Quattrocento Sans"/>
              </a:rPr>
              <a:t>DER ERZÄHLER</a:t>
            </a:r>
            <a:endParaRPr/>
          </a:p>
        </p:txBody>
      </p:sp>
      <p:sp>
        <p:nvSpPr>
          <p:cNvPr id="247" name="Google Shape;247;p24"/>
          <p:cNvSpPr txBox="1"/>
          <p:nvPr/>
        </p:nvSpPr>
        <p:spPr>
          <a:xfrm>
            <a:off x="5080216" y="2381499"/>
            <a:ext cx="6272784" cy="282568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pt-PT" sz="2400" b="0" i="0" u="none" strike="noStrike" cap="none">
                <a:solidFill>
                  <a:srgbClr val="195562"/>
                </a:solidFill>
                <a:latin typeface="Quattrocento Sans"/>
                <a:ea typeface="Quattrocento Sans"/>
                <a:cs typeface="Quattrocento Sans"/>
                <a:sym typeface="Quattrocento Sans"/>
              </a:rPr>
              <a:t>Die Rolle des Lehrers besteht darin, die positiven Aspekte des Online-Lernens zu nutzen und Strategien zu finden, um die Auswirkungen zu mildern, die die negativen Aspekte auf die Schüler haben können.</a:t>
            </a:r>
            <a:endParaRPr/>
          </a:p>
          <a:p>
            <a:pPr marL="0" marR="0" lvl="0" indent="0" algn="l" rtl="0">
              <a:lnSpc>
                <a:spcPct val="90000"/>
              </a:lnSpc>
              <a:spcBef>
                <a:spcPts val="600"/>
              </a:spcBef>
              <a:spcAft>
                <a:spcPts val="0"/>
              </a:spcAft>
              <a:buNone/>
            </a:pPr>
            <a:r>
              <a:t/>
            </a:r>
            <a:endParaRPr sz="2400" b="0" i="0" u="none" strike="noStrike" cap="none">
              <a:solidFill>
                <a:srgbClr val="195562"/>
              </a:solidFill>
              <a:latin typeface="Quattrocento Sans"/>
              <a:ea typeface="Quattrocento Sans"/>
              <a:cs typeface="Quattrocento Sans"/>
              <a:sym typeface="Quattrocento Sans"/>
            </a:endParaRPr>
          </a:p>
          <a:p>
            <a:pPr marL="0" marR="0" lvl="0" indent="0" algn="l" rtl="0">
              <a:lnSpc>
                <a:spcPct val="90000"/>
              </a:lnSpc>
              <a:spcBef>
                <a:spcPts val="60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Pädagogen müssen sich ständig weiterbilden und ihre Kompetenzen aktualisieren, um ihren Schülern die bestmögliche Ausbildung zu bieten.</a:t>
            </a:r>
            <a:endParaRPr/>
          </a:p>
        </p:txBody>
      </p:sp>
      <p:sp>
        <p:nvSpPr>
          <p:cNvPr id="248" name="Google Shape;248;p2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49" name="Google Shape;249;p24" descr="Text&#10;&#10;Description automatically generated"/>
          <p:cNvPicPr preferRelativeResize="0"/>
          <p:nvPr/>
        </p:nvPicPr>
        <p:blipFill rotWithShape="1">
          <a:blip r:embed="rId4">
            <a:alphaModFix/>
          </a:blip>
          <a:srcRect l="0" t="0" r="0" b="0"/>
          <a:stretch/>
        </p:blipFill>
        <p:spPr>
          <a:xfrm>
            <a:off x="235341" y="6242795"/>
            <a:ext cx="1964299" cy="427819"/>
          </a:xfrm>
          <a:prstGeom prst="rect">
            <a:avLst/>
          </a:prstGeom>
          <a:noFill/>
          <a:ln>
            <a:noFill/>
          </a:ln>
        </p:spPr>
      </p:pic>
      <p:pic>
        <p:nvPicPr>
          <p:cNvPr id="250" name="Google Shape;250;p24"/>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56" name="Google Shape;256;p25"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57" name="Google Shape;257;p25"/>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58" name="Google Shape;258;p25"/>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8000"/>
              <a:buFont typeface="Calibri"/>
              <a:buNone/>
            </a:pPr>
            <a:r>
              <a:rPr lang="pt-PT" sz="8000" b="1" i="0" u="none" strike="noStrike" cap="none">
                <a:solidFill>
                  <a:srgbClr val="195562"/>
                </a:solidFill>
                <a:latin typeface="Calibri"/>
                <a:ea typeface="Calibri"/>
                <a:cs typeface="Calibri"/>
                <a:sym typeface="Calibri"/>
              </a:rPr>
              <a:t>DANKESCHÖN ☺</a:t>
            </a:r>
            <a:endParaRPr sz="7200" b="1" i="0" u="none" strike="noStrike" cap="none">
              <a:solidFill>
                <a:srgbClr val="195562"/>
              </a:solidFill>
              <a:latin typeface="Calibri"/>
              <a:ea typeface="Calibri"/>
              <a:cs typeface="Calibri"/>
              <a:sym typeface="Calibri"/>
            </a:endParaRPr>
          </a:p>
          <a:p>
            <a:pPr marL="0" marR="0" lvl="0" indent="0" algn="l" rtl="0">
              <a:spcBef>
                <a:spcPts val="0"/>
              </a:spcBef>
              <a:spcAft>
                <a:spcPts val="0"/>
              </a:spcAft>
              <a:buClr>
                <a:schemeClr val="dk1"/>
              </a:buClr>
              <a:buSzPts val="2400"/>
              <a:buFont typeface="Calibri"/>
              <a:buNone/>
            </a:pPr>
            <a:r>
              <a:t/>
            </a:r>
            <a:endParaRPr sz="2400" b="0" i="0" u="none" strike="noStrike" cap="none">
              <a:solidFill>
                <a:srgbClr val="195562"/>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t/>
            </a:r>
            <a:endParaRPr sz="1800" b="0" i="0" u="none" strike="noStrike" cap="none">
              <a:solidFill>
                <a:schemeClr val="dk1"/>
              </a:solidFill>
              <a:latin typeface="Arial"/>
              <a:ea typeface="Arial"/>
              <a:cs typeface="Arial"/>
              <a:sym typeface="Arial"/>
            </a:endParaRPr>
          </a:p>
        </p:txBody>
      </p:sp>
      <p:pic>
        <p:nvPicPr>
          <p:cNvPr id="259" name="Google Shape;259;p25"/>
          <p:cNvPicPr preferRelativeResize="0"/>
          <p:nvPr/>
        </p:nvPicPr>
        <p:blipFill rotWithShape="1">
          <a:blip r:embed="rId5">
            <a:alphaModFix/>
          </a:blip>
          <a:srcRect l="0" t="52289" r="71473" b="0"/>
          <a:stretch/>
        </p:blipFill>
        <p:spPr>
          <a:xfrm rot="5400000">
            <a:off x="7321526" y="1987527"/>
            <a:ext cx="3644945"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000"/>
              <a:buFont typeface="Quattrocento Sans"/>
              <a:buNone/>
            </a:pPr>
            <a:r>
              <a:rPr lang="pt-PT" sz="1000" b="0" i="0" u="none" strike="noStrike" cap="non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a:t>
            </a:r>
            <a:r>
              <a:rPr lang="pt-PT" sz="1000" b="0" i="0" u="none" strike="noStrike" cap="none">
                <a:solidFill>
                  <a:schemeClr val="dk1"/>
                </a:solidFill>
                <a:latin typeface="Quattrocento Sans"/>
                <a:ea typeface="Quattrocento Sans"/>
                <a:cs typeface="Quattrocento Sans"/>
                <a:sym typeface="Quattrocento Sans"/>
              </a:rPr>
              <a:t>Projektnummer: </a:t>
            </a:r>
            <a:r>
              <a:rPr lang="pt-PT" sz="1000" b="0" i="0" u="none" strike="noStrike" cap="none">
                <a:solidFill>
                  <a:srgbClr val="222222"/>
                </a:solidFill>
                <a:latin typeface="Arial"/>
                <a:ea typeface="Arial"/>
                <a:cs typeface="Arial"/>
                <a:sym typeface="Arial"/>
              </a:rPr>
              <a:t>2020-1-UK01-KA226-VET-094435</a:t>
            </a:r>
            <a:endParaRPr sz="1000" b="0" i="0" u="none" strike="noStrike" cap="none">
              <a:solidFill>
                <a:schemeClr val="dk1"/>
              </a:solidFill>
              <a:latin typeface="Quattrocento Sans"/>
              <a:ea typeface="Quattrocento Sans"/>
              <a:cs typeface="Quattrocento Sans"/>
              <a:sym typeface="Quattrocento Sans"/>
            </a:endParaRPr>
          </a:p>
        </p:txBody>
      </p:sp>
      <p:pic>
        <p:nvPicPr>
          <p:cNvPr id="265" name="Google Shape;265;p26"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66" name="Google Shape;266;p26"/>
          <p:cNvPicPr preferRelativeResize="0"/>
          <p:nvPr/>
        </p:nvPicPr>
        <p:blipFill rotWithShape="1">
          <a:blip r:embed="rId4">
            <a:alphaModFix/>
          </a:blip>
          <a:srcRect l="0" t="0" r="0" b="0"/>
          <a:stretch/>
        </p:blipFill>
        <p:spPr>
          <a:xfrm>
            <a:off x="4843244" y="1002244"/>
            <a:ext cx="2505512" cy="1859858"/>
          </a:xfrm>
          <a:prstGeom prst="rect">
            <a:avLst/>
          </a:prstGeom>
          <a:noFill/>
          <a:ln>
            <a:noFill/>
          </a:ln>
        </p:spPr>
      </p:pic>
      <p:sp>
        <p:nvSpPr>
          <p:cNvPr id="267" name="Google Shape;267;p2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68" name="Google Shape;268;p26"/>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grpSp>
        <p:nvGrpSpPr>
          <p:cNvPr id="269" name="Google Shape;269;p26"/>
          <p:cNvGrpSpPr/>
          <p:nvPr/>
        </p:nvGrpSpPr>
        <p:grpSpPr>
          <a:xfrm>
            <a:off x="2569288" y="3802743"/>
            <a:ext cx="7053424" cy="1670958"/>
            <a:chOff x="2569288" y="3802743"/>
            <a:chExt cx="7053424" cy="1670958"/>
          </a:xfrm>
        </p:grpSpPr>
        <p:pic>
          <p:nvPicPr>
            <p:cNvPr id="270" name="Google Shape;270;p26" descr="Qr code&#10;&#10;Description automatically generated"/>
            <p:cNvPicPr preferRelativeResize="0"/>
            <p:nvPr/>
          </p:nvPicPr>
          <p:blipFill rotWithShape="1">
            <a:blip r:embed="rId6">
              <a:alphaModFix/>
            </a:blip>
            <a:srcRect l="0" t="0" r="0" b="0"/>
            <a:stretch/>
          </p:blipFill>
          <p:spPr>
            <a:xfrm>
              <a:off x="2569288" y="3802743"/>
              <a:ext cx="7053424" cy="1635034"/>
            </a:xfrm>
            <a:prstGeom prst="rect">
              <a:avLst/>
            </a:prstGeom>
            <a:noFill/>
            <a:ln>
              <a:noFill/>
            </a:ln>
          </p:spPr>
        </p:pic>
        <p:pic>
          <p:nvPicPr>
            <p:cNvPr id="271" name="Google Shape;271;p26"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22760" t="17155" r="0" b="34973"/>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94" name="Google Shape;94;p14" descr="Text&#10;&#10;Description automatically generated"/>
          <p:cNvPicPr preferRelativeResize="0"/>
          <p:nvPr/>
        </p:nvPicPr>
        <p:blipFill rotWithShape="1">
          <a:blip r:embed="rId4">
            <a:alphaModFix/>
          </a:blip>
          <a:srcRect l="0" t="0" r="0" b="0"/>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t/>
            </a:r>
            <a:endParaRPr sz="1800" b="0" i="0" u="none" strike="noStrike" cap="non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B89"/>
              </a:buClr>
              <a:buSzPts val="3200"/>
              <a:buFont typeface="Quattrocento Sans"/>
              <a:buNone/>
            </a:pPr>
            <a:r>
              <a:rPr lang="pt-PT" sz="3200" b="1" i="0" u="none" strike="noStrike" cap="none">
                <a:solidFill>
                  <a:srgbClr val="29BB89"/>
                </a:solidFill>
                <a:latin typeface="Quattrocento Sans"/>
                <a:ea typeface="Quattrocento Sans"/>
                <a:cs typeface="Quattrocento Sans"/>
                <a:sym typeface="Quattrocento Sans"/>
              </a:rPr>
              <a:t>EINFÜHRUNG IN DEN ONLINE-UNTERRICHT</a:t>
            </a:r>
            <a:endParaRPr sz="3200" b="1" i="0" u="none" strike="noStrike" cap="non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pt-PT" sz="2800" b="0" i="0" u="none" strike="noStrike" cap="none">
                <a:solidFill>
                  <a:srgbClr val="195562"/>
                </a:solidFill>
                <a:latin typeface="Calibri"/>
                <a:ea typeface="Calibri"/>
                <a:cs typeface="Calibri"/>
                <a:sym typeface="Calibri"/>
              </a:rPr>
              <a:t>Dieses Modul zielt darauf ab, Berufsbildungstutoren auf die Arbeit in Online-Umgebungen vorzubereiten.</a:t>
            </a:r>
            <a:endParaRPr sz="1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7" name="Google Shape;107;p15"/>
          <p:cNvSpPr txBox="1"/>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Lernergebnisse</a:t>
            </a:r>
            <a:endParaRPr/>
          </a:p>
        </p:txBody>
      </p:sp>
      <p:pic>
        <p:nvPicPr>
          <p:cNvPr id="108" name="Google Shape;108;p15"/>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firstRow="1" bandRow="1">
                <a:noFill/>
                <a:tableStyleId>{0418F265-B6C2-46CE-AA87-194755E4AE2B}</a:tableStyleId>
              </a:tblPr>
              <a:tblGrid>
                <a:gridCol w="2405450"/>
                <a:gridCol w="2405450"/>
                <a:gridCol w="2405450"/>
                <a:gridCol w="2405450"/>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1. Einführung in den Online-Unterricht</a:t>
                      </a:r>
                      <a:endParaRPr sz="1400" b="1" u="none" strike="noStrike" cap="none"/>
                    </a:p>
                    <a:p>
                      <a:pPr marL="0" marR="0" lvl="0" indent="0" algn="ctr" rtl="0">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2. Gestaltung von Online-Lehrplänen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3. Studentisches Engagement in Online-Lernumgebungen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pt-PT" sz="1400" b="1" i="0" u="none" strike="noStrike" cap="none">
                          <a:solidFill>
                            <a:schemeClr val="lt1"/>
                          </a:solidFill>
                          <a:latin typeface="Calibri"/>
                          <a:ea typeface="Calibri"/>
                          <a:cs typeface="Calibri"/>
                          <a:sym typeface="Calibri"/>
                        </a:rPr>
                        <a:t>4. Online-Kommunikation</a:t>
                      </a:r>
                      <a:endParaRPr sz="1400" b="1" u="none" strike="noStrike" cap="none">
                        <a:solidFill>
                          <a:schemeClr val="lt1"/>
                        </a:solidFill>
                      </a:endParaRPr>
                    </a:p>
                    <a:p>
                      <a:pPr marL="0" marR="0" lvl="0" indent="0" algn="ctr" rtl="0">
                        <a:spcBef>
                          <a:spcPts val="0"/>
                        </a:spcBef>
                        <a:spcAft>
                          <a:spcPts val="0"/>
                        </a:spcAft>
                        <a:buClr>
                          <a:schemeClr val="dk1"/>
                        </a:buClr>
                        <a:buSzPts val="1400"/>
                        <a:buFont typeface="Calibri"/>
                        <a:buNone/>
                      </a:pPr>
                      <a:r>
                        <a:t/>
                      </a:r>
                      <a:endParaRPr sz="1400" u="none" strike="noStrike" cap="none"/>
                    </a:p>
                  </a:txBody>
                  <a:tcPr marL="91450" marR="91450" marT="45725" marB="45725"/>
                </a:tc>
              </a:tr>
              <a:tr h="370850">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der Spezifikationen des Online-Lernens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sich das Online-Lernen entwickelt hat und wie wichtig es ist, sich weiterzubilden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die Hindernisse des Online-Lernens zu erkennen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der Vorteile des Online-Lernens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Seien Sie offen für den Übergang und die Anpassung an das Online-Lernen</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Entwurf eines geeigneten Online-Lehrplans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man einen Online-Lehrplan strukturiert</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man einen Lehrplan für das Online-Lernen anpasst</a:t>
                      </a:r>
                      <a:endParaRPr sz="1400" b="0" i="0" u="none" strike="noStrike" cap="none">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r>
                        <a:t/>
                      </a:r>
                      <a:endParaRPr sz="14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Motivierung der Schüler zum Lernen in einer Online-Umgebung</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und Anwenden von Engagementstrategien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Vorhandene Instrumente für das Engagement erkennen und nutzen </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Strategien für die Online-Bewertung finden</a:t>
                      </a:r>
                      <a:endParaRPr sz="14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Entwicklung einer Kommunikationsstrategie, um die Lernenden zu ermutigen, mit dem Tutor und untereinander zu kommunizieren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die Barrieren der Online-Kommunikation mit ihren Lernenden abzubauen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Sie die vorhandenen Online-Kommunikationsmittel</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Wählen Sie die am besten geeigneten Online-Kommunikationskanäle</a:t>
                      </a:r>
                      <a:endParaRPr sz="1400" b="0" i="0" u="none" strike="noStrike" cap="none">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Fortbildung - Teil B</a:t>
            </a:r>
            <a:endParaRPr/>
          </a:p>
        </p:txBody>
      </p:sp>
      <p:sp>
        <p:nvSpPr>
          <p:cNvPr id="115" name="Google Shape;115;p16"/>
          <p:cNvSpPr txBox="1"/>
          <p:nvPr/>
        </p:nvSpPr>
        <p:spPr>
          <a:xfrm>
            <a:off x="2199640" y="161379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1.</a:t>
            </a:r>
            <a:endParaRPr sz="1800" b="0" i="0" u="none" strike="noStrike" cap="none">
              <a:solidFill>
                <a:schemeClr val="dk1"/>
              </a:solidFill>
              <a:latin typeface="Calibri"/>
              <a:ea typeface="Calibri"/>
              <a:cs typeface="Calibri"/>
              <a:sym typeface="Calibri"/>
            </a:endParaRPr>
          </a:p>
        </p:txBody>
      </p:sp>
      <p:sp>
        <p:nvSpPr>
          <p:cNvPr id="116" name="Google Shape;116;p16"/>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7" name="Google Shape;117;p16"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9" name="Google Shape;119;p16"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l="0" t="1926" r="0" b="0"/>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Einführung in den Online-Unterricht</a:t>
            </a:r>
            <a:endParaRPr sz="1800" b="0" i="0" u="none" strike="noStrike" cap="none">
              <a:solidFill>
                <a:schemeClr val="dk1"/>
              </a:solidFill>
              <a:latin typeface="Calibri"/>
              <a:ea typeface="Calibri"/>
              <a:cs typeface="Calibri"/>
              <a:sym typeface="Calibri"/>
            </a:endParaRPr>
          </a:p>
        </p:txBody>
      </p:sp>
      <p:sp>
        <p:nvSpPr>
          <p:cNvPr id="123" name="Google Shape;123;p16"/>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Studentisches Engagement in Online-Lernumgebungen</a:t>
            </a:r>
            <a:endParaRPr sz="1800" b="0" i="0" u="none" strike="noStrike" cap="non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Online-Kommunikation</a:t>
            </a:r>
            <a:endParaRPr sz="1800" b="0" i="0" u="none" strike="noStrike" cap="none">
              <a:solidFill>
                <a:schemeClr val="dk1"/>
              </a:solidFill>
              <a:latin typeface="Calibri"/>
              <a:ea typeface="Calibri"/>
              <a:cs typeface="Calibri"/>
              <a:sym typeface="Calibri"/>
            </a:endParaRPr>
          </a:p>
        </p:txBody>
      </p:sp>
      <p:sp>
        <p:nvSpPr>
          <p:cNvPr id="125" name="Google Shape;125;p16"/>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4.</a:t>
            </a:r>
            <a:endParaRPr sz="1800" b="0" i="0" u="none" strike="noStrike" cap="none">
              <a:solidFill>
                <a:schemeClr val="dk1"/>
              </a:solidFill>
              <a:latin typeface="Calibri"/>
              <a:ea typeface="Calibri"/>
              <a:cs typeface="Calibri"/>
              <a:sym typeface="Calibri"/>
            </a:endParaRPr>
          </a:p>
        </p:txBody>
      </p:sp>
      <p:sp>
        <p:nvSpPr>
          <p:cNvPr id="126" name="Google Shape;126;p16"/>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2.</a:t>
            </a:r>
            <a:endParaRPr sz="1800" b="0" i="0" u="none" strike="noStrike" cap="none">
              <a:solidFill>
                <a:schemeClr val="dk1"/>
              </a:solidFill>
              <a:latin typeface="Calibri"/>
              <a:ea typeface="Calibri"/>
              <a:cs typeface="Calibri"/>
              <a:sym typeface="Calibri"/>
            </a:endParaRPr>
          </a:p>
        </p:txBody>
      </p:sp>
      <p:sp>
        <p:nvSpPr>
          <p:cNvPr id="128" name="Google Shape;128;p16"/>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Gestaltung von Online-Lehrplänen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17"/>
          <p:cNvSpPr txBox="1"/>
          <p:nvPr/>
        </p:nvSpPr>
        <p:spPr>
          <a:xfrm>
            <a:off x="5080216" y="1076324"/>
            <a:ext cx="6272784" cy="153505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None/>
            </a:pPr>
            <a:r>
              <a:rPr lang="pt-PT" sz="3600" b="1" i="0" u="none" strike="noStrike" cap="none">
                <a:solidFill>
                  <a:srgbClr val="29BB89"/>
                </a:solidFill>
                <a:latin typeface="Quattrocento Sans"/>
                <a:ea typeface="Quattrocento Sans"/>
                <a:cs typeface="Quattrocento Sans"/>
                <a:sym typeface="Quattrocento Sans"/>
              </a:rPr>
              <a:t>ONLINE-LERNEN</a:t>
            </a:r>
            <a:endParaRPr/>
          </a:p>
        </p:txBody>
      </p:sp>
      <p:pic>
        <p:nvPicPr>
          <p:cNvPr id="134" name="Google Shape;134;p17" descr="Uma imagem com texto, interior, computador portátil&#10;&#10;Descrição gerada automaticamente"/>
          <p:cNvPicPr preferRelativeResize="0"/>
          <p:nvPr/>
        </p:nvPicPr>
        <p:blipFill rotWithShape="1">
          <a:blip r:embed="rId3">
            <a:alphaModFix/>
          </a:blip>
          <a:srcRect l="1582" t="0" r="0" b="0"/>
          <a:stretch/>
        </p:blipFill>
        <p:spPr>
          <a:xfrm>
            <a:off x="20" y="10"/>
            <a:ext cx="4505305" cy="6857990"/>
          </a:xfrm>
          <a:prstGeom prst="rect">
            <a:avLst/>
          </a:prstGeom>
          <a:noFill/>
          <a:ln>
            <a:noFill/>
          </a:ln>
        </p:spPr>
      </p:pic>
      <p:sp>
        <p:nvSpPr>
          <p:cNvPr id="135" name="Google Shape;135;p17"/>
          <p:cNvSpPr txBox="1"/>
          <p:nvPr/>
        </p:nvSpPr>
        <p:spPr>
          <a:xfrm>
            <a:off x="5080216" y="2833783"/>
            <a:ext cx="6272784" cy="28256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Online-Lernen ist eine Form des Unterrichts, bei der Technologien wie Computer und Internet eingesetzt werden. Wenn Sie online unterrichten, müssen Sie sich nicht im selben Raum wie Ihre Schüler aufhalten. Online-Lernen kann viele Vorteile mit sich bringen, hat aber auch einige negative Aspekte.</a:t>
            </a:r>
            <a:endParaRPr/>
          </a:p>
        </p:txBody>
      </p:sp>
      <p:sp>
        <p:nvSpPr>
          <p:cNvPr id="136" name="Google Shape;136;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37" name="Google Shape;137;p17" descr="Text&#10;&#10;Description automatically generated"/>
          <p:cNvPicPr preferRelativeResize="0"/>
          <p:nvPr/>
        </p:nvPicPr>
        <p:blipFill rotWithShape="1">
          <a:blip r:embed="rId4">
            <a:alphaModFix/>
          </a:blip>
          <a:srcRect l="0" t="0" r="0" b="0"/>
          <a:stretch/>
        </p:blipFill>
        <p:spPr>
          <a:xfrm>
            <a:off x="235341" y="6242795"/>
            <a:ext cx="1964299" cy="427819"/>
          </a:xfrm>
          <a:prstGeom prst="rect">
            <a:avLst/>
          </a:prstGeom>
          <a:noFill/>
          <a:ln>
            <a:noFill/>
          </a:ln>
        </p:spPr>
      </p:pic>
      <p:pic>
        <p:nvPicPr>
          <p:cNvPr id="138" name="Google Shape;138;p17"/>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nvSpPr>
        <p:spPr>
          <a:xfrm>
            <a:off x="4827087" y="2159569"/>
            <a:ext cx="1684331"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44" name="Google Shape;144;p18"/>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Online-Lernen</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45" name="Google Shape;145;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46" name="Google Shape;146;p18"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47" name="Google Shape;147;p18"/>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48" name="Google Shape;148;p18"/>
          <p:cNvSpPr txBox="1"/>
          <p:nvPr/>
        </p:nvSpPr>
        <p:spPr>
          <a:xfrm>
            <a:off x="2293621" y="2793375"/>
            <a:ext cx="1595092"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pt-PT" sz="2400" b="0" i="0" u="none" strike="noStrike" cap="none">
                <a:solidFill>
                  <a:srgbClr val="195562"/>
                </a:solidFill>
                <a:latin typeface="Quattrocento Sans"/>
                <a:ea typeface="Quattrocento Sans"/>
                <a:cs typeface="Quattrocento Sans"/>
                <a:sym typeface="Quattrocento Sans"/>
              </a:rPr>
              <a:t>ONLINE</a:t>
            </a:r>
            <a:endParaRPr/>
          </a:p>
          <a:p>
            <a:pPr marL="0" marR="0" lvl="0" indent="0" algn="ctr" rtl="0">
              <a:lnSpc>
                <a:spcPct val="90000"/>
              </a:lnSpc>
              <a:spcBef>
                <a:spcPts val="60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LERNEN</a:t>
            </a:r>
            <a:endParaRPr/>
          </a:p>
        </p:txBody>
      </p:sp>
      <p:sp>
        <p:nvSpPr>
          <p:cNvPr id="149" name="Google Shape;149;p18"/>
          <p:cNvSpPr txBox="1"/>
          <p:nvPr/>
        </p:nvSpPr>
        <p:spPr>
          <a:xfrm>
            <a:off x="7449791" y="2793375"/>
            <a:ext cx="2116996"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pt-PT" sz="2400" b="0" i="0" u="none" strike="noStrike" cap="none">
                <a:solidFill>
                  <a:srgbClr val="195562"/>
                </a:solidFill>
                <a:latin typeface="Quattrocento Sans"/>
                <a:ea typeface="Quattrocento Sans"/>
                <a:cs typeface="Quattrocento Sans"/>
                <a:sym typeface="Quattrocento Sans"/>
              </a:rPr>
              <a:t>VON ANGESICHT ZU ANGESICHT</a:t>
            </a:r>
            <a:endParaRPr/>
          </a:p>
          <a:p>
            <a:pPr marL="0" marR="0" lvl="0" indent="0" algn="ctr" rtl="0">
              <a:lnSpc>
                <a:spcPct val="90000"/>
              </a:lnSpc>
              <a:spcBef>
                <a:spcPts val="60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LERNEN</a:t>
            </a:r>
            <a:endParaRPr/>
          </a:p>
        </p:txBody>
      </p:sp>
      <p:sp>
        <p:nvSpPr>
          <p:cNvPr id="150" name="Google Shape;150;p18"/>
          <p:cNvSpPr txBox="1"/>
          <p:nvPr/>
        </p:nvSpPr>
        <p:spPr>
          <a:xfrm>
            <a:off x="4916325" y="2793375"/>
            <a:ext cx="1595092"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pt-PT" sz="2400" b="0" i="0" u="none" strike="noStrike" cap="none">
                <a:solidFill>
                  <a:srgbClr val="195562"/>
                </a:solidFill>
                <a:latin typeface="Quattrocento Sans"/>
                <a:ea typeface="Quattrocento Sans"/>
                <a:cs typeface="Quattrocento Sans"/>
                <a:sym typeface="Quattrocento Sans"/>
              </a:rPr>
              <a:t>HYBRID</a:t>
            </a:r>
            <a:endParaRPr/>
          </a:p>
          <a:p>
            <a:pPr marL="0" marR="0" lvl="0" indent="0" algn="ctr" rtl="0">
              <a:lnSpc>
                <a:spcPct val="90000"/>
              </a:lnSpc>
              <a:spcBef>
                <a:spcPts val="60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LERNEN</a:t>
            </a:r>
            <a:endParaRPr/>
          </a:p>
        </p:txBody>
      </p:sp>
      <p:pic>
        <p:nvPicPr>
          <p:cNvPr id="151" name="Google Shape;151;p18" descr="Idioma de aprendizagem remota destaque"/>
          <p:cNvPicPr preferRelativeResize="0"/>
          <p:nvPr/>
        </p:nvPicPr>
        <p:blipFill rotWithShape="1">
          <a:blip r:embed="rId5">
            <a:alphaModFix/>
          </a:blip>
          <a:srcRect l="0" t="0" r="0" b="0"/>
          <a:stretch/>
        </p:blipFill>
        <p:spPr>
          <a:xfrm>
            <a:off x="2738031" y="2023659"/>
            <a:ext cx="809128" cy="809128"/>
          </a:xfrm>
          <a:prstGeom prst="rect">
            <a:avLst/>
          </a:prstGeom>
          <a:noFill/>
          <a:ln>
            <a:noFill/>
          </a:ln>
        </p:spPr>
      </p:pic>
      <p:pic>
        <p:nvPicPr>
          <p:cNvPr id="152" name="Google Shape;152;p18" descr="Idioma de aprendizagem remota destaque"/>
          <p:cNvPicPr preferRelativeResize="0"/>
          <p:nvPr/>
        </p:nvPicPr>
        <p:blipFill rotWithShape="1">
          <a:blip r:embed="rId5">
            <a:alphaModFix/>
          </a:blip>
          <a:srcRect l="0" t="0" r="0" b="0"/>
          <a:stretch/>
        </p:blipFill>
        <p:spPr>
          <a:xfrm>
            <a:off x="4916324" y="2209205"/>
            <a:ext cx="597264" cy="597264"/>
          </a:xfrm>
          <a:prstGeom prst="rect">
            <a:avLst/>
          </a:prstGeom>
          <a:noFill/>
          <a:ln>
            <a:noFill/>
          </a:ln>
        </p:spPr>
      </p:pic>
      <p:pic>
        <p:nvPicPr>
          <p:cNvPr id="153" name="Google Shape;153;p18" descr="Sala de Aulas destaque"/>
          <p:cNvPicPr preferRelativeResize="0"/>
          <p:nvPr/>
        </p:nvPicPr>
        <p:blipFill rotWithShape="1">
          <a:blip r:embed="rId6">
            <a:alphaModFix/>
          </a:blip>
          <a:srcRect l="0" t="0" r="0" b="0"/>
          <a:stretch/>
        </p:blipFill>
        <p:spPr>
          <a:xfrm>
            <a:off x="8129366" y="2182887"/>
            <a:ext cx="649900" cy="649900"/>
          </a:xfrm>
          <a:prstGeom prst="rect">
            <a:avLst/>
          </a:prstGeom>
          <a:noFill/>
          <a:ln>
            <a:noFill/>
          </a:ln>
        </p:spPr>
      </p:pic>
      <p:pic>
        <p:nvPicPr>
          <p:cNvPr id="154" name="Google Shape;154;p18" descr="Sala de Aulas destaque"/>
          <p:cNvPicPr preferRelativeResize="0"/>
          <p:nvPr/>
        </p:nvPicPr>
        <p:blipFill rotWithShape="1">
          <a:blip r:embed="rId6">
            <a:alphaModFix/>
          </a:blip>
          <a:srcRect l="0" t="0" r="0" b="0"/>
          <a:stretch/>
        </p:blipFill>
        <p:spPr>
          <a:xfrm>
            <a:off x="5836364" y="2252106"/>
            <a:ext cx="519272" cy="519272"/>
          </a:xfrm>
          <a:prstGeom prst="rect">
            <a:avLst/>
          </a:prstGeom>
          <a:noFill/>
          <a:ln>
            <a:noFill/>
          </a:ln>
        </p:spPr>
      </p:pic>
      <p:sp>
        <p:nvSpPr>
          <p:cNvPr id="155" name="Google Shape;155;p18"/>
          <p:cNvSpPr txBox="1"/>
          <p:nvPr/>
        </p:nvSpPr>
        <p:spPr>
          <a:xfrm>
            <a:off x="1757810" y="3735532"/>
            <a:ext cx="264470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Vollständig online lernen</a:t>
            </a:r>
            <a:endParaRPr sz="1800" b="0" i="0" u="none" strike="noStrike" cap="none">
              <a:solidFill>
                <a:schemeClr val="dk1"/>
              </a:solidFill>
              <a:latin typeface="Quattrocento Sans"/>
              <a:ea typeface="Quattrocento Sans"/>
              <a:cs typeface="Quattrocento Sans"/>
              <a:sym typeface="Quattrocento Sans"/>
            </a:endParaRPr>
          </a:p>
        </p:txBody>
      </p:sp>
      <p:sp>
        <p:nvSpPr>
          <p:cNvPr id="156" name="Google Shape;156;p18"/>
          <p:cNvSpPr txBox="1"/>
          <p:nvPr/>
        </p:nvSpPr>
        <p:spPr>
          <a:xfrm>
            <a:off x="4346897" y="3748626"/>
            <a:ext cx="264470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Mischung aus Online-Lernen und traditionellem Präsenzunterricht</a:t>
            </a:r>
            <a:endParaRPr sz="1800" b="0" i="0" u="none" strike="noStrike" cap="none">
              <a:solidFill>
                <a:schemeClr val="dk1"/>
              </a:solidFill>
              <a:latin typeface="Quattrocento Sans"/>
              <a:ea typeface="Quattrocento Sans"/>
              <a:cs typeface="Quattrocento Sans"/>
              <a:sym typeface="Quattrocento Sans"/>
            </a:endParaRPr>
          </a:p>
        </p:txBody>
      </p:sp>
      <p:sp>
        <p:nvSpPr>
          <p:cNvPr id="157" name="Google Shape;157;p18"/>
          <p:cNvSpPr txBox="1"/>
          <p:nvPr/>
        </p:nvSpPr>
        <p:spPr>
          <a:xfrm>
            <a:off x="7185934" y="3748626"/>
            <a:ext cx="264470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Lernen, das vollständig offline erfolgt = traditionelles Lernen</a:t>
            </a:r>
            <a:endParaRPr sz="18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nvSpPr>
        <p:spPr>
          <a:xfrm>
            <a:off x="5157817" y="2027299"/>
            <a:ext cx="100970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0" i="0" u="none" strike="noStrike" cap="none">
                <a:solidFill>
                  <a:srgbClr val="29BA86"/>
                </a:solidFill>
                <a:latin typeface="Quattrocento Sans"/>
                <a:ea typeface="Quattrocento Sans"/>
                <a:cs typeface="Quattrocento Sans"/>
                <a:sym typeface="Quattrocento Sans"/>
              </a:rPr>
              <a:t>X</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rgbClr val="29BA86"/>
              </a:solidFill>
              <a:latin typeface="Quattrocento Sans"/>
              <a:ea typeface="Quattrocento Sans"/>
              <a:cs typeface="Quattrocento Sans"/>
              <a:sym typeface="Quattrocento Sans"/>
            </a:endParaRPr>
          </a:p>
        </p:txBody>
      </p:sp>
      <p:sp>
        <p:nvSpPr>
          <p:cNvPr id="163" name="Google Shape;163;p19"/>
          <p:cNvSpPr txBox="1"/>
          <p:nvPr/>
        </p:nvSpPr>
        <p:spPr>
          <a:xfrm>
            <a:off x="1136663" y="760418"/>
            <a:ext cx="9947735"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Online-Lernen</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64" name="Google Shape;164;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65" name="Google Shape;165;p19"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66" name="Google Shape;166;p19"/>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67" name="Google Shape;167;p19"/>
          <p:cNvSpPr txBox="1"/>
          <p:nvPr/>
        </p:nvSpPr>
        <p:spPr>
          <a:xfrm>
            <a:off x="1136663" y="2859622"/>
            <a:ext cx="2533465"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SYNCHRONOUS</a:t>
            </a:r>
            <a:endParaRPr/>
          </a:p>
        </p:txBody>
      </p:sp>
      <p:sp>
        <p:nvSpPr>
          <p:cNvPr id="168" name="Google Shape;168;p19"/>
          <p:cNvSpPr txBox="1"/>
          <p:nvPr/>
        </p:nvSpPr>
        <p:spPr>
          <a:xfrm>
            <a:off x="4170472" y="2820293"/>
            <a:ext cx="2984399" cy="282568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ASSYNCHRONOUS</a:t>
            </a:r>
            <a:endParaRPr/>
          </a:p>
        </p:txBody>
      </p:sp>
      <p:sp>
        <p:nvSpPr>
          <p:cNvPr id="169" name="Google Shape;169;p19"/>
          <p:cNvSpPr txBox="1"/>
          <p:nvPr/>
        </p:nvSpPr>
        <p:spPr>
          <a:xfrm>
            <a:off x="1081040" y="3241162"/>
            <a:ext cx="264470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Unterricht/Lernaktivitäten in Echtzeit</a:t>
            </a:r>
            <a:endParaRPr sz="1800" b="0" i="0" u="none" strike="noStrike" cap="none">
              <a:solidFill>
                <a:schemeClr val="dk1"/>
              </a:solidFill>
              <a:latin typeface="Quattrocento Sans"/>
              <a:ea typeface="Quattrocento Sans"/>
              <a:cs typeface="Quattrocento Sans"/>
              <a:sym typeface="Quattrocento Sans"/>
            </a:endParaRPr>
          </a:p>
        </p:txBody>
      </p:sp>
      <p:sp>
        <p:nvSpPr>
          <p:cNvPr id="170" name="Google Shape;170;p19"/>
          <p:cNvSpPr txBox="1"/>
          <p:nvPr/>
        </p:nvSpPr>
        <p:spPr>
          <a:xfrm>
            <a:off x="4340316" y="3213055"/>
            <a:ext cx="2644709"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Der Unterricht/die Lernaktivitäten werden online bereitgestellt und von den Schülern im Nachhinein bearbeitet.</a:t>
            </a:r>
            <a:endParaRPr sz="1800" b="0" i="0" u="none" strike="noStrike" cap="none">
              <a:solidFill>
                <a:schemeClr val="dk1"/>
              </a:solidFill>
              <a:latin typeface="Quattrocento Sans"/>
              <a:ea typeface="Quattrocento Sans"/>
              <a:cs typeface="Quattrocento Sans"/>
              <a:sym typeface="Quattrocento Sans"/>
            </a:endParaRPr>
          </a:p>
        </p:txBody>
      </p:sp>
      <p:pic>
        <p:nvPicPr>
          <p:cNvPr id="171" name="Google Shape;171;p19" descr="Relógio destaque"/>
          <p:cNvPicPr preferRelativeResize="0"/>
          <p:nvPr/>
        </p:nvPicPr>
        <p:blipFill rotWithShape="1">
          <a:blip r:embed="rId5">
            <a:alphaModFix/>
          </a:blip>
          <a:srcRect l="0" t="0" r="0" b="0"/>
          <a:stretch/>
        </p:blipFill>
        <p:spPr>
          <a:xfrm>
            <a:off x="2078446" y="2082833"/>
            <a:ext cx="649900" cy="649900"/>
          </a:xfrm>
          <a:prstGeom prst="rect">
            <a:avLst/>
          </a:prstGeom>
          <a:noFill/>
          <a:ln>
            <a:noFill/>
          </a:ln>
        </p:spPr>
      </p:pic>
      <p:pic>
        <p:nvPicPr>
          <p:cNvPr id="172" name="Google Shape;172;p19" descr="Relógio destaque"/>
          <p:cNvPicPr preferRelativeResize="0"/>
          <p:nvPr/>
        </p:nvPicPr>
        <p:blipFill rotWithShape="1">
          <a:blip r:embed="rId5">
            <a:alphaModFix/>
          </a:blip>
          <a:srcRect l="0" t="0" r="0" b="0"/>
          <a:stretch/>
        </p:blipFill>
        <p:spPr>
          <a:xfrm>
            <a:off x="5337721" y="2048625"/>
            <a:ext cx="649900" cy="649900"/>
          </a:xfrm>
          <a:prstGeom prst="rect">
            <a:avLst/>
          </a:prstGeom>
          <a:noFill/>
          <a:ln>
            <a:noFill/>
          </a:ln>
        </p:spPr>
      </p:pic>
      <p:pic>
        <p:nvPicPr>
          <p:cNvPr id="173" name="Google Shape;173;p19"/>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p:nvPr/>
        </p:nvSpPr>
        <p:spPr>
          <a:xfrm>
            <a:off x="3264307" y="1928579"/>
            <a:ext cx="5329084" cy="2436944"/>
          </a:xfrm>
          <a:prstGeom prst="rect">
            <a:avLst/>
          </a:prstGeom>
          <a:solidFill>
            <a:srgbClr val="28B6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79" name="Google Shape;179;p20"/>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Methoden zur Vermittlung von Wissen</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80" name="Google Shape;180;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81" name="Google Shape;181;p20"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82" name="Google Shape;182;p20"/>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83" name="Google Shape;183;p20"/>
          <p:cNvSpPr txBox="1"/>
          <p:nvPr/>
        </p:nvSpPr>
        <p:spPr>
          <a:xfrm rot="-5400000">
            <a:off x="5392159" y="3016265"/>
            <a:ext cx="3875203"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5"/>
              </a:rPr>
              <a:t>Video ansehen</a:t>
            </a:r>
            <a:endParaRPr sz="1050" b="0" i="0" u="none" strike="noStrike" cap="none">
              <a:solidFill>
                <a:schemeClr val="lt1"/>
              </a:solidFill>
              <a:latin typeface="Quattrocento Sans"/>
              <a:ea typeface="Quattrocento Sans"/>
              <a:cs typeface="Quattrocento Sans"/>
              <a:sym typeface="Quattrocento Sans"/>
            </a:endParaRPr>
          </a:p>
        </p:txBody>
      </p:sp>
      <p:pic>
        <p:nvPicPr>
          <p:cNvPr id="184" name="Google Shape;184;p20" title="Learning Delivery Methods - Face to Face vs. Hybrid vs. Online"/>
          <p:cNvPicPr preferRelativeResize="0"/>
          <p:nvPr/>
        </p:nvPicPr>
        <p:blipFill rotWithShape="1">
          <a:blip r:embed="rId6">
            <a:alphaModFix/>
          </a:blip>
          <a:srcRect l="0" t="0" r="0" b="0"/>
          <a:stretch/>
        </p:blipFill>
        <p:spPr>
          <a:xfrm>
            <a:off x="3533217" y="2137135"/>
            <a:ext cx="3515032" cy="1985993"/>
          </a:xfrm>
          <a:prstGeom prst="rect">
            <a:avLst/>
          </a:prstGeom>
          <a:noFill/>
          <a:ln>
            <a:noFill/>
          </a:ln>
        </p:spPr>
      </p:pic>
      <p:pic>
        <p:nvPicPr>
          <p:cNvPr id="185" name="Google Shape;185;p20"/>
          <p:cNvPicPr preferRelativeResize="0"/>
          <p:nvPr/>
        </p:nvPicPr>
        <p:blipFill rotWithShape="1">
          <a:blip r:embed="rId7">
            <a:alphaModFix/>
          </a:blip>
          <a:srcRect l="0" t="52289" r="71473" b="4527"/>
          <a:stretch/>
        </p:blipFill>
        <p:spPr>
          <a:xfrm rot="10800000">
            <a:off x="8392206" y="1928579"/>
            <a:ext cx="3644945" cy="5517537"/>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84"/>
                                        </p:tgtEl>
                                        <p:attrNameLst>
                                          <p:attrName>style.visibility</p:attrName>
                                        </p:attrNameLst>
                                      </p:cBhvr>
                                      <p:to>
                                        <p:strVal val="visible"/>
                                      </p:to>
                                    </p:set>
                                    <p:animEffect transition="in" filter="fade">
                                      <p:cBhvr>
                                        <p:cTn dur="1"/>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91" name="Google Shape;191;p21"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92" name="Google Shape;192;p21"/>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93" name="Google Shape;193;p21"/>
          <p:cNvSpPr txBox="1"/>
          <p:nvPr/>
        </p:nvSpPr>
        <p:spPr>
          <a:xfrm>
            <a:off x="1620612" y="735034"/>
            <a:ext cx="8516445" cy="12926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B89"/>
              </a:buClr>
              <a:buSzPts val="3600"/>
              <a:buFont typeface="Quattrocento Sans"/>
              <a:buNone/>
            </a:pPr>
            <a:r>
              <a:rPr lang="pt-PT" sz="3600" b="1" i="0" u="none" strike="noStrike" cap="none">
                <a:solidFill>
                  <a:srgbClr val="29BB89"/>
                </a:solidFill>
                <a:latin typeface="Quattrocento Sans"/>
                <a:ea typeface="Quattrocento Sans"/>
                <a:cs typeface="Quattrocento Sans"/>
                <a:sym typeface="Quattrocento Sans"/>
              </a:rPr>
              <a:t>QUESTION</a:t>
            </a:r>
            <a:endParaRPr sz="3600" b="1" i="0" u="none" strike="noStrike" cap="none">
              <a:solidFill>
                <a:srgbClr val="29BB89"/>
              </a:solidFill>
              <a:latin typeface="Quattrocento Sans"/>
              <a:ea typeface="Quattrocento Sans"/>
              <a:cs typeface="Quattrocento Sans"/>
              <a:sym typeface="Quattrocento Sans"/>
            </a:endParaRPr>
          </a:p>
          <a:p>
            <a:pPr marL="0" marR="0" lvl="0" indent="0" algn="l" rtl="0">
              <a:spcBef>
                <a:spcPts val="0"/>
              </a:spcBef>
              <a:spcAft>
                <a:spcPts val="0"/>
              </a:spcAft>
              <a:buClr>
                <a:schemeClr val="dk1"/>
              </a:buClr>
              <a:buSzPts val="2400"/>
              <a:buFont typeface="Calibri"/>
              <a:buNone/>
            </a:pPr>
            <a:r>
              <a:t/>
            </a:r>
            <a:endParaRPr sz="2400" b="0" i="0" u="none" strike="noStrike" cap="none">
              <a:solidFill>
                <a:srgbClr val="195562"/>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t/>
            </a:r>
            <a:endParaRPr sz="1800" b="0" i="0" u="none" strike="noStrike" cap="none">
              <a:solidFill>
                <a:schemeClr val="dk1"/>
              </a:solidFill>
              <a:latin typeface="Arial"/>
              <a:ea typeface="Arial"/>
              <a:cs typeface="Arial"/>
              <a:sym typeface="Arial"/>
            </a:endParaRPr>
          </a:p>
        </p:txBody>
      </p:sp>
      <p:pic>
        <p:nvPicPr>
          <p:cNvPr id="194" name="Google Shape;194;p21"/>
          <p:cNvPicPr preferRelativeResize="0"/>
          <p:nvPr/>
        </p:nvPicPr>
        <p:blipFill rotWithShape="1">
          <a:blip r:embed="rId5">
            <a:alphaModFix/>
          </a:blip>
          <a:srcRect l="0" t="52289" r="71473" b="0"/>
          <a:stretch/>
        </p:blipFill>
        <p:spPr>
          <a:xfrm rot="5400000">
            <a:off x="7321527" y="1987527"/>
            <a:ext cx="3644945" cy="6096001"/>
          </a:xfrm>
          <a:prstGeom prst="rect">
            <a:avLst/>
          </a:prstGeom>
          <a:noFill/>
          <a:ln>
            <a:noFill/>
          </a:ln>
        </p:spPr>
      </p:pic>
      <p:sp>
        <p:nvSpPr>
          <p:cNvPr id="195" name="Google Shape;195;p21"/>
          <p:cNvSpPr txBox="1"/>
          <p:nvPr/>
        </p:nvSpPr>
        <p:spPr>
          <a:xfrm rot="-1269868">
            <a:off x="-384091" y="299159"/>
            <a:ext cx="851644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B89"/>
              </a:buClr>
              <a:buSzPts val="8000"/>
              <a:buFont typeface="Quattrocento Sans"/>
              <a:buNone/>
            </a:pPr>
            <a:r>
              <a:rPr lang="pt-PT" sz="8000" b="1" i="0" u="none" strike="noStrike" cap="none">
                <a:solidFill>
                  <a:srgbClr val="29BB89"/>
                </a:solidFill>
                <a:latin typeface="Quattrocento Sans"/>
                <a:ea typeface="Quattrocento Sans"/>
                <a:cs typeface="Quattrocento Sans"/>
                <a:sym typeface="Quattrocento Sans"/>
              </a:rPr>
              <a:t>?</a:t>
            </a:r>
            <a:endParaRPr sz="4800" b="0" i="0" u="none" strike="noStrike" cap="none">
              <a:solidFill>
                <a:schemeClr val="dk1"/>
              </a:solidFill>
              <a:latin typeface="Arial"/>
              <a:ea typeface="Arial"/>
              <a:cs typeface="Arial"/>
              <a:sym typeface="Arial"/>
            </a:endParaRPr>
          </a:p>
        </p:txBody>
      </p:sp>
      <p:sp>
        <p:nvSpPr>
          <p:cNvPr id="196" name="Google Shape;196;p21"/>
          <p:cNvSpPr txBox="1"/>
          <p:nvPr/>
        </p:nvSpPr>
        <p:spPr>
          <a:xfrm>
            <a:off x="1217490" y="2125369"/>
            <a:ext cx="6272784" cy="28256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pt-PT" sz="2400" b="0" i="0" u="none" strike="noStrike" cap="none">
                <a:solidFill>
                  <a:srgbClr val="195562"/>
                </a:solidFill>
                <a:latin typeface="Quattrocento Sans"/>
                <a:ea typeface="Quattrocento Sans"/>
                <a:cs typeface="Quattrocento Sans"/>
                <a:sym typeface="Quattrocento Sans"/>
              </a:rPr>
              <a:t>Haben Sie bereits Erfahrung im Online-Unterricht?</a:t>
            </a:r>
            <a:endParaRPr/>
          </a:p>
          <a:p>
            <a:pPr marL="0" marR="0" lvl="0" indent="0" algn="l" rtl="0">
              <a:lnSpc>
                <a:spcPct val="90000"/>
              </a:lnSpc>
              <a:spcBef>
                <a:spcPts val="600"/>
              </a:spcBef>
              <a:spcAft>
                <a:spcPts val="0"/>
              </a:spcAft>
              <a:buNone/>
            </a:pPr>
            <a:r>
              <a:t/>
            </a:r>
            <a:endParaRPr sz="2400" b="0" i="0" u="none" strike="noStrike" cap="none">
              <a:solidFill>
                <a:srgbClr val="195562"/>
              </a:solidFill>
              <a:latin typeface="Quattrocento Sans"/>
              <a:ea typeface="Quattrocento Sans"/>
              <a:cs typeface="Quattrocento Sans"/>
              <a:sym typeface="Quattrocento Sans"/>
            </a:endParaRPr>
          </a:p>
          <a:p>
            <a:pPr marL="0" marR="0" lvl="0" indent="0" algn="l" rtl="0">
              <a:lnSpc>
                <a:spcPct val="90000"/>
              </a:lnSpc>
              <a:spcBef>
                <a:spcPts val="60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Auf welche Schwierigkeiten sind Sie bei der Arbeit in einer Online-Umgebung gestoßen?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