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Quattrocento Sans"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Lqi5NO0MzlNmD74apCjoSmMbU8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E68C80-0188-4036-A638-03740DEBCE55}">
  <a:tblStyle styleId="{7FE68C80-0188-4036-A638-03740DEBCE5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83345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182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72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82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0340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687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997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0346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46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4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882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62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834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665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697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358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948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573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6911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745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424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672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32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275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283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372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61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546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34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289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557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0"/>
          <p:cNvSpPr>
            <a:spLocks noGrp="1"/>
          </p:cNvSpPr>
          <p:nvPr>
            <p:ph type="pic" idx="2"/>
          </p:nvPr>
        </p:nvSpPr>
        <p:spPr>
          <a:xfrm>
            <a:off x="5183188" y="987425"/>
            <a:ext cx="6172200" cy="4873625"/>
          </a:xfrm>
          <a:prstGeom prst="rect">
            <a:avLst/>
          </a:prstGeom>
          <a:noFill/>
          <a:ln>
            <a:noFill/>
          </a:ln>
        </p:spPr>
      </p:sp>
      <p:sp>
        <p:nvSpPr>
          <p:cNvPr id="64" name="Google Shape;64;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https://education.ec.europa.eu/resources-and-tools/online-learning-resources/online-platforms" TargetMode="External"/><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en.unesco.org/covid19/educationresponse/solutions"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643945" y="4420998"/>
            <a:ext cx="4895621" cy="131902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9BA86"/>
              </a:buClr>
              <a:buSzPts val="3200"/>
              <a:buFont typeface="Calibri"/>
              <a:buNone/>
            </a:pPr>
            <a:r>
              <a:rPr lang="en-IE" sz="3200" b="1">
                <a:solidFill>
                  <a:srgbClr val="29BA86"/>
                </a:solidFill>
              </a:rPr>
              <a:t>Εκπαίδευση εν υπηρεσία - Μέρος Β</a:t>
            </a:r>
            <a:br>
              <a:rPr lang="en-IE" sz="3200" b="1">
                <a:solidFill>
                  <a:srgbClr val="29BA86"/>
                </a:solidFill>
              </a:rPr>
            </a:br>
            <a:r>
              <a:rPr lang="en-IE" sz="1400"/>
              <a:t/>
            </a:r>
            <a:br>
              <a:rPr lang="en-IE" sz="1400"/>
            </a:br>
            <a:r>
              <a:rPr lang="en-IE" sz="1400"/>
              <a:t> </a:t>
            </a:r>
            <a:endParaRPr sz="4400">
              <a:solidFill>
                <a:srgbClr val="7F7F7F"/>
              </a:solidFill>
              <a:latin typeface="Quattrocento Sans"/>
              <a:ea typeface="Quattrocento Sans"/>
              <a:cs typeface="Quattrocento Sans"/>
              <a:sym typeface="Quattrocento Sans"/>
            </a:endParaRPr>
          </a:p>
        </p:txBody>
      </p:sp>
      <p:pic>
        <p:nvPicPr>
          <p:cNvPr id="85" name="Google Shape;85;p1"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86" name="Google Shape;186;p10"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87" name="Google Shape;187;p10"/>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188" name="Google Shape;188;p10"/>
          <p:cNvPicPr preferRelativeResize="0"/>
          <p:nvPr/>
        </p:nvPicPr>
        <p:blipFill rotWithShape="1">
          <a:blip r:embed="rId5">
            <a:alphaModFix/>
          </a:blip>
          <a:srcRect t="52289" r="71473"/>
          <a:stretch/>
        </p:blipFill>
        <p:spPr>
          <a:xfrm rot="5400000">
            <a:off x="7321528" y="1987527"/>
            <a:ext cx="3644945" cy="6096001"/>
          </a:xfrm>
          <a:prstGeom prst="rect">
            <a:avLst/>
          </a:prstGeom>
          <a:noFill/>
          <a:ln>
            <a:noFill/>
          </a:ln>
        </p:spPr>
      </p:pic>
      <p:sp>
        <p:nvSpPr>
          <p:cNvPr id="189" name="Google Shape;189;p10"/>
          <p:cNvSpPr txBox="1"/>
          <p:nvPr/>
        </p:nvSpPr>
        <p:spPr>
          <a:xfrm>
            <a:off x="869006" y="984049"/>
            <a:ext cx="575793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4000" b="1">
                <a:solidFill>
                  <a:srgbClr val="29BA86"/>
                </a:solidFill>
                <a:latin typeface="Quattrocento Sans"/>
                <a:ea typeface="Quattrocento Sans"/>
                <a:cs typeface="Quattrocento Sans"/>
                <a:sym typeface="Quattrocento Sans"/>
              </a:rPr>
              <a:t>Τύποι πόρων</a:t>
            </a:r>
            <a:endParaRPr sz="4000" b="1">
              <a:solidFill>
                <a:srgbClr val="29BA86"/>
              </a:solidFill>
              <a:latin typeface="Quattrocento Sans"/>
              <a:ea typeface="Quattrocento Sans"/>
              <a:cs typeface="Quattrocento Sans"/>
              <a:sym typeface="Quattrocento Sans"/>
            </a:endParaRPr>
          </a:p>
        </p:txBody>
      </p:sp>
      <p:sp>
        <p:nvSpPr>
          <p:cNvPr id="190" name="Google Shape;190;p10"/>
          <p:cNvSpPr txBox="1"/>
          <p:nvPr/>
        </p:nvSpPr>
        <p:spPr>
          <a:xfrm>
            <a:off x="869007" y="1961235"/>
            <a:ext cx="6922055" cy="285849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IE" sz="2400" dirty="0" err="1">
                <a:solidFill>
                  <a:srgbClr val="195562"/>
                </a:solidFill>
                <a:latin typeface="Calibri"/>
                <a:ea typeface="Calibri"/>
                <a:cs typeface="Calibri"/>
                <a:sym typeface="Calibri"/>
              </a:rPr>
              <a:t>Ανάλογ</a:t>
            </a:r>
            <a:r>
              <a:rPr lang="en-IE" sz="2400" dirty="0">
                <a:solidFill>
                  <a:srgbClr val="195562"/>
                </a:solidFill>
                <a:latin typeface="Calibri"/>
                <a:ea typeface="Calibri"/>
                <a:cs typeface="Calibri"/>
                <a:sym typeface="Calibri"/>
              </a:rPr>
              <a:t>α με τις ανάγκες των εκπαιδευομένων, υπάρχουν διαφορετικοί τύποι διαδικτυακών πηγών ήχου και βίντεο που συμπληρώνουν τα μαθήματα που βασίζονται σε κείμενο και μπορούν να χρησιμοποιηθούν για την εμπλοκή των εκπαιδευομένων και τη βελτίωση της συμμετοχής τους στη διαδικτυακή μάθηση.</a:t>
            </a:r>
            <a:endParaRPr sz="2400" dirty="0">
              <a:solidFill>
                <a:srgbClr val="19556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96" name="Google Shape;196;p11"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97" name="Google Shape;197;p11"/>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198" name="Google Shape;198;p11"/>
          <p:cNvPicPr preferRelativeResize="0"/>
          <p:nvPr/>
        </p:nvPicPr>
        <p:blipFill rotWithShape="1">
          <a:blip r:embed="rId5">
            <a:alphaModFix/>
          </a:blip>
          <a:srcRect t="52289" r="71473"/>
          <a:stretch/>
        </p:blipFill>
        <p:spPr>
          <a:xfrm rot="5400000">
            <a:off x="7321528" y="1987527"/>
            <a:ext cx="3644945" cy="6096001"/>
          </a:xfrm>
          <a:prstGeom prst="rect">
            <a:avLst/>
          </a:prstGeom>
          <a:noFill/>
          <a:ln>
            <a:noFill/>
          </a:ln>
        </p:spPr>
      </p:pic>
      <p:sp>
        <p:nvSpPr>
          <p:cNvPr id="199" name="Google Shape;199;p11"/>
          <p:cNvSpPr txBox="1"/>
          <p:nvPr/>
        </p:nvSpPr>
        <p:spPr>
          <a:xfrm>
            <a:off x="869006" y="984049"/>
            <a:ext cx="593300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4000" b="1">
                <a:solidFill>
                  <a:srgbClr val="29BA86"/>
                </a:solidFill>
                <a:latin typeface="Quattrocento Sans"/>
                <a:ea typeface="Quattrocento Sans"/>
                <a:cs typeface="Quattrocento Sans"/>
                <a:sym typeface="Quattrocento Sans"/>
              </a:rPr>
              <a:t>Εκμάθηση μέσω βίντεο</a:t>
            </a:r>
            <a:endParaRPr sz="4000" b="1">
              <a:solidFill>
                <a:srgbClr val="29BA86"/>
              </a:solidFill>
              <a:latin typeface="Quattrocento Sans"/>
              <a:ea typeface="Quattrocento Sans"/>
              <a:cs typeface="Quattrocento Sans"/>
              <a:sym typeface="Quattrocento Sans"/>
            </a:endParaRPr>
          </a:p>
        </p:txBody>
      </p:sp>
      <p:sp>
        <p:nvSpPr>
          <p:cNvPr id="200" name="Google Shape;200;p11"/>
          <p:cNvSpPr txBox="1"/>
          <p:nvPr/>
        </p:nvSpPr>
        <p:spPr>
          <a:xfrm>
            <a:off x="967329" y="2032876"/>
            <a:ext cx="6847409" cy="239741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IE" sz="2800" dirty="0">
                <a:solidFill>
                  <a:srgbClr val="195562"/>
                </a:solidFill>
                <a:latin typeface="Calibri"/>
                <a:ea typeface="Calibri"/>
                <a:cs typeface="Calibri"/>
                <a:sym typeface="Calibri"/>
              </a:rPr>
              <a:t>Η </a:t>
            </a:r>
            <a:r>
              <a:rPr lang="en-IE" sz="2800" dirty="0" err="1">
                <a:solidFill>
                  <a:srgbClr val="195562"/>
                </a:solidFill>
                <a:latin typeface="Calibri"/>
                <a:ea typeface="Calibri"/>
                <a:cs typeface="Calibri"/>
                <a:sym typeface="Calibri"/>
              </a:rPr>
              <a:t>μάθηση</a:t>
            </a:r>
            <a:r>
              <a:rPr lang="en-IE" sz="2800" dirty="0">
                <a:solidFill>
                  <a:srgbClr val="195562"/>
                </a:solidFill>
                <a:latin typeface="Calibri"/>
                <a:ea typeface="Calibri"/>
                <a:cs typeface="Calibri"/>
                <a:sym typeface="Calibri"/>
              </a:rPr>
              <a:t> </a:t>
            </a:r>
            <a:r>
              <a:rPr lang="en-IE" sz="2800" dirty="0" err="1">
                <a:solidFill>
                  <a:srgbClr val="195562"/>
                </a:solidFill>
                <a:latin typeface="Calibri"/>
                <a:ea typeface="Calibri"/>
                <a:cs typeface="Calibri"/>
                <a:sym typeface="Calibri"/>
              </a:rPr>
              <a:t>μέσω</a:t>
            </a:r>
            <a:r>
              <a:rPr lang="en-IE" sz="2800" dirty="0">
                <a:solidFill>
                  <a:srgbClr val="195562"/>
                </a:solidFill>
                <a:latin typeface="Calibri"/>
                <a:ea typeface="Calibri"/>
                <a:cs typeface="Calibri"/>
                <a:sym typeface="Calibri"/>
              </a:rPr>
              <a:t> β</a:t>
            </a:r>
            <a:r>
              <a:rPr lang="en-IE" sz="2800" dirty="0" err="1">
                <a:solidFill>
                  <a:srgbClr val="195562"/>
                </a:solidFill>
                <a:latin typeface="Calibri"/>
                <a:ea typeface="Calibri"/>
                <a:cs typeface="Calibri"/>
                <a:sym typeface="Calibri"/>
              </a:rPr>
              <a:t>ίντεο</a:t>
            </a:r>
            <a:r>
              <a:rPr lang="en-IE" sz="2800" dirty="0">
                <a:solidFill>
                  <a:srgbClr val="195562"/>
                </a:solidFill>
                <a:latin typeface="Calibri"/>
                <a:ea typeface="Calibri"/>
                <a:cs typeface="Calibri"/>
                <a:sym typeface="Calibri"/>
              </a:rPr>
              <a:t> </a:t>
            </a:r>
            <a:r>
              <a:rPr lang="en-IE" sz="2800" dirty="0" err="1">
                <a:solidFill>
                  <a:srgbClr val="195562"/>
                </a:solidFill>
                <a:latin typeface="Calibri"/>
                <a:ea typeface="Calibri"/>
                <a:cs typeface="Calibri"/>
                <a:sym typeface="Calibri"/>
              </a:rPr>
              <a:t>έχει</a:t>
            </a:r>
            <a:r>
              <a:rPr lang="en-IE" sz="2800" dirty="0">
                <a:solidFill>
                  <a:srgbClr val="195562"/>
                </a:solidFill>
                <a:latin typeface="Calibri"/>
                <a:ea typeface="Calibri"/>
                <a:cs typeface="Calibri"/>
                <a:sym typeface="Calibri"/>
              </a:rPr>
              <a:t> </a:t>
            </a:r>
            <a:r>
              <a:rPr lang="en-IE" sz="2800" dirty="0" err="1">
                <a:solidFill>
                  <a:srgbClr val="195562"/>
                </a:solidFill>
                <a:latin typeface="Calibri"/>
                <a:ea typeface="Calibri"/>
                <a:cs typeface="Calibri"/>
                <a:sym typeface="Calibri"/>
              </a:rPr>
              <a:t>την</a:t>
            </a:r>
            <a:r>
              <a:rPr lang="en-IE" sz="2800" dirty="0">
                <a:solidFill>
                  <a:srgbClr val="195562"/>
                </a:solidFill>
                <a:latin typeface="Calibri"/>
                <a:ea typeface="Calibri"/>
                <a:cs typeface="Calibri"/>
                <a:sym typeface="Calibri"/>
              </a:rPr>
              <a:t> </a:t>
            </a:r>
            <a:r>
              <a:rPr lang="en-IE" sz="2800" dirty="0" err="1">
                <a:solidFill>
                  <a:srgbClr val="195562"/>
                </a:solidFill>
                <a:latin typeface="Calibri"/>
                <a:ea typeface="Calibri"/>
                <a:cs typeface="Calibri"/>
                <a:sym typeface="Calibri"/>
              </a:rPr>
              <a:t>ικ</a:t>
            </a:r>
            <a:r>
              <a:rPr lang="en-IE" sz="2800" dirty="0">
                <a:solidFill>
                  <a:srgbClr val="195562"/>
                </a:solidFill>
                <a:latin typeface="Calibri"/>
                <a:ea typeface="Calibri"/>
                <a:cs typeface="Calibri"/>
                <a:sym typeface="Calibri"/>
              </a:rPr>
              <a:t>ανότητα να συνδυάζει υλικό από κάμερα, κινούμενα σχέδια, γραφικά, κείμενο και ήχο, βίντεο που δημιουργούν εξαιρετική μαθησιακή εμπειρία.</a:t>
            </a:r>
            <a:endParaRPr sz="4000" dirty="0">
              <a:solidFill>
                <a:srgbClr val="19556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2"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206" name="Google Shape;206;p1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07" name="Google Shape;207;p12"/>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08" name="Google Shape;208;p1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09" name="Google Shape;209;p1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10" name="Google Shape;210;p12"/>
          <p:cNvSpPr txBox="1">
            <a:spLocks noGrp="1"/>
          </p:cNvSpPr>
          <p:nvPr>
            <p:ph type="title"/>
          </p:nvPr>
        </p:nvSpPr>
        <p:spPr>
          <a:xfrm>
            <a:off x="1073020" y="980000"/>
            <a:ext cx="5447616" cy="4917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9BB89"/>
              </a:buClr>
              <a:buSzPts val="4000"/>
              <a:buFont typeface="Quattrocento Sans"/>
              <a:buNone/>
            </a:pPr>
            <a:r>
              <a:rPr lang="en-IE" sz="4000" b="1" dirty="0">
                <a:solidFill>
                  <a:srgbClr val="29BB89"/>
                </a:solidFill>
                <a:latin typeface="Quattrocento Sans"/>
                <a:ea typeface="Quattrocento Sans"/>
                <a:cs typeface="Quattrocento Sans"/>
                <a:sym typeface="Quattrocento Sans"/>
              </a:rPr>
              <a:t>Επ</a:t>
            </a:r>
            <a:r>
              <a:rPr lang="en-IE" sz="4000" b="1" dirty="0" err="1">
                <a:solidFill>
                  <a:srgbClr val="29BB89"/>
                </a:solidFill>
                <a:latin typeface="Quattrocento Sans"/>
                <a:ea typeface="Quattrocento Sans"/>
                <a:cs typeface="Quattrocento Sans"/>
                <a:sym typeface="Quattrocento Sans"/>
              </a:rPr>
              <a:t>εξηγημ</a:t>
            </a:r>
            <a:r>
              <a:rPr lang="en-IE" sz="4000" b="1" dirty="0">
                <a:solidFill>
                  <a:srgbClr val="29BB89"/>
                </a:solidFill>
                <a:latin typeface="Quattrocento Sans"/>
                <a:ea typeface="Quattrocento Sans"/>
                <a:cs typeface="Quattrocento Sans"/>
                <a:sym typeface="Quattrocento Sans"/>
              </a:rPr>
              <a:t>ατικά βίντεο</a:t>
            </a:r>
            <a:endParaRPr dirty="0"/>
          </a:p>
        </p:txBody>
      </p:sp>
      <p:pic>
        <p:nvPicPr>
          <p:cNvPr id="211" name="Google Shape;211;p12"/>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12" name="Google Shape;212;p12" descr="Chemistry online lessons. biochemist presentation, science class, e learning. laboratory worker cartoon character explaining pharmaceutical researches. Free Vector"/>
          <p:cNvPicPr preferRelativeResize="0"/>
          <p:nvPr/>
        </p:nvPicPr>
        <p:blipFill rotWithShape="1">
          <a:blip r:embed="rId5">
            <a:alphaModFix/>
          </a:blip>
          <a:srcRect/>
          <a:stretch/>
        </p:blipFill>
        <p:spPr>
          <a:xfrm>
            <a:off x="7100596" y="1193472"/>
            <a:ext cx="4631464" cy="4631464"/>
          </a:xfrm>
          <a:prstGeom prst="rect">
            <a:avLst/>
          </a:prstGeom>
          <a:noFill/>
          <a:ln>
            <a:noFill/>
          </a:ln>
        </p:spPr>
      </p:pic>
      <p:sp>
        <p:nvSpPr>
          <p:cNvPr id="213" name="Google Shape;213;p12"/>
          <p:cNvSpPr txBox="1"/>
          <p:nvPr/>
        </p:nvSpPr>
        <p:spPr>
          <a:xfrm>
            <a:off x="1073020" y="1801868"/>
            <a:ext cx="6027576" cy="296109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IE" sz="2400" dirty="0">
                <a:solidFill>
                  <a:srgbClr val="195562"/>
                </a:solidFill>
                <a:latin typeface="Calibri"/>
                <a:ea typeface="Calibri"/>
                <a:cs typeface="Calibri"/>
                <a:sym typeface="Calibri"/>
              </a:rPr>
              <a:t>Τα επ</a:t>
            </a:r>
            <a:r>
              <a:rPr lang="en-IE" sz="2400" dirty="0" err="1">
                <a:solidFill>
                  <a:srgbClr val="195562"/>
                </a:solidFill>
                <a:latin typeface="Calibri"/>
                <a:ea typeface="Calibri"/>
                <a:cs typeface="Calibri"/>
                <a:sym typeface="Calibri"/>
              </a:rPr>
              <a:t>εξηγημ</a:t>
            </a:r>
            <a:r>
              <a:rPr lang="en-IE" sz="2400" dirty="0">
                <a:solidFill>
                  <a:srgbClr val="195562"/>
                </a:solidFill>
                <a:latin typeface="Calibri"/>
                <a:ea typeface="Calibri"/>
                <a:cs typeface="Calibri"/>
                <a:sym typeface="Calibri"/>
              </a:rPr>
              <a:t>ατικά βίντεο απλοποιούν πολύπλοκα θέματα και μετατρέπουν το βαρύ κείμενο σε εύπεπτο οπτικό υλικό. </a:t>
            </a:r>
            <a:endParaRPr sz="1200" dirty="0"/>
          </a:p>
          <a:p>
            <a:pPr marL="0" marR="0" lvl="0" indent="0" algn="just" rtl="0">
              <a:lnSpc>
                <a:spcPct val="107000"/>
              </a:lnSpc>
              <a:spcBef>
                <a:spcPts val="800"/>
              </a:spcBef>
              <a:spcAft>
                <a:spcPts val="0"/>
              </a:spcAft>
              <a:buNone/>
            </a:pPr>
            <a:r>
              <a:rPr lang="en-IE" sz="2400" dirty="0" err="1">
                <a:solidFill>
                  <a:srgbClr val="195562"/>
                </a:solidFill>
                <a:latin typeface="Calibri"/>
                <a:ea typeface="Calibri"/>
                <a:cs typeface="Calibri"/>
                <a:sym typeface="Calibri"/>
              </a:rPr>
              <a:t>Με</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την</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εύλη</a:t>
            </a:r>
            <a:r>
              <a:rPr lang="en-IE" sz="2400" dirty="0">
                <a:solidFill>
                  <a:srgbClr val="195562"/>
                </a:solidFill>
                <a:latin typeface="Calibri"/>
                <a:ea typeface="Calibri"/>
                <a:cs typeface="Calibri"/>
                <a:sym typeface="Calibri"/>
              </a:rPr>
              <a:t>πτη κινούμενη εικόνα, βελτιώνει την εμπειρία μάθησης, καθώς οι μαθητές συγκρατούν περισσότερες πληροφορίες απρόσκοπτα. </a:t>
            </a:r>
            <a:endParaRPr sz="2400" dirty="0">
              <a:solidFill>
                <a:srgbClr val="19556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219" name="Google Shape;219;p13"/>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20" name="Google Shape;220;p13"/>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21" name="Google Shape;221;p13"/>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22" name="Google Shape;222;p13"/>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pic>
        <p:nvPicPr>
          <p:cNvPr id="223" name="Google Shape;223;p13"/>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24" name="Google Shape;224;p13" descr="Data and maps — European Environment Agency"/>
          <p:cNvPicPr preferRelativeResize="0"/>
          <p:nvPr/>
        </p:nvPicPr>
        <p:blipFill rotWithShape="1">
          <a:blip r:embed="rId5">
            <a:alphaModFix/>
          </a:blip>
          <a:srcRect/>
          <a:stretch/>
        </p:blipFill>
        <p:spPr>
          <a:xfrm>
            <a:off x="4451028" y="108086"/>
            <a:ext cx="3028335" cy="1589876"/>
          </a:xfrm>
          <a:prstGeom prst="rect">
            <a:avLst/>
          </a:prstGeom>
          <a:noFill/>
          <a:ln>
            <a:noFill/>
          </a:ln>
        </p:spPr>
      </p:pic>
      <p:pic>
        <p:nvPicPr>
          <p:cNvPr id="225" name="Google Shape;225;p13" title="Circular Economy"/>
          <p:cNvPicPr preferRelativeResize="0"/>
          <p:nvPr/>
        </p:nvPicPr>
        <p:blipFill rotWithShape="1">
          <a:blip r:embed="rId6">
            <a:alphaModFix/>
          </a:blip>
          <a:srcRect/>
          <a:stretch/>
        </p:blipFill>
        <p:spPr>
          <a:xfrm>
            <a:off x="2199640" y="1495221"/>
            <a:ext cx="7957083" cy="4495752"/>
          </a:xfrm>
          <a:prstGeom prst="rect">
            <a:avLst/>
          </a:prstGeom>
          <a:noFill/>
          <a:ln>
            <a:noFill/>
          </a:ln>
        </p:spPr>
      </p:pic>
      <p:sp>
        <p:nvSpPr>
          <p:cNvPr id="226" name="Google Shape;226;p13"/>
          <p:cNvSpPr txBox="1"/>
          <p:nvPr/>
        </p:nvSpPr>
        <p:spPr>
          <a:xfrm>
            <a:off x="3987775" y="6122657"/>
            <a:ext cx="506361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600" b="0" i="0">
                <a:solidFill>
                  <a:srgbClr val="195562"/>
                </a:solidFill>
                <a:latin typeface="Arial"/>
                <a:ea typeface="Arial"/>
                <a:cs typeface="Arial"/>
                <a:sym typeface="Arial"/>
              </a:rPr>
              <a:t>Κυκλική οικονομία| Ευρωπαϊκός Οργανισμός Περιβάλλοντος|</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232" name="Google Shape;232;p14"/>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33" name="Google Shape;233;p14"/>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34" name="Google Shape;234;p14"/>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35" name="Google Shape;235;p14"/>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36" name="Google Shape;236;p14"/>
          <p:cNvSpPr txBox="1">
            <a:spLocks noGrp="1"/>
          </p:cNvSpPr>
          <p:nvPr>
            <p:ph type="title"/>
          </p:nvPr>
        </p:nvSpPr>
        <p:spPr>
          <a:xfrm>
            <a:off x="1159027" y="1107329"/>
            <a:ext cx="7343192" cy="4917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9BB89"/>
              </a:buClr>
              <a:buSzPts val="4000"/>
              <a:buFont typeface="Quattrocento Sans"/>
              <a:buNone/>
            </a:pPr>
            <a:r>
              <a:rPr lang="en-IE" sz="4000" b="1">
                <a:solidFill>
                  <a:srgbClr val="29BB89"/>
                </a:solidFill>
                <a:latin typeface="Quattrocento Sans"/>
                <a:ea typeface="Quattrocento Sans"/>
                <a:cs typeface="Quattrocento Sans"/>
                <a:sym typeface="Quattrocento Sans"/>
              </a:rPr>
              <a:t>Εκπαιδευτικά βίντεο (tutorials)</a:t>
            </a:r>
            <a:endParaRPr/>
          </a:p>
        </p:txBody>
      </p:sp>
      <p:pic>
        <p:nvPicPr>
          <p:cNvPr id="237" name="Google Shape;237;p14"/>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238" name="Google Shape;238;p14"/>
          <p:cNvSpPr txBox="1"/>
          <p:nvPr/>
        </p:nvSpPr>
        <p:spPr>
          <a:xfrm>
            <a:off x="1217490" y="2111612"/>
            <a:ext cx="5964937" cy="3338799"/>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IE" sz="2400">
                <a:solidFill>
                  <a:srgbClr val="195562"/>
                </a:solidFill>
                <a:latin typeface="Calibri"/>
                <a:ea typeface="Calibri"/>
                <a:cs typeface="Calibri"/>
                <a:sym typeface="Calibri"/>
              </a:rPr>
              <a:t>Τα εκπαιδευτικά βίντεο είναι πρακτικά σεμινάρια ή πρακτικά σεμινάρια που παρέχουν βήμα προς βήμα καθοδήγηση για το πώς να κάνετε κάτι ή πώς να το κάνετε σωστά ή πιο αποτελεσματικά.</a:t>
            </a:r>
            <a:endParaRPr sz="2400">
              <a:solidFill>
                <a:srgbClr val="195562"/>
              </a:solidFill>
              <a:latin typeface="Calibri"/>
              <a:ea typeface="Calibri"/>
              <a:cs typeface="Calibri"/>
              <a:sym typeface="Calibri"/>
            </a:endParaRPr>
          </a:p>
          <a:p>
            <a:pPr marL="0" marR="0" lvl="0" indent="0" algn="just" rtl="0">
              <a:lnSpc>
                <a:spcPct val="107000"/>
              </a:lnSpc>
              <a:spcBef>
                <a:spcPts val="800"/>
              </a:spcBef>
              <a:spcAft>
                <a:spcPts val="0"/>
              </a:spcAft>
              <a:buNone/>
            </a:pPr>
            <a:r>
              <a:rPr lang="en-IE" sz="2400">
                <a:solidFill>
                  <a:srgbClr val="195562"/>
                </a:solidFill>
                <a:latin typeface="Calibri"/>
                <a:ea typeface="Calibri"/>
                <a:cs typeface="Calibri"/>
                <a:sym typeface="Calibri"/>
              </a:rPr>
              <a:t>Τα εκπαιδευτικά βίντεο είναι ένα εξαιρετικό παράδειγμα μάθησης μέσω της πράξης και μετατρέπουν μια παθητική εμπειρία θέασης σε μια ενεργή εμπειρία μάθησης.</a:t>
            </a:r>
            <a:endParaRPr sz="2400">
              <a:solidFill>
                <a:srgbClr val="195562"/>
              </a:solidFill>
              <a:latin typeface="Calibri"/>
              <a:ea typeface="Calibri"/>
              <a:cs typeface="Calibri"/>
              <a:sym typeface="Calibri"/>
            </a:endParaRPr>
          </a:p>
        </p:txBody>
      </p:sp>
      <p:pic>
        <p:nvPicPr>
          <p:cNvPr id="239" name="Google Shape;239;p14" descr="Data analytics online video tutorial. statistics internet presentation, business development course, webinar. business analysis corporate seminar. Free Vector"/>
          <p:cNvPicPr preferRelativeResize="0"/>
          <p:nvPr/>
        </p:nvPicPr>
        <p:blipFill rotWithShape="1">
          <a:blip r:embed="rId5">
            <a:alphaModFix/>
          </a:blip>
          <a:srcRect/>
          <a:stretch/>
        </p:blipFill>
        <p:spPr>
          <a:xfrm>
            <a:off x="7237463" y="1663867"/>
            <a:ext cx="4234288" cy="42342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5"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245" name="Google Shape;245;p15"/>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46" name="Google Shape;246;p15"/>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47" name="Google Shape;247;p15"/>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48" name="Google Shape;248;p15"/>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49" name="Google Shape;249;p15"/>
          <p:cNvSpPr txBox="1">
            <a:spLocks noGrp="1"/>
          </p:cNvSpPr>
          <p:nvPr>
            <p:ph type="title"/>
          </p:nvPr>
        </p:nvSpPr>
        <p:spPr>
          <a:xfrm>
            <a:off x="1073020" y="980000"/>
            <a:ext cx="7343192" cy="4917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9BB89"/>
              </a:buClr>
              <a:buSzPts val="4000"/>
              <a:buFont typeface="Quattrocento Sans"/>
              <a:buNone/>
            </a:pPr>
            <a:r>
              <a:rPr lang="en-IE" sz="4000" b="1">
                <a:solidFill>
                  <a:srgbClr val="29BB89"/>
                </a:solidFill>
                <a:latin typeface="Quattrocento Sans"/>
                <a:ea typeface="Quattrocento Sans"/>
                <a:cs typeface="Quattrocento Sans"/>
                <a:sym typeface="Quattrocento Sans"/>
              </a:rPr>
              <a:t>Διαλέξεις βίντεο</a:t>
            </a:r>
            <a:endParaRPr/>
          </a:p>
        </p:txBody>
      </p:sp>
      <p:pic>
        <p:nvPicPr>
          <p:cNvPr id="250" name="Google Shape;250;p15"/>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251" name="Google Shape;251;p15"/>
          <p:cNvSpPr txBox="1"/>
          <p:nvPr/>
        </p:nvSpPr>
        <p:spPr>
          <a:xfrm>
            <a:off x="1136914" y="1889750"/>
            <a:ext cx="5696505" cy="3939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E" sz="2000" b="1" dirty="0" err="1">
                <a:solidFill>
                  <a:srgbClr val="29BA86"/>
                </a:solidFill>
                <a:latin typeface="Calibri"/>
                <a:ea typeface="Calibri"/>
                <a:cs typeface="Calibri"/>
                <a:sym typeface="Calibri"/>
              </a:rPr>
              <a:t>Το</a:t>
            </a:r>
            <a:r>
              <a:rPr lang="en-IE" sz="2000" b="1" dirty="0">
                <a:solidFill>
                  <a:srgbClr val="29BA86"/>
                </a:solidFill>
                <a:latin typeface="Calibri"/>
                <a:ea typeface="Calibri"/>
                <a:cs typeface="Calibri"/>
                <a:sym typeface="Calibri"/>
              </a:rPr>
              <a:t> β</a:t>
            </a:r>
            <a:r>
              <a:rPr lang="en-IE" sz="2000" b="1" dirty="0" err="1">
                <a:solidFill>
                  <a:srgbClr val="29BA86"/>
                </a:solidFill>
                <a:latin typeface="Calibri"/>
                <a:ea typeface="Calibri"/>
                <a:cs typeface="Calibri"/>
                <a:sym typeface="Calibri"/>
              </a:rPr>
              <a:t>ίντεο-μάθημ</a:t>
            </a:r>
            <a:r>
              <a:rPr lang="en-IE" sz="2000" b="1" dirty="0">
                <a:solidFill>
                  <a:srgbClr val="29BA86"/>
                </a:solidFill>
                <a:latin typeface="Calibri"/>
                <a:ea typeface="Calibri"/>
                <a:cs typeface="Calibri"/>
                <a:sym typeface="Calibri"/>
              </a:rPr>
              <a:t>α </a:t>
            </a:r>
            <a:r>
              <a:rPr lang="en-IE" sz="2000" dirty="0">
                <a:solidFill>
                  <a:srgbClr val="195562"/>
                </a:solidFill>
                <a:latin typeface="Calibri"/>
                <a:ea typeface="Calibri"/>
                <a:cs typeface="Calibri"/>
                <a:sym typeface="Calibri"/>
              </a:rPr>
              <a:t>ή η διάλεξη είναι ένα βίντεο με έναν καθηγητή ή επαγγελματία να μιλάει στην κάμερα, φωτογραφίες και κείμενο σχετικά με το θέμα ή ένα μείγμα αυτών.</a:t>
            </a:r>
            <a:endParaRPr sz="1200" dirty="0"/>
          </a:p>
          <a:p>
            <a:pPr marL="0" marR="0" lvl="0" indent="0" algn="just" rtl="0">
              <a:spcBef>
                <a:spcPts val="1200"/>
              </a:spcBef>
              <a:spcAft>
                <a:spcPts val="0"/>
              </a:spcAft>
              <a:buNone/>
            </a:pPr>
            <a:r>
              <a:rPr lang="en-IE" sz="2000" dirty="0">
                <a:solidFill>
                  <a:srgbClr val="195562"/>
                </a:solidFill>
                <a:latin typeface="Calibri"/>
                <a:ea typeface="Calibri"/>
                <a:cs typeface="Calibri"/>
                <a:sym typeface="Calibri"/>
              </a:rPr>
              <a:t>Μπ</a:t>
            </a:r>
            <a:r>
              <a:rPr lang="en-IE" sz="2000" dirty="0" err="1">
                <a:solidFill>
                  <a:srgbClr val="195562"/>
                </a:solidFill>
                <a:latin typeface="Calibri"/>
                <a:ea typeface="Calibri"/>
                <a:cs typeface="Calibri"/>
                <a:sym typeface="Calibri"/>
              </a:rPr>
              <a:t>ορεί</a:t>
            </a:r>
            <a:r>
              <a:rPr lang="en-IE" sz="2000" dirty="0">
                <a:solidFill>
                  <a:srgbClr val="195562"/>
                </a:solidFill>
                <a:latin typeface="Calibri"/>
                <a:ea typeface="Calibri"/>
                <a:cs typeface="Calibri"/>
                <a:sym typeface="Calibri"/>
              </a:rPr>
              <a:t> να </a:t>
            </a:r>
            <a:r>
              <a:rPr lang="en-IE" sz="2000" dirty="0" err="1">
                <a:solidFill>
                  <a:srgbClr val="195562"/>
                </a:solidFill>
                <a:latin typeface="Calibri"/>
                <a:ea typeface="Calibri"/>
                <a:cs typeface="Calibri"/>
                <a:sym typeface="Calibri"/>
              </a:rPr>
              <a:t>δημιουργηθεί</a:t>
            </a:r>
            <a:r>
              <a:rPr lang="en-IE" sz="2000" dirty="0">
                <a:solidFill>
                  <a:srgbClr val="195562"/>
                </a:solidFill>
                <a:latin typeface="Calibri"/>
                <a:ea typeface="Calibri"/>
                <a:cs typeface="Calibri"/>
                <a:sym typeface="Calibri"/>
              </a:rPr>
              <a:t> </a:t>
            </a:r>
            <a:r>
              <a:rPr lang="en-IE" sz="2000" dirty="0" err="1">
                <a:solidFill>
                  <a:srgbClr val="195562"/>
                </a:solidFill>
                <a:latin typeface="Calibri"/>
                <a:ea typeface="Calibri"/>
                <a:cs typeface="Calibri"/>
                <a:sym typeface="Calibri"/>
              </a:rPr>
              <a:t>με</a:t>
            </a:r>
            <a:r>
              <a:rPr lang="en-IE" sz="2000" dirty="0">
                <a:solidFill>
                  <a:srgbClr val="195562"/>
                </a:solidFill>
                <a:latin typeface="Calibri"/>
                <a:ea typeface="Calibri"/>
                <a:cs typeface="Calibri"/>
                <a:sym typeface="Calibri"/>
              </a:rPr>
              <a:t> </a:t>
            </a:r>
            <a:r>
              <a:rPr lang="en-IE" sz="2000" dirty="0" err="1">
                <a:solidFill>
                  <a:srgbClr val="195562"/>
                </a:solidFill>
                <a:latin typeface="Calibri"/>
                <a:ea typeface="Calibri"/>
                <a:cs typeface="Calibri"/>
                <a:sym typeface="Calibri"/>
              </a:rPr>
              <a:t>την</a:t>
            </a:r>
            <a:r>
              <a:rPr lang="en-IE" sz="2000" dirty="0">
                <a:solidFill>
                  <a:srgbClr val="195562"/>
                </a:solidFill>
                <a:latin typeface="Calibri"/>
                <a:ea typeface="Calibri"/>
                <a:cs typeface="Calibri"/>
                <a:sym typeface="Calibri"/>
              </a:rPr>
              <a:t> απ</a:t>
            </a:r>
            <a:r>
              <a:rPr lang="en-IE" sz="2000" dirty="0" err="1">
                <a:solidFill>
                  <a:srgbClr val="195562"/>
                </a:solidFill>
                <a:latin typeface="Calibri"/>
                <a:ea typeface="Calibri"/>
                <a:cs typeface="Calibri"/>
                <a:sym typeface="Calibri"/>
              </a:rPr>
              <a:t>λή</a:t>
            </a:r>
            <a:r>
              <a:rPr lang="en-IE" sz="2000" dirty="0">
                <a:solidFill>
                  <a:srgbClr val="195562"/>
                </a:solidFill>
                <a:latin typeface="Calibri"/>
                <a:ea typeface="Calibri"/>
                <a:cs typeface="Calibri"/>
                <a:sym typeface="Calibri"/>
              </a:rPr>
              <a:t> κατα</a:t>
            </a:r>
            <a:r>
              <a:rPr lang="en-IE" sz="2000" dirty="0" err="1">
                <a:solidFill>
                  <a:srgbClr val="195562"/>
                </a:solidFill>
                <a:latin typeface="Calibri"/>
                <a:ea typeface="Calibri"/>
                <a:cs typeface="Calibri"/>
                <a:sym typeface="Calibri"/>
              </a:rPr>
              <a:t>γρ</a:t>
            </a:r>
            <a:r>
              <a:rPr lang="en-IE" sz="2000" dirty="0">
                <a:solidFill>
                  <a:srgbClr val="195562"/>
                </a:solidFill>
                <a:latin typeface="Calibri"/>
                <a:ea typeface="Calibri"/>
                <a:cs typeface="Calibri"/>
                <a:sym typeface="Calibri"/>
              </a:rPr>
              <a:t>αφή μιας ζωντανής ομιλίας, μιας συνάντησης ή μιας παράστασης ενός ειδικού ή να δημιουργηθεί σκόπιμα για να καλύψει ένα συγκεκριμένο θέμα. </a:t>
            </a:r>
            <a:r>
              <a:rPr lang="en-IE" sz="2000" dirty="0" err="1">
                <a:solidFill>
                  <a:srgbClr val="195562"/>
                </a:solidFill>
                <a:latin typeface="Calibri"/>
                <a:ea typeface="Calibri"/>
                <a:cs typeface="Calibri"/>
                <a:sym typeface="Calibri"/>
              </a:rPr>
              <a:t>Μι</a:t>
            </a:r>
            <a:r>
              <a:rPr lang="en-IE" sz="2000" dirty="0">
                <a:solidFill>
                  <a:srgbClr val="195562"/>
                </a:solidFill>
                <a:latin typeface="Calibri"/>
                <a:ea typeface="Calibri"/>
                <a:cs typeface="Calibri"/>
                <a:sym typeface="Calibri"/>
              </a:rPr>
              <a:t>α βιντεοδιάλεξη είναι ένας πολύ αποτελεσματικός τρόπος για να μετατρέψετε εφάπαξ μαθησιακές συνεδρίες σε επαναχρησιμοποιήσιμο περιεχόμενο.</a:t>
            </a:r>
            <a:endParaRPr sz="2000" dirty="0">
              <a:solidFill>
                <a:srgbClr val="195562"/>
              </a:solidFill>
              <a:latin typeface="Calibri"/>
              <a:ea typeface="Calibri"/>
              <a:cs typeface="Calibri"/>
              <a:sym typeface="Calibri"/>
            </a:endParaRPr>
          </a:p>
        </p:txBody>
      </p:sp>
      <p:pic>
        <p:nvPicPr>
          <p:cNvPr id="252" name="Google Shape;252;p15" descr="Students studying online Free Vector"/>
          <p:cNvPicPr preferRelativeResize="0"/>
          <p:nvPr/>
        </p:nvPicPr>
        <p:blipFill rotWithShape="1">
          <a:blip r:embed="rId5">
            <a:alphaModFix/>
          </a:blip>
          <a:srcRect/>
          <a:stretch/>
        </p:blipFill>
        <p:spPr>
          <a:xfrm>
            <a:off x="6964089" y="2074732"/>
            <a:ext cx="4983596" cy="33117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6"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258" name="Google Shape;258;p16"/>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59" name="Google Shape;259;p16"/>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60" name="Google Shape;260;p16"/>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61" name="Google Shape;261;p16"/>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pic>
        <p:nvPicPr>
          <p:cNvPr id="262" name="Google Shape;262;p16"/>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63" name="Google Shape;263;p16" descr="The Top 10 Most Popular TED Talks"/>
          <p:cNvPicPr preferRelativeResize="0"/>
          <p:nvPr/>
        </p:nvPicPr>
        <p:blipFill rotWithShape="1">
          <a:blip r:embed="rId5">
            <a:alphaModFix/>
          </a:blip>
          <a:srcRect/>
          <a:stretch/>
        </p:blipFill>
        <p:spPr>
          <a:xfrm>
            <a:off x="4180437" y="17595"/>
            <a:ext cx="3223254" cy="2150057"/>
          </a:xfrm>
          <a:prstGeom prst="rect">
            <a:avLst/>
          </a:prstGeom>
          <a:noFill/>
          <a:ln>
            <a:noFill/>
          </a:ln>
        </p:spPr>
      </p:pic>
      <p:sp>
        <p:nvSpPr>
          <p:cNvPr id="264" name="Google Shape;264;p16"/>
          <p:cNvSpPr txBox="1"/>
          <p:nvPr/>
        </p:nvSpPr>
        <p:spPr>
          <a:xfrm>
            <a:off x="3649072" y="5922396"/>
            <a:ext cx="66807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600" b="0" i="0">
                <a:solidFill>
                  <a:srgbClr val="195562"/>
                </a:solidFill>
                <a:latin typeface="Arial"/>
                <a:ea typeface="Arial"/>
                <a:cs typeface="Arial"/>
                <a:sym typeface="Arial"/>
              </a:rPr>
              <a:t>Βιωσιμότητα μέσω μιας κυκλικής οικονομίας | Maayke Damen </a:t>
            </a:r>
            <a:r>
              <a:rPr lang="en-IE" sz="1800" b="0" i="0">
                <a:solidFill>
                  <a:srgbClr val="195562"/>
                </a:solidFill>
                <a:latin typeface="Arial"/>
                <a:ea typeface="Arial"/>
                <a:cs typeface="Arial"/>
                <a:sym typeface="Arial"/>
              </a:rPr>
              <a:t>|</a:t>
            </a:r>
            <a:endParaRPr/>
          </a:p>
        </p:txBody>
      </p:sp>
      <p:pic>
        <p:nvPicPr>
          <p:cNvPr id="265" name="Google Shape;265;p16" title="Sustainability through a circular economy | Maayke Damen | TEDxYouth@Maastricht"/>
          <p:cNvPicPr preferRelativeResize="0"/>
          <p:nvPr/>
        </p:nvPicPr>
        <p:blipFill rotWithShape="1">
          <a:blip r:embed="rId6">
            <a:alphaModFix/>
          </a:blip>
          <a:srcRect/>
          <a:stretch/>
        </p:blipFill>
        <p:spPr>
          <a:xfrm>
            <a:off x="2199640" y="1563329"/>
            <a:ext cx="7566924" cy="42753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1"/>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7"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271" name="Google Shape;271;p17"/>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72" name="Google Shape;272;p17"/>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73" name="Google Shape;273;p17"/>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pic>
        <p:nvPicPr>
          <p:cNvPr id="274" name="Google Shape;274;p17"/>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275" name="Google Shape;275;p17"/>
          <p:cNvSpPr txBox="1"/>
          <p:nvPr/>
        </p:nvSpPr>
        <p:spPr>
          <a:xfrm>
            <a:off x="963561" y="1445000"/>
            <a:ext cx="9875798"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600" b="1" dirty="0" err="1">
                <a:solidFill>
                  <a:srgbClr val="179D96"/>
                </a:solidFill>
                <a:latin typeface="Calibri"/>
                <a:ea typeface="Calibri"/>
                <a:cs typeface="Calibri"/>
                <a:sym typeface="Calibri"/>
              </a:rPr>
              <a:t>Το</a:t>
            </a:r>
            <a:r>
              <a:rPr lang="en-IE" sz="3600" b="1" dirty="0">
                <a:solidFill>
                  <a:srgbClr val="179D96"/>
                </a:solidFill>
                <a:latin typeface="Calibri"/>
                <a:ea typeface="Calibri"/>
                <a:cs typeface="Calibri"/>
                <a:sym typeface="Calibri"/>
              </a:rPr>
              <a:t> YouTube </a:t>
            </a:r>
            <a:r>
              <a:rPr lang="en-IE" sz="3200" dirty="0">
                <a:solidFill>
                  <a:srgbClr val="195562"/>
                </a:solidFill>
                <a:latin typeface="Calibri"/>
                <a:ea typeface="Calibri"/>
                <a:cs typeface="Calibri"/>
                <a:sym typeface="Calibri"/>
              </a:rPr>
              <a:t>π</a:t>
            </a:r>
            <a:r>
              <a:rPr lang="en-IE" sz="3200" dirty="0" err="1">
                <a:solidFill>
                  <a:srgbClr val="195562"/>
                </a:solidFill>
                <a:latin typeface="Calibri"/>
                <a:ea typeface="Calibri"/>
                <a:cs typeface="Calibri"/>
                <a:sym typeface="Calibri"/>
              </a:rPr>
              <a:t>ροσφέρει</a:t>
            </a:r>
            <a:r>
              <a:rPr lang="en-IE" sz="3200" dirty="0">
                <a:solidFill>
                  <a:srgbClr val="195562"/>
                </a:solidFill>
                <a:latin typeface="Calibri"/>
                <a:ea typeface="Calibri"/>
                <a:cs typeface="Calibri"/>
                <a:sym typeface="Calibri"/>
              </a:rPr>
              <a:t> </a:t>
            </a:r>
            <a:r>
              <a:rPr lang="en-IE" sz="3200" dirty="0" err="1">
                <a:solidFill>
                  <a:srgbClr val="195562"/>
                </a:solidFill>
                <a:latin typeface="Calibri"/>
                <a:ea typeface="Calibri"/>
                <a:cs typeface="Calibri"/>
                <a:sym typeface="Calibri"/>
              </a:rPr>
              <a:t>τη</a:t>
            </a:r>
            <a:r>
              <a:rPr lang="en-IE" sz="3200" dirty="0">
                <a:solidFill>
                  <a:srgbClr val="195562"/>
                </a:solidFill>
                <a:latin typeface="Calibri"/>
                <a:ea typeface="Calibri"/>
                <a:cs typeface="Calibri"/>
                <a:sym typeface="Calibri"/>
              </a:rPr>
              <a:t> </a:t>
            </a:r>
            <a:r>
              <a:rPr lang="en-IE" sz="3200" dirty="0" err="1">
                <a:solidFill>
                  <a:srgbClr val="195562"/>
                </a:solidFill>
                <a:latin typeface="Calibri"/>
                <a:ea typeface="Calibri"/>
                <a:cs typeface="Calibri"/>
                <a:sym typeface="Calibri"/>
              </a:rPr>
              <a:t>δυν</a:t>
            </a:r>
            <a:r>
              <a:rPr lang="en-IE" sz="3200" dirty="0">
                <a:solidFill>
                  <a:srgbClr val="195562"/>
                </a:solidFill>
                <a:latin typeface="Calibri"/>
                <a:ea typeface="Calibri"/>
                <a:cs typeface="Calibri"/>
                <a:sym typeface="Calibri"/>
              </a:rPr>
              <a:t>ατότητα δωρεάν πρόσβασης και διαμοιρασμού μιας μεγάλης ποικιλίας επεξηγηματικών βίντεο, σεμιναρίων και TED Talks.</a:t>
            </a:r>
            <a:endParaRPr sz="3200" dirty="0">
              <a:solidFill>
                <a:srgbClr val="195562"/>
              </a:solidFill>
              <a:latin typeface="Calibri"/>
              <a:ea typeface="Calibri"/>
              <a:cs typeface="Calibri"/>
              <a:sym typeface="Calibri"/>
            </a:endParaRPr>
          </a:p>
        </p:txBody>
      </p:sp>
      <p:pic>
        <p:nvPicPr>
          <p:cNvPr id="276" name="Google Shape;276;p17" descr="Was ist YouTube? - klicksafe.de"/>
          <p:cNvPicPr preferRelativeResize="0"/>
          <p:nvPr/>
        </p:nvPicPr>
        <p:blipFill rotWithShape="1">
          <a:blip r:embed="rId5">
            <a:alphaModFix/>
          </a:blip>
          <a:srcRect/>
          <a:stretch/>
        </p:blipFill>
        <p:spPr>
          <a:xfrm>
            <a:off x="3140611" y="3199326"/>
            <a:ext cx="5537319" cy="34331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8"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282" name="Google Shape;282;p18"/>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83" name="Google Shape;283;p18"/>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84" name="Google Shape;284;p18"/>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85" name="Google Shape;285;p18"/>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86" name="Google Shape;286;p18"/>
          <p:cNvSpPr txBox="1">
            <a:spLocks noGrp="1"/>
          </p:cNvSpPr>
          <p:nvPr>
            <p:ph type="title"/>
          </p:nvPr>
        </p:nvSpPr>
        <p:spPr>
          <a:xfrm>
            <a:off x="1113520" y="1005179"/>
            <a:ext cx="9659849" cy="4917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9BB89"/>
              </a:buClr>
              <a:buSzPts val="4000"/>
              <a:buFont typeface="Quattrocento Sans"/>
              <a:buNone/>
            </a:pPr>
            <a:r>
              <a:rPr lang="en-IE" sz="4000" b="1">
                <a:solidFill>
                  <a:srgbClr val="29BB89"/>
                </a:solidFill>
                <a:latin typeface="Quattrocento Sans"/>
                <a:ea typeface="Quattrocento Sans"/>
                <a:cs typeface="Quattrocento Sans"/>
                <a:sym typeface="Quattrocento Sans"/>
              </a:rPr>
              <a:t>Οφέλη της μάθησης μέσω βίντεο</a:t>
            </a:r>
            <a:endParaRPr/>
          </a:p>
        </p:txBody>
      </p:sp>
      <p:pic>
        <p:nvPicPr>
          <p:cNvPr id="287" name="Google Shape;287;p18"/>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288" name="Google Shape;288;p18"/>
          <p:cNvSpPr txBox="1"/>
          <p:nvPr/>
        </p:nvSpPr>
        <p:spPr>
          <a:xfrm>
            <a:off x="1217490" y="1963948"/>
            <a:ext cx="9451911" cy="34740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195562"/>
              </a:buClr>
              <a:buSzPts val="2800"/>
              <a:buFont typeface="Noto Sans Symbols"/>
              <a:buChar char="∙"/>
            </a:pPr>
            <a:r>
              <a:rPr lang="en-IE" sz="2400" dirty="0" err="1">
                <a:solidFill>
                  <a:srgbClr val="195562"/>
                </a:solidFill>
                <a:latin typeface="Arial"/>
                <a:ea typeface="Arial"/>
                <a:cs typeface="Arial"/>
                <a:sym typeface="Arial"/>
              </a:rPr>
              <a:t>Αρ</a:t>
            </a:r>
            <a:r>
              <a:rPr lang="en-IE" sz="2400" dirty="0">
                <a:solidFill>
                  <a:srgbClr val="195562"/>
                </a:solidFill>
                <a:latin typeface="Arial"/>
                <a:ea typeface="Arial"/>
                <a:cs typeface="Arial"/>
                <a:sym typeface="Arial"/>
              </a:rPr>
              <a:t>πάζει την προσοχή</a:t>
            </a:r>
            <a:endParaRPr sz="2400" dirty="0">
              <a:solidFill>
                <a:srgbClr val="195562"/>
              </a:solidFill>
              <a:latin typeface="Arial"/>
              <a:ea typeface="Arial"/>
              <a:cs typeface="Arial"/>
              <a:sym typeface="Arial"/>
            </a:endParaRPr>
          </a:p>
          <a:p>
            <a:pPr marL="342900" marR="0" lvl="0" indent="-342900" algn="l" rtl="0">
              <a:lnSpc>
                <a:spcPct val="107000"/>
              </a:lnSpc>
              <a:spcBef>
                <a:spcPts val="800"/>
              </a:spcBef>
              <a:spcAft>
                <a:spcPts val="0"/>
              </a:spcAft>
              <a:buClr>
                <a:srgbClr val="195562"/>
              </a:buClr>
              <a:buSzPts val="2800"/>
              <a:buFont typeface="Noto Sans Symbols"/>
              <a:buChar char="∙"/>
            </a:pPr>
            <a:r>
              <a:rPr lang="en-IE" sz="2400" dirty="0" err="1">
                <a:solidFill>
                  <a:srgbClr val="195562"/>
                </a:solidFill>
                <a:latin typeface="Arial"/>
                <a:ea typeface="Arial"/>
                <a:cs typeface="Arial"/>
                <a:sym typeface="Arial"/>
              </a:rPr>
              <a:t>Βοηθά</a:t>
            </a:r>
            <a:r>
              <a:rPr lang="en-IE" sz="2400" dirty="0">
                <a:solidFill>
                  <a:srgbClr val="195562"/>
                </a:solidFill>
                <a:latin typeface="Arial"/>
                <a:ea typeface="Arial"/>
                <a:cs typeface="Arial"/>
                <a:sym typeface="Arial"/>
              </a:rPr>
              <a:t> </a:t>
            </a:r>
            <a:r>
              <a:rPr lang="en-IE" sz="2400" dirty="0" err="1">
                <a:solidFill>
                  <a:srgbClr val="195562"/>
                </a:solidFill>
                <a:latin typeface="Arial"/>
                <a:ea typeface="Arial"/>
                <a:cs typeface="Arial"/>
                <a:sym typeface="Arial"/>
              </a:rPr>
              <a:t>στη</a:t>
            </a:r>
            <a:r>
              <a:rPr lang="en-IE" sz="2400" dirty="0">
                <a:solidFill>
                  <a:srgbClr val="195562"/>
                </a:solidFill>
                <a:latin typeface="Arial"/>
                <a:ea typeface="Arial"/>
                <a:cs typeface="Arial"/>
                <a:sym typeface="Arial"/>
              </a:rPr>
              <a:t> </a:t>
            </a:r>
            <a:r>
              <a:rPr lang="en-IE" sz="2400" dirty="0" err="1">
                <a:solidFill>
                  <a:srgbClr val="195562"/>
                </a:solidFill>
                <a:latin typeface="Arial"/>
                <a:ea typeface="Arial"/>
                <a:cs typeface="Arial"/>
                <a:sym typeface="Arial"/>
              </a:rPr>
              <a:t>δι</a:t>
            </a:r>
            <a:r>
              <a:rPr lang="en-IE" sz="2400" dirty="0">
                <a:solidFill>
                  <a:srgbClr val="195562"/>
                </a:solidFill>
                <a:latin typeface="Arial"/>
                <a:ea typeface="Arial"/>
                <a:cs typeface="Arial"/>
                <a:sym typeface="Arial"/>
              </a:rPr>
              <a:t>ατήρηση πληροφοριών και γνώσεων</a:t>
            </a:r>
            <a:endParaRPr sz="2400" dirty="0">
              <a:solidFill>
                <a:srgbClr val="195562"/>
              </a:solidFill>
              <a:latin typeface="Arial"/>
              <a:ea typeface="Arial"/>
              <a:cs typeface="Arial"/>
              <a:sym typeface="Arial"/>
            </a:endParaRPr>
          </a:p>
          <a:p>
            <a:pPr marL="342900" marR="0" lvl="0" indent="-342900" algn="l" rtl="0">
              <a:lnSpc>
                <a:spcPct val="107000"/>
              </a:lnSpc>
              <a:spcBef>
                <a:spcPts val="800"/>
              </a:spcBef>
              <a:spcAft>
                <a:spcPts val="0"/>
              </a:spcAft>
              <a:buClr>
                <a:srgbClr val="195562"/>
              </a:buClr>
              <a:buSzPts val="2800"/>
              <a:buFont typeface="Noto Sans Symbols"/>
              <a:buChar char="∙"/>
            </a:pPr>
            <a:r>
              <a:rPr lang="en-IE" sz="2400" dirty="0" err="1">
                <a:solidFill>
                  <a:srgbClr val="195562"/>
                </a:solidFill>
                <a:latin typeface="Arial"/>
                <a:ea typeface="Arial"/>
                <a:cs typeface="Arial"/>
                <a:sym typeface="Arial"/>
              </a:rPr>
              <a:t>Βελτιώνει</a:t>
            </a:r>
            <a:r>
              <a:rPr lang="en-IE" sz="2400" dirty="0">
                <a:solidFill>
                  <a:srgbClr val="195562"/>
                </a:solidFill>
                <a:latin typeface="Arial"/>
                <a:ea typeface="Arial"/>
                <a:cs typeface="Arial"/>
                <a:sym typeface="Arial"/>
              </a:rPr>
              <a:t> </a:t>
            </a:r>
            <a:r>
              <a:rPr lang="en-IE" sz="2400" dirty="0" err="1">
                <a:solidFill>
                  <a:srgbClr val="195562"/>
                </a:solidFill>
                <a:latin typeface="Arial"/>
                <a:ea typeface="Arial"/>
                <a:cs typeface="Arial"/>
                <a:sym typeface="Arial"/>
              </a:rPr>
              <a:t>την</a:t>
            </a:r>
            <a:r>
              <a:rPr lang="en-IE" sz="2400" dirty="0">
                <a:solidFill>
                  <a:srgbClr val="195562"/>
                </a:solidFill>
                <a:latin typeface="Arial"/>
                <a:ea typeface="Arial"/>
                <a:cs typeface="Arial"/>
                <a:sym typeface="Arial"/>
              </a:rPr>
              <a:t> </a:t>
            </a:r>
            <a:r>
              <a:rPr lang="en-IE" sz="2400" dirty="0" err="1">
                <a:solidFill>
                  <a:srgbClr val="195562"/>
                </a:solidFill>
                <a:latin typeface="Arial"/>
                <a:ea typeface="Arial"/>
                <a:cs typeface="Arial"/>
                <a:sym typeface="Arial"/>
              </a:rPr>
              <a:t>ικ</a:t>
            </a:r>
            <a:r>
              <a:rPr lang="en-IE" sz="2400" dirty="0">
                <a:solidFill>
                  <a:srgbClr val="195562"/>
                </a:solidFill>
                <a:latin typeface="Arial"/>
                <a:ea typeface="Arial"/>
                <a:cs typeface="Arial"/>
                <a:sym typeface="Arial"/>
              </a:rPr>
              <a:t>ανότητα εκτέλεσης εργασιών</a:t>
            </a:r>
            <a:endParaRPr sz="2400" dirty="0">
              <a:solidFill>
                <a:srgbClr val="195562"/>
              </a:solidFill>
              <a:latin typeface="Arial"/>
              <a:ea typeface="Arial"/>
              <a:cs typeface="Arial"/>
              <a:sym typeface="Arial"/>
            </a:endParaRPr>
          </a:p>
          <a:p>
            <a:pPr marL="342900" marR="0" lvl="0" indent="-342900" algn="l" rtl="0">
              <a:lnSpc>
                <a:spcPct val="107000"/>
              </a:lnSpc>
              <a:spcBef>
                <a:spcPts val="800"/>
              </a:spcBef>
              <a:spcAft>
                <a:spcPts val="0"/>
              </a:spcAft>
              <a:buClr>
                <a:srgbClr val="195562"/>
              </a:buClr>
              <a:buSzPts val="2800"/>
              <a:buFont typeface="Noto Sans Symbols"/>
              <a:buChar char="∙"/>
            </a:pPr>
            <a:r>
              <a:rPr lang="en-IE" sz="2400" dirty="0">
                <a:solidFill>
                  <a:srgbClr val="195562"/>
                </a:solidFill>
                <a:latin typeface="Arial"/>
                <a:ea typeface="Arial"/>
                <a:cs typeface="Arial"/>
                <a:sym typeface="Arial"/>
              </a:rPr>
              <a:t>Απ</a:t>
            </a:r>
            <a:r>
              <a:rPr lang="en-IE" sz="2400" dirty="0" err="1">
                <a:solidFill>
                  <a:srgbClr val="195562"/>
                </a:solidFill>
                <a:latin typeface="Arial"/>
                <a:ea typeface="Arial"/>
                <a:cs typeface="Arial"/>
                <a:sym typeface="Arial"/>
              </a:rPr>
              <a:t>λο</a:t>
            </a:r>
            <a:r>
              <a:rPr lang="en-IE" sz="2400" dirty="0">
                <a:solidFill>
                  <a:srgbClr val="195562"/>
                </a:solidFill>
                <a:latin typeface="Arial"/>
                <a:ea typeface="Arial"/>
                <a:cs typeface="Arial"/>
                <a:sym typeface="Arial"/>
              </a:rPr>
              <a:t>ποιεί πολύπλοκα δεδομένα</a:t>
            </a:r>
            <a:endParaRPr sz="2400" dirty="0">
              <a:solidFill>
                <a:srgbClr val="195562"/>
              </a:solidFill>
              <a:latin typeface="Arial"/>
              <a:ea typeface="Arial"/>
              <a:cs typeface="Arial"/>
              <a:sym typeface="Arial"/>
            </a:endParaRPr>
          </a:p>
          <a:p>
            <a:pPr marL="342900" marR="0" lvl="0" indent="-342900" algn="l" rtl="0">
              <a:lnSpc>
                <a:spcPct val="107000"/>
              </a:lnSpc>
              <a:spcBef>
                <a:spcPts val="800"/>
              </a:spcBef>
              <a:spcAft>
                <a:spcPts val="0"/>
              </a:spcAft>
              <a:buClr>
                <a:srgbClr val="195562"/>
              </a:buClr>
              <a:buSzPts val="2800"/>
              <a:buFont typeface="Noto Sans Symbols"/>
              <a:buChar char="∙"/>
            </a:pPr>
            <a:r>
              <a:rPr lang="en-IE" sz="2400" dirty="0" err="1">
                <a:solidFill>
                  <a:srgbClr val="195562"/>
                </a:solidFill>
                <a:latin typeface="Arial"/>
                <a:ea typeface="Arial"/>
                <a:cs typeface="Arial"/>
                <a:sym typeface="Arial"/>
              </a:rPr>
              <a:t>Βοηθά</a:t>
            </a:r>
            <a:r>
              <a:rPr lang="en-IE" sz="2400" dirty="0">
                <a:solidFill>
                  <a:srgbClr val="195562"/>
                </a:solidFill>
                <a:latin typeface="Arial"/>
                <a:ea typeface="Arial"/>
                <a:cs typeface="Arial"/>
                <a:sym typeface="Arial"/>
              </a:rPr>
              <a:t> </a:t>
            </a:r>
            <a:r>
              <a:rPr lang="en-IE" sz="2400" dirty="0" err="1">
                <a:solidFill>
                  <a:srgbClr val="195562"/>
                </a:solidFill>
                <a:latin typeface="Arial"/>
                <a:ea typeface="Arial"/>
                <a:cs typeface="Arial"/>
                <a:sym typeface="Arial"/>
              </a:rPr>
              <a:t>στην</a:t>
            </a:r>
            <a:r>
              <a:rPr lang="en-IE" sz="2400" dirty="0">
                <a:solidFill>
                  <a:srgbClr val="195562"/>
                </a:solidFill>
                <a:latin typeface="Arial"/>
                <a:ea typeface="Arial"/>
                <a:cs typeface="Arial"/>
                <a:sym typeface="Arial"/>
              </a:rPr>
              <a:t> </a:t>
            </a:r>
            <a:r>
              <a:rPr lang="en-IE" sz="2400" dirty="0" err="1">
                <a:solidFill>
                  <a:srgbClr val="195562"/>
                </a:solidFill>
                <a:latin typeface="Arial"/>
                <a:ea typeface="Arial"/>
                <a:cs typeface="Arial"/>
                <a:sym typeface="Arial"/>
              </a:rPr>
              <a:t>εισ</a:t>
            </a:r>
            <a:r>
              <a:rPr lang="en-IE" sz="2400" dirty="0">
                <a:solidFill>
                  <a:srgbClr val="195562"/>
                </a:solidFill>
                <a:latin typeface="Arial"/>
                <a:ea typeface="Arial"/>
                <a:cs typeface="Arial"/>
                <a:sym typeface="Arial"/>
              </a:rPr>
              <a:t>αγωγή νέων εννοιών</a:t>
            </a:r>
            <a:endParaRPr sz="2400" dirty="0">
              <a:solidFill>
                <a:srgbClr val="195562"/>
              </a:solidFill>
              <a:latin typeface="Arial"/>
              <a:ea typeface="Arial"/>
              <a:cs typeface="Arial"/>
              <a:sym typeface="Arial"/>
            </a:endParaRPr>
          </a:p>
          <a:p>
            <a:pPr marL="342900" marR="0" lvl="0" indent="-342900" algn="l" rtl="0">
              <a:lnSpc>
                <a:spcPct val="107000"/>
              </a:lnSpc>
              <a:spcBef>
                <a:spcPts val="800"/>
              </a:spcBef>
              <a:spcAft>
                <a:spcPts val="0"/>
              </a:spcAft>
              <a:buClr>
                <a:srgbClr val="195562"/>
              </a:buClr>
              <a:buSzPts val="2800"/>
              <a:buFont typeface="Noto Sans Symbols"/>
              <a:buChar char="∙"/>
            </a:pPr>
            <a:r>
              <a:rPr lang="en-IE" sz="2400" dirty="0" err="1">
                <a:solidFill>
                  <a:srgbClr val="195562"/>
                </a:solidFill>
                <a:latin typeface="Arial"/>
                <a:ea typeface="Arial"/>
                <a:cs typeface="Arial"/>
                <a:sym typeface="Arial"/>
              </a:rPr>
              <a:t>Είν</a:t>
            </a:r>
            <a:r>
              <a:rPr lang="en-IE" sz="2400" dirty="0">
                <a:solidFill>
                  <a:srgbClr val="195562"/>
                </a:solidFill>
                <a:latin typeface="Arial"/>
                <a:ea typeface="Arial"/>
                <a:cs typeface="Arial"/>
                <a:sym typeface="Arial"/>
              </a:rPr>
              <a:t>αι οικονομικά αποδοτικά</a:t>
            </a:r>
            <a:endParaRPr sz="2400" dirty="0">
              <a:solidFill>
                <a:srgbClr val="195562"/>
              </a:solidFill>
              <a:latin typeface="Arial"/>
              <a:ea typeface="Arial"/>
              <a:cs typeface="Arial"/>
              <a:sym typeface="Arial"/>
            </a:endParaRPr>
          </a:p>
          <a:p>
            <a:pPr marL="342900" marR="0" lvl="0" indent="-342900" algn="l" rtl="0">
              <a:lnSpc>
                <a:spcPct val="107000"/>
              </a:lnSpc>
              <a:spcBef>
                <a:spcPts val="800"/>
              </a:spcBef>
              <a:spcAft>
                <a:spcPts val="0"/>
              </a:spcAft>
              <a:buClr>
                <a:srgbClr val="195562"/>
              </a:buClr>
              <a:buSzPts val="2800"/>
              <a:buFont typeface="Noto Sans Symbols"/>
              <a:buChar char="∙"/>
            </a:pPr>
            <a:r>
              <a:rPr lang="en-IE" sz="2400" b="0" i="0" dirty="0" err="1">
                <a:solidFill>
                  <a:srgbClr val="195562"/>
                </a:solidFill>
                <a:latin typeface="Arial"/>
                <a:ea typeface="Arial"/>
                <a:cs typeface="Arial"/>
                <a:sym typeface="Arial"/>
              </a:rPr>
              <a:t>Βοηθά</a:t>
            </a:r>
            <a:r>
              <a:rPr lang="en-IE" sz="2400" b="0" i="0" dirty="0">
                <a:solidFill>
                  <a:srgbClr val="195562"/>
                </a:solidFill>
                <a:latin typeface="Arial"/>
                <a:ea typeface="Arial"/>
                <a:cs typeface="Arial"/>
                <a:sym typeface="Arial"/>
              </a:rPr>
              <a:t> </a:t>
            </a:r>
            <a:r>
              <a:rPr lang="en-IE" sz="2400" b="0" i="0" dirty="0" err="1">
                <a:solidFill>
                  <a:srgbClr val="195562"/>
                </a:solidFill>
                <a:latin typeface="Arial"/>
                <a:ea typeface="Arial"/>
                <a:cs typeface="Arial"/>
                <a:sym typeface="Arial"/>
              </a:rPr>
              <a:t>τους</a:t>
            </a:r>
            <a:r>
              <a:rPr lang="en-IE" sz="2400" b="0" i="0" dirty="0">
                <a:solidFill>
                  <a:srgbClr val="195562"/>
                </a:solidFill>
                <a:latin typeface="Arial"/>
                <a:ea typeface="Arial"/>
                <a:cs typeface="Arial"/>
                <a:sym typeface="Arial"/>
              </a:rPr>
              <a:t> μα</a:t>
            </a:r>
            <a:r>
              <a:rPr lang="en-IE" sz="2400" b="0" i="0" dirty="0" err="1">
                <a:solidFill>
                  <a:srgbClr val="195562"/>
                </a:solidFill>
                <a:latin typeface="Arial"/>
                <a:ea typeface="Arial"/>
                <a:cs typeface="Arial"/>
                <a:sym typeface="Arial"/>
              </a:rPr>
              <a:t>θητές</a:t>
            </a:r>
            <a:r>
              <a:rPr lang="en-IE" sz="2400" b="0" i="0" dirty="0">
                <a:solidFill>
                  <a:srgbClr val="195562"/>
                </a:solidFill>
                <a:latin typeface="Arial"/>
                <a:ea typeface="Arial"/>
                <a:cs typeface="Arial"/>
                <a:sym typeface="Arial"/>
              </a:rPr>
              <a:t> να </a:t>
            </a:r>
            <a:r>
              <a:rPr lang="en-IE" sz="2400" b="0" i="0" dirty="0" err="1">
                <a:solidFill>
                  <a:srgbClr val="195562"/>
                </a:solidFill>
                <a:latin typeface="Arial"/>
                <a:ea typeface="Arial"/>
                <a:cs typeface="Arial"/>
                <a:sym typeface="Arial"/>
              </a:rPr>
              <a:t>δουν</a:t>
            </a:r>
            <a:r>
              <a:rPr lang="en-IE" sz="2400" b="0" i="0" dirty="0">
                <a:solidFill>
                  <a:srgbClr val="195562"/>
                </a:solidFill>
                <a:latin typeface="Arial"/>
                <a:ea typeface="Arial"/>
                <a:cs typeface="Arial"/>
                <a:sym typeface="Arial"/>
              </a:rPr>
              <a:t> </a:t>
            </a:r>
            <a:r>
              <a:rPr lang="en-IE" sz="2400" b="0" i="0" dirty="0" err="1">
                <a:solidFill>
                  <a:srgbClr val="195562"/>
                </a:solidFill>
                <a:latin typeface="Arial"/>
                <a:ea typeface="Arial"/>
                <a:cs typeface="Arial"/>
                <a:sym typeface="Arial"/>
              </a:rPr>
              <a:t>εφ</a:t>
            </a:r>
            <a:r>
              <a:rPr lang="en-IE" sz="2400" b="0" i="0" dirty="0">
                <a:solidFill>
                  <a:srgbClr val="195562"/>
                </a:solidFill>
                <a:latin typeface="Arial"/>
                <a:ea typeface="Arial"/>
                <a:cs typeface="Arial"/>
                <a:sym typeface="Arial"/>
              </a:rPr>
              <a:t>αρμογές στον πραγματικό κόσμο</a:t>
            </a:r>
            <a:endParaRPr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9"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294" name="Google Shape;294;p19"/>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95" name="Google Shape;295;p19"/>
          <p:cNvSpPr txBox="1"/>
          <p:nvPr/>
        </p:nvSpPr>
        <p:spPr>
          <a:xfrm>
            <a:off x="1073020" y="1966694"/>
            <a:ext cx="5789896" cy="34162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E" sz="2400" dirty="0" err="1">
                <a:solidFill>
                  <a:srgbClr val="195562"/>
                </a:solidFill>
                <a:sym typeface="Arial"/>
              </a:rPr>
              <a:t>Το</a:t>
            </a:r>
            <a:r>
              <a:rPr lang="en-IE" sz="2400" dirty="0">
                <a:solidFill>
                  <a:srgbClr val="195562"/>
                </a:solidFill>
                <a:sym typeface="Arial"/>
              </a:rPr>
              <a:t> ρα</a:t>
            </a:r>
            <a:r>
              <a:rPr lang="en-IE" sz="2400" dirty="0" err="1">
                <a:solidFill>
                  <a:srgbClr val="195562"/>
                </a:solidFill>
                <a:sym typeface="Arial"/>
              </a:rPr>
              <a:t>διόφωνο</a:t>
            </a:r>
            <a:r>
              <a:rPr lang="en-IE" sz="2400" dirty="0">
                <a:solidFill>
                  <a:srgbClr val="195562"/>
                </a:solidFill>
                <a:sym typeface="Arial"/>
              </a:rPr>
              <a:t> - </a:t>
            </a:r>
            <a:r>
              <a:rPr lang="en-IE" sz="2400" dirty="0" err="1">
                <a:solidFill>
                  <a:srgbClr val="195562"/>
                </a:solidFill>
                <a:sym typeface="Arial"/>
              </a:rPr>
              <a:t>τόσο</a:t>
            </a:r>
            <a:r>
              <a:rPr lang="en-IE" sz="2400" dirty="0">
                <a:solidFill>
                  <a:srgbClr val="195562"/>
                </a:solidFill>
                <a:sym typeface="Arial"/>
              </a:rPr>
              <a:t> </a:t>
            </a:r>
            <a:r>
              <a:rPr lang="en-IE" sz="2400" dirty="0" err="1">
                <a:solidFill>
                  <a:srgbClr val="195562"/>
                </a:solidFill>
                <a:sym typeface="Arial"/>
              </a:rPr>
              <a:t>σε</a:t>
            </a:r>
            <a:r>
              <a:rPr lang="en-IE" sz="2400" dirty="0">
                <a:solidFill>
                  <a:srgbClr val="195562"/>
                </a:solidFill>
                <a:sym typeface="Arial"/>
              </a:rPr>
              <a:t> </a:t>
            </a:r>
            <a:r>
              <a:rPr lang="en-IE" sz="2400" dirty="0" err="1">
                <a:solidFill>
                  <a:srgbClr val="195562"/>
                </a:solidFill>
                <a:sym typeface="Arial"/>
              </a:rPr>
              <a:t>εκ</a:t>
            </a:r>
            <a:r>
              <a:rPr lang="en-IE" sz="2400" dirty="0">
                <a:solidFill>
                  <a:srgbClr val="195562"/>
                </a:solidFill>
                <a:sym typeface="Arial"/>
              </a:rPr>
              <a:t>πομπή όσο και σε διαδραστική μορφή - ήταν ένα ευρέως χρησιμοποιούμενο μοντέλο για την εξ αποστάσεως διδασκαλία των εκπαιδευτικών. Τα </a:t>
            </a:r>
            <a:r>
              <a:rPr lang="en-IE" sz="2400" dirty="0" err="1">
                <a:solidFill>
                  <a:srgbClr val="195562"/>
                </a:solidFill>
                <a:sym typeface="Arial"/>
              </a:rPr>
              <a:t>τελευτ</a:t>
            </a:r>
            <a:r>
              <a:rPr lang="en-IE" sz="2400" dirty="0">
                <a:solidFill>
                  <a:srgbClr val="195562"/>
                </a:solidFill>
                <a:sym typeface="Arial"/>
              </a:rPr>
              <a:t>αία χρόνια, οι τεχνολογίες του διαδικτύου και των κινητών τηλεφώνων φέρνουν επανάσταση και μεταμορφώνουν όλες τις μορφές μάθησης μέσω ήχου.</a:t>
            </a:r>
            <a:endParaRPr sz="2400" dirty="0">
              <a:solidFill>
                <a:schemeClr val="lt1"/>
              </a:solidFill>
              <a:latin typeface="Quattrocento Sans"/>
              <a:ea typeface="Quattrocento Sans"/>
              <a:cs typeface="Quattrocento Sans"/>
              <a:sym typeface="Quattrocento Sans"/>
            </a:endParaRPr>
          </a:p>
        </p:txBody>
      </p:sp>
      <p:sp>
        <p:nvSpPr>
          <p:cNvPr id="296" name="Google Shape;296;p19"/>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297" name="Google Shape;297;p19"/>
          <p:cNvSpPr txBox="1">
            <a:spLocks noGrp="1"/>
          </p:cNvSpPr>
          <p:nvPr>
            <p:ph type="title"/>
          </p:nvPr>
        </p:nvSpPr>
        <p:spPr>
          <a:xfrm>
            <a:off x="1073020" y="980000"/>
            <a:ext cx="7343192" cy="4917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9BB89"/>
              </a:buClr>
              <a:buSzPts val="4000"/>
              <a:buFont typeface="Quattrocento Sans"/>
              <a:buNone/>
            </a:pPr>
            <a:r>
              <a:rPr lang="en-IE" sz="4000" b="1">
                <a:solidFill>
                  <a:srgbClr val="29BB89"/>
                </a:solidFill>
                <a:latin typeface="Quattrocento Sans"/>
                <a:ea typeface="Quattrocento Sans"/>
                <a:cs typeface="Quattrocento Sans"/>
                <a:sym typeface="Quattrocento Sans"/>
              </a:rPr>
              <a:t>Μάθηση με βάση τον ήχο</a:t>
            </a:r>
            <a:endParaRPr/>
          </a:p>
        </p:txBody>
      </p:sp>
      <p:pic>
        <p:nvPicPr>
          <p:cNvPr id="298" name="Google Shape;298;p19"/>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99" name="Google Shape;299;p19" descr="Of isolated retro, vintage microphone. Free Vector"/>
          <p:cNvPicPr preferRelativeResize="0"/>
          <p:nvPr/>
        </p:nvPicPr>
        <p:blipFill rotWithShape="1">
          <a:blip r:embed="rId5">
            <a:alphaModFix/>
          </a:blip>
          <a:srcRect/>
          <a:stretch/>
        </p:blipFill>
        <p:spPr>
          <a:xfrm>
            <a:off x="6968622" y="1267263"/>
            <a:ext cx="4980039" cy="49800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sp>
        <p:nvSpPr>
          <p:cNvPr id="93" name="Google Shape;93;p2"/>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94" name="Google Shape;94;p2"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95" name="Google Shape;95;p2"/>
          <p:cNvSpPr/>
          <p:nvPr/>
        </p:nvSpPr>
        <p:spPr>
          <a:xfrm>
            <a:off x="2293620" y="1257622"/>
            <a:ext cx="7664221" cy="3683000"/>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2943584" y="1974013"/>
            <a:ext cx="701425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200" b="1" i="0" u="none" strike="noStrike" cap="none" dirty="0" smtClean="0">
                <a:solidFill>
                  <a:srgbClr val="29BB89"/>
                </a:solidFill>
                <a:latin typeface="Quattrocento Sans"/>
                <a:ea typeface="Quattrocento Sans"/>
                <a:cs typeface="Quattrocento Sans"/>
                <a:sym typeface="Quattrocento Sans"/>
              </a:rPr>
              <a:t>ΑΝ</a:t>
            </a:r>
            <a:r>
              <a:rPr lang="el-GR" sz="3200" b="1" i="0" u="none" strike="noStrike" cap="none" dirty="0" smtClean="0">
                <a:solidFill>
                  <a:srgbClr val="29BB89"/>
                </a:solidFill>
                <a:latin typeface="Quattrocento Sans"/>
                <a:ea typeface="Quattrocento Sans"/>
                <a:cs typeface="Quattrocento Sans"/>
                <a:sym typeface="Quattrocento Sans"/>
              </a:rPr>
              <a:t>Α</a:t>
            </a:r>
            <a:r>
              <a:rPr lang="en-IE" sz="3200" b="1" i="0" u="none" strike="noStrike" cap="none" dirty="0" smtClean="0">
                <a:solidFill>
                  <a:srgbClr val="29BB89"/>
                </a:solidFill>
                <a:latin typeface="Quattrocento Sans"/>
                <a:ea typeface="Quattrocento Sans"/>
                <a:cs typeface="Quattrocento Sans"/>
                <a:sym typeface="Quattrocento Sans"/>
              </a:rPr>
              <a:t>ΠΤΥΞΗ ΨΗΦΙΑΚ</a:t>
            </a:r>
            <a:r>
              <a:rPr lang="el-GR" sz="3200" b="1" i="0" u="none" strike="noStrike" cap="none" dirty="0" smtClean="0">
                <a:solidFill>
                  <a:srgbClr val="29BB89"/>
                </a:solidFill>
                <a:latin typeface="Quattrocento Sans"/>
                <a:ea typeface="Quattrocento Sans"/>
                <a:cs typeface="Quattrocento Sans"/>
                <a:sym typeface="Quattrocento Sans"/>
              </a:rPr>
              <a:t>Ω</a:t>
            </a:r>
            <a:r>
              <a:rPr lang="en-IE" sz="3200" b="1" i="0" u="none" strike="noStrike" cap="none" dirty="0" smtClean="0">
                <a:solidFill>
                  <a:srgbClr val="29BB89"/>
                </a:solidFill>
                <a:latin typeface="Quattrocento Sans"/>
                <a:ea typeface="Quattrocento Sans"/>
                <a:cs typeface="Quattrocento Sans"/>
                <a:sym typeface="Quattrocento Sans"/>
              </a:rPr>
              <a:t>Ν ΔΕΞΙΟΤ</a:t>
            </a:r>
            <a:r>
              <a:rPr lang="el-GR" sz="3200" b="1" i="0" u="none" strike="noStrike" cap="none" dirty="0" smtClean="0">
                <a:solidFill>
                  <a:srgbClr val="29BB89"/>
                </a:solidFill>
                <a:latin typeface="Quattrocento Sans"/>
                <a:ea typeface="Quattrocento Sans"/>
                <a:cs typeface="Quattrocento Sans"/>
                <a:sym typeface="Quattrocento Sans"/>
              </a:rPr>
              <a:t>Η</a:t>
            </a:r>
            <a:r>
              <a:rPr lang="en-IE" sz="3200" b="1" i="0" u="none" strike="noStrike" cap="none" dirty="0" smtClean="0">
                <a:solidFill>
                  <a:srgbClr val="29BB89"/>
                </a:solidFill>
                <a:latin typeface="Quattrocento Sans"/>
                <a:ea typeface="Quattrocento Sans"/>
                <a:cs typeface="Quattrocento Sans"/>
                <a:sym typeface="Quattrocento Sans"/>
              </a:rPr>
              <a:t>ΤΩΝ </a:t>
            </a:r>
            <a:endParaRPr sz="3200" b="1" dirty="0">
              <a:solidFill>
                <a:srgbClr val="29BB89"/>
              </a:solidFill>
              <a:latin typeface="Quattrocento Sans"/>
              <a:ea typeface="Quattrocento Sans"/>
              <a:cs typeface="Quattrocento Sans"/>
              <a:sym typeface="Quattrocento Sans"/>
            </a:endParaRPr>
          </a:p>
        </p:txBody>
      </p:sp>
      <p:sp>
        <p:nvSpPr>
          <p:cNvPr id="97" name="Google Shape;97;p2"/>
          <p:cNvSpPr txBox="1"/>
          <p:nvPr/>
        </p:nvSpPr>
        <p:spPr>
          <a:xfrm>
            <a:off x="2943584" y="2857245"/>
            <a:ext cx="648616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Calibri"/>
              <a:buNone/>
            </a:pPr>
            <a:r>
              <a:rPr lang="en-IE" sz="2000" dirty="0" err="1">
                <a:solidFill>
                  <a:srgbClr val="195562"/>
                </a:solidFill>
                <a:latin typeface="Calibri"/>
                <a:ea typeface="Calibri"/>
                <a:cs typeface="Calibri"/>
                <a:sym typeface="Calibri"/>
              </a:rPr>
              <a:t>Αυτή</a:t>
            </a:r>
            <a:r>
              <a:rPr lang="en-IE" sz="2000" dirty="0">
                <a:solidFill>
                  <a:srgbClr val="195562"/>
                </a:solidFill>
                <a:latin typeface="Calibri"/>
                <a:ea typeface="Calibri"/>
                <a:cs typeface="Calibri"/>
                <a:sym typeface="Calibri"/>
              </a:rPr>
              <a:t> η </a:t>
            </a:r>
            <a:r>
              <a:rPr lang="en-IE" sz="2000" dirty="0" err="1">
                <a:solidFill>
                  <a:srgbClr val="195562"/>
                </a:solidFill>
                <a:latin typeface="Calibri"/>
                <a:ea typeface="Calibri"/>
                <a:cs typeface="Calibri"/>
                <a:sym typeface="Calibri"/>
              </a:rPr>
              <a:t>ενότητ</a:t>
            </a:r>
            <a:r>
              <a:rPr lang="en-IE" sz="2000" dirty="0">
                <a:solidFill>
                  <a:srgbClr val="195562"/>
                </a:solidFill>
                <a:latin typeface="Calibri"/>
                <a:ea typeface="Calibri"/>
                <a:cs typeface="Calibri"/>
                <a:sym typeface="Calibri"/>
              </a:rPr>
              <a:t>α αποσκοπεί στην ανάπτυξη των ψηφιακών δεξιοτήτων των εκπαιδευτών ΕΕΚ και στην προετοιμασία τους για να εργαστούν σε διαδικτυακά περιβάλλοντα.</a:t>
            </a:r>
            <a:endParaRPr sz="1100" dirty="0"/>
          </a:p>
        </p:txBody>
      </p:sp>
      <p:pic>
        <p:nvPicPr>
          <p:cNvPr id="98" name="Google Shape;98;p2"/>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0"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305" name="Google Shape;305;p20"/>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06" name="Google Shape;306;p20"/>
          <p:cNvSpPr txBox="1"/>
          <p:nvPr/>
        </p:nvSpPr>
        <p:spPr>
          <a:xfrm>
            <a:off x="1554593" y="225706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 dd</a:t>
            </a:r>
            <a:endParaRPr/>
          </a:p>
        </p:txBody>
      </p:sp>
      <p:sp>
        <p:nvSpPr>
          <p:cNvPr id="307" name="Google Shape;307;p20"/>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08" name="Google Shape;308;p20"/>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09" name="Google Shape;309;p20"/>
          <p:cNvSpPr txBox="1">
            <a:spLocks noGrp="1"/>
          </p:cNvSpPr>
          <p:nvPr>
            <p:ph type="title"/>
          </p:nvPr>
        </p:nvSpPr>
        <p:spPr>
          <a:xfrm>
            <a:off x="1095346" y="1091981"/>
            <a:ext cx="7343192" cy="4917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9BB89"/>
              </a:buClr>
              <a:buSzPts val="4000"/>
              <a:buFont typeface="Quattrocento Sans"/>
              <a:buNone/>
            </a:pPr>
            <a:r>
              <a:rPr lang="en-IE" sz="4000" b="1">
                <a:solidFill>
                  <a:srgbClr val="29BB89"/>
                </a:solidFill>
                <a:latin typeface="Quattrocento Sans"/>
                <a:ea typeface="Quattrocento Sans"/>
                <a:cs typeface="Quattrocento Sans"/>
                <a:sym typeface="Quattrocento Sans"/>
              </a:rPr>
              <a:t>Ακουστικές διαλέξεις (podcasting)</a:t>
            </a:r>
            <a:endParaRPr/>
          </a:p>
        </p:txBody>
      </p:sp>
      <p:pic>
        <p:nvPicPr>
          <p:cNvPr id="310" name="Google Shape;310;p20"/>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311" name="Google Shape;311;p20" descr="Radio broadcasting concept Free Vector"/>
          <p:cNvPicPr preferRelativeResize="0"/>
          <p:nvPr/>
        </p:nvPicPr>
        <p:blipFill rotWithShape="1">
          <a:blip r:embed="rId5">
            <a:alphaModFix/>
          </a:blip>
          <a:srcRect/>
          <a:stretch/>
        </p:blipFill>
        <p:spPr>
          <a:xfrm>
            <a:off x="6817227" y="1860280"/>
            <a:ext cx="5206687" cy="4000665"/>
          </a:xfrm>
          <a:prstGeom prst="rect">
            <a:avLst/>
          </a:prstGeom>
          <a:noFill/>
          <a:ln>
            <a:noFill/>
          </a:ln>
        </p:spPr>
      </p:pic>
      <p:sp>
        <p:nvSpPr>
          <p:cNvPr id="312" name="Google Shape;312;p20"/>
          <p:cNvSpPr txBox="1"/>
          <p:nvPr/>
        </p:nvSpPr>
        <p:spPr>
          <a:xfrm>
            <a:off x="1095346" y="2365786"/>
            <a:ext cx="5573586" cy="272686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IE" sz="2000" dirty="0" err="1">
                <a:solidFill>
                  <a:srgbClr val="195562"/>
                </a:solidFill>
                <a:latin typeface="Arial"/>
                <a:ea typeface="Arial"/>
                <a:cs typeface="Arial"/>
                <a:sym typeface="Arial"/>
              </a:rPr>
              <a:t>Το</a:t>
            </a:r>
            <a:r>
              <a:rPr lang="en-IE" sz="2000" dirty="0">
                <a:solidFill>
                  <a:srgbClr val="195562"/>
                </a:solidFill>
                <a:latin typeface="Arial"/>
                <a:ea typeface="Arial"/>
                <a:cs typeface="Arial"/>
                <a:sym typeface="Arial"/>
              </a:rPr>
              <a:t> </a:t>
            </a:r>
            <a:r>
              <a:rPr lang="en-IE" sz="2000" b="1" dirty="0">
                <a:solidFill>
                  <a:srgbClr val="29BA86"/>
                </a:solidFill>
                <a:latin typeface="Arial"/>
                <a:ea typeface="Arial"/>
                <a:cs typeface="Arial"/>
                <a:sym typeface="Arial"/>
              </a:rPr>
              <a:t>Podcast </a:t>
            </a:r>
            <a:r>
              <a:rPr lang="en-IE" sz="2000" dirty="0" err="1">
                <a:solidFill>
                  <a:srgbClr val="195562"/>
                </a:solidFill>
                <a:latin typeface="Arial"/>
                <a:ea typeface="Arial"/>
                <a:cs typeface="Arial"/>
                <a:sym typeface="Arial"/>
              </a:rPr>
              <a:t>είν</a:t>
            </a:r>
            <a:r>
              <a:rPr lang="en-IE" sz="2000" dirty="0">
                <a:solidFill>
                  <a:srgbClr val="195562"/>
                </a:solidFill>
                <a:latin typeface="Arial"/>
                <a:ea typeface="Arial"/>
                <a:cs typeface="Arial"/>
                <a:sym typeface="Arial"/>
              </a:rPr>
              <a:t>αι μια επεισοδιακή σειρά ψηφιακών ηχητικών ή βιντεοσκοπημένων αρχείων που συχνά επικεντρώνονται σε ένα συγκεκριμένο θέμα ή θέμα, τα οποία οι μαθητές μπορούν να κατεβάσουν και να ακούσουν στις κινητές συσκευές τους ανά πάσα στιγμή, επιτρέποντάς τους να τα ακούνε ενώ κάνουν άλλες δραστηριότητες. </a:t>
            </a:r>
            <a:endParaRPr sz="2000" dirty="0">
              <a:solidFill>
                <a:srgbClr val="19556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21"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318" name="Google Shape;318;p21"/>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19" name="Google Shape;319;p21"/>
          <p:cNvSpPr txBox="1"/>
          <p:nvPr/>
        </p:nvSpPr>
        <p:spPr>
          <a:xfrm>
            <a:off x="1554593" y="225706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 dd</a:t>
            </a:r>
            <a:endParaRPr/>
          </a:p>
        </p:txBody>
      </p:sp>
      <p:sp>
        <p:nvSpPr>
          <p:cNvPr id="320" name="Google Shape;320;p21"/>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21" name="Google Shape;321;p21"/>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22" name="Google Shape;322;p21"/>
          <p:cNvSpPr txBox="1">
            <a:spLocks noGrp="1"/>
          </p:cNvSpPr>
          <p:nvPr>
            <p:ph type="title"/>
          </p:nvPr>
        </p:nvSpPr>
        <p:spPr>
          <a:xfrm>
            <a:off x="1095346" y="1091981"/>
            <a:ext cx="7343192" cy="4917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9BB89"/>
              </a:buClr>
              <a:buSzPts val="4000"/>
              <a:buFont typeface="Quattrocento Sans"/>
              <a:buNone/>
            </a:pPr>
            <a:r>
              <a:rPr lang="en-IE" sz="4000" b="1">
                <a:solidFill>
                  <a:srgbClr val="29BB89"/>
                </a:solidFill>
                <a:latin typeface="Quattrocento Sans"/>
                <a:ea typeface="Quattrocento Sans"/>
                <a:cs typeface="Quattrocento Sans"/>
                <a:sym typeface="Quattrocento Sans"/>
              </a:rPr>
              <a:t>Ακουστικές διαλέξεις (podcasting)</a:t>
            </a:r>
            <a:endParaRPr/>
          </a:p>
        </p:txBody>
      </p:sp>
      <p:pic>
        <p:nvPicPr>
          <p:cNvPr id="323" name="Google Shape;323;p21"/>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324" name="Google Shape;324;p21"/>
          <p:cNvSpPr txBox="1"/>
          <p:nvPr/>
        </p:nvSpPr>
        <p:spPr>
          <a:xfrm>
            <a:off x="1095346" y="2139226"/>
            <a:ext cx="4832010" cy="2858499"/>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IE" sz="2400" dirty="0">
                <a:solidFill>
                  <a:srgbClr val="195562"/>
                </a:solidFill>
                <a:latin typeface="Arial"/>
                <a:ea typeface="Arial"/>
                <a:cs typeface="Arial"/>
                <a:sym typeface="Arial"/>
              </a:rPr>
              <a:t>Τα podcasts </a:t>
            </a:r>
            <a:r>
              <a:rPr lang="en-IE" sz="2400" dirty="0" err="1">
                <a:solidFill>
                  <a:srgbClr val="195562"/>
                </a:solidFill>
                <a:latin typeface="Arial"/>
                <a:ea typeface="Arial"/>
                <a:cs typeface="Arial"/>
                <a:sym typeface="Arial"/>
              </a:rPr>
              <a:t>συχνά</a:t>
            </a:r>
            <a:r>
              <a:rPr lang="en-IE" sz="2400" dirty="0">
                <a:solidFill>
                  <a:srgbClr val="195562"/>
                </a:solidFill>
                <a:latin typeface="Arial"/>
                <a:ea typeface="Arial"/>
                <a:cs typeface="Arial"/>
                <a:sym typeface="Arial"/>
              </a:rPr>
              <a:t> κατα</a:t>
            </a:r>
            <a:r>
              <a:rPr lang="en-IE" sz="2400" dirty="0" err="1">
                <a:solidFill>
                  <a:srgbClr val="195562"/>
                </a:solidFill>
                <a:latin typeface="Arial"/>
                <a:ea typeface="Arial"/>
                <a:cs typeface="Arial"/>
                <a:sym typeface="Arial"/>
              </a:rPr>
              <a:t>γράφουν</a:t>
            </a:r>
            <a:r>
              <a:rPr lang="en-IE" sz="2400" dirty="0">
                <a:solidFill>
                  <a:srgbClr val="195562"/>
                </a:solidFill>
                <a:latin typeface="Arial"/>
                <a:ea typeface="Arial"/>
                <a:cs typeface="Arial"/>
                <a:sym typeface="Arial"/>
              </a:rPr>
              <a:t> </a:t>
            </a:r>
            <a:r>
              <a:rPr lang="en-IE" sz="2400" dirty="0" err="1">
                <a:solidFill>
                  <a:srgbClr val="195562"/>
                </a:solidFill>
                <a:latin typeface="Arial"/>
                <a:ea typeface="Arial"/>
                <a:cs typeface="Arial"/>
                <a:sym typeface="Arial"/>
              </a:rPr>
              <a:t>ζωντ</a:t>
            </a:r>
            <a:r>
              <a:rPr lang="en-IE" sz="2400" dirty="0">
                <a:solidFill>
                  <a:srgbClr val="195562"/>
                </a:solidFill>
                <a:latin typeface="Arial"/>
                <a:ea typeface="Arial"/>
                <a:cs typeface="Arial"/>
                <a:sym typeface="Arial"/>
              </a:rPr>
              <a:t>ανές διαλέξεις ή μια συζήτηση μεταξύ δύο ατόμων, συμπεριλαμβανομένων ερωτήσεων και απαντήσεων που μπορεί επίσης να είναι χρήσιμες για τον εκπαιδευόμενο.</a:t>
            </a:r>
            <a:endParaRPr sz="1100" dirty="0"/>
          </a:p>
        </p:txBody>
      </p:sp>
      <p:pic>
        <p:nvPicPr>
          <p:cNvPr id="325" name="Google Shape;325;p21" descr="Podcast concept illustration Free Vector"/>
          <p:cNvPicPr preferRelativeResize="0"/>
          <p:nvPr/>
        </p:nvPicPr>
        <p:blipFill rotWithShape="1">
          <a:blip r:embed="rId5">
            <a:alphaModFix/>
          </a:blip>
          <a:srcRect/>
          <a:stretch/>
        </p:blipFill>
        <p:spPr>
          <a:xfrm>
            <a:off x="6049500" y="2032048"/>
            <a:ext cx="5962650" cy="3971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22"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331" name="Google Shape;331;p2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32" name="Google Shape;332;p22"/>
          <p:cNvSpPr txBox="1"/>
          <p:nvPr/>
        </p:nvSpPr>
        <p:spPr>
          <a:xfrm>
            <a:off x="1554593" y="225706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 dd</a:t>
            </a:r>
            <a:endParaRPr/>
          </a:p>
        </p:txBody>
      </p:sp>
      <p:sp>
        <p:nvSpPr>
          <p:cNvPr id="333" name="Google Shape;333;p2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34" name="Google Shape;334;p2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35" name="Google Shape;335;p22"/>
          <p:cNvSpPr txBox="1">
            <a:spLocks noGrp="1"/>
          </p:cNvSpPr>
          <p:nvPr>
            <p:ph type="title"/>
          </p:nvPr>
        </p:nvSpPr>
        <p:spPr>
          <a:xfrm>
            <a:off x="1078532" y="1086196"/>
            <a:ext cx="7343192" cy="4917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9BB89"/>
              </a:buClr>
              <a:buSzPts val="4000"/>
              <a:buFont typeface="Quattrocento Sans"/>
              <a:buNone/>
            </a:pPr>
            <a:r>
              <a:rPr lang="en-IE" sz="4000" b="1">
                <a:solidFill>
                  <a:srgbClr val="29BB89"/>
                </a:solidFill>
                <a:latin typeface="Quattrocento Sans"/>
                <a:ea typeface="Quattrocento Sans"/>
                <a:cs typeface="Quattrocento Sans"/>
                <a:sym typeface="Quattrocento Sans"/>
              </a:rPr>
              <a:t>Ακουστικές διαλέξεις (podcasting)</a:t>
            </a:r>
            <a:endParaRPr/>
          </a:p>
        </p:txBody>
      </p:sp>
      <p:pic>
        <p:nvPicPr>
          <p:cNvPr id="336" name="Google Shape;336;p22"/>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337" name="Google Shape;337;p22"/>
          <p:cNvSpPr txBox="1"/>
          <p:nvPr/>
        </p:nvSpPr>
        <p:spPr>
          <a:xfrm>
            <a:off x="1078532" y="2159309"/>
            <a:ext cx="6170324" cy="315877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IE" sz="2000" dirty="0">
                <a:solidFill>
                  <a:srgbClr val="195562"/>
                </a:solidFill>
                <a:latin typeface="Calibri"/>
                <a:ea typeface="Calibri"/>
                <a:cs typeface="Calibri"/>
                <a:sym typeface="Calibri"/>
              </a:rPr>
              <a:t>Ο </a:t>
            </a:r>
            <a:r>
              <a:rPr lang="en-IE" sz="2000" dirty="0" err="1">
                <a:solidFill>
                  <a:srgbClr val="195562"/>
                </a:solidFill>
                <a:latin typeface="Calibri"/>
                <a:ea typeface="Calibri"/>
                <a:cs typeface="Calibri"/>
                <a:sym typeface="Calibri"/>
              </a:rPr>
              <a:t>ήχος</a:t>
            </a:r>
            <a:r>
              <a:rPr lang="en-IE" sz="2000" dirty="0">
                <a:solidFill>
                  <a:srgbClr val="195562"/>
                </a:solidFill>
                <a:latin typeface="Calibri"/>
                <a:ea typeface="Calibri"/>
                <a:cs typeface="Calibri"/>
                <a:sym typeface="Calibri"/>
              </a:rPr>
              <a:t> </a:t>
            </a:r>
            <a:r>
              <a:rPr lang="en-IE" sz="2000" dirty="0" err="1">
                <a:solidFill>
                  <a:srgbClr val="195562"/>
                </a:solidFill>
                <a:latin typeface="Calibri"/>
                <a:ea typeface="Calibri"/>
                <a:cs typeface="Calibri"/>
                <a:sym typeface="Calibri"/>
              </a:rPr>
              <a:t>είν</a:t>
            </a:r>
            <a:r>
              <a:rPr lang="en-IE" sz="2000" dirty="0">
                <a:solidFill>
                  <a:srgbClr val="195562"/>
                </a:solidFill>
                <a:latin typeface="Calibri"/>
                <a:ea typeface="Calibri"/>
                <a:cs typeface="Calibri"/>
                <a:sym typeface="Calibri"/>
              </a:rPr>
              <a:t>αι ένας ισχυρός τρόπος μετάδοσης πληροφοριών, ειδικά σε απομακρυσμένες τοποθεσίες. </a:t>
            </a:r>
            <a:endParaRPr sz="1200" dirty="0"/>
          </a:p>
          <a:p>
            <a:pPr marL="0" marR="0" lvl="0" indent="0" algn="just" rtl="0">
              <a:lnSpc>
                <a:spcPct val="107000"/>
              </a:lnSpc>
              <a:spcBef>
                <a:spcPts val="800"/>
              </a:spcBef>
              <a:spcAft>
                <a:spcPts val="0"/>
              </a:spcAft>
              <a:buNone/>
            </a:pPr>
            <a:r>
              <a:rPr lang="en-IE" sz="2000" dirty="0">
                <a:solidFill>
                  <a:srgbClr val="195562"/>
                </a:solidFill>
                <a:latin typeface="Calibri"/>
                <a:ea typeface="Calibri"/>
                <a:cs typeface="Calibri"/>
                <a:sym typeface="Calibri"/>
              </a:rPr>
              <a:t>Επιπ</a:t>
            </a:r>
            <a:r>
              <a:rPr lang="en-IE" sz="2000" dirty="0" err="1">
                <a:solidFill>
                  <a:srgbClr val="195562"/>
                </a:solidFill>
                <a:latin typeface="Calibri"/>
                <a:ea typeface="Calibri"/>
                <a:cs typeface="Calibri"/>
                <a:sym typeface="Calibri"/>
              </a:rPr>
              <a:t>λέον</a:t>
            </a:r>
            <a:r>
              <a:rPr lang="en-IE" sz="2000" dirty="0">
                <a:solidFill>
                  <a:srgbClr val="195562"/>
                </a:solidFill>
                <a:latin typeface="Calibri"/>
                <a:ea typeface="Calibri"/>
                <a:cs typeface="Calibri"/>
                <a:sym typeface="Calibri"/>
              </a:rPr>
              <a:t>, η </a:t>
            </a:r>
            <a:r>
              <a:rPr lang="en-IE" sz="2000" dirty="0" err="1">
                <a:solidFill>
                  <a:srgbClr val="195562"/>
                </a:solidFill>
                <a:latin typeface="Calibri"/>
                <a:ea typeface="Calibri"/>
                <a:cs typeface="Calibri"/>
                <a:sym typeface="Calibri"/>
              </a:rPr>
              <a:t>φωνή</a:t>
            </a:r>
            <a:r>
              <a:rPr lang="en-IE" sz="2000" dirty="0">
                <a:solidFill>
                  <a:srgbClr val="195562"/>
                </a:solidFill>
                <a:latin typeface="Calibri"/>
                <a:ea typeface="Calibri"/>
                <a:cs typeface="Calibri"/>
                <a:sym typeface="Calibri"/>
              </a:rPr>
              <a:t> </a:t>
            </a:r>
            <a:r>
              <a:rPr lang="en-IE" sz="2000" dirty="0" err="1">
                <a:solidFill>
                  <a:srgbClr val="195562"/>
                </a:solidFill>
                <a:latin typeface="Calibri"/>
                <a:ea typeface="Calibri"/>
                <a:cs typeface="Calibri"/>
                <a:sym typeface="Calibri"/>
              </a:rPr>
              <a:t>του</a:t>
            </a:r>
            <a:r>
              <a:rPr lang="en-IE" sz="2000" dirty="0">
                <a:solidFill>
                  <a:srgbClr val="195562"/>
                </a:solidFill>
                <a:latin typeface="Calibri"/>
                <a:ea typeface="Calibri"/>
                <a:cs typeface="Calibri"/>
                <a:sym typeface="Calibri"/>
              </a:rPr>
              <a:t> </a:t>
            </a:r>
            <a:r>
              <a:rPr lang="en-IE" sz="2000" dirty="0" err="1">
                <a:solidFill>
                  <a:srgbClr val="195562"/>
                </a:solidFill>
                <a:latin typeface="Calibri"/>
                <a:ea typeface="Calibri"/>
                <a:cs typeface="Calibri"/>
                <a:sym typeface="Calibri"/>
              </a:rPr>
              <a:t>ομιλητή</a:t>
            </a:r>
            <a:r>
              <a:rPr lang="en-IE" sz="2000" dirty="0">
                <a:solidFill>
                  <a:srgbClr val="195562"/>
                </a:solidFill>
                <a:latin typeface="Calibri"/>
                <a:ea typeface="Calibri"/>
                <a:cs typeface="Calibri"/>
                <a:sym typeface="Calibri"/>
              </a:rPr>
              <a:t> μπ</a:t>
            </a:r>
            <a:r>
              <a:rPr lang="en-IE" sz="2000" dirty="0" err="1">
                <a:solidFill>
                  <a:srgbClr val="195562"/>
                </a:solidFill>
                <a:latin typeface="Calibri"/>
                <a:ea typeface="Calibri"/>
                <a:cs typeface="Calibri"/>
                <a:sym typeface="Calibri"/>
              </a:rPr>
              <a:t>ορεί</a:t>
            </a:r>
            <a:r>
              <a:rPr lang="en-IE" sz="2000" dirty="0">
                <a:solidFill>
                  <a:srgbClr val="195562"/>
                </a:solidFill>
                <a:latin typeface="Calibri"/>
                <a:ea typeface="Calibri"/>
                <a:cs typeface="Calibri"/>
                <a:sym typeface="Calibri"/>
              </a:rPr>
              <a:t> να </a:t>
            </a:r>
            <a:r>
              <a:rPr lang="en-IE" sz="2000" dirty="0" err="1">
                <a:solidFill>
                  <a:srgbClr val="195562"/>
                </a:solidFill>
                <a:latin typeface="Calibri"/>
                <a:ea typeface="Calibri"/>
                <a:cs typeface="Calibri"/>
                <a:sym typeface="Calibri"/>
              </a:rPr>
              <a:t>είν</a:t>
            </a:r>
            <a:r>
              <a:rPr lang="en-IE" sz="2000" dirty="0">
                <a:solidFill>
                  <a:srgbClr val="195562"/>
                </a:solidFill>
                <a:latin typeface="Calibri"/>
                <a:ea typeface="Calibri"/>
                <a:cs typeface="Calibri"/>
                <a:sym typeface="Calibri"/>
              </a:rPr>
              <a:t>αι αξιομνημόνευτη και να βοηθήσει τους μαθητές να διατηρήσουν και να ανακτήσουν τις πληροφορίες αργότερα. </a:t>
            </a:r>
            <a:r>
              <a:rPr lang="en-IE" sz="2000" dirty="0" err="1">
                <a:solidFill>
                  <a:srgbClr val="195562"/>
                </a:solidFill>
                <a:latin typeface="Calibri"/>
                <a:ea typeface="Calibri"/>
                <a:cs typeface="Calibri"/>
                <a:sym typeface="Calibri"/>
              </a:rPr>
              <a:t>Το</a:t>
            </a:r>
            <a:r>
              <a:rPr lang="en-IE" sz="2000" dirty="0">
                <a:solidFill>
                  <a:srgbClr val="195562"/>
                </a:solidFill>
                <a:latin typeface="Calibri"/>
                <a:ea typeface="Calibri"/>
                <a:cs typeface="Calibri"/>
                <a:sym typeface="Calibri"/>
              </a:rPr>
              <a:t> να σας </a:t>
            </a:r>
            <a:r>
              <a:rPr lang="en-IE" sz="2000" dirty="0" err="1">
                <a:solidFill>
                  <a:srgbClr val="195562"/>
                </a:solidFill>
                <a:latin typeface="Calibri"/>
                <a:ea typeface="Calibri"/>
                <a:cs typeface="Calibri"/>
                <a:sym typeface="Calibri"/>
              </a:rPr>
              <a:t>μιλάει</a:t>
            </a:r>
            <a:r>
              <a:rPr lang="en-IE" sz="2000" dirty="0">
                <a:solidFill>
                  <a:srgbClr val="195562"/>
                </a:solidFill>
                <a:latin typeface="Calibri"/>
                <a:ea typeface="Calibri"/>
                <a:cs typeface="Calibri"/>
                <a:sym typeface="Calibri"/>
              </a:rPr>
              <a:t> </a:t>
            </a:r>
            <a:r>
              <a:rPr lang="en-IE" sz="2000" dirty="0" err="1">
                <a:solidFill>
                  <a:srgbClr val="195562"/>
                </a:solidFill>
                <a:latin typeface="Calibri"/>
                <a:ea typeface="Calibri"/>
                <a:cs typeface="Calibri"/>
                <a:sym typeface="Calibri"/>
              </a:rPr>
              <a:t>κά</a:t>
            </a:r>
            <a:r>
              <a:rPr lang="en-IE" sz="2000" dirty="0">
                <a:solidFill>
                  <a:srgbClr val="195562"/>
                </a:solidFill>
                <a:latin typeface="Calibri"/>
                <a:ea typeface="Calibri"/>
                <a:cs typeface="Calibri"/>
                <a:sym typeface="Calibri"/>
              </a:rPr>
              <a:t>ποιος απευθείας σε εσάς βελτιώνει την οικειότητα και έχει οφέλη για τους εκπαιδευτικούς που επιθυμούν να δημιουργήσουν ένα αίσθημα του ανήκειν στην εξ αποστάσεως εκπαίδευση. </a:t>
            </a:r>
            <a:endParaRPr sz="1200" dirty="0"/>
          </a:p>
        </p:txBody>
      </p:sp>
      <p:pic>
        <p:nvPicPr>
          <p:cNvPr id="338" name="Google Shape;338;p22" descr="Popular music abstract concept illustration. popular singer tour, pop music industry, top chart artist, musical band production service, recording studio, book for event Free Vector"/>
          <p:cNvPicPr preferRelativeResize="0"/>
          <p:nvPr/>
        </p:nvPicPr>
        <p:blipFill rotWithShape="1">
          <a:blip r:embed="rId5">
            <a:alphaModFix/>
          </a:blip>
          <a:srcRect/>
          <a:stretch/>
        </p:blipFill>
        <p:spPr>
          <a:xfrm>
            <a:off x="7261414" y="1695426"/>
            <a:ext cx="4540335" cy="45403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3"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344" name="Google Shape;344;p23"/>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45" name="Google Shape;345;p23"/>
          <p:cNvSpPr txBox="1"/>
          <p:nvPr/>
        </p:nvSpPr>
        <p:spPr>
          <a:xfrm>
            <a:off x="1554593" y="225706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 dd</a:t>
            </a:r>
            <a:endParaRPr/>
          </a:p>
        </p:txBody>
      </p:sp>
      <p:sp>
        <p:nvSpPr>
          <p:cNvPr id="346" name="Google Shape;346;p23"/>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47" name="Google Shape;347;p23"/>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48" name="Google Shape;348;p23"/>
          <p:cNvSpPr txBox="1">
            <a:spLocks noGrp="1"/>
          </p:cNvSpPr>
          <p:nvPr>
            <p:ph type="title"/>
          </p:nvPr>
        </p:nvSpPr>
        <p:spPr>
          <a:xfrm>
            <a:off x="1127599" y="1114031"/>
            <a:ext cx="7343192" cy="4917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9BB89"/>
              </a:buClr>
              <a:buSzPts val="4000"/>
              <a:buFont typeface="Quattrocento Sans"/>
              <a:buNone/>
            </a:pPr>
            <a:r>
              <a:rPr lang="en-IE" sz="4000" b="1">
                <a:solidFill>
                  <a:srgbClr val="29BB89"/>
                </a:solidFill>
                <a:latin typeface="Quattrocento Sans"/>
                <a:ea typeface="Quattrocento Sans"/>
                <a:cs typeface="Quattrocento Sans"/>
                <a:sym typeface="Quattrocento Sans"/>
              </a:rPr>
              <a:t>Ακουστικές διαλέξεις (podcasting)</a:t>
            </a:r>
            <a:endParaRPr/>
          </a:p>
        </p:txBody>
      </p:sp>
      <p:pic>
        <p:nvPicPr>
          <p:cNvPr id="349" name="Google Shape;349;p23"/>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350" name="Google Shape;350;p23"/>
          <p:cNvSpPr txBox="1"/>
          <p:nvPr/>
        </p:nvSpPr>
        <p:spPr>
          <a:xfrm>
            <a:off x="1127599" y="1995205"/>
            <a:ext cx="5547430" cy="375143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IE" sz="2400" dirty="0" err="1">
                <a:solidFill>
                  <a:srgbClr val="195562"/>
                </a:solidFill>
                <a:latin typeface="Calibri"/>
                <a:ea typeface="Calibri"/>
                <a:cs typeface="Calibri"/>
                <a:sym typeface="Calibri"/>
              </a:rPr>
              <a:t>Με</a:t>
            </a:r>
            <a:r>
              <a:rPr lang="en-IE" sz="2400" dirty="0">
                <a:solidFill>
                  <a:srgbClr val="195562"/>
                </a:solidFill>
                <a:latin typeface="Calibri"/>
                <a:ea typeface="Calibri"/>
                <a:cs typeface="Calibri"/>
                <a:sym typeface="Calibri"/>
              </a:rPr>
              <a:t> τα podcast, ο </a:t>
            </a:r>
            <a:r>
              <a:rPr lang="en-IE" sz="2400" dirty="0" err="1">
                <a:solidFill>
                  <a:srgbClr val="195562"/>
                </a:solidFill>
                <a:latin typeface="Calibri"/>
                <a:ea typeface="Calibri"/>
                <a:cs typeface="Calibri"/>
                <a:sym typeface="Calibri"/>
              </a:rPr>
              <a:t>ομιλητής</a:t>
            </a:r>
            <a:r>
              <a:rPr lang="en-IE" sz="2400" dirty="0">
                <a:solidFill>
                  <a:srgbClr val="195562"/>
                </a:solidFill>
                <a:latin typeface="Calibri"/>
                <a:ea typeface="Calibri"/>
                <a:cs typeface="Calibri"/>
                <a:sym typeface="Calibri"/>
              </a:rPr>
              <a:t> μπ</a:t>
            </a:r>
            <a:r>
              <a:rPr lang="en-IE" sz="2400" dirty="0" err="1">
                <a:solidFill>
                  <a:srgbClr val="195562"/>
                </a:solidFill>
                <a:latin typeface="Calibri"/>
                <a:ea typeface="Calibri"/>
                <a:cs typeface="Calibri"/>
                <a:sym typeface="Calibri"/>
              </a:rPr>
              <a:t>ορεί</a:t>
            </a:r>
            <a:r>
              <a:rPr lang="en-IE" sz="2400" dirty="0">
                <a:solidFill>
                  <a:srgbClr val="195562"/>
                </a:solidFill>
                <a:latin typeface="Calibri"/>
                <a:ea typeface="Calibri"/>
                <a:cs typeface="Calibri"/>
                <a:sym typeface="Calibri"/>
              </a:rPr>
              <a:t> να </a:t>
            </a:r>
            <a:r>
              <a:rPr lang="en-IE" sz="2400" dirty="0" err="1">
                <a:solidFill>
                  <a:srgbClr val="195562"/>
                </a:solidFill>
                <a:latin typeface="Calibri"/>
                <a:ea typeface="Calibri"/>
                <a:cs typeface="Calibri"/>
                <a:sym typeface="Calibri"/>
              </a:rPr>
              <a:t>δώσει</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έμφ</a:t>
            </a:r>
            <a:r>
              <a:rPr lang="en-IE" sz="2400" dirty="0">
                <a:solidFill>
                  <a:srgbClr val="195562"/>
                </a:solidFill>
                <a:latin typeface="Calibri"/>
                <a:ea typeface="Calibri"/>
                <a:cs typeface="Calibri"/>
                <a:sym typeface="Calibri"/>
              </a:rPr>
              <a:t>αση, τονισμό και κλίση σε λέξεις ή φράσεις για να κατανοήσει έννοιες σε συντομότερο χρόνο σε σύγκριση με την ανάγνωση.</a:t>
            </a:r>
            <a:endParaRPr sz="1200" dirty="0"/>
          </a:p>
          <a:p>
            <a:pPr marL="0" marR="0" lvl="0" indent="0" algn="just" rtl="0">
              <a:lnSpc>
                <a:spcPct val="107000"/>
              </a:lnSpc>
              <a:spcBef>
                <a:spcPts val="800"/>
              </a:spcBef>
              <a:spcAft>
                <a:spcPts val="0"/>
              </a:spcAft>
              <a:buNone/>
            </a:pPr>
            <a:r>
              <a:rPr lang="en-IE" sz="2400" dirty="0" err="1">
                <a:solidFill>
                  <a:srgbClr val="195562"/>
                </a:solidFill>
                <a:latin typeface="Calibri"/>
                <a:ea typeface="Calibri"/>
                <a:cs typeface="Calibri"/>
                <a:sym typeface="Calibri"/>
              </a:rPr>
              <a:t>Αυτό</a:t>
            </a:r>
            <a:r>
              <a:rPr lang="en-IE" sz="2400" dirty="0">
                <a:solidFill>
                  <a:srgbClr val="195562"/>
                </a:solidFill>
                <a:latin typeface="Calibri"/>
                <a:ea typeface="Calibri"/>
                <a:cs typeface="Calibri"/>
                <a:sym typeface="Calibri"/>
              </a:rPr>
              <a:t> μπ</a:t>
            </a:r>
            <a:r>
              <a:rPr lang="en-IE" sz="2400" dirty="0" err="1">
                <a:solidFill>
                  <a:srgbClr val="195562"/>
                </a:solidFill>
                <a:latin typeface="Calibri"/>
                <a:ea typeface="Calibri"/>
                <a:cs typeface="Calibri"/>
                <a:sym typeface="Calibri"/>
              </a:rPr>
              <a:t>ορεί</a:t>
            </a:r>
            <a:r>
              <a:rPr lang="en-IE" sz="2400" dirty="0">
                <a:solidFill>
                  <a:srgbClr val="195562"/>
                </a:solidFill>
                <a:latin typeface="Calibri"/>
                <a:ea typeface="Calibri"/>
                <a:cs typeface="Calibri"/>
                <a:sym typeface="Calibri"/>
              </a:rPr>
              <a:t> να β</a:t>
            </a:r>
            <a:r>
              <a:rPr lang="en-IE" sz="2400" dirty="0" err="1">
                <a:solidFill>
                  <a:srgbClr val="195562"/>
                </a:solidFill>
                <a:latin typeface="Calibri"/>
                <a:ea typeface="Calibri"/>
                <a:cs typeface="Calibri"/>
                <a:sym typeface="Calibri"/>
              </a:rPr>
              <a:t>οηθήσει</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τους</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εκ</a:t>
            </a:r>
            <a:r>
              <a:rPr lang="en-IE" sz="2400" dirty="0">
                <a:solidFill>
                  <a:srgbClr val="195562"/>
                </a:solidFill>
                <a:latin typeface="Calibri"/>
                <a:ea typeface="Calibri"/>
                <a:cs typeface="Calibri"/>
                <a:sym typeface="Calibri"/>
              </a:rPr>
              <a:t>παιδευτικούς να παρέχουν περισσότερες πληροφορίες σε σύγκριση με το γραπτό υλικό.</a:t>
            </a:r>
            <a:endParaRPr sz="2400" dirty="0">
              <a:solidFill>
                <a:srgbClr val="195562"/>
              </a:solidFill>
              <a:latin typeface="Calibri"/>
              <a:ea typeface="Calibri"/>
              <a:cs typeface="Calibri"/>
              <a:sym typeface="Calibri"/>
            </a:endParaRPr>
          </a:p>
        </p:txBody>
      </p:sp>
      <p:pic>
        <p:nvPicPr>
          <p:cNvPr id="351" name="Google Shape;351;p23" descr="Dialog, Tip, Advice, Hint, Speaking, Talking"/>
          <p:cNvPicPr preferRelativeResize="0"/>
          <p:nvPr/>
        </p:nvPicPr>
        <p:blipFill rotWithShape="1">
          <a:blip r:embed="rId5">
            <a:alphaModFix/>
          </a:blip>
          <a:srcRect/>
          <a:stretch/>
        </p:blipFill>
        <p:spPr>
          <a:xfrm>
            <a:off x="7216878" y="2354623"/>
            <a:ext cx="4624206" cy="32899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2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357" name="Google Shape;357;p24"/>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58" name="Google Shape;358;p24"/>
          <p:cNvSpPr txBox="1"/>
          <p:nvPr/>
        </p:nvSpPr>
        <p:spPr>
          <a:xfrm>
            <a:off x="1554593" y="225706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 dd</a:t>
            </a:r>
            <a:endParaRPr/>
          </a:p>
        </p:txBody>
      </p:sp>
      <p:sp>
        <p:nvSpPr>
          <p:cNvPr id="359" name="Google Shape;359;p24"/>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60" name="Google Shape;360;p24"/>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61" name="Google Shape;361;p24"/>
          <p:cNvSpPr txBox="1">
            <a:spLocks noGrp="1"/>
          </p:cNvSpPr>
          <p:nvPr>
            <p:ph type="title"/>
          </p:nvPr>
        </p:nvSpPr>
        <p:spPr>
          <a:xfrm>
            <a:off x="1099571" y="1086196"/>
            <a:ext cx="7343192" cy="4917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9BB89"/>
              </a:buClr>
              <a:buSzPts val="4000"/>
              <a:buFont typeface="Quattrocento Sans"/>
              <a:buNone/>
            </a:pPr>
            <a:r>
              <a:rPr lang="en-IE" sz="4000" b="1">
                <a:solidFill>
                  <a:srgbClr val="29BB89"/>
                </a:solidFill>
                <a:latin typeface="Quattrocento Sans"/>
                <a:ea typeface="Quattrocento Sans"/>
                <a:cs typeface="Quattrocento Sans"/>
                <a:sym typeface="Quattrocento Sans"/>
              </a:rPr>
              <a:t>Ακουστικές διαλέξεις (podcasting)</a:t>
            </a:r>
            <a:endParaRPr/>
          </a:p>
        </p:txBody>
      </p:sp>
      <p:pic>
        <p:nvPicPr>
          <p:cNvPr id="362" name="Google Shape;362;p24"/>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363" name="Google Shape;363;p24"/>
          <p:cNvSpPr txBox="1"/>
          <p:nvPr/>
        </p:nvSpPr>
        <p:spPr>
          <a:xfrm>
            <a:off x="1099571" y="2180620"/>
            <a:ext cx="5556867" cy="2397539"/>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IE" sz="2000" dirty="0" err="1">
                <a:solidFill>
                  <a:srgbClr val="195562"/>
                </a:solidFill>
                <a:latin typeface="Arial"/>
                <a:ea typeface="Arial"/>
                <a:cs typeface="Arial"/>
                <a:sym typeface="Arial"/>
              </a:rPr>
              <a:t>Ορισμένο</a:t>
            </a:r>
            <a:r>
              <a:rPr lang="en-IE" sz="2000" dirty="0">
                <a:solidFill>
                  <a:srgbClr val="195562"/>
                </a:solidFill>
                <a:latin typeface="Arial"/>
                <a:ea typeface="Arial"/>
                <a:cs typeface="Arial"/>
                <a:sym typeface="Arial"/>
              </a:rPr>
              <a:t> π</a:t>
            </a:r>
            <a:r>
              <a:rPr lang="en-IE" sz="2000" dirty="0" err="1">
                <a:solidFill>
                  <a:srgbClr val="195562"/>
                </a:solidFill>
                <a:latin typeface="Arial"/>
                <a:ea typeface="Arial"/>
                <a:cs typeface="Arial"/>
                <a:sym typeface="Arial"/>
              </a:rPr>
              <a:t>εριεχόμενο</a:t>
            </a:r>
            <a:r>
              <a:rPr lang="en-IE" sz="2000" dirty="0">
                <a:solidFill>
                  <a:srgbClr val="195562"/>
                </a:solidFill>
                <a:latin typeface="Arial"/>
                <a:ea typeface="Arial"/>
                <a:cs typeface="Arial"/>
                <a:sym typeface="Arial"/>
              </a:rPr>
              <a:t>, όπ</a:t>
            </a:r>
            <a:r>
              <a:rPr lang="en-IE" sz="2000" dirty="0" err="1">
                <a:solidFill>
                  <a:srgbClr val="195562"/>
                </a:solidFill>
                <a:latin typeface="Arial"/>
                <a:ea typeface="Arial"/>
                <a:cs typeface="Arial"/>
                <a:sym typeface="Arial"/>
              </a:rPr>
              <a:t>ως</a:t>
            </a:r>
            <a:r>
              <a:rPr lang="en-IE" sz="2000" dirty="0">
                <a:solidFill>
                  <a:srgbClr val="195562"/>
                </a:solidFill>
                <a:latin typeface="Arial"/>
                <a:ea typeface="Arial"/>
                <a:cs typeface="Arial"/>
                <a:sym typeface="Arial"/>
              </a:rPr>
              <a:t> η </a:t>
            </a:r>
            <a:r>
              <a:rPr lang="en-IE" sz="2000" dirty="0" err="1">
                <a:solidFill>
                  <a:srgbClr val="195562"/>
                </a:solidFill>
                <a:latin typeface="Arial"/>
                <a:ea typeface="Arial"/>
                <a:cs typeface="Arial"/>
                <a:sym typeface="Arial"/>
              </a:rPr>
              <a:t>εκ</a:t>
            </a:r>
            <a:r>
              <a:rPr lang="en-IE" sz="2000" dirty="0">
                <a:solidFill>
                  <a:srgbClr val="195562"/>
                </a:solidFill>
                <a:latin typeface="Arial"/>
                <a:ea typeface="Arial"/>
                <a:cs typeface="Arial"/>
                <a:sym typeface="Arial"/>
              </a:rPr>
              <a:t>παίδευση σε γλωσσικές δεξιότητες, η διαπροσωπική επικοινωνία και άλλα θέματα όπου το λεξιλόγιο, η προφορά και οποιεσδήποτε άλλες γλωσσικές αποχρώσεις είναι σημαντικές, επιτυγχάνεται καλύτερα μέσω μαθημάτων που βασίζονται σε ήχο ή με ενισχυμένο ήχο.</a:t>
            </a:r>
            <a:endParaRPr sz="1100" dirty="0"/>
          </a:p>
        </p:txBody>
      </p:sp>
      <p:pic>
        <p:nvPicPr>
          <p:cNvPr id="364" name="Google Shape;364;p24" descr="Hand drawn flat people talking Free Vector"/>
          <p:cNvPicPr preferRelativeResize="0"/>
          <p:nvPr/>
        </p:nvPicPr>
        <p:blipFill rotWithShape="1">
          <a:blip r:embed="rId5">
            <a:alphaModFix/>
          </a:blip>
          <a:srcRect/>
          <a:stretch/>
        </p:blipFill>
        <p:spPr>
          <a:xfrm>
            <a:off x="6887480" y="1559500"/>
            <a:ext cx="4901711" cy="490171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25"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370" name="Google Shape;370;p25"/>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71" name="Google Shape;371;p25"/>
          <p:cNvSpPr txBox="1"/>
          <p:nvPr/>
        </p:nvSpPr>
        <p:spPr>
          <a:xfrm>
            <a:off x="1554593" y="225706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 dd</a:t>
            </a:r>
            <a:endParaRPr/>
          </a:p>
        </p:txBody>
      </p:sp>
      <p:sp>
        <p:nvSpPr>
          <p:cNvPr id="372" name="Google Shape;372;p25"/>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73" name="Google Shape;373;p25"/>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374" name="Google Shape;374;p25"/>
          <p:cNvSpPr txBox="1">
            <a:spLocks noGrp="1"/>
          </p:cNvSpPr>
          <p:nvPr>
            <p:ph type="title"/>
          </p:nvPr>
        </p:nvSpPr>
        <p:spPr>
          <a:xfrm>
            <a:off x="1217490" y="1279498"/>
            <a:ext cx="9293194" cy="5968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9BB89"/>
              </a:buClr>
              <a:buSzPts val="4000"/>
              <a:buFont typeface="Quattrocento Sans"/>
              <a:buNone/>
            </a:pPr>
            <a:r>
              <a:rPr lang="en-IE" sz="4000" b="1">
                <a:solidFill>
                  <a:srgbClr val="29BB89"/>
                </a:solidFill>
                <a:latin typeface="Quattrocento Sans"/>
                <a:ea typeface="Quattrocento Sans"/>
                <a:cs typeface="Quattrocento Sans"/>
                <a:sym typeface="Quattrocento Sans"/>
              </a:rPr>
              <a:t>Πλεονεκτήματα των μαθημάτων με ενισχυμένο ήχο</a:t>
            </a:r>
            <a:endParaRPr/>
          </a:p>
        </p:txBody>
      </p:sp>
      <p:pic>
        <p:nvPicPr>
          <p:cNvPr id="375" name="Google Shape;375;p25"/>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376" name="Google Shape;376;p25"/>
          <p:cNvSpPr txBox="1"/>
          <p:nvPr/>
        </p:nvSpPr>
        <p:spPr>
          <a:xfrm>
            <a:off x="1217490" y="2246961"/>
            <a:ext cx="10674221" cy="246332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195562"/>
              </a:buClr>
              <a:buSzPts val="3200"/>
              <a:buFont typeface="Arial"/>
              <a:buChar char="•"/>
            </a:pPr>
            <a:r>
              <a:rPr lang="en-IE" sz="2400" dirty="0" err="1">
                <a:solidFill>
                  <a:srgbClr val="195562"/>
                </a:solidFill>
                <a:latin typeface="Calibri"/>
                <a:ea typeface="Calibri"/>
                <a:cs typeface="Calibri"/>
                <a:sym typeface="Calibri"/>
              </a:rPr>
              <a:t>Βοηθά</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στη</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δι</a:t>
            </a:r>
            <a:r>
              <a:rPr lang="en-IE" sz="2400" dirty="0">
                <a:solidFill>
                  <a:srgbClr val="195562"/>
                </a:solidFill>
                <a:latin typeface="Calibri"/>
                <a:ea typeface="Calibri"/>
                <a:cs typeface="Calibri"/>
                <a:sym typeface="Calibri"/>
              </a:rPr>
              <a:t>ατήρηση της μνήμης </a:t>
            </a:r>
            <a:endParaRPr sz="2400" dirty="0">
              <a:solidFill>
                <a:srgbClr val="195562"/>
              </a:solidFill>
              <a:latin typeface="Calibri"/>
              <a:ea typeface="Calibri"/>
              <a:cs typeface="Calibri"/>
              <a:sym typeface="Calibri"/>
            </a:endParaRPr>
          </a:p>
          <a:p>
            <a:pPr marL="342900" marR="0" lvl="0" indent="-342900" algn="l" rtl="0">
              <a:lnSpc>
                <a:spcPct val="107000"/>
              </a:lnSpc>
              <a:spcBef>
                <a:spcPts val="0"/>
              </a:spcBef>
              <a:spcAft>
                <a:spcPts val="0"/>
              </a:spcAft>
              <a:buClr>
                <a:srgbClr val="195562"/>
              </a:buClr>
              <a:buSzPts val="3200"/>
              <a:buFont typeface="Arial"/>
              <a:buChar char="•"/>
            </a:pPr>
            <a:r>
              <a:rPr lang="en-IE" sz="2400" dirty="0" err="1">
                <a:solidFill>
                  <a:srgbClr val="195562"/>
                </a:solidFill>
                <a:latin typeface="Calibri"/>
                <a:ea typeface="Calibri"/>
                <a:cs typeface="Calibri"/>
                <a:sym typeface="Calibri"/>
              </a:rPr>
              <a:t>Βελτιώνει</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την</a:t>
            </a:r>
            <a:r>
              <a:rPr lang="en-IE" sz="2400" dirty="0">
                <a:solidFill>
                  <a:srgbClr val="195562"/>
                </a:solidFill>
                <a:latin typeface="Calibri"/>
                <a:ea typeface="Calibri"/>
                <a:cs typeface="Calibri"/>
                <a:sym typeface="Calibri"/>
              </a:rPr>
              <a:t> α</a:t>
            </a:r>
            <a:r>
              <a:rPr lang="en-IE" sz="2400" dirty="0" err="1">
                <a:solidFill>
                  <a:srgbClr val="195562"/>
                </a:solidFill>
                <a:latin typeface="Calibri"/>
                <a:ea typeface="Calibri"/>
                <a:cs typeface="Calibri"/>
                <a:sym typeface="Calibri"/>
              </a:rPr>
              <a:t>ίσθηση</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του</a:t>
            </a:r>
            <a:r>
              <a:rPr lang="en-IE" sz="2400" dirty="0">
                <a:solidFill>
                  <a:srgbClr val="195562"/>
                </a:solidFill>
                <a:latin typeface="Calibri"/>
                <a:ea typeface="Calibri"/>
                <a:cs typeface="Calibri"/>
                <a:sym typeface="Calibri"/>
              </a:rPr>
              <a:t> α</a:t>
            </a:r>
            <a:r>
              <a:rPr lang="en-IE" sz="2400" dirty="0" err="1">
                <a:solidFill>
                  <a:srgbClr val="195562"/>
                </a:solidFill>
                <a:latin typeface="Calibri"/>
                <a:ea typeface="Calibri"/>
                <a:cs typeface="Calibri"/>
                <a:sym typeface="Calibri"/>
              </a:rPr>
              <a:t>νήκειν</a:t>
            </a:r>
            <a:endParaRPr sz="1100" dirty="0"/>
          </a:p>
          <a:p>
            <a:pPr marL="342900" marR="0" lvl="0" indent="-342900" algn="l" rtl="0">
              <a:lnSpc>
                <a:spcPct val="107000"/>
              </a:lnSpc>
              <a:spcBef>
                <a:spcPts val="0"/>
              </a:spcBef>
              <a:spcAft>
                <a:spcPts val="0"/>
              </a:spcAft>
              <a:buClr>
                <a:srgbClr val="195562"/>
              </a:buClr>
              <a:buSzPts val="3200"/>
              <a:buFont typeface="Arial"/>
              <a:buChar char="•"/>
            </a:pPr>
            <a:r>
              <a:rPr lang="en-IE" sz="2400" dirty="0" err="1">
                <a:solidFill>
                  <a:srgbClr val="195562"/>
                </a:solidFill>
                <a:latin typeface="Calibri"/>
                <a:ea typeface="Calibri"/>
                <a:cs typeface="Calibri"/>
                <a:sym typeface="Calibri"/>
              </a:rPr>
              <a:t>Βελτιώνει</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την</a:t>
            </a:r>
            <a:r>
              <a:rPr lang="en-IE" sz="2400" dirty="0">
                <a:solidFill>
                  <a:srgbClr val="195562"/>
                </a:solidFill>
                <a:latin typeface="Calibri"/>
                <a:ea typeface="Calibri"/>
                <a:cs typeface="Calibri"/>
                <a:sym typeface="Calibri"/>
              </a:rPr>
              <a:t> π</a:t>
            </a:r>
            <a:r>
              <a:rPr lang="en-IE" sz="2400" dirty="0" err="1">
                <a:solidFill>
                  <a:srgbClr val="195562"/>
                </a:solidFill>
                <a:latin typeface="Calibri"/>
                <a:ea typeface="Calibri"/>
                <a:cs typeface="Calibri"/>
                <a:sym typeface="Calibri"/>
              </a:rPr>
              <a:t>ροσ</a:t>
            </a:r>
            <a:r>
              <a:rPr lang="en-IE" sz="2400" dirty="0">
                <a:solidFill>
                  <a:srgbClr val="195562"/>
                </a:solidFill>
                <a:latin typeface="Calibri"/>
                <a:ea typeface="Calibri"/>
                <a:cs typeface="Calibri"/>
                <a:sym typeface="Calibri"/>
              </a:rPr>
              <a:t>βασιμότητα</a:t>
            </a:r>
            <a:endParaRPr sz="1100" dirty="0"/>
          </a:p>
          <a:p>
            <a:pPr marL="342900" marR="0" lvl="0" indent="-342900" algn="l" rtl="0">
              <a:lnSpc>
                <a:spcPct val="107000"/>
              </a:lnSpc>
              <a:spcBef>
                <a:spcPts val="0"/>
              </a:spcBef>
              <a:spcAft>
                <a:spcPts val="0"/>
              </a:spcAft>
              <a:buClr>
                <a:srgbClr val="195562"/>
              </a:buClr>
              <a:buSzPts val="3200"/>
              <a:buFont typeface="Arial"/>
              <a:buChar char="•"/>
            </a:pPr>
            <a:r>
              <a:rPr lang="en-IE" sz="2400" dirty="0">
                <a:solidFill>
                  <a:srgbClr val="195562"/>
                </a:solidFill>
                <a:latin typeface="Calibri"/>
                <a:ea typeface="Calibri"/>
                <a:cs typeface="Calibri"/>
                <a:sym typeface="Calibri"/>
              </a:rPr>
              <a:t>Μπ</a:t>
            </a:r>
            <a:r>
              <a:rPr lang="en-IE" sz="2400" dirty="0" err="1">
                <a:solidFill>
                  <a:srgbClr val="195562"/>
                </a:solidFill>
                <a:latin typeface="Calibri"/>
                <a:ea typeface="Calibri"/>
                <a:cs typeface="Calibri"/>
                <a:sym typeface="Calibri"/>
              </a:rPr>
              <a:t>ορεί</a:t>
            </a:r>
            <a:r>
              <a:rPr lang="en-IE" sz="2400" dirty="0">
                <a:solidFill>
                  <a:srgbClr val="195562"/>
                </a:solidFill>
                <a:latin typeface="Calibri"/>
                <a:ea typeface="Calibri"/>
                <a:cs typeface="Calibri"/>
                <a:sym typeface="Calibri"/>
              </a:rPr>
              <a:t> να </a:t>
            </a:r>
            <a:r>
              <a:rPr lang="en-IE" sz="2400" dirty="0" err="1">
                <a:solidFill>
                  <a:srgbClr val="195562"/>
                </a:solidFill>
                <a:latin typeface="Calibri"/>
                <a:ea typeface="Calibri"/>
                <a:cs typeface="Calibri"/>
                <a:sym typeface="Calibri"/>
              </a:rPr>
              <a:t>φτάσει</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σε</a:t>
            </a:r>
            <a:r>
              <a:rPr lang="en-IE" sz="2400" dirty="0">
                <a:solidFill>
                  <a:srgbClr val="195562"/>
                </a:solidFill>
                <a:latin typeface="Calibri"/>
                <a:ea typeface="Calibri"/>
                <a:cs typeface="Calibri"/>
                <a:sym typeface="Calibri"/>
              </a:rPr>
              <a:t> απ</a:t>
            </a:r>
            <a:r>
              <a:rPr lang="en-IE" sz="2400" dirty="0" err="1">
                <a:solidFill>
                  <a:srgbClr val="195562"/>
                </a:solidFill>
                <a:latin typeface="Calibri"/>
                <a:ea typeface="Calibri"/>
                <a:cs typeface="Calibri"/>
                <a:sym typeface="Calibri"/>
              </a:rPr>
              <a:t>ομ</a:t>
            </a:r>
            <a:r>
              <a:rPr lang="en-IE" sz="2400" dirty="0">
                <a:solidFill>
                  <a:srgbClr val="195562"/>
                </a:solidFill>
                <a:latin typeface="Calibri"/>
                <a:ea typeface="Calibri"/>
                <a:cs typeface="Calibri"/>
                <a:sym typeface="Calibri"/>
              </a:rPr>
              <a:t>ακρυσμένες, απομονωμένες τοποθεσίες</a:t>
            </a:r>
            <a:endParaRPr sz="1100" dirty="0"/>
          </a:p>
          <a:p>
            <a:pPr marL="342900" marR="0" lvl="0" indent="-342900" algn="l" rtl="0">
              <a:lnSpc>
                <a:spcPct val="107000"/>
              </a:lnSpc>
              <a:spcBef>
                <a:spcPts val="0"/>
              </a:spcBef>
              <a:spcAft>
                <a:spcPts val="0"/>
              </a:spcAft>
              <a:buClr>
                <a:srgbClr val="195562"/>
              </a:buClr>
              <a:buSzPts val="3200"/>
              <a:buFont typeface="Arial"/>
              <a:buChar char="•"/>
            </a:pPr>
            <a:r>
              <a:rPr lang="en-IE" sz="2400" dirty="0">
                <a:solidFill>
                  <a:srgbClr val="195562"/>
                </a:solidFill>
                <a:latin typeface="Calibri"/>
                <a:ea typeface="Calibri"/>
                <a:cs typeface="Calibri"/>
                <a:sym typeface="Calibri"/>
              </a:rPr>
              <a:t>Κατα</a:t>
            </a:r>
            <a:r>
              <a:rPr lang="en-IE" sz="2400" dirty="0" err="1">
                <a:solidFill>
                  <a:srgbClr val="195562"/>
                </a:solidFill>
                <a:latin typeface="Calibri"/>
                <a:ea typeface="Calibri"/>
                <a:cs typeface="Calibri"/>
                <a:sym typeface="Calibri"/>
              </a:rPr>
              <a:t>λληλότερη</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γι</a:t>
            </a:r>
            <a:r>
              <a:rPr lang="en-IE" sz="2400" dirty="0">
                <a:solidFill>
                  <a:srgbClr val="195562"/>
                </a:solidFill>
                <a:latin typeface="Calibri"/>
                <a:ea typeface="Calibri"/>
                <a:cs typeface="Calibri"/>
                <a:sym typeface="Calibri"/>
              </a:rPr>
              <a:t>α δεξιότητες επικοινωνίας</a:t>
            </a:r>
            <a:endParaRPr sz="1100" dirty="0"/>
          </a:p>
          <a:p>
            <a:pPr marL="342900" marR="0" lvl="0" indent="-342900" algn="l" rtl="0">
              <a:lnSpc>
                <a:spcPct val="107000"/>
              </a:lnSpc>
              <a:spcBef>
                <a:spcPts val="0"/>
              </a:spcBef>
              <a:spcAft>
                <a:spcPts val="0"/>
              </a:spcAft>
              <a:buClr>
                <a:srgbClr val="195562"/>
              </a:buClr>
              <a:buSzPts val="3200"/>
              <a:buFont typeface="Arial"/>
              <a:buChar char="•"/>
            </a:pPr>
            <a:r>
              <a:rPr lang="en-IE" sz="2400" dirty="0">
                <a:solidFill>
                  <a:srgbClr val="195562"/>
                </a:solidFill>
                <a:latin typeface="Calibri"/>
                <a:ea typeface="Calibri"/>
                <a:cs typeface="Calibri"/>
                <a:sym typeface="Calibri"/>
              </a:rPr>
              <a:t>Επ</a:t>
            </a:r>
            <a:r>
              <a:rPr lang="en-IE" sz="2400" dirty="0" err="1">
                <a:solidFill>
                  <a:srgbClr val="195562"/>
                </a:solidFill>
                <a:latin typeface="Calibri"/>
                <a:ea typeface="Calibri"/>
                <a:cs typeface="Calibri"/>
                <a:sym typeface="Calibri"/>
              </a:rPr>
              <a:t>ιτρέ</a:t>
            </a:r>
            <a:r>
              <a:rPr lang="en-IE" sz="2400" dirty="0">
                <a:solidFill>
                  <a:srgbClr val="195562"/>
                </a:solidFill>
                <a:latin typeface="Calibri"/>
                <a:ea typeface="Calibri"/>
                <a:cs typeface="Calibri"/>
                <a:sym typeface="Calibri"/>
              </a:rPr>
              <a:t>πει στους μαθητές να κάνουν πολλαπλές εργασίες</a:t>
            </a:r>
            <a:endParaRPr sz="2400" dirty="0">
              <a:solidFill>
                <a:srgbClr val="195562"/>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6"/>
          <p:cNvSpPr txBox="1"/>
          <p:nvPr/>
        </p:nvSpPr>
        <p:spPr>
          <a:xfrm>
            <a:off x="1146810" y="980971"/>
            <a:ext cx="701425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4000" b="1">
                <a:solidFill>
                  <a:srgbClr val="29BA86"/>
                </a:solidFill>
                <a:latin typeface="Quattrocento Sans"/>
                <a:ea typeface="Quattrocento Sans"/>
                <a:cs typeface="Quattrocento Sans"/>
                <a:sym typeface="Quattrocento Sans"/>
              </a:rPr>
              <a:t>Μάθηση βασισμένη σε παιχνίδια</a:t>
            </a:r>
            <a:endParaRPr/>
          </a:p>
        </p:txBody>
      </p:sp>
      <p:sp>
        <p:nvSpPr>
          <p:cNvPr id="382" name="Google Shape;382;p2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83" name="Google Shape;383;p2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84" name="Google Shape;384;p26"/>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385" name="Google Shape;385;p26"/>
          <p:cNvSpPr txBox="1"/>
          <p:nvPr/>
        </p:nvSpPr>
        <p:spPr>
          <a:xfrm>
            <a:off x="1146810" y="2361910"/>
            <a:ext cx="5701403" cy="315877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IE" sz="2000" dirty="0">
                <a:solidFill>
                  <a:srgbClr val="195562"/>
                </a:solidFill>
                <a:latin typeface="Arial"/>
                <a:ea typeface="Arial"/>
                <a:cs typeface="Arial"/>
                <a:sym typeface="Arial"/>
              </a:rPr>
              <a:t>Η </a:t>
            </a:r>
            <a:r>
              <a:rPr lang="en-IE" sz="2000" dirty="0" err="1">
                <a:solidFill>
                  <a:srgbClr val="195562"/>
                </a:solidFill>
                <a:latin typeface="Arial"/>
                <a:ea typeface="Arial"/>
                <a:cs typeface="Arial"/>
                <a:sym typeface="Arial"/>
              </a:rPr>
              <a:t>μάθηση</a:t>
            </a:r>
            <a:r>
              <a:rPr lang="en-IE" sz="2000" dirty="0">
                <a:solidFill>
                  <a:srgbClr val="195562"/>
                </a:solidFill>
                <a:latin typeface="Arial"/>
                <a:ea typeface="Arial"/>
                <a:cs typeface="Arial"/>
                <a:sym typeface="Arial"/>
              </a:rPr>
              <a:t> </a:t>
            </a:r>
            <a:r>
              <a:rPr lang="en-IE" sz="2000" dirty="0" err="1">
                <a:solidFill>
                  <a:srgbClr val="195562"/>
                </a:solidFill>
                <a:latin typeface="Arial"/>
                <a:ea typeface="Arial"/>
                <a:cs typeface="Arial"/>
                <a:sym typeface="Arial"/>
              </a:rPr>
              <a:t>με</a:t>
            </a:r>
            <a:r>
              <a:rPr lang="en-IE" sz="2000" dirty="0">
                <a:solidFill>
                  <a:srgbClr val="195562"/>
                </a:solidFill>
                <a:latin typeface="Arial"/>
                <a:ea typeface="Arial"/>
                <a:cs typeface="Arial"/>
                <a:sym typeface="Arial"/>
              </a:rPr>
              <a:t> β</a:t>
            </a:r>
            <a:r>
              <a:rPr lang="en-IE" sz="2000" dirty="0" err="1">
                <a:solidFill>
                  <a:srgbClr val="195562"/>
                </a:solidFill>
                <a:latin typeface="Arial"/>
                <a:ea typeface="Arial"/>
                <a:cs typeface="Arial"/>
                <a:sym typeface="Arial"/>
              </a:rPr>
              <a:t>άση</a:t>
            </a:r>
            <a:r>
              <a:rPr lang="en-IE" sz="2000" dirty="0">
                <a:solidFill>
                  <a:srgbClr val="195562"/>
                </a:solidFill>
                <a:latin typeface="Arial"/>
                <a:ea typeface="Arial"/>
                <a:cs typeface="Arial"/>
                <a:sym typeface="Arial"/>
              </a:rPr>
              <a:t> </a:t>
            </a:r>
            <a:r>
              <a:rPr lang="en-IE" sz="2000" dirty="0" err="1">
                <a:solidFill>
                  <a:srgbClr val="195562"/>
                </a:solidFill>
                <a:latin typeface="Arial"/>
                <a:ea typeface="Arial"/>
                <a:cs typeface="Arial"/>
                <a:sym typeface="Arial"/>
              </a:rPr>
              <a:t>το</a:t>
            </a:r>
            <a:r>
              <a:rPr lang="en-IE" sz="2000" dirty="0">
                <a:solidFill>
                  <a:srgbClr val="195562"/>
                </a:solidFill>
                <a:latin typeface="Arial"/>
                <a:ea typeface="Arial"/>
                <a:cs typeface="Arial"/>
                <a:sym typeface="Arial"/>
              </a:rPr>
              <a:t> πα</a:t>
            </a:r>
            <a:r>
              <a:rPr lang="en-IE" sz="2000" dirty="0" err="1">
                <a:solidFill>
                  <a:srgbClr val="195562"/>
                </a:solidFill>
                <a:latin typeface="Arial"/>
                <a:ea typeface="Arial"/>
                <a:cs typeface="Arial"/>
                <a:sym typeface="Arial"/>
              </a:rPr>
              <a:t>ιχνίδι</a:t>
            </a:r>
            <a:r>
              <a:rPr lang="en-IE" sz="2000" dirty="0">
                <a:solidFill>
                  <a:srgbClr val="195562"/>
                </a:solidFill>
                <a:latin typeface="Arial"/>
                <a:ea typeface="Arial"/>
                <a:cs typeface="Arial"/>
                <a:sym typeface="Arial"/>
              </a:rPr>
              <a:t> </a:t>
            </a:r>
            <a:r>
              <a:rPr lang="en-IE" sz="2000" dirty="0" err="1">
                <a:solidFill>
                  <a:srgbClr val="195562"/>
                </a:solidFill>
                <a:latin typeface="Arial"/>
                <a:ea typeface="Arial"/>
                <a:cs typeface="Arial"/>
                <a:sym typeface="Arial"/>
              </a:rPr>
              <a:t>είν</a:t>
            </a:r>
            <a:r>
              <a:rPr lang="en-IE" sz="2000" dirty="0">
                <a:solidFill>
                  <a:srgbClr val="195562"/>
                </a:solidFill>
                <a:latin typeface="Arial"/>
                <a:ea typeface="Arial"/>
                <a:cs typeface="Arial"/>
                <a:sym typeface="Arial"/>
              </a:rPr>
              <a:t>αι μια τεχνική ενεργητικής μάθησης όπου στοιχεία παιχνιδιού, όπως η εξέλιξη, οι ανταμοιβές και ο ανταγωνισμός, χρησιμοποιούνται για την ενίσχυση της μάθησης των μαθητών.</a:t>
            </a:r>
            <a:endParaRPr sz="2000" dirty="0">
              <a:solidFill>
                <a:srgbClr val="195562"/>
              </a:solidFill>
              <a:latin typeface="Arial"/>
              <a:ea typeface="Arial"/>
              <a:cs typeface="Arial"/>
              <a:sym typeface="Arial"/>
            </a:endParaRPr>
          </a:p>
          <a:p>
            <a:pPr marL="0" marR="0" lvl="0" indent="0" algn="just" rtl="0">
              <a:lnSpc>
                <a:spcPct val="107000"/>
              </a:lnSpc>
              <a:spcBef>
                <a:spcPts val="800"/>
              </a:spcBef>
              <a:spcAft>
                <a:spcPts val="0"/>
              </a:spcAft>
              <a:buNone/>
            </a:pPr>
            <a:r>
              <a:rPr lang="en-IE" sz="2000" dirty="0" err="1">
                <a:solidFill>
                  <a:srgbClr val="195562"/>
                </a:solidFill>
                <a:latin typeface="Arial"/>
                <a:ea typeface="Arial"/>
                <a:cs typeface="Arial"/>
                <a:sym typeface="Arial"/>
              </a:rPr>
              <a:t>Φέρνει</a:t>
            </a:r>
            <a:r>
              <a:rPr lang="en-IE" sz="2000" dirty="0">
                <a:solidFill>
                  <a:srgbClr val="195562"/>
                </a:solidFill>
                <a:latin typeface="Arial"/>
                <a:ea typeface="Arial"/>
                <a:cs typeface="Arial"/>
                <a:sym typeface="Arial"/>
              </a:rPr>
              <a:t> </a:t>
            </a:r>
            <a:r>
              <a:rPr lang="en-IE" sz="2000" dirty="0" err="1">
                <a:solidFill>
                  <a:srgbClr val="195562"/>
                </a:solidFill>
                <a:latin typeface="Arial"/>
                <a:ea typeface="Arial"/>
                <a:cs typeface="Arial"/>
                <a:sym typeface="Arial"/>
              </a:rPr>
              <a:t>δέσμευση</a:t>
            </a:r>
            <a:r>
              <a:rPr lang="en-IE" sz="2000" dirty="0">
                <a:solidFill>
                  <a:srgbClr val="195562"/>
                </a:solidFill>
                <a:latin typeface="Arial"/>
                <a:ea typeface="Arial"/>
                <a:cs typeface="Arial"/>
                <a:sym typeface="Arial"/>
              </a:rPr>
              <a:t> και </a:t>
            </a:r>
            <a:r>
              <a:rPr lang="en-IE" sz="2000" dirty="0" err="1">
                <a:solidFill>
                  <a:srgbClr val="195562"/>
                </a:solidFill>
                <a:latin typeface="Arial"/>
                <a:ea typeface="Arial"/>
                <a:cs typeface="Arial"/>
                <a:sym typeface="Arial"/>
              </a:rPr>
              <a:t>δι</a:t>
            </a:r>
            <a:r>
              <a:rPr lang="en-IE" sz="2000" dirty="0">
                <a:solidFill>
                  <a:srgbClr val="195562"/>
                </a:solidFill>
                <a:latin typeface="Arial"/>
                <a:ea typeface="Arial"/>
                <a:cs typeface="Arial"/>
                <a:sym typeface="Arial"/>
              </a:rPr>
              <a:t>ασκέδαση, ενθαρρύνοντας τους μαθητές να συνεχίσουν να παίζουν, ενώ παράλληλα τους εμπνέει να συνεχίσουν να μαθαίνουν.</a:t>
            </a:r>
            <a:endParaRPr sz="2000" dirty="0">
              <a:solidFill>
                <a:srgbClr val="195562"/>
              </a:solidFill>
              <a:latin typeface="Arial"/>
              <a:ea typeface="Arial"/>
              <a:cs typeface="Arial"/>
              <a:sym typeface="Arial"/>
            </a:endParaRPr>
          </a:p>
        </p:txBody>
      </p:sp>
      <p:pic>
        <p:nvPicPr>
          <p:cNvPr id="386" name="Google Shape;386;p26" descr="Interactive city quest abstract concept illustration Free Vector"/>
          <p:cNvPicPr preferRelativeResize="0"/>
          <p:nvPr/>
        </p:nvPicPr>
        <p:blipFill rotWithShape="1">
          <a:blip r:embed="rId5">
            <a:alphaModFix/>
          </a:blip>
          <a:srcRect/>
          <a:stretch/>
        </p:blipFill>
        <p:spPr>
          <a:xfrm>
            <a:off x="6992057" y="1347019"/>
            <a:ext cx="4895776" cy="48957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7"/>
          <p:cNvSpPr txBox="1"/>
          <p:nvPr/>
        </p:nvSpPr>
        <p:spPr>
          <a:xfrm>
            <a:off x="1358855" y="934349"/>
            <a:ext cx="5674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4000" b="1">
                <a:solidFill>
                  <a:srgbClr val="29BA86"/>
                </a:solidFill>
                <a:latin typeface="Quattrocento Sans"/>
                <a:ea typeface="Quattrocento Sans"/>
                <a:cs typeface="Quattrocento Sans"/>
                <a:sym typeface="Quattrocento Sans"/>
              </a:rPr>
              <a:t>Κουίζ</a:t>
            </a:r>
            <a:endParaRPr/>
          </a:p>
        </p:txBody>
      </p:sp>
      <p:sp>
        <p:nvSpPr>
          <p:cNvPr id="392" name="Google Shape;392;p2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93" name="Google Shape;393;p27"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94" name="Google Shape;394;p27"/>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395" name="Google Shape;395;p27"/>
          <p:cNvSpPr txBox="1"/>
          <p:nvPr/>
        </p:nvSpPr>
        <p:spPr>
          <a:xfrm>
            <a:off x="1358855" y="1868355"/>
            <a:ext cx="5858022" cy="348809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IE" sz="2000" dirty="0" err="1">
                <a:solidFill>
                  <a:srgbClr val="195562"/>
                </a:solidFill>
                <a:latin typeface="Arial"/>
                <a:ea typeface="Arial"/>
                <a:cs typeface="Arial"/>
                <a:sym typeface="Arial"/>
              </a:rPr>
              <a:t>Στ</a:t>
            </a:r>
            <a:r>
              <a:rPr lang="en-IE" sz="2000" dirty="0">
                <a:solidFill>
                  <a:srgbClr val="195562"/>
                </a:solidFill>
                <a:latin typeface="Arial"/>
                <a:ea typeface="Arial"/>
                <a:cs typeface="Arial"/>
                <a:sym typeface="Arial"/>
              </a:rPr>
              <a:t>α κουίζ, για παράδειγμα, οι δεξιότητες που τίθενται σε δοκιμασία αντιστοιχούν στο μαθησιακό έργο. Μπ</a:t>
            </a:r>
            <a:r>
              <a:rPr lang="en-IE" sz="2000" dirty="0" err="1">
                <a:solidFill>
                  <a:srgbClr val="195562"/>
                </a:solidFill>
                <a:latin typeface="Arial"/>
                <a:ea typeface="Arial"/>
                <a:cs typeface="Arial"/>
                <a:sym typeface="Arial"/>
              </a:rPr>
              <a:t>ορούν</a:t>
            </a:r>
            <a:r>
              <a:rPr lang="en-IE" sz="2000" dirty="0">
                <a:solidFill>
                  <a:srgbClr val="195562"/>
                </a:solidFill>
                <a:latin typeface="Arial"/>
                <a:ea typeface="Arial"/>
                <a:cs typeface="Arial"/>
                <a:sym typeface="Arial"/>
              </a:rPr>
              <a:t> να </a:t>
            </a:r>
            <a:r>
              <a:rPr lang="en-IE" sz="2000" dirty="0" err="1">
                <a:solidFill>
                  <a:srgbClr val="195562"/>
                </a:solidFill>
                <a:latin typeface="Arial"/>
                <a:ea typeface="Arial"/>
                <a:cs typeface="Arial"/>
                <a:sym typeface="Arial"/>
              </a:rPr>
              <a:t>σχεδι</a:t>
            </a:r>
            <a:r>
              <a:rPr lang="en-IE" sz="2000" dirty="0">
                <a:solidFill>
                  <a:srgbClr val="195562"/>
                </a:solidFill>
                <a:latin typeface="Arial"/>
                <a:ea typeface="Arial"/>
                <a:cs typeface="Arial"/>
                <a:sym typeface="Arial"/>
              </a:rPr>
              <a:t>αστούν ώστε να αυξάνουν διαδραστικά τη δυσκολία μιας δραστηριότητας ανάλογα με την ανάπτυξη των δεξιοτήτων του παίκτη. </a:t>
            </a:r>
            <a:endParaRPr sz="1100" dirty="0"/>
          </a:p>
          <a:p>
            <a:pPr marL="0" marR="0" lvl="0" indent="0" algn="just" rtl="0">
              <a:lnSpc>
                <a:spcPct val="107000"/>
              </a:lnSpc>
              <a:spcBef>
                <a:spcPts val="800"/>
              </a:spcBef>
              <a:spcAft>
                <a:spcPts val="0"/>
              </a:spcAft>
              <a:buNone/>
            </a:pPr>
            <a:r>
              <a:rPr lang="en-IE" sz="2000" dirty="0">
                <a:solidFill>
                  <a:srgbClr val="195562"/>
                </a:solidFill>
                <a:latin typeface="Arial"/>
                <a:ea typeface="Arial"/>
                <a:cs typeface="Arial"/>
                <a:sym typeface="Arial"/>
              </a:rPr>
              <a:t>Τα </a:t>
            </a:r>
            <a:r>
              <a:rPr lang="en-IE" sz="2000" dirty="0" err="1">
                <a:solidFill>
                  <a:srgbClr val="195562"/>
                </a:solidFill>
                <a:latin typeface="Arial"/>
                <a:ea typeface="Arial"/>
                <a:cs typeface="Arial"/>
                <a:sym typeface="Arial"/>
              </a:rPr>
              <a:t>κουίζ</a:t>
            </a:r>
            <a:r>
              <a:rPr lang="en-IE" sz="2000" dirty="0">
                <a:solidFill>
                  <a:srgbClr val="195562"/>
                </a:solidFill>
                <a:latin typeface="Arial"/>
                <a:ea typeface="Arial"/>
                <a:cs typeface="Arial"/>
                <a:sym typeface="Arial"/>
              </a:rPr>
              <a:t> μπ</a:t>
            </a:r>
            <a:r>
              <a:rPr lang="en-IE" sz="2000" dirty="0" err="1">
                <a:solidFill>
                  <a:srgbClr val="195562"/>
                </a:solidFill>
                <a:latin typeface="Arial"/>
                <a:ea typeface="Arial"/>
                <a:cs typeface="Arial"/>
                <a:sym typeface="Arial"/>
              </a:rPr>
              <a:t>ορούν</a:t>
            </a:r>
            <a:r>
              <a:rPr lang="en-IE" sz="2000" dirty="0">
                <a:solidFill>
                  <a:srgbClr val="195562"/>
                </a:solidFill>
                <a:latin typeface="Arial"/>
                <a:ea typeface="Arial"/>
                <a:cs typeface="Arial"/>
                <a:sym typeface="Arial"/>
              </a:rPr>
              <a:t> να </a:t>
            </a:r>
            <a:r>
              <a:rPr lang="en-IE" sz="2000" dirty="0" err="1">
                <a:solidFill>
                  <a:srgbClr val="195562"/>
                </a:solidFill>
                <a:latin typeface="Arial"/>
                <a:ea typeface="Arial"/>
                <a:cs typeface="Arial"/>
                <a:sym typeface="Arial"/>
              </a:rPr>
              <a:t>ενισχύσουν</a:t>
            </a:r>
            <a:r>
              <a:rPr lang="en-IE" sz="2000" dirty="0">
                <a:solidFill>
                  <a:srgbClr val="195562"/>
                </a:solidFill>
                <a:latin typeface="Arial"/>
                <a:ea typeface="Arial"/>
                <a:cs typeface="Arial"/>
                <a:sym typeface="Arial"/>
              </a:rPr>
              <a:t> τα </a:t>
            </a:r>
            <a:r>
              <a:rPr lang="en-IE" sz="2000" dirty="0" err="1">
                <a:solidFill>
                  <a:srgbClr val="195562"/>
                </a:solidFill>
                <a:latin typeface="Arial"/>
                <a:ea typeface="Arial"/>
                <a:cs typeface="Arial"/>
                <a:sym typeface="Arial"/>
              </a:rPr>
              <a:t>κίνητρ</a:t>
            </a:r>
            <a:r>
              <a:rPr lang="en-IE" sz="2000" dirty="0">
                <a:solidFill>
                  <a:srgbClr val="195562"/>
                </a:solidFill>
                <a:latin typeface="Arial"/>
                <a:ea typeface="Arial"/>
                <a:cs typeface="Arial"/>
                <a:sym typeface="Arial"/>
              </a:rPr>
              <a:t>α και τις επιδόσεις και τις φυσικές επιθυμίες των μαθητών για κοινωνικοποίηση, κυριαρχία, ανταγωνισμό, επίτευξη, κύρος και αυτοέκφραση. </a:t>
            </a:r>
            <a:endParaRPr sz="2000" dirty="0">
              <a:solidFill>
                <a:srgbClr val="195562"/>
              </a:solidFill>
              <a:latin typeface="Arial"/>
              <a:ea typeface="Arial"/>
              <a:cs typeface="Arial"/>
              <a:sym typeface="Arial"/>
            </a:endParaRPr>
          </a:p>
        </p:txBody>
      </p:sp>
      <p:pic>
        <p:nvPicPr>
          <p:cNvPr id="396" name="Google Shape;396;p27" descr="Quiz symbol. megaphone with quiz speech bubble banner. loudspeaker. can be used for business, marketing and advertising. quiz promotion text. vector eps 10. isolated on white background Premium Vector"/>
          <p:cNvPicPr preferRelativeResize="0"/>
          <p:nvPr/>
        </p:nvPicPr>
        <p:blipFill rotWithShape="1">
          <a:blip r:embed="rId5">
            <a:alphaModFix/>
          </a:blip>
          <a:srcRect/>
          <a:stretch/>
        </p:blipFill>
        <p:spPr>
          <a:xfrm>
            <a:off x="7216877" y="1438324"/>
            <a:ext cx="4755413" cy="47554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8"/>
          <p:cNvSpPr txBox="1"/>
          <p:nvPr/>
        </p:nvSpPr>
        <p:spPr>
          <a:xfrm>
            <a:off x="1353287" y="1209202"/>
            <a:ext cx="73792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a:solidFill>
                  <a:srgbClr val="29BA86"/>
                </a:solidFill>
                <a:latin typeface="Quattrocento Sans"/>
                <a:ea typeface="Quattrocento Sans"/>
                <a:cs typeface="Quattrocento Sans"/>
                <a:sym typeface="Quattrocento Sans"/>
              </a:rPr>
              <a:t>Οφέλη της μάθησης με βάση το παιχνίδι</a:t>
            </a:r>
            <a:endParaRPr/>
          </a:p>
        </p:txBody>
      </p:sp>
      <p:sp>
        <p:nvSpPr>
          <p:cNvPr id="402" name="Google Shape;402;p2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403" name="Google Shape;403;p28"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404" name="Google Shape;404;p28"/>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405" name="Google Shape;405;p28"/>
          <p:cNvSpPr txBox="1"/>
          <p:nvPr/>
        </p:nvSpPr>
        <p:spPr>
          <a:xfrm>
            <a:off x="1353287" y="2437756"/>
            <a:ext cx="9683915" cy="236983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195562"/>
              </a:buClr>
              <a:buSzPts val="2800"/>
              <a:buFont typeface="Arial"/>
              <a:buChar char="•"/>
            </a:pPr>
            <a:r>
              <a:rPr lang="en-IE" sz="2400" b="0" i="0" dirty="0" err="1">
                <a:solidFill>
                  <a:srgbClr val="195562"/>
                </a:solidFill>
                <a:latin typeface="Calibri"/>
                <a:ea typeface="Calibri"/>
                <a:cs typeface="Calibri"/>
                <a:sym typeface="Calibri"/>
              </a:rPr>
              <a:t>Κάνει</a:t>
            </a:r>
            <a:r>
              <a:rPr lang="en-IE" sz="2400" b="0" i="0" dirty="0">
                <a:solidFill>
                  <a:srgbClr val="195562"/>
                </a:solidFill>
                <a:latin typeface="Calibri"/>
                <a:ea typeface="Calibri"/>
                <a:cs typeface="Calibri"/>
                <a:sym typeface="Calibri"/>
              </a:rPr>
              <a:t> </a:t>
            </a:r>
            <a:r>
              <a:rPr lang="en-IE" sz="2400" b="0" i="0" dirty="0" err="1">
                <a:solidFill>
                  <a:srgbClr val="195562"/>
                </a:solidFill>
                <a:latin typeface="Calibri"/>
                <a:ea typeface="Calibri"/>
                <a:cs typeface="Calibri"/>
                <a:sym typeface="Calibri"/>
              </a:rPr>
              <a:t>τη</a:t>
            </a:r>
            <a:r>
              <a:rPr lang="en-IE" sz="2400" b="0" i="0" dirty="0">
                <a:solidFill>
                  <a:srgbClr val="195562"/>
                </a:solidFill>
                <a:latin typeface="Calibri"/>
                <a:ea typeface="Calibri"/>
                <a:cs typeface="Calibri"/>
                <a:sym typeface="Calibri"/>
              </a:rPr>
              <a:t> </a:t>
            </a:r>
            <a:r>
              <a:rPr lang="en-IE" sz="2400" b="0" i="0" dirty="0" err="1">
                <a:solidFill>
                  <a:srgbClr val="195562"/>
                </a:solidFill>
                <a:latin typeface="Calibri"/>
                <a:ea typeface="Calibri"/>
                <a:cs typeface="Calibri"/>
                <a:sym typeface="Calibri"/>
              </a:rPr>
              <a:t>μάθηση</a:t>
            </a:r>
            <a:r>
              <a:rPr lang="en-IE" sz="2400" b="0" i="0" dirty="0">
                <a:solidFill>
                  <a:srgbClr val="195562"/>
                </a:solidFill>
                <a:latin typeface="Calibri"/>
                <a:ea typeface="Calibri"/>
                <a:cs typeface="Calibri"/>
                <a:sym typeface="Calibri"/>
              </a:rPr>
              <a:t> </a:t>
            </a:r>
            <a:r>
              <a:rPr lang="en-IE" sz="2400" b="0" i="0" dirty="0" err="1">
                <a:solidFill>
                  <a:srgbClr val="195562"/>
                </a:solidFill>
                <a:latin typeface="Calibri"/>
                <a:ea typeface="Calibri"/>
                <a:cs typeface="Calibri"/>
                <a:sym typeface="Calibri"/>
              </a:rPr>
              <a:t>δι</a:t>
            </a:r>
            <a:r>
              <a:rPr lang="en-IE" sz="2400" b="0" i="0" dirty="0">
                <a:solidFill>
                  <a:srgbClr val="195562"/>
                </a:solidFill>
                <a:latin typeface="Calibri"/>
                <a:ea typeface="Calibri"/>
                <a:cs typeface="Calibri"/>
                <a:sym typeface="Calibri"/>
              </a:rPr>
              <a:t>ασκεδαστική και διαδραστική. </a:t>
            </a:r>
            <a:endParaRPr sz="1200" dirty="0"/>
          </a:p>
          <a:p>
            <a:pPr marL="457200" marR="0" lvl="0" indent="-457200" algn="l" rtl="0">
              <a:spcBef>
                <a:spcPts val="0"/>
              </a:spcBef>
              <a:spcAft>
                <a:spcPts val="0"/>
              </a:spcAft>
              <a:buClr>
                <a:srgbClr val="195562"/>
              </a:buClr>
              <a:buSzPts val="2800"/>
              <a:buFont typeface="Arial"/>
              <a:buChar char="•"/>
            </a:pPr>
            <a:r>
              <a:rPr lang="en-IE" sz="2400" dirty="0" err="1">
                <a:solidFill>
                  <a:srgbClr val="195562"/>
                </a:solidFill>
                <a:latin typeface="Calibri"/>
                <a:ea typeface="Calibri"/>
                <a:cs typeface="Calibri"/>
                <a:sym typeface="Calibri"/>
              </a:rPr>
              <a:t>Βελτιώνει</a:t>
            </a:r>
            <a:r>
              <a:rPr lang="en-IE" sz="2400" dirty="0">
                <a:solidFill>
                  <a:srgbClr val="195562"/>
                </a:solidFill>
                <a:latin typeface="Calibri"/>
                <a:ea typeface="Calibri"/>
                <a:cs typeface="Calibri"/>
                <a:sym typeface="Calibri"/>
              </a:rPr>
              <a:t> τα </a:t>
            </a:r>
            <a:r>
              <a:rPr lang="en-IE" sz="2400" b="0" i="0" dirty="0" err="1">
                <a:solidFill>
                  <a:srgbClr val="195562"/>
                </a:solidFill>
                <a:latin typeface="Calibri"/>
                <a:ea typeface="Calibri"/>
                <a:cs typeface="Calibri"/>
                <a:sym typeface="Calibri"/>
              </a:rPr>
              <a:t>κίνητρ</a:t>
            </a:r>
            <a:r>
              <a:rPr lang="en-IE" sz="2400" b="0" i="0" dirty="0">
                <a:solidFill>
                  <a:srgbClr val="195562"/>
                </a:solidFill>
                <a:latin typeface="Calibri"/>
                <a:ea typeface="Calibri"/>
                <a:cs typeface="Calibri"/>
                <a:sym typeface="Calibri"/>
              </a:rPr>
              <a:t>α για μάθηση.</a:t>
            </a:r>
            <a:endParaRPr sz="1200" dirty="0"/>
          </a:p>
          <a:p>
            <a:pPr marL="457200" marR="0" lvl="0" indent="-457200" algn="l" rtl="0">
              <a:spcBef>
                <a:spcPts val="0"/>
              </a:spcBef>
              <a:spcAft>
                <a:spcPts val="0"/>
              </a:spcAft>
              <a:buClr>
                <a:srgbClr val="195562"/>
              </a:buClr>
              <a:buSzPts val="2800"/>
              <a:buFont typeface="Arial"/>
              <a:buChar char="•"/>
            </a:pPr>
            <a:r>
              <a:rPr lang="en-IE" sz="2400" dirty="0" err="1">
                <a:solidFill>
                  <a:srgbClr val="195562"/>
                </a:solidFill>
                <a:latin typeface="Calibri"/>
                <a:ea typeface="Calibri"/>
                <a:cs typeface="Calibri"/>
                <a:sym typeface="Calibri"/>
              </a:rPr>
              <a:t>Ενισχύει</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τη</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δέσμευση</a:t>
            </a:r>
            <a:r>
              <a:rPr lang="en-IE" sz="2400" dirty="0">
                <a:solidFill>
                  <a:srgbClr val="195562"/>
                </a:solidFill>
                <a:latin typeface="Calibri"/>
                <a:ea typeface="Calibri"/>
                <a:cs typeface="Calibri"/>
                <a:sym typeface="Calibri"/>
              </a:rPr>
              <a:t> </a:t>
            </a:r>
            <a:endParaRPr sz="1200" dirty="0"/>
          </a:p>
          <a:p>
            <a:pPr marL="457200" marR="0" lvl="0" indent="-457200" algn="l" rtl="0">
              <a:spcBef>
                <a:spcPts val="0"/>
              </a:spcBef>
              <a:spcAft>
                <a:spcPts val="0"/>
              </a:spcAft>
              <a:buClr>
                <a:srgbClr val="195562"/>
              </a:buClr>
              <a:buSzPts val="2800"/>
              <a:buFont typeface="Arial"/>
              <a:buChar char="•"/>
            </a:pPr>
            <a:r>
              <a:rPr lang="en-IE" sz="2400" b="0" i="0" dirty="0" err="1">
                <a:solidFill>
                  <a:srgbClr val="195562"/>
                </a:solidFill>
                <a:latin typeface="Calibri"/>
                <a:ea typeface="Calibri"/>
                <a:cs typeface="Calibri"/>
                <a:sym typeface="Calibri"/>
              </a:rPr>
              <a:t>Προσφέρει</a:t>
            </a:r>
            <a:r>
              <a:rPr lang="en-IE" sz="2400" b="0" i="0" dirty="0">
                <a:solidFill>
                  <a:srgbClr val="195562"/>
                </a:solidFill>
                <a:latin typeface="Calibri"/>
                <a:ea typeface="Calibri"/>
                <a:cs typeface="Calibri"/>
                <a:sym typeface="Calibri"/>
              </a:rPr>
              <a:t> ανα</a:t>
            </a:r>
            <a:r>
              <a:rPr lang="en-IE" sz="2400" b="0" i="0" dirty="0" err="1">
                <a:solidFill>
                  <a:srgbClr val="195562"/>
                </a:solidFill>
                <a:latin typeface="Calibri"/>
                <a:ea typeface="Calibri"/>
                <a:cs typeface="Calibri"/>
                <a:sym typeface="Calibri"/>
              </a:rPr>
              <a:t>τροφοδότηση</a:t>
            </a:r>
            <a:r>
              <a:rPr lang="en-IE" sz="2400" b="0" i="0" dirty="0">
                <a:solidFill>
                  <a:srgbClr val="195562"/>
                </a:solidFill>
                <a:latin typeface="Calibri"/>
                <a:ea typeface="Calibri"/>
                <a:cs typeface="Calibri"/>
                <a:sym typeface="Calibri"/>
              </a:rPr>
              <a:t> </a:t>
            </a:r>
            <a:r>
              <a:rPr lang="en-IE" sz="2400" b="0" i="0" dirty="0" err="1">
                <a:solidFill>
                  <a:srgbClr val="195562"/>
                </a:solidFill>
                <a:latin typeface="Calibri"/>
                <a:ea typeface="Calibri"/>
                <a:cs typeface="Calibri"/>
                <a:sym typeface="Calibri"/>
              </a:rPr>
              <a:t>σε</a:t>
            </a:r>
            <a:r>
              <a:rPr lang="en-IE" sz="2400" b="0" i="0" dirty="0">
                <a:solidFill>
                  <a:srgbClr val="195562"/>
                </a:solidFill>
                <a:latin typeface="Calibri"/>
                <a:ea typeface="Calibri"/>
                <a:cs typeface="Calibri"/>
                <a:sym typeface="Calibri"/>
              </a:rPr>
              <a:t> πρα</a:t>
            </a:r>
            <a:r>
              <a:rPr lang="en-IE" sz="2400" b="0" i="0" dirty="0" err="1">
                <a:solidFill>
                  <a:srgbClr val="195562"/>
                </a:solidFill>
                <a:latin typeface="Calibri"/>
                <a:ea typeface="Calibri"/>
                <a:cs typeface="Calibri"/>
                <a:sym typeface="Calibri"/>
              </a:rPr>
              <a:t>γμ</a:t>
            </a:r>
            <a:r>
              <a:rPr lang="en-IE" sz="2400" b="0" i="0" dirty="0">
                <a:solidFill>
                  <a:srgbClr val="195562"/>
                </a:solidFill>
                <a:latin typeface="Calibri"/>
                <a:ea typeface="Calibri"/>
                <a:cs typeface="Calibri"/>
                <a:sym typeface="Calibri"/>
              </a:rPr>
              <a:t>ατικό χρόνο σχετικά με την πρόοδο.</a:t>
            </a:r>
            <a:endParaRPr sz="1200" dirty="0"/>
          </a:p>
          <a:p>
            <a:pPr marL="457200" marR="0" lvl="0" indent="-457200" algn="l" rtl="0">
              <a:spcBef>
                <a:spcPts val="0"/>
              </a:spcBef>
              <a:spcAft>
                <a:spcPts val="0"/>
              </a:spcAft>
              <a:buClr>
                <a:srgbClr val="195562"/>
              </a:buClr>
              <a:buSzPts val="2800"/>
              <a:buFont typeface="Arial"/>
              <a:buChar char="•"/>
            </a:pPr>
            <a:r>
              <a:rPr lang="en-IE" sz="2400" dirty="0" err="1">
                <a:solidFill>
                  <a:srgbClr val="195562"/>
                </a:solidFill>
                <a:latin typeface="Calibri"/>
                <a:ea typeface="Calibri"/>
                <a:cs typeface="Calibri"/>
                <a:sym typeface="Calibri"/>
              </a:rPr>
              <a:t>Ενισχύει</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την</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εμ</a:t>
            </a:r>
            <a:r>
              <a:rPr lang="en-IE" sz="2400" dirty="0">
                <a:solidFill>
                  <a:srgbClr val="195562"/>
                </a:solidFill>
                <a:latin typeface="Calibri"/>
                <a:ea typeface="Calibri"/>
                <a:cs typeface="Calibri"/>
                <a:sym typeface="Calibri"/>
              </a:rPr>
              <a:t>πειρία μάθησης.</a:t>
            </a:r>
            <a:endParaRPr sz="2400" b="0" i="0" dirty="0">
              <a:solidFill>
                <a:srgbClr val="195562"/>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411" name="Google Shape;411;p29"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412" name="Google Shape;412;p29"/>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413" name="Google Shape;413;p29"/>
          <p:cNvSpPr txBox="1"/>
          <p:nvPr/>
        </p:nvSpPr>
        <p:spPr>
          <a:xfrm>
            <a:off x="1217490" y="2013228"/>
            <a:ext cx="9394666" cy="16619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6000" b="1" dirty="0">
                <a:solidFill>
                  <a:srgbClr val="195562"/>
                </a:solidFill>
                <a:latin typeface="Calibri"/>
                <a:ea typeface="Calibri"/>
                <a:cs typeface="Calibri"/>
                <a:sym typeface="Calibri"/>
              </a:rPr>
              <a:t>ΣΑΣ ΕΥΧΑΡΙΣΤΟΥΜΕ ☺</a:t>
            </a:r>
            <a:endParaRPr sz="5400" b="1" dirty="0">
              <a:solidFill>
                <a:srgbClr val="195562"/>
              </a:solidFill>
              <a:latin typeface="Calibri"/>
              <a:ea typeface="Calibri"/>
              <a:cs typeface="Calibri"/>
              <a:sym typeface="Calibri"/>
            </a:endParaRPr>
          </a:p>
          <a:p>
            <a:pPr marL="0" marR="0" lvl="0" indent="0" algn="l" rtl="0">
              <a:spcBef>
                <a:spcPts val="0"/>
              </a:spcBef>
              <a:spcAft>
                <a:spcPts val="0"/>
              </a:spcAft>
              <a:buNone/>
            </a:pPr>
            <a:endParaRPr sz="2400" dirty="0">
              <a:solidFill>
                <a:srgbClr val="195562"/>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414" name="Google Shape;414;p29"/>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3"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04" name="Google Shape;104;p3"/>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105" name="Google Shape;105;p3"/>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106" name="Google Shape;106;p3"/>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107" name="Google Shape;107;p3"/>
          <p:cNvSpPr txBox="1">
            <a:spLocks noGrp="1"/>
          </p:cNvSpPr>
          <p:nvPr>
            <p:ph type="title"/>
          </p:nvPr>
        </p:nvSpPr>
        <p:spPr>
          <a:xfrm>
            <a:off x="2990088" y="787857"/>
            <a:ext cx="52937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IE" sz="3200" b="1" dirty="0">
                <a:solidFill>
                  <a:srgbClr val="29BB89"/>
                </a:solidFill>
                <a:latin typeface="Quattrocento Sans"/>
                <a:ea typeface="Quattrocento Sans"/>
                <a:cs typeface="Quattrocento Sans"/>
                <a:sym typeface="Quattrocento Sans"/>
              </a:rPr>
              <a:t>Μα</a:t>
            </a:r>
            <a:r>
              <a:rPr lang="en-IE" sz="3200" b="1" dirty="0" err="1">
                <a:solidFill>
                  <a:srgbClr val="29BB89"/>
                </a:solidFill>
                <a:latin typeface="Quattrocento Sans"/>
                <a:ea typeface="Quattrocento Sans"/>
                <a:cs typeface="Quattrocento Sans"/>
                <a:sym typeface="Quattrocento Sans"/>
              </a:rPr>
              <a:t>θησι</a:t>
            </a:r>
            <a:r>
              <a:rPr lang="en-IE" sz="3200" b="1" dirty="0">
                <a:solidFill>
                  <a:srgbClr val="29BB89"/>
                </a:solidFill>
                <a:latin typeface="Quattrocento Sans"/>
                <a:ea typeface="Quattrocento Sans"/>
                <a:cs typeface="Quattrocento Sans"/>
                <a:sym typeface="Quattrocento Sans"/>
              </a:rPr>
              <a:t>ακά αποτελέσματα</a:t>
            </a:r>
            <a:endParaRPr sz="4000" dirty="0"/>
          </a:p>
        </p:txBody>
      </p:sp>
      <p:pic>
        <p:nvPicPr>
          <p:cNvPr id="108" name="Google Shape;108;p3"/>
          <p:cNvPicPr preferRelativeResize="0"/>
          <p:nvPr/>
        </p:nvPicPr>
        <p:blipFill rotWithShape="1">
          <a:blip r:embed="rId4">
            <a:alphaModFix/>
          </a:blip>
          <a:srcRect/>
          <a:stretch/>
        </p:blipFill>
        <p:spPr>
          <a:xfrm>
            <a:off x="11541231" y="108086"/>
            <a:ext cx="495921" cy="495921"/>
          </a:xfrm>
          <a:prstGeom prst="rect">
            <a:avLst/>
          </a:prstGeom>
          <a:noFill/>
          <a:ln>
            <a:noFill/>
          </a:ln>
        </p:spPr>
      </p:pic>
      <p:graphicFrame>
        <p:nvGraphicFramePr>
          <p:cNvPr id="109" name="Google Shape;109;p3"/>
          <p:cNvGraphicFramePr/>
          <p:nvPr>
            <p:extLst>
              <p:ext uri="{D42A27DB-BD31-4B8C-83A1-F6EECF244321}">
                <p14:modId xmlns:p14="http://schemas.microsoft.com/office/powerpoint/2010/main" val="4095671931"/>
              </p:ext>
            </p:extLst>
          </p:nvPr>
        </p:nvGraphicFramePr>
        <p:xfrm>
          <a:off x="2990088" y="1279595"/>
          <a:ext cx="8219200" cy="5516900"/>
        </p:xfrm>
        <a:graphic>
          <a:graphicData uri="http://schemas.openxmlformats.org/drawingml/2006/table">
            <a:tbl>
              <a:tblPr firstRow="1" bandRow="1">
                <a:noFill/>
                <a:tableStyleId>{7FE68C80-0188-4036-A638-03740DEBCE55}</a:tableStyleId>
              </a:tblPr>
              <a:tblGrid>
                <a:gridCol w="2054800"/>
                <a:gridCol w="2054800"/>
                <a:gridCol w="2054800"/>
                <a:gridCol w="2054800"/>
              </a:tblGrid>
              <a:tr h="370850">
                <a:tc>
                  <a:txBody>
                    <a:bodyPr/>
                    <a:lstStyle/>
                    <a:p>
                      <a:pPr marL="0" marR="0" lvl="0" indent="0" algn="l" rtl="0">
                        <a:lnSpc>
                          <a:spcPct val="100000"/>
                        </a:lnSpc>
                        <a:spcBef>
                          <a:spcPts val="0"/>
                        </a:spcBef>
                        <a:spcAft>
                          <a:spcPts val="0"/>
                        </a:spcAft>
                        <a:buClr>
                          <a:schemeClr val="dk1"/>
                        </a:buClr>
                        <a:buSzPts val="1400"/>
                        <a:buFont typeface="Calibri"/>
                        <a:buNone/>
                      </a:pPr>
                      <a:r>
                        <a:rPr lang="en-IE" sz="1400" b="1" u="none" strike="noStrike" cap="none" dirty="0"/>
                        <a:t>5. </a:t>
                      </a:r>
                      <a:r>
                        <a:rPr lang="en-IE" sz="1400" b="1" u="none" strike="noStrike" cap="none" dirty="0" err="1"/>
                        <a:t>Εργ</a:t>
                      </a:r>
                      <a:r>
                        <a:rPr lang="en-IE" sz="1400" b="1" u="none" strike="noStrike" cap="none" dirty="0"/>
                        <a:t>αλεία για την ανάπτυξη υλικού για τη διαδικτυακή μάθηση</a:t>
                      </a:r>
                      <a:endParaRPr sz="1400" b="1" u="none" strike="noStrike" cap="none" dirty="0"/>
                    </a:p>
                    <a:p>
                      <a:pPr marL="0" marR="0" lvl="0" indent="0" algn="l" rtl="0">
                        <a:spcBef>
                          <a:spcPts val="0"/>
                        </a:spcBef>
                        <a:spcAft>
                          <a:spcPts val="0"/>
                        </a:spcAft>
                        <a:buNone/>
                      </a:pPr>
                      <a:endParaRPr sz="14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Calibri"/>
                        <a:buNone/>
                      </a:pPr>
                      <a:r>
                        <a:rPr lang="en-IE" sz="1400" b="1"/>
                        <a:t>6. Δημιουργία βίντεο και κουίζ για διαδικτυακή διδασκαλία </a:t>
                      </a:r>
                      <a:endParaRPr sz="1400" b="1"/>
                    </a:p>
                    <a:p>
                      <a:pPr marL="0" marR="0" lvl="0" indent="0" algn="l" rtl="0">
                        <a:spcBef>
                          <a:spcPts val="0"/>
                        </a:spcBef>
                        <a:spcAft>
                          <a:spcPts val="0"/>
                        </a:spcAft>
                        <a:buNone/>
                      </a:pPr>
                      <a:endParaRPr sz="1400"/>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Calibri"/>
                        <a:buNone/>
                      </a:pPr>
                      <a:r>
                        <a:rPr lang="en-IE" sz="1400" b="1"/>
                        <a:t>7. Μικρομάθηση</a:t>
                      </a:r>
                      <a:endParaRPr sz="1400" b="1"/>
                    </a:p>
                    <a:p>
                      <a:pPr marL="0" marR="0" lvl="0" indent="0" algn="l" rtl="0">
                        <a:spcBef>
                          <a:spcPts val="0"/>
                        </a:spcBef>
                        <a:spcAft>
                          <a:spcPts val="0"/>
                        </a:spcAft>
                        <a:buNone/>
                      </a:pPr>
                      <a:endParaRPr sz="1400"/>
                    </a:p>
                  </a:txBody>
                  <a:tcPr marL="91450" marR="91450" marT="45725" marB="45725"/>
                </a:tc>
                <a:tc>
                  <a:txBody>
                    <a:bodyPr/>
                    <a:lstStyle/>
                    <a:p>
                      <a:pPr marL="0" marR="0" lvl="0" indent="0" algn="l" rtl="0">
                        <a:lnSpc>
                          <a:spcPct val="100000"/>
                        </a:lnSpc>
                        <a:spcBef>
                          <a:spcPts val="0"/>
                        </a:spcBef>
                        <a:spcAft>
                          <a:spcPts val="0"/>
                        </a:spcAft>
                        <a:buClr>
                          <a:schemeClr val="lt1"/>
                        </a:buClr>
                        <a:buSzPts val="1400"/>
                        <a:buFont typeface="Calibri"/>
                        <a:buNone/>
                      </a:pPr>
                      <a:r>
                        <a:rPr lang="en-IE" sz="1400" b="1" i="0">
                          <a:solidFill>
                            <a:schemeClr val="lt1"/>
                          </a:solidFill>
                          <a:latin typeface="Calibri"/>
                          <a:ea typeface="Calibri"/>
                          <a:cs typeface="Calibri"/>
                          <a:sym typeface="Calibri"/>
                        </a:rPr>
                        <a:t>8. Σχεδιασμός infographics</a:t>
                      </a:r>
                      <a:endParaRPr sz="1400" b="1">
                        <a:solidFill>
                          <a:schemeClr val="lt1"/>
                        </a:solidFill>
                      </a:endParaRPr>
                    </a:p>
                    <a:p>
                      <a:pPr marL="0" marR="0" lvl="0" indent="0" algn="l" rtl="0">
                        <a:spcBef>
                          <a:spcPts val="0"/>
                        </a:spcBef>
                        <a:spcAft>
                          <a:spcPts val="0"/>
                        </a:spcAft>
                        <a:buNone/>
                      </a:pPr>
                      <a:endParaRPr sz="1400"/>
                    </a:p>
                  </a:txBody>
                  <a:tcPr marL="91450" marR="91450" marT="45725" marB="45725"/>
                </a:tc>
              </a:tr>
              <a:tr h="370850">
                <a:tc>
                  <a:txBody>
                    <a:bodyPr/>
                    <a:lstStyle/>
                    <a:p>
                      <a:pPr marL="171450" marR="0" lvl="0" indent="-171450" algn="l" rtl="0">
                        <a:spcBef>
                          <a:spcPts val="0"/>
                        </a:spcBef>
                        <a:spcAft>
                          <a:spcPts val="0"/>
                        </a:spcAft>
                        <a:buClr>
                          <a:schemeClr val="dk1"/>
                        </a:buClr>
                        <a:buSzPts val="1400"/>
                        <a:buFont typeface="Arial"/>
                        <a:buChar char="•"/>
                      </a:pPr>
                      <a:r>
                        <a:rPr lang="en-IE" sz="1400" b="0"/>
                        <a:t>Αναγνωρίστε τα υπάρχοντα εργαλεία ανοικτού κώδικα για τη δημιουργία επιγραμμικών μαθησιακών πόρων,</a:t>
                      </a:r>
                      <a:endParaRPr/>
                    </a:p>
                    <a:p>
                      <a:pPr marL="171450" marR="0" lvl="0" indent="-171450" algn="l" rtl="0">
                        <a:spcBef>
                          <a:spcPts val="0"/>
                        </a:spcBef>
                        <a:spcAft>
                          <a:spcPts val="0"/>
                        </a:spcAft>
                        <a:buClr>
                          <a:schemeClr val="dk1"/>
                        </a:buClr>
                        <a:buSzPts val="1400"/>
                        <a:buFont typeface="Arial"/>
                        <a:buChar char="•"/>
                      </a:pPr>
                      <a:r>
                        <a:rPr lang="en-IE" sz="1400" b="0"/>
                        <a:t>Κατανόηση του τύπου των πόρων που μπορούν να αναπτυχθούν με εργαλεία ανοικτού κώδικα (βίντεο, ηχητικές διαλέξεις, μαθησιακά παιχνίδια, infographics, eduzines, κ.λπ.)</a:t>
                      </a:r>
                      <a:endParaRPr/>
                    </a:p>
                    <a:p>
                      <a:pPr marL="171450" marR="0" lvl="0" indent="-171450" algn="l" rtl="0">
                        <a:spcBef>
                          <a:spcPts val="0"/>
                        </a:spcBef>
                        <a:spcAft>
                          <a:spcPts val="0"/>
                        </a:spcAft>
                        <a:buClr>
                          <a:schemeClr val="dk1"/>
                        </a:buClr>
                        <a:buSzPts val="1400"/>
                        <a:buFont typeface="Arial"/>
                        <a:buChar char="•"/>
                      </a:pPr>
                      <a:r>
                        <a:rPr lang="en-IE" sz="1400" b="0"/>
                        <a:t>Να επιλέγουν τα καταλληλότερα εργαλεία για τις ανάγκες τους</a:t>
                      </a:r>
                      <a:endParaRPr sz="1400" b="0"/>
                    </a:p>
                    <a:p>
                      <a:pPr marL="0" marR="0" lvl="0" indent="0" algn="l" rtl="0">
                        <a:spcBef>
                          <a:spcPts val="0"/>
                        </a:spcBef>
                        <a:spcAft>
                          <a:spcPts val="0"/>
                        </a:spcAft>
                        <a:buNone/>
                      </a:pPr>
                      <a:endParaRPr sz="1400"/>
                    </a:p>
                  </a:txBody>
                  <a:tcPr marL="91450" marR="91450" marT="45725" marB="45725"/>
                </a:tc>
                <a:tc>
                  <a:txBody>
                    <a:bodyPr/>
                    <a:lstStyle/>
                    <a:p>
                      <a:pPr marL="171450" marR="0" lvl="0" indent="-171450" algn="l" rtl="0">
                        <a:spcBef>
                          <a:spcPts val="0"/>
                        </a:spcBef>
                        <a:spcAft>
                          <a:spcPts val="0"/>
                        </a:spcAft>
                        <a:buClr>
                          <a:schemeClr val="dk1"/>
                        </a:buClr>
                        <a:buSzPts val="1400"/>
                        <a:buFont typeface="Arial"/>
                        <a:buChar char="•"/>
                      </a:pPr>
                      <a:r>
                        <a:rPr lang="en-IE" sz="1400" b="0" i="0" dirty="0" err="1">
                          <a:solidFill>
                            <a:schemeClr val="dk1"/>
                          </a:solidFill>
                          <a:latin typeface="Calibri"/>
                          <a:ea typeface="Calibri"/>
                          <a:cs typeface="Calibri"/>
                          <a:sym typeface="Calibri"/>
                        </a:rPr>
                        <a:t>Χρησιμο</a:t>
                      </a:r>
                      <a:r>
                        <a:rPr lang="en-IE" sz="1400" b="0" i="0" dirty="0">
                          <a:solidFill>
                            <a:schemeClr val="dk1"/>
                          </a:solidFill>
                          <a:latin typeface="Calibri"/>
                          <a:ea typeface="Calibri"/>
                          <a:cs typeface="Calibri"/>
                          <a:sym typeface="Calibri"/>
                        </a:rPr>
                        <a:t>ποιήστε λογισμικό ανοιχτού κώδικα για να δημιουργήσετε μια διάλεξη βίντεο ή ένα βίντεο επεξήγησης</a:t>
                      </a:r>
                      <a:endParaRPr sz="1400" b="0" i="0"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400"/>
                        <a:buFont typeface="Arial"/>
                        <a:buChar char="•"/>
                      </a:pPr>
                      <a:r>
                        <a:rPr lang="en-IE" sz="1400" b="0" i="0" dirty="0">
                          <a:solidFill>
                            <a:schemeClr val="dk1"/>
                          </a:solidFill>
                          <a:latin typeface="Calibri"/>
                          <a:ea typeface="Calibri"/>
                          <a:cs typeface="Calibri"/>
                          <a:sym typeface="Calibri"/>
                        </a:rPr>
                        <a:t>Κατα</a:t>
                      </a:r>
                      <a:r>
                        <a:rPr lang="en-IE" sz="1400" b="0" i="0" dirty="0" err="1">
                          <a:solidFill>
                            <a:schemeClr val="dk1"/>
                          </a:solidFill>
                          <a:latin typeface="Calibri"/>
                          <a:ea typeface="Calibri"/>
                          <a:cs typeface="Calibri"/>
                          <a:sym typeface="Calibri"/>
                        </a:rPr>
                        <a:t>νόηση</a:t>
                      </a:r>
                      <a:r>
                        <a:rPr lang="en-IE" sz="1400" b="0" i="0" dirty="0">
                          <a:solidFill>
                            <a:schemeClr val="dk1"/>
                          </a:solidFill>
                          <a:latin typeface="Calibri"/>
                          <a:ea typeface="Calibri"/>
                          <a:cs typeface="Calibri"/>
                          <a:sym typeface="Calibri"/>
                        </a:rPr>
                        <a:t> </a:t>
                      </a:r>
                      <a:r>
                        <a:rPr lang="en-IE" sz="1400" b="0" i="0" dirty="0" err="1">
                          <a:solidFill>
                            <a:schemeClr val="dk1"/>
                          </a:solidFill>
                          <a:latin typeface="Calibri"/>
                          <a:ea typeface="Calibri"/>
                          <a:cs typeface="Calibri"/>
                          <a:sym typeface="Calibri"/>
                        </a:rPr>
                        <a:t>των</a:t>
                      </a:r>
                      <a:r>
                        <a:rPr lang="en-IE" sz="1400" b="0" i="0" dirty="0">
                          <a:solidFill>
                            <a:schemeClr val="dk1"/>
                          </a:solidFill>
                          <a:latin typeface="Calibri"/>
                          <a:ea typeface="Calibri"/>
                          <a:cs typeface="Calibri"/>
                          <a:sym typeface="Calibri"/>
                        </a:rPr>
                        <a:t> βα</a:t>
                      </a:r>
                      <a:r>
                        <a:rPr lang="en-IE" sz="1400" b="0" i="0" dirty="0" err="1">
                          <a:solidFill>
                            <a:schemeClr val="dk1"/>
                          </a:solidFill>
                          <a:latin typeface="Calibri"/>
                          <a:ea typeface="Calibri"/>
                          <a:cs typeface="Calibri"/>
                          <a:sym typeface="Calibri"/>
                        </a:rPr>
                        <a:t>σικών</a:t>
                      </a:r>
                      <a:r>
                        <a:rPr lang="en-IE" sz="1400" b="0" i="0" dirty="0">
                          <a:solidFill>
                            <a:schemeClr val="dk1"/>
                          </a:solidFill>
                          <a:latin typeface="Calibri"/>
                          <a:ea typeface="Calibri"/>
                          <a:cs typeface="Calibri"/>
                          <a:sym typeface="Calibri"/>
                        </a:rPr>
                        <a:t> </a:t>
                      </a:r>
                      <a:r>
                        <a:rPr lang="en-IE" sz="1400" b="0" i="0" dirty="0" err="1">
                          <a:solidFill>
                            <a:schemeClr val="dk1"/>
                          </a:solidFill>
                          <a:latin typeface="Calibri"/>
                          <a:ea typeface="Calibri"/>
                          <a:cs typeface="Calibri"/>
                          <a:sym typeface="Calibri"/>
                        </a:rPr>
                        <a:t>λειτουργιών</a:t>
                      </a:r>
                      <a:r>
                        <a:rPr lang="en-IE" sz="1400" b="0" i="0" dirty="0">
                          <a:solidFill>
                            <a:schemeClr val="dk1"/>
                          </a:solidFill>
                          <a:latin typeface="Calibri"/>
                          <a:ea typeface="Calibri"/>
                          <a:cs typeface="Calibri"/>
                          <a:sym typeface="Calibri"/>
                        </a:rPr>
                        <a:t> </a:t>
                      </a:r>
                      <a:r>
                        <a:rPr lang="en-IE" sz="1400" b="0" i="0" dirty="0" err="1">
                          <a:solidFill>
                            <a:schemeClr val="dk1"/>
                          </a:solidFill>
                          <a:latin typeface="Calibri"/>
                          <a:ea typeface="Calibri"/>
                          <a:cs typeface="Calibri"/>
                          <a:sym typeface="Calibri"/>
                        </a:rPr>
                        <a:t>ενός</a:t>
                      </a:r>
                      <a:r>
                        <a:rPr lang="en-IE" sz="1400" b="0" i="0" dirty="0">
                          <a:solidFill>
                            <a:schemeClr val="dk1"/>
                          </a:solidFill>
                          <a:latin typeface="Calibri"/>
                          <a:ea typeface="Calibri"/>
                          <a:cs typeface="Calibri"/>
                          <a:sym typeface="Calibri"/>
                        </a:rPr>
                        <a:t> </a:t>
                      </a:r>
                      <a:r>
                        <a:rPr lang="en-IE" sz="1400" b="0" i="0" dirty="0" err="1">
                          <a:solidFill>
                            <a:schemeClr val="dk1"/>
                          </a:solidFill>
                          <a:latin typeface="Calibri"/>
                          <a:ea typeface="Calibri"/>
                          <a:cs typeface="Calibri"/>
                          <a:sym typeface="Calibri"/>
                        </a:rPr>
                        <a:t>λογισμικού</a:t>
                      </a:r>
                      <a:r>
                        <a:rPr lang="en-IE" sz="1400" b="0" i="0" dirty="0">
                          <a:solidFill>
                            <a:schemeClr val="dk1"/>
                          </a:solidFill>
                          <a:latin typeface="Calibri"/>
                          <a:ea typeface="Calibri"/>
                          <a:cs typeface="Calibri"/>
                          <a:sym typeface="Calibri"/>
                        </a:rPr>
                        <a:t> β</a:t>
                      </a:r>
                      <a:r>
                        <a:rPr lang="en-IE" sz="1400" b="0" i="0" dirty="0" err="1">
                          <a:solidFill>
                            <a:schemeClr val="dk1"/>
                          </a:solidFill>
                          <a:latin typeface="Calibri"/>
                          <a:ea typeface="Calibri"/>
                          <a:cs typeface="Calibri"/>
                          <a:sym typeface="Calibri"/>
                        </a:rPr>
                        <a:t>ίντεο</a:t>
                      </a:r>
                      <a:r>
                        <a:rPr lang="en-IE" sz="1400" b="0" i="0" dirty="0">
                          <a:solidFill>
                            <a:schemeClr val="dk1"/>
                          </a:solidFill>
                          <a:latin typeface="Calibri"/>
                          <a:ea typeface="Calibri"/>
                          <a:cs typeface="Calibri"/>
                          <a:sym typeface="Calibri"/>
                        </a:rPr>
                        <a:t> α</a:t>
                      </a:r>
                      <a:r>
                        <a:rPr lang="en-IE" sz="1400" b="0" i="0" dirty="0" err="1">
                          <a:solidFill>
                            <a:schemeClr val="dk1"/>
                          </a:solidFill>
                          <a:latin typeface="Calibri"/>
                          <a:ea typeface="Calibri"/>
                          <a:cs typeface="Calibri"/>
                          <a:sym typeface="Calibri"/>
                        </a:rPr>
                        <a:t>νοικτού</a:t>
                      </a:r>
                      <a:r>
                        <a:rPr lang="en-IE" sz="1400" b="0" i="0" dirty="0">
                          <a:solidFill>
                            <a:schemeClr val="dk1"/>
                          </a:solidFill>
                          <a:latin typeface="Calibri"/>
                          <a:ea typeface="Calibri"/>
                          <a:cs typeface="Calibri"/>
                          <a:sym typeface="Calibri"/>
                        </a:rPr>
                        <a:t> </a:t>
                      </a:r>
                      <a:r>
                        <a:rPr lang="en-IE" sz="1400" b="0" i="0" dirty="0" err="1">
                          <a:solidFill>
                            <a:schemeClr val="dk1"/>
                          </a:solidFill>
                          <a:latin typeface="Calibri"/>
                          <a:ea typeface="Calibri"/>
                          <a:cs typeface="Calibri"/>
                          <a:sym typeface="Calibri"/>
                        </a:rPr>
                        <a:t>κώδικ</a:t>
                      </a:r>
                      <a:r>
                        <a:rPr lang="en-IE" sz="1400" b="0" i="0" dirty="0">
                          <a:solidFill>
                            <a:schemeClr val="dk1"/>
                          </a:solidFill>
                          <a:latin typeface="Calibri"/>
                          <a:ea typeface="Calibri"/>
                          <a:cs typeface="Calibri"/>
                          <a:sym typeface="Calibri"/>
                        </a:rPr>
                        <a:t>α (π.χ. </a:t>
                      </a:r>
                      <a:r>
                        <a:rPr lang="en-IE" sz="1400" b="0" i="0" dirty="0" err="1">
                          <a:solidFill>
                            <a:schemeClr val="dk1"/>
                          </a:solidFill>
                          <a:latin typeface="Calibri"/>
                          <a:ea typeface="Calibri"/>
                          <a:cs typeface="Calibri"/>
                          <a:sym typeface="Calibri"/>
                        </a:rPr>
                        <a:t>Powtoon</a:t>
                      </a:r>
                      <a:r>
                        <a:rPr lang="en-IE" sz="1400" b="0" i="0" dirty="0">
                          <a:solidFill>
                            <a:schemeClr val="dk1"/>
                          </a:solidFill>
                          <a:latin typeface="Calibri"/>
                          <a:ea typeface="Calibri"/>
                          <a:cs typeface="Calibri"/>
                          <a:sym typeface="Calibri"/>
                        </a:rPr>
                        <a:t>)</a:t>
                      </a:r>
                      <a:endParaRPr dirty="0"/>
                    </a:p>
                    <a:p>
                      <a:pPr marL="171450" marR="0" lvl="0" indent="-171450" algn="l" rtl="0">
                        <a:spcBef>
                          <a:spcPts val="0"/>
                        </a:spcBef>
                        <a:spcAft>
                          <a:spcPts val="0"/>
                        </a:spcAft>
                        <a:buClr>
                          <a:schemeClr val="dk1"/>
                        </a:buClr>
                        <a:buSzPts val="1400"/>
                        <a:buFont typeface="Arial"/>
                        <a:buChar char="•"/>
                      </a:pPr>
                      <a:r>
                        <a:rPr lang="en-IE" sz="1400" b="0" i="0" dirty="0" err="1">
                          <a:solidFill>
                            <a:schemeClr val="dk1"/>
                          </a:solidFill>
                          <a:latin typeface="Calibri"/>
                          <a:ea typeface="Calibri"/>
                          <a:cs typeface="Calibri"/>
                          <a:sym typeface="Calibri"/>
                        </a:rPr>
                        <a:t>Δημιουργί</a:t>
                      </a:r>
                      <a:r>
                        <a:rPr lang="en-IE" sz="1400" b="0" i="0" dirty="0">
                          <a:solidFill>
                            <a:schemeClr val="dk1"/>
                          </a:solidFill>
                          <a:latin typeface="Calibri"/>
                          <a:ea typeface="Calibri"/>
                          <a:cs typeface="Calibri"/>
                          <a:sym typeface="Calibri"/>
                        </a:rPr>
                        <a:t>α κουίζ με τη χρήση εργαλείων ανοικτού κώδικα (π.χ. Google Forms)</a:t>
                      </a:r>
                      <a:endParaRPr dirty="0"/>
                    </a:p>
                    <a:p>
                      <a:pPr marL="0" marR="0" lvl="0" indent="0" algn="l" rtl="0">
                        <a:spcBef>
                          <a:spcPts val="0"/>
                        </a:spcBef>
                        <a:spcAft>
                          <a:spcPts val="0"/>
                        </a:spcAft>
                        <a:buNone/>
                      </a:pPr>
                      <a:endParaRPr sz="1400" dirty="0"/>
                    </a:p>
                  </a:txBody>
                  <a:tcPr marL="91450" marR="91450" marT="45725" marB="45725"/>
                </a:tc>
                <a:tc>
                  <a:txBody>
                    <a:bodyPr/>
                    <a:lstStyle/>
                    <a:p>
                      <a:pPr marL="171450" marR="0" lvl="0" indent="-171450" algn="l" rtl="0">
                        <a:spcBef>
                          <a:spcPts val="0"/>
                        </a:spcBef>
                        <a:spcAft>
                          <a:spcPts val="0"/>
                        </a:spcAft>
                        <a:buClr>
                          <a:schemeClr val="dk1"/>
                        </a:buClr>
                        <a:buSzPts val="1400"/>
                        <a:buFont typeface="Arial"/>
                        <a:buChar char="•"/>
                      </a:pPr>
                      <a:r>
                        <a:rPr lang="en-IE" sz="1400"/>
                        <a:t>Κατανοήστε τι είναι η μορφή των μίνι μαθησιακών πόρων (π.χ. Eduzine)</a:t>
                      </a:r>
                      <a:endParaRPr/>
                    </a:p>
                    <a:p>
                      <a:pPr marL="171450" marR="0" lvl="0" indent="-171450" algn="l" rtl="0">
                        <a:spcBef>
                          <a:spcPts val="0"/>
                        </a:spcBef>
                        <a:spcAft>
                          <a:spcPts val="0"/>
                        </a:spcAft>
                        <a:buClr>
                          <a:schemeClr val="dk1"/>
                        </a:buClr>
                        <a:buSzPts val="1400"/>
                        <a:buFont typeface="Arial"/>
                        <a:buChar char="•"/>
                      </a:pPr>
                      <a:r>
                        <a:rPr lang="en-IE" sz="1400"/>
                        <a:t>Κατανοήστε πώς να δημιουργήσετε τη δομή των πόρων μίνι μαθησιακής μορφής</a:t>
                      </a:r>
                      <a:endParaRPr/>
                    </a:p>
                    <a:p>
                      <a:pPr marL="171450" marR="0" lvl="0" indent="-171450" algn="l" rtl="0">
                        <a:spcBef>
                          <a:spcPts val="0"/>
                        </a:spcBef>
                        <a:spcAft>
                          <a:spcPts val="0"/>
                        </a:spcAft>
                        <a:buClr>
                          <a:schemeClr val="dk1"/>
                        </a:buClr>
                        <a:buSzPts val="1400"/>
                        <a:buFont typeface="Arial"/>
                        <a:buChar char="•"/>
                      </a:pPr>
                      <a:r>
                        <a:rPr lang="en-IE" sz="1400"/>
                        <a:t>Πλοηγηθείτε στο διαδίκτυο για να βρείτε υποστηρικτικούς πόρους από αξιόπιστες πηγές</a:t>
                      </a:r>
                      <a:endParaRPr/>
                    </a:p>
                    <a:p>
                      <a:pPr marL="0" marR="0" lvl="0" indent="0" algn="l" rtl="0">
                        <a:spcBef>
                          <a:spcPts val="0"/>
                        </a:spcBef>
                        <a:spcAft>
                          <a:spcPts val="0"/>
                        </a:spcAft>
                        <a:buNone/>
                      </a:pPr>
                      <a:endParaRPr sz="1400"/>
                    </a:p>
                  </a:txBody>
                  <a:tcPr marL="91450" marR="91450" marT="45725" marB="45725"/>
                </a:tc>
                <a:tc>
                  <a:txBody>
                    <a:bodyPr/>
                    <a:lstStyle/>
                    <a:p>
                      <a:pPr marL="171450" marR="0" lvl="0" indent="-171450" algn="l" rtl="0">
                        <a:spcBef>
                          <a:spcPts val="0"/>
                        </a:spcBef>
                        <a:spcAft>
                          <a:spcPts val="0"/>
                        </a:spcAft>
                        <a:buClr>
                          <a:schemeClr val="dk1"/>
                        </a:buClr>
                        <a:buSzPts val="1400"/>
                        <a:buFont typeface="Arial"/>
                        <a:buChar char="•"/>
                      </a:pPr>
                      <a:r>
                        <a:rPr lang="en-IE" sz="1400" b="0" dirty="0" err="1"/>
                        <a:t>Χρήση</a:t>
                      </a:r>
                      <a:r>
                        <a:rPr lang="en-IE" sz="1400" b="0" dirty="0"/>
                        <a:t> α</a:t>
                      </a:r>
                      <a:r>
                        <a:rPr lang="en-IE" sz="1400" b="0" dirty="0" err="1"/>
                        <a:t>νοιχτών</a:t>
                      </a:r>
                      <a:r>
                        <a:rPr lang="en-IE" sz="1400" b="0" dirty="0"/>
                        <a:t> </a:t>
                      </a:r>
                      <a:r>
                        <a:rPr lang="en-IE" sz="1400" b="0" dirty="0" err="1"/>
                        <a:t>εργ</a:t>
                      </a:r>
                      <a:r>
                        <a:rPr lang="en-IE" sz="1400" b="0" dirty="0"/>
                        <a:t>αλείων σχεδιασμού (π.χ. </a:t>
                      </a:r>
                      <a:r>
                        <a:rPr lang="en-IE" sz="1400" b="0" dirty="0" err="1"/>
                        <a:t>Canva</a:t>
                      </a:r>
                      <a:r>
                        <a:rPr lang="en-IE" sz="1400" b="0" dirty="0"/>
                        <a:t>)</a:t>
                      </a:r>
                      <a:endParaRPr dirty="0"/>
                    </a:p>
                    <a:p>
                      <a:pPr marL="171450" marR="0" lvl="0" indent="-171450" algn="l" rtl="0">
                        <a:spcBef>
                          <a:spcPts val="0"/>
                        </a:spcBef>
                        <a:spcAft>
                          <a:spcPts val="0"/>
                        </a:spcAft>
                        <a:buClr>
                          <a:schemeClr val="dk1"/>
                        </a:buClr>
                        <a:buSzPts val="1400"/>
                        <a:buFont typeface="Arial"/>
                        <a:buChar char="•"/>
                      </a:pPr>
                      <a:r>
                        <a:rPr lang="en-IE" sz="1400" b="0" dirty="0"/>
                        <a:t>Κατα</a:t>
                      </a:r>
                      <a:r>
                        <a:rPr lang="en-IE" sz="1400" b="0" dirty="0" err="1"/>
                        <a:t>νόηση</a:t>
                      </a:r>
                      <a:r>
                        <a:rPr lang="en-IE" sz="1400" b="0" dirty="0"/>
                        <a:t> </a:t>
                      </a:r>
                      <a:r>
                        <a:rPr lang="en-IE" sz="1400" b="0" dirty="0" err="1"/>
                        <a:t>των</a:t>
                      </a:r>
                      <a:r>
                        <a:rPr lang="en-IE" sz="1400" b="0" dirty="0"/>
                        <a:t> βα</a:t>
                      </a:r>
                      <a:r>
                        <a:rPr lang="en-IE" sz="1400" b="0" dirty="0" err="1"/>
                        <a:t>σικών</a:t>
                      </a:r>
                      <a:r>
                        <a:rPr lang="en-IE" sz="1400" b="0" dirty="0"/>
                        <a:t> α</a:t>
                      </a:r>
                      <a:r>
                        <a:rPr lang="en-IE" sz="1400" b="0" dirty="0" err="1"/>
                        <a:t>ρχών</a:t>
                      </a:r>
                      <a:r>
                        <a:rPr lang="en-IE" sz="1400" b="0" dirty="0"/>
                        <a:t> </a:t>
                      </a:r>
                      <a:r>
                        <a:rPr lang="en-IE" sz="1400" b="0" dirty="0" err="1"/>
                        <a:t>του</a:t>
                      </a:r>
                      <a:r>
                        <a:rPr lang="en-IE" sz="1400" b="0" dirty="0"/>
                        <a:t> </a:t>
                      </a:r>
                      <a:r>
                        <a:rPr lang="en-IE" sz="1400" b="0" dirty="0" err="1"/>
                        <a:t>σχεδι</a:t>
                      </a:r>
                      <a:r>
                        <a:rPr lang="en-IE" sz="1400" b="0" dirty="0"/>
                        <a:t>ασμού (ισορροπία, αντίθεση, αναλογία, ...)</a:t>
                      </a:r>
                      <a:endParaRPr dirty="0"/>
                    </a:p>
                    <a:p>
                      <a:pPr marL="171450" marR="0" lvl="0" indent="-171450" algn="l" rtl="0">
                        <a:spcBef>
                          <a:spcPts val="0"/>
                        </a:spcBef>
                        <a:spcAft>
                          <a:spcPts val="0"/>
                        </a:spcAft>
                        <a:buClr>
                          <a:schemeClr val="dk1"/>
                        </a:buClr>
                        <a:buSzPts val="1400"/>
                        <a:buFont typeface="Arial"/>
                        <a:buChar char="•"/>
                      </a:pPr>
                      <a:r>
                        <a:rPr lang="en-IE" sz="1400" b="0" dirty="0" err="1"/>
                        <a:t>Δημιουργί</a:t>
                      </a:r>
                      <a:r>
                        <a:rPr lang="en-IE" sz="1400" b="0" dirty="0"/>
                        <a:t>α κωδικών QR χρησιμοποιώντας διαδικτυακά εργαλεία (π.χ. QR code monkey)</a:t>
                      </a:r>
                      <a:endParaRPr sz="1400" dirty="0"/>
                    </a:p>
                  </a:txBody>
                  <a:tcPr marL="91450" marR="91450" marT="45725" marB="457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0"/>
          <p:cNvSpPr txBox="1"/>
          <p:nvPr/>
        </p:nvSpPr>
        <p:spPr>
          <a:xfrm>
            <a:off x="5185019" y="6117162"/>
            <a:ext cx="6771640" cy="5539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a:t>
            </a:r>
            <a:r>
              <a:rPr lang="en-IE" sz="1000" b="0" i="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id="420" name="Google Shape;420;p30"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421" name="Google Shape;421;p30"/>
          <p:cNvPicPr preferRelativeResize="0"/>
          <p:nvPr/>
        </p:nvPicPr>
        <p:blipFill rotWithShape="1">
          <a:blip r:embed="rId4">
            <a:alphaModFix/>
          </a:blip>
          <a:srcRect/>
          <a:stretch/>
        </p:blipFill>
        <p:spPr>
          <a:xfrm>
            <a:off x="4843244" y="1002244"/>
            <a:ext cx="2505512" cy="1859858"/>
          </a:xfrm>
          <a:prstGeom prst="rect">
            <a:avLst/>
          </a:prstGeom>
          <a:noFill/>
          <a:ln>
            <a:noFill/>
          </a:ln>
        </p:spPr>
      </p:pic>
      <p:sp>
        <p:nvSpPr>
          <p:cNvPr id="422" name="Google Shape;422;p30"/>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423" name="Google Shape;423;p30"/>
          <p:cNvPicPr preferRelativeResize="0"/>
          <p:nvPr/>
        </p:nvPicPr>
        <p:blipFill rotWithShape="1">
          <a:blip r:embed="rId5">
            <a:alphaModFix/>
          </a:blip>
          <a:srcRect/>
          <a:stretch/>
        </p:blipFill>
        <p:spPr>
          <a:xfrm>
            <a:off x="11541231" y="108086"/>
            <a:ext cx="495921" cy="495921"/>
          </a:xfrm>
          <a:prstGeom prst="rect">
            <a:avLst/>
          </a:prstGeom>
          <a:noFill/>
          <a:ln>
            <a:noFill/>
          </a:ln>
        </p:spPr>
      </p:pic>
      <p:grpSp>
        <p:nvGrpSpPr>
          <p:cNvPr id="424" name="Google Shape;424;p30"/>
          <p:cNvGrpSpPr/>
          <p:nvPr/>
        </p:nvGrpSpPr>
        <p:grpSpPr>
          <a:xfrm>
            <a:off x="2569288" y="3802743"/>
            <a:ext cx="7053424" cy="1670958"/>
            <a:chOff x="2569288" y="3802743"/>
            <a:chExt cx="7053424" cy="1670958"/>
          </a:xfrm>
        </p:grpSpPr>
        <p:pic>
          <p:nvPicPr>
            <p:cNvPr id="425" name="Google Shape;425;p30" descr="Qr code&#10;&#10;Description automatically generated"/>
            <p:cNvPicPr preferRelativeResize="0"/>
            <p:nvPr/>
          </p:nvPicPr>
          <p:blipFill rotWithShape="1">
            <a:blip r:embed="rId6">
              <a:alphaModFix/>
            </a:blip>
            <a:srcRect/>
            <a:stretch/>
          </p:blipFill>
          <p:spPr>
            <a:xfrm>
              <a:off x="2569288" y="3802743"/>
              <a:ext cx="7053424" cy="1635034"/>
            </a:xfrm>
            <a:prstGeom prst="rect">
              <a:avLst/>
            </a:prstGeom>
            <a:noFill/>
            <a:ln>
              <a:noFill/>
            </a:ln>
          </p:spPr>
        </p:pic>
        <p:pic>
          <p:nvPicPr>
            <p:cNvPr id="426" name="Google Shape;426;p30" descr="Logo&#10;&#10;Description automatically generated"/>
            <p:cNvPicPr preferRelativeResize="0"/>
            <p:nvPr/>
          </p:nvPicPr>
          <p:blipFill rotWithShape="1">
            <a:blip r:embed="rId7">
              <a:alphaModFix/>
            </a:blip>
            <a:srcRect l="25160" t="26528" r="30392" b="26992"/>
            <a:stretch/>
          </p:blipFill>
          <p:spPr>
            <a:xfrm>
              <a:off x="6749430" y="4580527"/>
              <a:ext cx="854122" cy="89317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2584581" y="479123"/>
            <a:ext cx="6746032" cy="752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IE" sz="3200" b="1" dirty="0" err="1">
                <a:solidFill>
                  <a:srgbClr val="29BB89"/>
                </a:solidFill>
                <a:latin typeface="Quattrocento Sans"/>
                <a:ea typeface="Quattrocento Sans"/>
                <a:cs typeface="Quattrocento Sans"/>
                <a:sym typeface="Quattrocento Sans"/>
              </a:rPr>
              <a:t>Εκ</a:t>
            </a:r>
            <a:r>
              <a:rPr lang="en-IE" sz="3200" b="1" dirty="0">
                <a:solidFill>
                  <a:srgbClr val="29BB89"/>
                </a:solidFill>
                <a:latin typeface="Quattrocento Sans"/>
                <a:ea typeface="Quattrocento Sans"/>
                <a:cs typeface="Quattrocento Sans"/>
                <a:sym typeface="Quattrocento Sans"/>
              </a:rPr>
              <a:t>παίδευση εν υπηρεσία - Μέρος Β</a:t>
            </a:r>
            <a:endParaRPr sz="4000" dirty="0"/>
          </a:p>
        </p:txBody>
      </p:sp>
      <p:sp>
        <p:nvSpPr>
          <p:cNvPr id="115" name="Google Shape;115;p4"/>
          <p:cNvSpPr txBox="1"/>
          <p:nvPr/>
        </p:nvSpPr>
        <p:spPr>
          <a:xfrm>
            <a:off x="2199640" y="161379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en-IE" sz="3200" b="1">
                <a:solidFill>
                  <a:srgbClr val="195562"/>
                </a:solidFill>
                <a:latin typeface="Quattrocento Sans"/>
                <a:ea typeface="Quattrocento Sans"/>
                <a:cs typeface="Quattrocento Sans"/>
                <a:sym typeface="Quattrocento Sans"/>
              </a:rPr>
              <a:t>5.</a:t>
            </a:r>
            <a:endParaRPr/>
          </a:p>
        </p:txBody>
      </p:sp>
      <p:sp>
        <p:nvSpPr>
          <p:cNvPr id="116" name="Google Shape;116;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17" name="Google Shape;117;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18" name="Google Shape;118;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19" name="Google Shape;119;p4"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20" name="Google Shape;120;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21" name="Google Shape;121;p4"/>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22" name="Google Shape;122;p4"/>
          <p:cNvSpPr txBox="1"/>
          <p:nvPr/>
        </p:nvSpPr>
        <p:spPr>
          <a:xfrm>
            <a:off x="3041597" y="1565873"/>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en-IE" sz="3200" b="1" dirty="0" err="1">
                <a:solidFill>
                  <a:srgbClr val="195562"/>
                </a:solidFill>
                <a:latin typeface="Quattrocento Sans"/>
                <a:ea typeface="Quattrocento Sans"/>
                <a:cs typeface="Quattrocento Sans"/>
                <a:sym typeface="Quattrocento Sans"/>
              </a:rPr>
              <a:t>Εργ</a:t>
            </a:r>
            <a:r>
              <a:rPr lang="en-IE" sz="3200" b="1" dirty="0">
                <a:solidFill>
                  <a:srgbClr val="195562"/>
                </a:solidFill>
                <a:latin typeface="Quattrocento Sans"/>
                <a:ea typeface="Quattrocento Sans"/>
                <a:cs typeface="Quattrocento Sans"/>
                <a:sym typeface="Quattrocento Sans"/>
              </a:rPr>
              <a:t>αλεία για την ανάπτυξη υλικού για τη διαδικτυακή μάθηση</a:t>
            </a:r>
            <a:endParaRPr dirty="0"/>
          </a:p>
        </p:txBody>
      </p:sp>
      <p:sp>
        <p:nvSpPr>
          <p:cNvPr id="123" name="Google Shape;123;p4"/>
          <p:cNvSpPr txBox="1"/>
          <p:nvPr/>
        </p:nvSpPr>
        <p:spPr>
          <a:xfrm>
            <a:off x="3110423" y="3875228"/>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Μικρομάθηση</a:t>
            </a:r>
            <a:endParaRPr/>
          </a:p>
        </p:txBody>
      </p:sp>
      <p:sp>
        <p:nvSpPr>
          <p:cNvPr id="124" name="Google Shape;124;p4"/>
          <p:cNvSpPr txBox="1"/>
          <p:nvPr/>
        </p:nvSpPr>
        <p:spPr>
          <a:xfrm>
            <a:off x="3110423" y="5115860"/>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Σχεδιασμός Infographics</a:t>
            </a:r>
            <a:endParaRPr/>
          </a:p>
        </p:txBody>
      </p:sp>
      <p:sp>
        <p:nvSpPr>
          <p:cNvPr id="125" name="Google Shape;125;p4"/>
          <p:cNvSpPr txBox="1"/>
          <p:nvPr/>
        </p:nvSpPr>
        <p:spPr>
          <a:xfrm>
            <a:off x="2351149" y="5170291"/>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8.</a:t>
            </a:r>
            <a:endParaRPr/>
          </a:p>
        </p:txBody>
      </p:sp>
      <p:sp>
        <p:nvSpPr>
          <p:cNvPr id="126" name="Google Shape;126;p4"/>
          <p:cNvSpPr txBox="1"/>
          <p:nvPr/>
        </p:nvSpPr>
        <p:spPr>
          <a:xfrm>
            <a:off x="2351148" y="396868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7.</a:t>
            </a:r>
            <a:endParaRPr/>
          </a:p>
        </p:txBody>
      </p:sp>
      <p:sp>
        <p:nvSpPr>
          <p:cNvPr id="127" name="Google Shape;127;p4"/>
          <p:cNvSpPr txBox="1"/>
          <p:nvPr/>
        </p:nvSpPr>
        <p:spPr>
          <a:xfrm>
            <a:off x="2351148" y="2821504"/>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6.</a:t>
            </a:r>
            <a:endParaRPr/>
          </a:p>
        </p:txBody>
      </p:sp>
      <p:sp>
        <p:nvSpPr>
          <p:cNvPr id="128" name="Google Shape;128;p4"/>
          <p:cNvSpPr txBox="1"/>
          <p:nvPr/>
        </p:nvSpPr>
        <p:spPr>
          <a:xfrm>
            <a:off x="3110423" y="2747531"/>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en-IE" sz="2000">
                <a:solidFill>
                  <a:srgbClr val="195562"/>
                </a:solidFill>
                <a:latin typeface="Quattrocento Sans"/>
                <a:ea typeface="Quattrocento Sans"/>
                <a:cs typeface="Quattrocento Sans"/>
                <a:sym typeface="Quattrocento Sans"/>
              </a:rPr>
              <a:t>Δημιουργία βίντεο και κουίζ</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p:nvPr/>
        </p:nvSpPr>
        <p:spPr>
          <a:xfrm>
            <a:off x="867749" y="1031255"/>
            <a:ext cx="475861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dirty="0" err="1">
                <a:solidFill>
                  <a:srgbClr val="29BA86"/>
                </a:solidFill>
                <a:latin typeface="Quattrocento Sans"/>
                <a:ea typeface="Quattrocento Sans"/>
                <a:cs typeface="Quattrocento Sans"/>
                <a:sym typeface="Quattrocento Sans"/>
              </a:rPr>
              <a:t>Δι</a:t>
            </a:r>
            <a:r>
              <a:rPr lang="en-IE" sz="3600" b="1" dirty="0">
                <a:solidFill>
                  <a:srgbClr val="29BA86"/>
                </a:solidFill>
                <a:latin typeface="Quattrocento Sans"/>
                <a:ea typeface="Quattrocento Sans"/>
                <a:cs typeface="Quattrocento Sans"/>
                <a:sym typeface="Quattrocento Sans"/>
              </a:rPr>
              <a:t>αδικτυακή μάθηση</a:t>
            </a:r>
            <a:endParaRPr sz="3600" b="1" dirty="0">
              <a:solidFill>
                <a:srgbClr val="29BA86"/>
              </a:solidFill>
              <a:latin typeface="Quattrocento Sans"/>
              <a:ea typeface="Quattrocento Sans"/>
              <a:cs typeface="Quattrocento Sans"/>
              <a:sym typeface="Quattrocento Sans"/>
            </a:endParaRPr>
          </a:p>
        </p:txBody>
      </p:sp>
      <p:sp>
        <p:nvSpPr>
          <p:cNvPr id="134" name="Google Shape;134;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5" name="Google Shape;135;p5"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sp>
        <p:nvSpPr>
          <p:cNvPr id="136" name="Google Shape;136;p5"/>
          <p:cNvSpPr txBox="1"/>
          <p:nvPr/>
        </p:nvSpPr>
        <p:spPr>
          <a:xfrm>
            <a:off x="943653" y="2151727"/>
            <a:ext cx="7816890" cy="3600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800" b="1" i="0" dirty="0">
                <a:solidFill>
                  <a:srgbClr val="29BA86"/>
                </a:solidFill>
                <a:latin typeface="Arial"/>
                <a:ea typeface="Arial"/>
                <a:cs typeface="Arial"/>
                <a:sym typeface="Arial"/>
              </a:rPr>
              <a:t>Η </a:t>
            </a:r>
            <a:r>
              <a:rPr lang="en-IE" sz="2800" b="1" i="0" dirty="0" err="1">
                <a:solidFill>
                  <a:srgbClr val="29BA86"/>
                </a:solidFill>
                <a:latin typeface="Arial"/>
                <a:ea typeface="Arial"/>
                <a:cs typeface="Arial"/>
                <a:sym typeface="Arial"/>
              </a:rPr>
              <a:t>ηλεκτρονική</a:t>
            </a:r>
            <a:r>
              <a:rPr lang="en-IE" sz="2800" b="1" i="0" dirty="0">
                <a:solidFill>
                  <a:srgbClr val="29BA86"/>
                </a:solidFill>
                <a:latin typeface="Arial"/>
                <a:ea typeface="Arial"/>
                <a:cs typeface="Arial"/>
                <a:sym typeface="Arial"/>
              </a:rPr>
              <a:t> </a:t>
            </a:r>
            <a:r>
              <a:rPr lang="en-IE" sz="2800" b="1" i="0" dirty="0" err="1">
                <a:solidFill>
                  <a:srgbClr val="29BA86"/>
                </a:solidFill>
                <a:latin typeface="Arial"/>
                <a:ea typeface="Arial"/>
                <a:cs typeface="Arial"/>
                <a:sym typeface="Arial"/>
              </a:rPr>
              <a:t>μάθηση</a:t>
            </a:r>
            <a:r>
              <a:rPr lang="en-IE" sz="2800" b="1" i="0" dirty="0">
                <a:solidFill>
                  <a:srgbClr val="29BA86"/>
                </a:solidFill>
                <a:latin typeface="Arial"/>
                <a:ea typeface="Arial"/>
                <a:cs typeface="Arial"/>
                <a:sym typeface="Arial"/>
              </a:rPr>
              <a:t> </a:t>
            </a:r>
            <a:r>
              <a:rPr lang="en-IE" sz="2800" b="0" i="0" dirty="0">
                <a:solidFill>
                  <a:srgbClr val="195562"/>
                </a:solidFill>
                <a:latin typeface="Arial"/>
                <a:ea typeface="Arial"/>
                <a:cs typeface="Arial"/>
                <a:sym typeface="Arial"/>
              </a:rPr>
              <a:t>ή </a:t>
            </a:r>
            <a:r>
              <a:rPr lang="en-IE" sz="2800" dirty="0" err="1">
                <a:solidFill>
                  <a:srgbClr val="195562"/>
                </a:solidFill>
                <a:latin typeface="Arial"/>
                <a:ea typeface="Arial"/>
                <a:cs typeface="Arial"/>
                <a:sym typeface="Arial"/>
              </a:rPr>
              <a:t>δι</a:t>
            </a:r>
            <a:r>
              <a:rPr lang="en-IE" sz="2800" dirty="0">
                <a:solidFill>
                  <a:srgbClr val="195562"/>
                </a:solidFill>
                <a:latin typeface="Arial"/>
                <a:ea typeface="Arial"/>
                <a:cs typeface="Arial"/>
                <a:sym typeface="Arial"/>
              </a:rPr>
              <a:t>αδικτυακή μάθηση είναι η μάθηση που ολοκληρώνεται πλήρως διαδικτυακά, είτε αναζητώντας και χρησιμοποιώντας διαδικτυακούς πόρους, είτε αποκτώντας πρόσβαση σε υλικό διαδικτυακά μέσω μιας πλατφόρμας ηλεκτρονικής μάθησης (δικτυακός τόπος).  </a:t>
            </a:r>
            <a:endParaRPr sz="1200" dirty="0"/>
          </a:p>
          <a:p>
            <a:pPr marL="0" marR="0" lvl="0" indent="0" algn="l" rtl="0">
              <a:spcBef>
                <a:spcPts val="0"/>
              </a:spcBef>
              <a:spcAft>
                <a:spcPts val="0"/>
              </a:spcAft>
              <a:buClr>
                <a:schemeClr val="dk1"/>
              </a:buClr>
              <a:buSzPts val="1100"/>
              <a:buFont typeface="Calibri"/>
              <a:buNone/>
            </a:pPr>
            <a:endParaRPr sz="3200" dirty="0">
              <a:solidFill>
                <a:schemeClr val="dk1"/>
              </a:solidFill>
              <a:latin typeface="Quattrocento Sans"/>
              <a:ea typeface="Quattrocento Sans"/>
              <a:cs typeface="Quattrocento Sans"/>
              <a:sym typeface="Quattrocento Sans"/>
            </a:endParaRPr>
          </a:p>
        </p:txBody>
      </p:sp>
      <p:pic>
        <p:nvPicPr>
          <p:cNvPr id="137" name="Google Shape;137;p5"/>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138" name="Google Shape;138;p5"/>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p:nvPr/>
        </p:nvSpPr>
        <p:spPr>
          <a:xfrm>
            <a:off x="867748" y="1031255"/>
            <a:ext cx="10790851"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dirty="0">
                <a:solidFill>
                  <a:srgbClr val="29BA86"/>
                </a:solidFill>
                <a:latin typeface="Quattrocento Sans"/>
                <a:ea typeface="Quattrocento Sans"/>
                <a:cs typeface="Quattrocento Sans"/>
                <a:sym typeface="Quattrocento Sans"/>
              </a:rPr>
              <a:t>MOOC </a:t>
            </a:r>
            <a:r>
              <a:rPr lang="en-IE" sz="3600" b="1" i="0" dirty="0">
                <a:solidFill>
                  <a:srgbClr val="29BA86"/>
                </a:solidFill>
                <a:latin typeface="Quattrocento Sans"/>
                <a:ea typeface="Quattrocento Sans"/>
                <a:cs typeface="Quattrocento Sans"/>
                <a:sym typeface="Quattrocento Sans"/>
              </a:rPr>
              <a:t>(Μα</a:t>
            </a:r>
            <a:r>
              <a:rPr lang="en-IE" sz="3600" b="1" i="0" dirty="0" err="1">
                <a:solidFill>
                  <a:srgbClr val="29BA86"/>
                </a:solidFill>
                <a:latin typeface="Quattrocento Sans"/>
                <a:ea typeface="Quattrocento Sans"/>
                <a:cs typeface="Quattrocento Sans"/>
                <a:sym typeface="Quattrocento Sans"/>
              </a:rPr>
              <a:t>ζικά</a:t>
            </a:r>
            <a:r>
              <a:rPr lang="en-IE" sz="3600" b="1" i="0" dirty="0">
                <a:solidFill>
                  <a:srgbClr val="29BA86"/>
                </a:solidFill>
                <a:latin typeface="Quattrocento Sans"/>
                <a:ea typeface="Quattrocento Sans"/>
                <a:cs typeface="Quattrocento Sans"/>
                <a:sym typeface="Quattrocento Sans"/>
              </a:rPr>
              <a:t> </a:t>
            </a:r>
            <a:r>
              <a:rPr lang="en-IE" sz="3600" b="1" i="0" dirty="0" err="1">
                <a:solidFill>
                  <a:srgbClr val="29BA86"/>
                </a:solidFill>
                <a:latin typeface="Quattrocento Sans"/>
                <a:ea typeface="Quattrocento Sans"/>
                <a:cs typeface="Quattrocento Sans"/>
                <a:sym typeface="Quattrocento Sans"/>
              </a:rPr>
              <a:t>Ανοικτά</a:t>
            </a:r>
            <a:r>
              <a:rPr lang="en-IE" sz="3600" b="1" i="0" dirty="0">
                <a:solidFill>
                  <a:srgbClr val="29BA86"/>
                </a:solidFill>
                <a:latin typeface="Quattrocento Sans"/>
                <a:ea typeface="Quattrocento Sans"/>
                <a:cs typeface="Quattrocento Sans"/>
                <a:sym typeface="Quattrocento Sans"/>
              </a:rPr>
              <a:t> </a:t>
            </a:r>
            <a:r>
              <a:rPr lang="en-IE" sz="3600" b="1" i="0" dirty="0" err="1">
                <a:solidFill>
                  <a:srgbClr val="29BA86"/>
                </a:solidFill>
                <a:latin typeface="Quattrocento Sans"/>
                <a:ea typeface="Quattrocento Sans"/>
                <a:cs typeface="Quattrocento Sans"/>
                <a:sym typeface="Quattrocento Sans"/>
              </a:rPr>
              <a:t>Δι</a:t>
            </a:r>
            <a:r>
              <a:rPr lang="en-IE" sz="3600" b="1" i="0" dirty="0">
                <a:solidFill>
                  <a:srgbClr val="29BA86"/>
                </a:solidFill>
                <a:latin typeface="Quattrocento Sans"/>
                <a:ea typeface="Quattrocento Sans"/>
                <a:cs typeface="Quattrocento Sans"/>
                <a:sym typeface="Quattrocento Sans"/>
              </a:rPr>
              <a:t>αδικτυακά </a:t>
            </a:r>
            <a:r>
              <a:rPr lang="en-IE" sz="3600" b="1" dirty="0">
                <a:solidFill>
                  <a:srgbClr val="29BA86"/>
                </a:solidFill>
                <a:latin typeface="Quattrocento Sans"/>
                <a:ea typeface="Quattrocento Sans"/>
                <a:cs typeface="Quattrocento Sans"/>
                <a:sym typeface="Quattrocento Sans"/>
              </a:rPr>
              <a:t>Μαθήματα</a:t>
            </a:r>
            <a:r>
              <a:rPr lang="en-IE" sz="3600" b="1" i="0" dirty="0">
                <a:solidFill>
                  <a:srgbClr val="29BA86"/>
                </a:solidFill>
                <a:latin typeface="Quattrocento Sans"/>
                <a:ea typeface="Quattrocento Sans"/>
                <a:cs typeface="Quattrocento Sans"/>
                <a:sym typeface="Quattrocento Sans"/>
              </a:rPr>
              <a:t>)</a:t>
            </a:r>
            <a:endParaRPr sz="1200"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pPr marL="0" marR="0" lvl="0" indent="0" algn="l" rtl="0">
              <a:spcBef>
                <a:spcPts val="0"/>
              </a:spcBef>
              <a:spcAft>
                <a:spcPts val="0"/>
              </a:spcAft>
              <a:buNone/>
            </a:pPr>
            <a:endParaRPr sz="3600" b="1" dirty="0">
              <a:solidFill>
                <a:srgbClr val="29BA86"/>
              </a:solidFill>
              <a:latin typeface="Quattrocento Sans"/>
              <a:ea typeface="Quattrocento Sans"/>
              <a:cs typeface="Quattrocento Sans"/>
              <a:sym typeface="Quattrocento Sans"/>
            </a:endParaRPr>
          </a:p>
        </p:txBody>
      </p:sp>
      <p:sp>
        <p:nvSpPr>
          <p:cNvPr id="144" name="Google Shape;144;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5" name="Google Shape;145;p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46" name="Google Shape;146;p6"/>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147" name="Google Shape;147;p6"/>
          <p:cNvPicPr preferRelativeResize="0"/>
          <p:nvPr/>
        </p:nvPicPr>
        <p:blipFill rotWithShape="1">
          <a:blip r:embed="rId5">
            <a:alphaModFix/>
          </a:blip>
          <a:srcRect t="52289" r="71473"/>
          <a:stretch/>
        </p:blipFill>
        <p:spPr>
          <a:xfrm rot="5400000">
            <a:off x="7321527" y="1987527"/>
            <a:ext cx="3644945" cy="6096001"/>
          </a:xfrm>
          <a:prstGeom prst="rect">
            <a:avLst/>
          </a:prstGeom>
          <a:noFill/>
          <a:ln>
            <a:noFill/>
          </a:ln>
        </p:spPr>
      </p:pic>
      <p:sp>
        <p:nvSpPr>
          <p:cNvPr id="148" name="Google Shape;148;p6"/>
          <p:cNvSpPr txBox="1"/>
          <p:nvPr/>
        </p:nvSpPr>
        <p:spPr>
          <a:xfrm>
            <a:off x="949966" y="2687471"/>
            <a:ext cx="7425908"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200" i="0" dirty="0">
                <a:solidFill>
                  <a:srgbClr val="195562"/>
                </a:solidFill>
                <a:latin typeface="Quattrocento Sans"/>
                <a:ea typeface="Quattrocento Sans"/>
                <a:cs typeface="Quattrocento Sans"/>
                <a:sym typeface="Quattrocento Sans"/>
              </a:rPr>
              <a:t>Τα μα</a:t>
            </a:r>
            <a:r>
              <a:rPr lang="en-IE" sz="3200" i="0" dirty="0" err="1">
                <a:solidFill>
                  <a:srgbClr val="195562"/>
                </a:solidFill>
                <a:latin typeface="Quattrocento Sans"/>
                <a:ea typeface="Quattrocento Sans"/>
                <a:cs typeface="Quattrocento Sans"/>
                <a:sym typeface="Quattrocento Sans"/>
              </a:rPr>
              <a:t>ζικά</a:t>
            </a:r>
            <a:r>
              <a:rPr lang="en-IE" sz="3200" i="0" dirty="0">
                <a:solidFill>
                  <a:srgbClr val="195562"/>
                </a:solidFill>
                <a:latin typeface="Quattrocento Sans"/>
                <a:ea typeface="Quattrocento Sans"/>
                <a:cs typeface="Quattrocento Sans"/>
                <a:sym typeface="Quattrocento Sans"/>
              </a:rPr>
              <a:t> α</a:t>
            </a:r>
            <a:r>
              <a:rPr lang="en-IE" sz="3200" i="0" dirty="0" err="1">
                <a:solidFill>
                  <a:srgbClr val="195562"/>
                </a:solidFill>
                <a:latin typeface="Quattrocento Sans"/>
                <a:ea typeface="Quattrocento Sans"/>
                <a:cs typeface="Quattrocento Sans"/>
                <a:sym typeface="Quattrocento Sans"/>
              </a:rPr>
              <a:t>νοικτά</a:t>
            </a:r>
            <a:r>
              <a:rPr lang="en-IE" sz="3200" i="0" dirty="0">
                <a:solidFill>
                  <a:srgbClr val="195562"/>
                </a:solidFill>
                <a:latin typeface="Quattrocento Sans"/>
                <a:ea typeface="Quattrocento Sans"/>
                <a:cs typeface="Quattrocento Sans"/>
                <a:sym typeface="Quattrocento Sans"/>
              </a:rPr>
              <a:t> </a:t>
            </a:r>
            <a:r>
              <a:rPr lang="en-IE" sz="3200" i="0" dirty="0" err="1">
                <a:solidFill>
                  <a:srgbClr val="195562"/>
                </a:solidFill>
                <a:latin typeface="Quattrocento Sans"/>
                <a:ea typeface="Quattrocento Sans"/>
                <a:cs typeface="Quattrocento Sans"/>
                <a:sym typeface="Quattrocento Sans"/>
              </a:rPr>
              <a:t>δι</a:t>
            </a:r>
            <a:r>
              <a:rPr lang="en-IE" sz="3200" i="0" dirty="0">
                <a:solidFill>
                  <a:srgbClr val="195562"/>
                </a:solidFill>
                <a:latin typeface="Quattrocento Sans"/>
                <a:ea typeface="Quattrocento Sans"/>
                <a:cs typeface="Quattrocento Sans"/>
                <a:sym typeface="Quattrocento Sans"/>
              </a:rPr>
              <a:t>αδικτυακά μαθήματα (MOOCs) είναι διαδικτυακά εκπαιδευτικά μαθήματα στα οποία μπορεί να έχει πρόσβαση οποιοσδήποτε μαθητής ή καθηγητής μέσω του διαδικτύου.</a:t>
            </a:r>
            <a:endParaRPr sz="1200"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32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p:nvPr/>
        </p:nvSpPr>
        <p:spPr>
          <a:xfrm>
            <a:off x="867749" y="1002321"/>
            <a:ext cx="865115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4000" b="1" dirty="0" err="1">
                <a:solidFill>
                  <a:srgbClr val="29BA86"/>
                </a:solidFill>
                <a:latin typeface="Quattrocento Sans"/>
                <a:ea typeface="Quattrocento Sans"/>
                <a:cs typeface="Quattrocento Sans"/>
                <a:sym typeface="Quattrocento Sans"/>
              </a:rPr>
              <a:t>Δι</a:t>
            </a:r>
            <a:r>
              <a:rPr lang="en-IE" sz="4000" b="1" dirty="0">
                <a:solidFill>
                  <a:srgbClr val="29BA86"/>
                </a:solidFill>
                <a:latin typeface="Quattrocento Sans"/>
                <a:ea typeface="Quattrocento Sans"/>
                <a:cs typeface="Quattrocento Sans"/>
                <a:sym typeface="Quattrocento Sans"/>
              </a:rPr>
              <a:t>αδικτυακές πλατφόρμες μάθησης</a:t>
            </a:r>
            <a:endParaRPr sz="4000" b="1" dirty="0">
              <a:solidFill>
                <a:srgbClr val="29BA86"/>
              </a:solidFill>
              <a:latin typeface="Quattrocento Sans"/>
              <a:ea typeface="Quattrocento Sans"/>
              <a:cs typeface="Quattrocento Sans"/>
              <a:sym typeface="Quattrocento Sans"/>
            </a:endParaRPr>
          </a:p>
        </p:txBody>
      </p:sp>
      <p:sp>
        <p:nvSpPr>
          <p:cNvPr id="154" name="Google Shape;154;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55" name="Google Shape;155;p7"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56" name="Google Shape;156;p7"/>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57" name="Google Shape;157;p7"/>
          <p:cNvSpPr txBox="1"/>
          <p:nvPr/>
        </p:nvSpPr>
        <p:spPr>
          <a:xfrm>
            <a:off x="867749" y="4579451"/>
            <a:ext cx="49825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Quattrocento Sans"/>
              <a:buNone/>
            </a:pPr>
            <a:r>
              <a:rPr lang="en-IE" sz="1800" u="sng">
                <a:solidFill>
                  <a:srgbClr val="0563C1"/>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https://en.unesco.org/covid19/educationresponse/solutions</a:t>
            </a:r>
            <a:endParaRPr sz="3200">
              <a:solidFill>
                <a:schemeClr val="dk1"/>
              </a:solidFill>
              <a:latin typeface="Quattrocento Sans"/>
              <a:ea typeface="Quattrocento Sans"/>
              <a:cs typeface="Quattrocento Sans"/>
              <a:sym typeface="Quattrocento Sans"/>
            </a:endParaRPr>
          </a:p>
        </p:txBody>
      </p:sp>
      <p:pic>
        <p:nvPicPr>
          <p:cNvPr id="158" name="Google Shape;158;p7" descr="UNESCO - HABITABLE"/>
          <p:cNvPicPr preferRelativeResize="0"/>
          <p:nvPr/>
        </p:nvPicPr>
        <p:blipFill rotWithShape="1">
          <a:blip r:embed="rId6">
            <a:alphaModFix/>
          </a:blip>
          <a:srcRect/>
          <a:stretch/>
        </p:blipFill>
        <p:spPr>
          <a:xfrm>
            <a:off x="1217490" y="1859970"/>
            <a:ext cx="4062915" cy="2708610"/>
          </a:xfrm>
          <a:prstGeom prst="rect">
            <a:avLst/>
          </a:prstGeom>
          <a:noFill/>
          <a:ln>
            <a:noFill/>
          </a:ln>
        </p:spPr>
      </p:pic>
      <p:pic>
        <p:nvPicPr>
          <p:cNvPr id="159" name="Google Shape;159;p7" descr="European Union - Wikipedia"/>
          <p:cNvPicPr preferRelativeResize="0"/>
          <p:nvPr/>
        </p:nvPicPr>
        <p:blipFill rotWithShape="1">
          <a:blip r:embed="rId7">
            <a:alphaModFix/>
          </a:blip>
          <a:srcRect/>
          <a:stretch/>
        </p:blipFill>
        <p:spPr>
          <a:xfrm>
            <a:off x="7397441" y="2278549"/>
            <a:ext cx="2805964" cy="1872104"/>
          </a:xfrm>
          <a:prstGeom prst="rect">
            <a:avLst/>
          </a:prstGeom>
          <a:noFill/>
          <a:ln>
            <a:noFill/>
          </a:ln>
        </p:spPr>
      </p:pic>
      <p:sp>
        <p:nvSpPr>
          <p:cNvPr id="160" name="Google Shape;160;p7"/>
          <p:cNvSpPr txBox="1"/>
          <p:nvPr/>
        </p:nvSpPr>
        <p:spPr>
          <a:xfrm>
            <a:off x="6341706" y="4579451"/>
            <a:ext cx="4982545" cy="14157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Quattrocento Sans"/>
              <a:buNone/>
            </a:pPr>
            <a:r>
              <a:rPr lang="en-IE" sz="1800" u="sng">
                <a:solidFill>
                  <a:schemeClr val="dk1"/>
                </a:solidFill>
                <a:latin typeface="Quattrocento Sans"/>
                <a:ea typeface="Quattrocento Sans"/>
                <a:cs typeface="Quattrocento Sans"/>
                <a:sym typeface="Quattrocento Sa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https://education.ec.europa.eu/resources-and-tools/online-learning-resources/online-platforms</a:t>
            </a:r>
            <a:endParaRPr sz="18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Clr>
                <a:schemeClr val="dk1"/>
              </a:buClr>
              <a:buSzPts val="1100"/>
              <a:buFont typeface="Calibri"/>
              <a:buNone/>
            </a:pPr>
            <a:endParaRPr sz="32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p:nvPr/>
        </p:nvSpPr>
        <p:spPr>
          <a:xfrm>
            <a:off x="867748" y="1031255"/>
            <a:ext cx="674241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4000" b="1">
                <a:solidFill>
                  <a:srgbClr val="29BA86"/>
                </a:solidFill>
                <a:latin typeface="Quattrocento Sans"/>
                <a:ea typeface="Quattrocento Sans"/>
                <a:cs typeface="Quattrocento Sans"/>
                <a:sym typeface="Quattrocento Sans"/>
              </a:rPr>
              <a:t>Διαδικτυακοί πόροι μάθησης</a:t>
            </a:r>
            <a:endParaRPr sz="4000" b="1">
              <a:solidFill>
                <a:srgbClr val="29BA86"/>
              </a:solidFill>
              <a:latin typeface="Quattrocento Sans"/>
              <a:ea typeface="Quattrocento Sans"/>
              <a:cs typeface="Quattrocento Sans"/>
              <a:sym typeface="Quattrocento Sans"/>
            </a:endParaRPr>
          </a:p>
        </p:txBody>
      </p:sp>
      <p:sp>
        <p:nvSpPr>
          <p:cNvPr id="166" name="Google Shape;166;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7" name="Google Shape;167;p8"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sp>
        <p:nvSpPr>
          <p:cNvPr id="168" name="Google Shape;168;p8"/>
          <p:cNvSpPr txBox="1"/>
          <p:nvPr/>
        </p:nvSpPr>
        <p:spPr>
          <a:xfrm>
            <a:off x="867748" y="2072897"/>
            <a:ext cx="7125877" cy="382818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IE" sz="2400" dirty="0" err="1">
                <a:solidFill>
                  <a:srgbClr val="195562"/>
                </a:solidFill>
                <a:latin typeface="Arial"/>
                <a:ea typeface="Arial"/>
                <a:cs typeface="Arial"/>
                <a:sym typeface="Arial"/>
              </a:rPr>
              <a:t>Οι</a:t>
            </a:r>
            <a:r>
              <a:rPr lang="en-IE" sz="2400" dirty="0">
                <a:solidFill>
                  <a:srgbClr val="195562"/>
                </a:solidFill>
                <a:latin typeface="Arial"/>
                <a:ea typeface="Arial"/>
                <a:cs typeface="Arial"/>
                <a:sym typeface="Arial"/>
              </a:rPr>
              <a:t> </a:t>
            </a:r>
            <a:r>
              <a:rPr lang="en-IE" sz="2400" dirty="0" err="1">
                <a:solidFill>
                  <a:srgbClr val="195562"/>
                </a:solidFill>
                <a:latin typeface="Arial"/>
                <a:ea typeface="Arial"/>
                <a:cs typeface="Arial"/>
                <a:sym typeface="Arial"/>
              </a:rPr>
              <a:t>δι</a:t>
            </a:r>
            <a:r>
              <a:rPr lang="en-IE" sz="2400" dirty="0">
                <a:solidFill>
                  <a:srgbClr val="195562"/>
                </a:solidFill>
                <a:latin typeface="Arial"/>
                <a:ea typeface="Arial"/>
                <a:cs typeface="Arial"/>
                <a:sym typeface="Arial"/>
              </a:rPr>
              <a:t>αδικτυακοί μαθησιακοί πόροι αναφέρονται σε κάθε ψηφιακό υλικό που χρησιμοποιείται για την υποστήριξη της μάθησης των μαθητών.</a:t>
            </a:r>
            <a:endParaRPr sz="1100" dirty="0"/>
          </a:p>
          <a:p>
            <a:pPr marL="0" marR="0" lvl="0" indent="0" algn="l" rtl="0">
              <a:lnSpc>
                <a:spcPct val="107000"/>
              </a:lnSpc>
              <a:spcBef>
                <a:spcPts val="800"/>
              </a:spcBef>
              <a:spcAft>
                <a:spcPts val="0"/>
              </a:spcAft>
              <a:buNone/>
            </a:pPr>
            <a:r>
              <a:rPr lang="en-IE" sz="2400" dirty="0">
                <a:solidFill>
                  <a:srgbClr val="195562"/>
                </a:solidFill>
                <a:sym typeface="Arial"/>
              </a:rPr>
              <a:t>Μπ</a:t>
            </a:r>
            <a:r>
              <a:rPr lang="en-IE" sz="2400" dirty="0" err="1">
                <a:solidFill>
                  <a:srgbClr val="195562"/>
                </a:solidFill>
                <a:sym typeface="Arial"/>
              </a:rPr>
              <a:t>ορεί</a:t>
            </a:r>
            <a:r>
              <a:rPr lang="en-IE" sz="2400" dirty="0">
                <a:solidFill>
                  <a:srgbClr val="195562"/>
                </a:solidFill>
                <a:sym typeface="Arial"/>
              </a:rPr>
              <a:t> να παρα</a:t>
            </a:r>
            <a:r>
              <a:rPr lang="en-IE" sz="2400" dirty="0" err="1">
                <a:solidFill>
                  <a:srgbClr val="195562"/>
                </a:solidFill>
                <a:sym typeface="Arial"/>
              </a:rPr>
              <a:t>σχεθεί</a:t>
            </a:r>
            <a:r>
              <a:rPr lang="en-IE" sz="2400" dirty="0">
                <a:solidFill>
                  <a:srgbClr val="195562"/>
                </a:solidFill>
                <a:sym typeface="Arial"/>
              </a:rPr>
              <a:t> </a:t>
            </a:r>
            <a:r>
              <a:rPr lang="en-IE" sz="2400" dirty="0" err="1">
                <a:solidFill>
                  <a:srgbClr val="195562"/>
                </a:solidFill>
                <a:sym typeface="Arial"/>
              </a:rPr>
              <a:t>με</a:t>
            </a:r>
            <a:r>
              <a:rPr lang="en-IE" sz="2400" dirty="0">
                <a:solidFill>
                  <a:srgbClr val="195562"/>
                </a:solidFill>
                <a:sym typeface="Arial"/>
              </a:rPr>
              <a:t> π</a:t>
            </a:r>
            <a:r>
              <a:rPr lang="en-IE" sz="2400" dirty="0" err="1">
                <a:solidFill>
                  <a:srgbClr val="195562"/>
                </a:solidFill>
                <a:sym typeface="Arial"/>
              </a:rPr>
              <a:t>ολλούς</a:t>
            </a:r>
            <a:r>
              <a:rPr lang="en-IE" sz="2400" dirty="0">
                <a:solidFill>
                  <a:srgbClr val="195562"/>
                </a:solidFill>
                <a:sym typeface="Arial"/>
              </a:rPr>
              <a:t> </a:t>
            </a:r>
            <a:r>
              <a:rPr lang="en-IE" sz="2400" dirty="0" err="1">
                <a:solidFill>
                  <a:srgbClr val="195562"/>
                </a:solidFill>
                <a:sym typeface="Arial"/>
              </a:rPr>
              <a:t>τρό</a:t>
            </a:r>
            <a:r>
              <a:rPr lang="en-IE" sz="2400" dirty="0">
                <a:solidFill>
                  <a:srgbClr val="195562"/>
                </a:solidFill>
                <a:sym typeface="Arial"/>
              </a:rPr>
              <a:t>πους ανάλογα με τις ανάγκες των εκπαιδευομένων. Θα μπ</a:t>
            </a:r>
            <a:r>
              <a:rPr lang="en-IE" sz="2400" dirty="0" err="1">
                <a:solidFill>
                  <a:srgbClr val="195562"/>
                </a:solidFill>
                <a:sym typeface="Arial"/>
              </a:rPr>
              <a:t>ορούσ</a:t>
            </a:r>
            <a:r>
              <a:rPr lang="en-IE" sz="2400" dirty="0">
                <a:solidFill>
                  <a:srgbClr val="195562"/>
                </a:solidFill>
                <a:sym typeface="Arial"/>
              </a:rPr>
              <a:t>αν να είναι βίντεο, ηχητικές διαλέξεις, διαδραστικά παιχνίδια, infographics ή βιβλία σε μέγεθος μπουκιάς.</a:t>
            </a:r>
            <a:endParaRPr sz="2400" dirty="0">
              <a:solidFill>
                <a:srgbClr val="195562"/>
              </a:solidFill>
              <a:sym typeface="Arial"/>
            </a:endParaRPr>
          </a:p>
          <a:p>
            <a:pPr marL="0" marR="0" lvl="0" indent="0" algn="l" rtl="0">
              <a:spcBef>
                <a:spcPts val="800"/>
              </a:spcBef>
              <a:spcAft>
                <a:spcPts val="0"/>
              </a:spcAft>
              <a:buClr>
                <a:schemeClr val="dk1"/>
              </a:buClr>
              <a:buSzPts val="1100"/>
              <a:buFont typeface="Calibri"/>
              <a:buNone/>
            </a:pPr>
            <a:endParaRPr sz="2400" dirty="0">
              <a:solidFill>
                <a:schemeClr val="dk1"/>
              </a:solidFill>
              <a:latin typeface="Quattrocento Sans"/>
              <a:ea typeface="Quattrocento Sans"/>
              <a:cs typeface="Quattrocento Sans"/>
              <a:sym typeface="Quattrocento Sans"/>
            </a:endParaRPr>
          </a:p>
        </p:txBody>
      </p:sp>
      <p:pic>
        <p:nvPicPr>
          <p:cNvPr id="169" name="Google Shape;169;p8"/>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170" name="Google Shape;170;p8"/>
          <p:cNvPicPr preferRelativeResize="0"/>
          <p:nvPr/>
        </p:nvPicPr>
        <p:blipFill rotWithShape="1">
          <a:blip r:embed="rId5">
            <a:alphaModFix/>
          </a:blip>
          <a:srcRect t="52289" r="71473"/>
          <a:stretch/>
        </p:blipFill>
        <p:spPr>
          <a:xfrm rot="5400000">
            <a:off x="7321527" y="1987527"/>
            <a:ext cx="3644945" cy="6096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9"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77" name="Google Shape;177;p9"/>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178" name="Google Shape;178;p9"/>
          <p:cNvPicPr preferRelativeResize="0"/>
          <p:nvPr/>
        </p:nvPicPr>
        <p:blipFill rotWithShape="1">
          <a:blip r:embed="rId5">
            <a:alphaModFix/>
          </a:blip>
          <a:srcRect t="52289" r="71473"/>
          <a:stretch/>
        </p:blipFill>
        <p:spPr>
          <a:xfrm rot="5400000">
            <a:off x="7321528" y="1987527"/>
            <a:ext cx="3644945" cy="6096001"/>
          </a:xfrm>
          <a:prstGeom prst="rect">
            <a:avLst/>
          </a:prstGeom>
          <a:noFill/>
          <a:ln>
            <a:noFill/>
          </a:ln>
        </p:spPr>
      </p:pic>
      <p:sp>
        <p:nvSpPr>
          <p:cNvPr id="179" name="Google Shape;179;p9"/>
          <p:cNvSpPr txBox="1"/>
          <p:nvPr/>
        </p:nvSpPr>
        <p:spPr>
          <a:xfrm>
            <a:off x="869006" y="984049"/>
            <a:ext cx="67509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4000" b="1">
                <a:solidFill>
                  <a:srgbClr val="29BA86"/>
                </a:solidFill>
                <a:latin typeface="Quattrocento Sans"/>
                <a:ea typeface="Quattrocento Sans"/>
                <a:cs typeface="Quattrocento Sans"/>
                <a:sym typeface="Quattrocento Sans"/>
              </a:rPr>
              <a:t>Τύποι πόρων</a:t>
            </a:r>
            <a:endParaRPr sz="4000" b="1">
              <a:solidFill>
                <a:srgbClr val="29BA86"/>
              </a:solidFill>
              <a:latin typeface="Quattrocento Sans"/>
              <a:ea typeface="Quattrocento Sans"/>
              <a:cs typeface="Quattrocento Sans"/>
              <a:sym typeface="Quattrocento Sans"/>
            </a:endParaRPr>
          </a:p>
        </p:txBody>
      </p:sp>
      <p:sp>
        <p:nvSpPr>
          <p:cNvPr id="180" name="Google Shape;180;p9"/>
          <p:cNvSpPr txBox="1"/>
          <p:nvPr/>
        </p:nvSpPr>
        <p:spPr>
          <a:xfrm>
            <a:off x="937834" y="1876978"/>
            <a:ext cx="6878812" cy="296109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IE" sz="2400" dirty="0">
                <a:solidFill>
                  <a:srgbClr val="195562"/>
                </a:solidFill>
                <a:latin typeface="Calibri"/>
                <a:ea typeface="Calibri"/>
                <a:cs typeface="Calibri"/>
                <a:sym typeface="Calibri"/>
              </a:rPr>
              <a:t>Υπ</a:t>
            </a:r>
            <a:r>
              <a:rPr lang="en-IE" sz="2400" dirty="0" err="1">
                <a:solidFill>
                  <a:srgbClr val="195562"/>
                </a:solidFill>
                <a:latin typeface="Calibri"/>
                <a:ea typeface="Calibri"/>
                <a:cs typeface="Calibri"/>
                <a:sym typeface="Calibri"/>
              </a:rPr>
              <a:t>άρχουν</a:t>
            </a:r>
            <a:r>
              <a:rPr lang="en-IE" sz="2400" dirty="0">
                <a:solidFill>
                  <a:srgbClr val="195562"/>
                </a:solidFill>
                <a:latin typeface="Calibri"/>
                <a:ea typeface="Calibri"/>
                <a:cs typeface="Calibri"/>
                <a:sym typeface="Calibri"/>
              </a:rPr>
              <a:t> π</a:t>
            </a:r>
            <a:r>
              <a:rPr lang="en-IE" sz="2400" dirty="0" err="1">
                <a:solidFill>
                  <a:srgbClr val="195562"/>
                </a:solidFill>
                <a:latin typeface="Calibri"/>
                <a:ea typeface="Calibri"/>
                <a:cs typeface="Calibri"/>
                <a:sym typeface="Calibri"/>
              </a:rPr>
              <a:t>ολλ</a:t>
            </a:r>
            <a:r>
              <a:rPr lang="en-IE" sz="2400" dirty="0">
                <a:solidFill>
                  <a:srgbClr val="195562"/>
                </a:solidFill>
                <a:latin typeface="Calibri"/>
                <a:ea typeface="Calibri"/>
                <a:cs typeface="Calibri"/>
                <a:sym typeface="Calibri"/>
              </a:rPr>
              <a:t>απλοί τρόποι για την επικοινωνία με τους μαθητές και την εμπλοκή τους στο διαδίκτυο. </a:t>
            </a:r>
            <a:endParaRPr sz="1200" dirty="0"/>
          </a:p>
          <a:p>
            <a:pPr marL="0" marR="0" lvl="0" indent="0" algn="l" rtl="0">
              <a:lnSpc>
                <a:spcPct val="107000"/>
              </a:lnSpc>
              <a:spcBef>
                <a:spcPts val="800"/>
              </a:spcBef>
              <a:spcAft>
                <a:spcPts val="0"/>
              </a:spcAft>
              <a:buNone/>
            </a:pPr>
            <a:r>
              <a:rPr lang="en-IE" sz="2400" dirty="0" err="1">
                <a:solidFill>
                  <a:srgbClr val="195562"/>
                </a:solidFill>
                <a:latin typeface="Calibri"/>
                <a:ea typeface="Calibri"/>
                <a:cs typeface="Calibri"/>
                <a:sym typeface="Calibri"/>
              </a:rPr>
              <a:t>Οι</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συνήθεις</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μορφές</a:t>
            </a:r>
            <a:r>
              <a:rPr lang="en-IE" sz="2400" dirty="0">
                <a:solidFill>
                  <a:srgbClr val="195562"/>
                </a:solidFill>
                <a:latin typeface="Calibri"/>
                <a:ea typeface="Calibri"/>
                <a:cs typeface="Calibri"/>
                <a:sym typeface="Calibri"/>
              </a:rPr>
              <a:t>, όπ</a:t>
            </a:r>
            <a:r>
              <a:rPr lang="en-IE" sz="2400" dirty="0" err="1">
                <a:solidFill>
                  <a:srgbClr val="195562"/>
                </a:solidFill>
                <a:latin typeface="Calibri"/>
                <a:ea typeface="Calibri"/>
                <a:cs typeface="Calibri"/>
                <a:sym typeface="Calibri"/>
              </a:rPr>
              <a:t>ως</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το</a:t>
            </a:r>
            <a:r>
              <a:rPr lang="en-IE" sz="2400" dirty="0">
                <a:solidFill>
                  <a:srgbClr val="195562"/>
                </a:solidFill>
                <a:latin typeface="Calibri"/>
                <a:ea typeface="Calibri"/>
                <a:cs typeface="Calibri"/>
                <a:sym typeface="Calibri"/>
              </a:rPr>
              <a:t> </a:t>
            </a:r>
            <a:r>
              <a:rPr lang="en-IE" sz="2400" dirty="0" err="1">
                <a:solidFill>
                  <a:srgbClr val="195562"/>
                </a:solidFill>
                <a:latin typeface="Calibri"/>
                <a:ea typeface="Calibri"/>
                <a:cs typeface="Calibri"/>
                <a:sym typeface="Calibri"/>
              </a:rPr>
              <a:t>ενσωμ</a:t>
            </a:r>
            <a:r>
              <a:rPr lang="en-IE" sz="2400" dirty="0">
                <a:solidFill>
                  <a:srgbClr val="195562"/>
                </a:solidFill>
                <a:latin typeface="Calibri"/>
                <a:ea typeface="Calibri"/>
                <a:cs typeface="Calibri"/>
                <a:sym typeface="Calibri"/>
              </a:rPr>
              <a:t>ατωμένο βίντεο και ο ήχος, είναι πολύ δημοφιλείς και τυγχάνουν καλής υποδοχής από τους μαθητές σε όλο τον κόσμο, καθώς είναι εύκολες και φθηνές μορφές για τη δημιουργία και τον διαμοιρασμό.</a:t>
            </a:r>
            <a:endParaRPr sz="12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1857</Words>
  <Application>Microsoft Office PowerPoint</Application>
  <PresentationFormat>Widescreen</PresentationFormat>
  <Paragraphs>157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Quattrocento Sans</vt:lpstr>
      <vt:lpstr>Noto Sans Symbols</vt:lpstr>
      <vt:lpstr>Calibri</vt:lpstr>
      <vt:lpstr>Office Theme</vt:lpstr>
      <vt:lpstr>Εκπαίδευση εν υπηρεσία - Μέρος Β   </vt:lpstr>
      <vt:lpstr>PowerPoint Presentation</vt:lpstr>
      <vt:lpstr>Μαθησιακά αποτελέσματα</vt:lpstr>
      <vt:lpstr>Εκπαίδευση εν υπηρεσία - Μέρος 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Επεξηγηματικά βίντεο</vt:lpstr>
      <vt:lpstr>PowerPoint Presentation</vt:lpstr>
      <vt:lpstr>Εκπαιδευτικά βίντεο (tutorials)</vt:lpstr>
      <vt:lpstr>Διαλέξεις βίντεο</vt:lpstr>
      <vt:lpstr>PowerPoint Presentation</vt:lpstr>
      <vt:lpstr>PowerPoint Presentation</vt:lpstr>
      <vt:lpstr>Οφέλη της μάθησης μέσω βίντεο</vt:lpstr>
      <vt:lpstr>Μάθηση με βάση τον ήχο</vt:lpstr>
      <vt:lpstr>Ακουστικές διαλέξεις (podcasting)</vt:lpstr>
      <vt:lpstr>Ακουστικές διαλέξεις (podcasting)</vt:lpstr>
      <vt:lpstr>Ακουστικές διαλέξεις (podcasting)</vt:lpstr>
      <vt:lpstr>Ακουστικές διαλέξεις (podcasting)</vt:lpstr>
      <vt:lpstr>Ακουστικές διαλέξεις (podcasting)</vt:lpstr>
      <vt:lpstr>Πλεονεκτήματα των μαθημάτων με ενισχυμένο ήχο</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Εκπαίδευση εν υπηρεσία - Μέρος Β   </dc:title>
  <dc:creator>Gary</dc:creator>
  <cp:keywords>, docId:1DD64DAEBE34C0DD99E88710014A01FB</cp:keywords>
  <cp:lastModifiedBy>Alexandros</cp:lastModifiedBy>
  <cp:revision>1</cp:revision>
  <dcterms:created xsi:type="dcterms:W3CDTF">2021-04-20T08:47:25Z</dcterms:created>
  <dcterms:modified xsi:type="dcterms:W3CDTF">2023-05-16T13:51:21Z</dcterms:modified>
</cp:coreProperties>
</file>