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312" r:id="rId6"/>
    <p:sldId id="268" r:id="rId7"/>
    <p:sldId id="313" r:id="rId8"/>
    <p:sldId id="314" r:id="rId9"/>
    <p:sldId id="303" r:id="rId10"/>
    <p:sldId id="31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9D9"/>
    <a:srgbClr val="29BA86"/>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xmlns:p14="http://schemas.microsoft.com/office/powerpoint/2010/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xmlns:p14="http://schemas.microsoft.com/office/powerpoint/2010/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p14="http://schemas.microsoft.com/office/powerpoint/2010/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p14="http://schemas.microsoft.com/office/powerpoint/2010/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VHGTsEwbOJ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VHGTsEwbOJY"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KDCYc_0h13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Πρόγραμμα ενδοϋπηρεσιακής κατάρτισης</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Ενότητα 8: </a:t>
            </a:r>
            <a:r>
              <a:rPr lang="en-GB"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Εύρεση συνεργατών - Επέκταση του δικτύου και </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κοινωνική επιχειρηματικότητα- PPT2</a:t>
            </a:r>
          </a:p>
        </p:txBody>
      </p:sp>
      <p:pic>
        <p:nvPicPr>
          <p:cNvPr id="5" name="Picture 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906A27-D795-4865-B42F-92014B347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41ED3A-6319-4C7F-B64E-B4981B7C9E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5E576-69B4-460E-91DE-9D9534318DC5}"/>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Να έχετε κατά νου την αποστολή σας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613028"/>
            <a:ext cx="10588248" cy="1095428"/>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Η μέτρηση του αντίκτυπου δεν είναι μόνο για τους χρηματοδότες, αλλά και ο οργανισμός σας θα επωφεληθεί. Η μέτρηση του αντίκτυπου δεν θα πρέπει να είναι απλώς μια άσκηση για να τσεκάρετε κουτάκια για να δικαιολογήσετε την ύπαρξή σας.</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74155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046E75C-E353-4A3C-B7E4-09408ABF9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B66006C-4DCB-433C-BE7A-F55AD5F33B2E}"/>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39559AF-F531-471B-B912-415886E9B051}"/>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7F0A8DB-9B38-4BB3-A152-AC62251D9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Ενότητα 8: Περιεχόμενα</a:t>
            </a: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613844C-D20E-4B6B-9B38-0014A6A395E0}"/>
              </a:ext>
            </a:extLst>
          </p:cNvPr>
          <p:cNvSpPr txBox="1">
            <a:spLocks/>
          </p:cNvSpPr>
          <p:nvPr/>
        </p:nvSpPr>
        <p:spPr>
          <a:xfrm>
            <a:off x="3262906" y="1471132"/>
            <a:ext cx="7261149" cy="657894"/>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Ενδιαφερόμενα μέρη σε μια κοινωνική </a:t>
            </a:r>
            <a:r>
              <a:rPr lang="en-IE" sz="2400" dirty="0"/>
              <a:t>επιχείρηση</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b="40296"/>
          <a:stretch/>
        </p:blipFill>
        <p:spPr>
          <a:xfrm>
            <a:off x="1045611" y="0"/>
            <a:ext cx="897978" cy="3428999"/>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20"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F8203BB-5EA8-4755-B72B-68BF0686199C}"/>
              </a:ext>
            </a:extLst>
          </p:cNvPr>
          <p:cNvSpPr txBox="1">
            <a:spLocks/>
          </p:cNvSpPr>
          <p:nvPr/>
        </p:nvSpPr>
        <p:spPr>
          <a:xfrm>
            <a:off x="3262906" y="2616191"/>
            <a:ext cx="7583284" cy="734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Μέτρηση του κοινωνικού αντίκτυπου </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1779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A3FEFAED-3DDE-4A89-872E-E646C67DAC1D}"/>
              </a:ext>
            </a:extLst>
          </p:cNvPr>
          <p:cNvPicPr>
            <a:picLocks noChangeAspect="1"/>
          </p:cNvPicPr>
          <p:nvPr/>
        </p:nvPicPr>
        <p:blipFill>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tretch>
            <a:fillRect/>
          </a:stretch>
        </p:blipFill>
        <p:spPr>
          <a:xfrm>
            <a:off x="2384263" y="2409507"/>
            <a:ext cx="2013790" cy="2968271"/>
          </a:xfrm>
          <a:prstGeom prst="rect">
            <a:avLst/>
          </a:prstGeom>
        </p:spPr>
      </p:pic>
      <p:pic>
        <p:nvPicPr>
          <p:cNvPr id="24" name="Graphic 2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425891DB-D6E7-4CDE-8A56-5813AC00D51B}"/>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4915015" y="2409507"/>
            <a:ext cx="2013790" cy="2968271"/>
          </a:xfrm>
          <a:prstGeom prst="rect">
            <a:avLst/>
          </a:prstGeom>
        </p:spPr>
      </p:pic>
      <p:pic>
        <p:nvPicPr>
          <p:cNvPr id="26" name="Graphic 2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06D52E4-F8A8-431F-85F7-02C1630A2434}"/>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7445767"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1F7BAF40-FC82-436C-976B-CAD2D83A3D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F58D6A29-ABF4-4C62-AB18-E3342113E243}"/>
              </a:ext>
            </a:extLst>
          </p:cNvPr>
          <p:cNvSpPr txBox="1"/>
          <p:nvPr/>
        </p:nvSpPr>
        <p:spPr>
          <a:xfrm>
            <a:off x="2550419"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ΓΝΩΡΙΣΤΕ</a:t>
            </a:r>
          </a:p>
        </p:txBody>
      </p:sp>
      <p:sp>
        <p:nvSpPr>
          <p:cNvPr id="29" name="TextBox 2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95B5783-3E87-49EA-90BD-4302731872E4}"/>
              </a:ext>
            </a:extLst>
          </p:cNvPr>
          <p:cNvSpPr txBox="1"/>
          <p:nvPr/>
        </p:nvSpPr>
        <p:spPr>
          <a:xfrm>
            <a:off x="5081170"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ΚΑΤΑΝΟΗΣΗ</a:t>
            </a:r>
          </a:p>
        </p:txBody>
      </p:sp>
      <p:sp>
        <p:nvSpPr>
          <p:cNvPr id="30" name="TextBox 29">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C48D579B-7518-430E-9AA0-655A44BD4FE1}"/>
              </a:ext>
            </a:extLst>
          </p:cNvPr>
          <p:cNvSpPr txBox="1"/>
          <p:nvPr/>
        </p:nvSpPr>
        <p:spPr>
          <a:xfrm>
            <a:off x="7611923"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COMPREHEND</a:t>
            </a:r>
          </a:p>
        </p:txBody>
      </p:sp>
      <p:sp>
        <p:nvSpPr>
          <p:cNvPr id="32" name="TextBox 3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CE7BC70-096B-4E70-9609-5C487768B159}"/>
              </a:ext>
            </a:extLst>
          </p:cNvPr>
          <p:cNvSpPr txBox="1"/>
          <p:nvPr/>
        </p:nvSpPr>
        <p:spPr>
          <a:xfrm>
            <a:off x="2550418" y="3213098"/>
            <a:ext cx="1681480" cy="523220"/>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Ποιος είναι ο κοινωνικός αντίκτυπος</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1D2DFB1-1C8D-4863-A0C1-EFFC3352A2D2}"/>
              </a:ext>
            </a:extLst>
          </p:cNvPr>
          <p:cNvSpPr txBox="1"/>
          <p:nvPr/>
        </p:nvSpPr>
        <p:spPr>
          <a:xfrm>
            <a:off x="5054854" y="3213098"/>
            <a:ext cx="1681480" cy="1169551"/>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Να κατανοήσουν τη σημασία της μέτρησης του κοινωνικού αντίκτυπου</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a:p>
            <a:pPr algn="ct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A720F05-E5A1-4216-A5A2-E0BF5D000479}"/>
              </a:ext>
            </a:extLst>
          </p:cNvPr>
          <p:cNvSpPr txBox="1"/>
          <p:nvPr/>
        </p:nvSpPr>
        <p:spPr>
          <a:xfrm>
            <a:off x="7611922" y="3350613"/>
            <a:ext cx="1681480" cy="954107"/>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pPr marL="0" lvl="1"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Τα βασικά στοιχεία για τη μέτρηση του κοινωνικού αντίκτυπου ενός οργανισμού</a:t>
            </a:r>
          </a:p>
        </p:txBody>
      </p:sp>
      <p:sp>
        <p:nvSpPr>
          <p:cNvPr id="18" name="Title 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ΣΤΟΧΟΙ</a:t>
            </a:r>
          </a:p>
        </p:txBody>
      </p:sp>
      <p:pic>
        <p:nvPicPr>
          <p:cNvPr id="22" name="Graphic 21">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0A1F8D4-1037-4A14-8F3A-E10815CE1A02}"/>
              </a:ext>
            </a:extLst>
          </p:cNvPr>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58477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Κοινωνικός αντίκτυπος</a:t>
            </a: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754443" y="1569202"/>
            <a:ext cx="6486166" cy="2452851"/>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Ο κοινωνικός αντίκτυπος είναι η επίδραση που έχουν οι δράσεις ενός οργανισμού στην ευημερία της κοινότητας.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Πρόκειται για σημαντική, θετική αλλαγή που αντιμετωπίζει μια πιεστική κοινωνική πρόκληση - όπως η εγκληματικότητα, η κατάθλιψη, η ανεργία. </a:t>
            </a:r>
          </a:p>
          <a:p>
            <a:pPr algn="just">
              <a:lnSpc>
                <a:spcPct val="107000"/>
              </a:lnSpc>
              <a:spcAft>
                <a:spcPts val="800"/>
              </a:spcAft>
            </a:pPr>
            <a:r>
              <a:rPr lang="en-GB" sz="1800" dirty="0">
                <a:effectLst/>
                <a:latin typeface="Segoe UI" panose="020B0502040204020203" pitchFamily="34" charset="0"/>
                <a:ea typeface="Calibri" panose="020F0502020204030204" pitchFamily="34" charset="0"/>
              </a:rPr>
              <a:t>Η δημιουργία κοινωνικού αντίκτυπου είναι το αποτέλεσμα ενός σκόπιμου συνόλου δραστηριοτήτων με στόχο που αντιστοιχεί σε αυτόν τον ορισμό.</a:t>
            </a:r>
          </a:p>
          <a:p>
            <a:pPr algn="just">
              <a:lnSpc>
                <a:spcPct val="107000"/>
              </a:lnSpc>
              <a:spcAft>
                <a:spcPts val="800"/>
              </a:spcAft>
            </a:pPr>
            <a:endParaRPr lang="en-GB"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754443" y="843677"/>
            <a:ext cx="7014257" cy="584775"/>
          </a:xfrm>
          <a:prstGeom prst="rect">
            <a:avLst/>
          </a:prstGeom>
          <a:noFill/>
        </p:spPr>
        <p:txBody>
          <a:bodyPr wrap="square">
            <a:spAutoFit/>
          </a:bodyPr>
          <a:lstStyle/>
          <a:p>
            <a:r>
              <a:rPr lang="en-IE" sz="3200" b="1" dirty="0">
                <a:solidFill>
                  <a:srgbClr val="29BB89"/>
                </a:solidFill>
                <a:latin typeface="Segoe UI" panose="020B0502040204020203" pitchFamily="34" charset="0"/>
                <a:cs typeface="Segoe UI" panose="020B0502040204020203" pitchFamily="34" charset="0"/>
              </a:rPr>
              <a:t>Μέτρηση του κοινωνικού αντίκτυπου</a:t>
            </a: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754443" y="1890344"/>
            <a:ext cx="6486166" cy="4570867"/>
          </a:xfrm>
          <a:prstGeom prst="rect">
            <a:avLst/>
          </a:prstGeom>
          <a:noFill/>
        </p:spPr>
        <p:txBody>
          <a:bodyPr wrap="square" rtlCol="0">
            <a:spAutoFit/>
          </a:bodyPr>
          <a:lstStyle/>
          <a:p>
            <a:pPr algn="just">
              <a:lnSpc>
                <a:spcPct val="107000"/>
              </a:lnSpc>
              <a:spcAft>
                <a:spcPts val="800"/>
              </a:spcAft>
            </a:pPr>
            <a:r>
              <a:rPr lang="en-GB" sz="1600" dirty="0">
                <a:effectLst/>
                <a:latin typeface="Segoe UI" panose="020B0502040204020203" pitchFamily="34" charset="0"/>
                <a:ea typeface="Calibri" panose="020F0502020204030204" pitchFamily="34" charset="0"/>
              </a:rPr>
              <a:t>Όταν δημιουργείτε μια κοινωνική επιχείρηση θα πρέπει να είστε σίγουροι για τον αντίκτυπο που θα έχετε στους δικαιούχους. </a:t>
            </a:r>
          </a:p>
          <a:p>
            <a:pPr algn="just">
              <a:lnSpc>
                <a:spcPct val="107000"/>
              </a:lnSpc>
              <a:spcAft>
                <a:spcPts val="800"/>
              </a:spcAft>
            </a:pPr>
            <a:r>
              <a:rPr lang="en-GB" sz="1600" dirty="0">
                <a:effectLst/>
                <a:latin typeface="Segoe UI" panose="020B0502040204020203" pitchFamily="34" charset="0"/>
                <a:ea typeface="Calibri" panose="020F0502020204030204" pitchFamily="34" charset="0"/>
              </a:rPr>
              <a:t>Αλλά δεν αρκεί μόνο να γνωρίζετε - πρέπει να συλλέγετε πραγματικά δεδομένα που θα δείχνουν τη διαφορά που κάνετε στον κόσμο. Σε αυτό το σημείο έρχεται η μέτρηση του κοινωνικού αντίκτυπου.</a:t>
            </a:r>
          </a:p>
          <a:p>
            <a:pPr algn="just">
              <a:lnSpc>
                <a:spcPct val="107000"/>
              </a:lnSpc>
              <a:spcAft>
                <a:spcPts val="800"/>
              </a:spcAft>
            </a:pPr>
            <a:r>
              <a:rPr lang="en-GB" sz="1600" dirty="0">
                <a:effectLst/>
                <a:latin typeface="Segoe UI" panose="020B0502040204020203" pitchFamily="34" charset="0"/>
                <a:ea typeface="Calibri" panose="020F0502020204030204" pitchFamily="34" charset="0"/>
              </a:rPr>
              <a:t>Η μέτρηση του κοινωνικού αντίκτυπου θα επιτρέψει στον οργανισμό σας να αποδείξει και να βελτιωθεί. </a:t>
            </a:r>
          </a:p>
          <a:p>
            <a:pPr algn="just">
              <a:lnSpc>
                <a:spcPct val="107000"/>
              </a:lnSpc>
              <a:spcAft>
                <a:spcPts val="800"/>
              </a:spcAft>
            </a:pPr>
            <a:r>
              <a:rPr lang="en-GB" sz="1600" dirty="0">
                <a:effectLst/>
                <a:latin typeface="Segoe UI" panose="020B0502040204020203" pitchFamily="34" charset="0"/>
                <a:ea typeface="Calibri" panose="020F0502020204030204" pitchFamily="34" charset="0"/>
              </a:rPr>
              <a:t>Αποδείξτε στα ενδιαφερόμενα μέρη (συμπεριλαμβανομένων των χρηματοδοτών) ότι αυτό που κάνει ο οργανισμός σας κάνει τη διαφορά. </a:t>
            </a:r>
          </a:p>
          <a:p>
            <a:pPr algn="just">
              <a:lnSpc>
                <a:spcPct val="107000"/>
              </a:lnSpc>
              <a:spcAft>
                <a:spcPts val="800"/>
              </a:spcAft>
            </a:pPr>
            <a:r>
              <a:rPr lang="en-GB" sz="1600" dirty="0">
                <a:effectLst/>
                <a:latin typeface="Segoe UI" panose="020B0502040204020203" pitchFamily="34" charset="0"/>
                <a:ea typeface="Calibri" panose="020F0502020204030204" pitchFamily="34" charset="0"/>
              </a:rPr>
              <a:t>Η μέτρηση και η αξιολόγηση θα επιτρέψουν επίσης στον οργανισμό σας να βελτιώσει τον αντίκτυπό του, εντοπίζοντας τα δυνατά σημεία ή τις αδυναμίες του.</a:t>
            </a:r>
          </a:p>
          <a:p>
            <a:pPr marL="0" lvl="0" indent="0" algn="just">
              <a:buClr>
                <a:schemeClr val="dk1"/>
              </a:buClr>
              <a:buSzPts val="1100"/>
              <a:buNone/>
            </a:pPr>
            <a:endParaRPr lang="en-GB" sz="16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73917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Εμπλοκή των ενδιαφερομένων μερών</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2491447"/>
            <a:ext cx="10588248" cy="1631216"/>
          </a:xfrm>
          <a:prstGeom prst="rect">
            <a:avLst/>
          </a:prstGeom>
          <a:noFill/>
        </p:spPr>
        <p:txBody>
          <a:bodyPr wrap="square" rtlCol="0">
            <a:spAutoFit/>
          </a:bodyPr>
          <a:lstStyle/>
          <a:p>
            <a:r>
              <a:rPr lang="en-GB" sz="2000" dirty="0" err="1">
                <a:latin typeface="Segoe UI" panose="020B0502040204020203" pitchFamily="34" charset="0"/>
                <a:ea typeface="Source Sans Pro" panose="020B0503030403020204" pitchFamily="34" charset="0"/>
                <a:cs typeface="Segoe UI" panose="020B0502040204020203" pitchFamily="34" charset="0"/>
              </a:rPr>
              <a:t>Ερωτήσεις</a:t>
            </a:r>
            <a:r>
              <a:rPr lang="en-GB" sz="2000" dirty="0">
                <a:latin typeface="Segoe UI" panose="020B0502040204020203" pitchFamily="34" charset="0"/>
                <a:ea typeface="Source Sans Pro" panose="020B0503030403020204" pitchFamily="34" charset="0"/>
                <a:cs typeface="Segoe UI" panose="020B0502040204020203" pitchFamily="34" charset="0"/>
              </a:rPr>
              <a:t>:</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Τι είναι η εμπλοκή των ενδιαφερομένων μερών;</a:t>
            </a:r>
          </a:p>
          <a:p>
            <a:r>
              <a:rPr lang="en-GB" sz="2000" dirty="0">
                <a:latin typeface="Segoe UI" panose="020B0502040204020203" pitchFamily="34" charset="0"/>
                <a:ea typeface="Source Sans Pro" panose="020B0503030403020204" pitchFamily="34" charset="0"/>
                <a:cs typeface="Segoe UI" panose="020B0502040204020203" pitchFamily="34" charset="0"/>
              </a:rPr>
              <a:t>Γιατί είναι κρίσιμο να εμπλέκονται οι ενδιαφερόμενοι φορείς;</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1"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5599F18-CD9C-4250-815F-9EFEBA5551AF}"/>
              </a:ext>
            </a:extLst>
          </p:cNvPr>
          <p:cNvSpPr txBox="1"/>
          <p:nvPr/>
        </p:nvSpPr>
        <p:spPr>
          <a:xfrm>
            <a:off x="952983" y="1463719"/>
            <a:ext cx="10588248" cy="4616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Δείτε αυτό το βίντεο (2'34''): </a:t>
            </a: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400" dirty="0">
                <a:latin typeface="Segoe UI" panose="020B0502040204020203" pitchFamily="34" charset="0"/>
                <a:ea typeface="Source Sans Pro" panose="020B0503030403020204" pitchFamily="34" charset="0"/>
                <a:cs typeface="Segoe UI" panose="020B0502040204020203" pitchFamily="34" charset="0"/>
              </a:rPr>
              <a:t>//www.youtube.com/watch?v=VHGTsEwbOJY </a:t>
            </a:r>
          </a:p>
        </p:txBody>
      </p:sp>
    </p:spTree>
    <p:extLst>
      <p:ext uri="{BB962C8B-B14F-4D97-AF65-F5344CB8AC3E}">
        <p14:creationId xmlns:p14="http://schemas.microsoft.com/office/powerpoint/2010/main" val="218204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Εμπλοκή των ενδιαφερομένων μερών</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2196152"/>
            <a:ext cx="10588248" cy="3170099"/>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Χωρίς επαρκή δέσμευση των ενδιαφερόμενων μερών, δεν μπορείτε καν να αρχίσετε να μετράτε αποτελεσματικά τον αντίκτυπο. </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Βοηθά τους οργανισμούς να λαμβάνουν προληπτικά υπόψη τις ανάγκες και τις επιθυμίες όλων όσων έχουν συμφέροντα στον οργανισμό τους, γεγονός που μπορεί να ενισχύσει τις συνδέσεις, την εμπιστοσύνη, την αυτοπεποίθηση και την αποδοχή των βασικών πρωτοβουλιών του οργανισμού σας. </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Όταν γίνεται σωστά, μπορεί να μετριάσει τους πιθανούς κινδύνους και συγκρούσεις με τις ομάδες ενδιαφερομένων, όπως η αβεβαιότητα, η δυσαρέσκεια, η κακή ευθυγράμμιση, η αποδέσμευση και η αντίσταση στην αλλαγή.</a:t>
            </a:r>
          </a:p>
        </p:txBody>
      </p:sp>
      <p:sp>
        <p:nvSpPr>
          <p:cNvPr id="11"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5599F18-CD9C-4250-815F-9EFEBA5551AF}"/>
              </a:ext>
            </a:extLst>
          </p:cNvPr>
          <p:cNvSpPr txBox="1"/>
          <p:nvPr/>
        </p:nvSpPr>
        <p:spPr>
          <a:xfrm>
            <a:off x="952983" y="1463719"/>
            <a:ext cx="10588248" cy="461665"/>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Δείτε αυτό το βίντεο: </a:t>
            </a:r>
            <a:r>
              <a:rPr lang="en-IE" sz="2400" dirty="0">
                <a:latin typeface="Segoe UI" panose="020B0502040204020203" pitchFamily="34" charset="0"/>
                <a:ea typeface="Source Sans Pro" panose="020B0503030403020204" pitchFamily="34" charset="0"/>
                <a:cs typeface="Segoe UI" panose="020B0502040204020203" pitchFamily="34" charset="0"/>
                <a:hlinkClick r:id="rId7"/>
              </a:rPr>
              <a:t>https:</a:t>
            </a:r>
            <a:r>
              <a:rPr lang="en-IE" sz="2400" dirty="0">
                <a:latin typeface="Segoe UI" panose="020B0502040204020203" pitchFamily="34" charset="0"/>
                <a:ea typeface="Source Sans Pro" panose="020B0503030403020204" pitchFamily="34" charset="0"/>
                <a:cs typeface="Segoe UI" panose="020B0502040204020203" pitchFamily="34" charset="0"/>
              </a:rPr>
              <a:t>//www.youtube.com/watch?v=VHGTsEwbOJY </a:t>
            </a:r>
          </a:p>
        </p:txBody>
      </p:sp>
    </p:spTree>
    <p:extLst>
      <p:ext uri="{BB962C8B-B14F-4D97-AF65-F5344CB8AC3E}">
        <p14:creationId xmlns:p14="http://schemas.microsoft.com/office/powerpoint/2010/main" val="281728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Πώς θα μετρηθεί ο κοινωνικός αντίκτυπος;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613028"/>
            <a:ext cx="10588248" cy="954107"/>
          </a:xfrm>
          <a:prstGeom prst="rect">
            <a:avLst/>
          </a:prstGeom>
          <a:noFill/>
        </p:spPr>
        <p:txBody>
          <a:bodyPr wrap="square" rtlCol="0">
            <a:spAutoFit/>
          </a:bodyPr>
          <a:lstStyle/>
          <a:p>
            <a:r>
              <a:rPr lang="en-GB" sz="1800" dirty="0">
                <a:effectLst/>
                <a:latin typeface="Segoe UI" panose="020B0502040204020203" pitchFamily="34" charset="0"/>
                <a:ea typeface="Calibri" panose="020F0502020204030204" pitchFamily="34" charset="0"/>
              </a:rPr>
              <a:t>Δείτε αυτό το βίντεο (3'12''): </a:t>
            </a:r>
            <a:r>
              <a:rPr lang="en-GB" sz="1800" dirty="0">
                <a:effectLst/>
                <a:latin typeface="Segoe UI" panose="020B0502040204020203" pitchFamily="34" charset="0"/>
                <a:ea typeface="Calibri" panose="020F0502020204030204" pitchFamily="34" charset="0"/>
                <a:hlinkClick r:id="rId7"/>
              </a:rPr>
              <a:t>https:</a:t>
            </a:r>
            <a:r>
              <a:rPr lang="en-GB" sz="1800" dirty="0">
                <a:effectLst/>
                <a:latin typeface="Segoe UI" panose="020B0502040204020203" pitchFamily="34" charset="0"/>
                <a:ea typeface="Calibri" panose="020F0502020204030204" pitchFamily="34" charset="0"/>
              </a:rPr>
              <a:t>//www.youtube.com/watch?v=KDCYc_0h13g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Segoe UI" panose="020B0502040204020203" pitchFamily="34" charset="0"/>
              <a:ea typeface="Calibri" panose="020F0502020204030204" pitchFamily="34" charset="0"/>
            </a:endParaRP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8"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DC017FD-D7AC-4644-8462-D21A0D574902}"/>
              </a:ext>
            </a:extLst>
          </p:cNvPr>
          <p:cNvSpPr txBox="1"/>
          <p:nvPr/>
        </p:nvSpPr>
        <p:spPr>
          <a:xfrm>
            <a:off x="952983" y="2180039"/>
            <a:ext cx="10588248" cy="3170099"/>
          </a:xfrm>
          <a:prstGeom prst="rect">
            <a:avLst/>
          </a:prstGeom>
          <a:noFill/>
        </p:spPr>
        <p:txBody>
          <a:bodyPr wrap="square" rtlCol="0">
            <a:spAutoFit/>
          </a:bodyPr>
          <a:lstStyle/>
          <a:p>
            <a:r>
              <a:rPr lang="en-GB" sz="2000" dirty="0">
                <a:latin typeface="Segoe UI" panose="020B0502040204020203" pitchFamily="34" charset="0"/>
                <a:ea typeface="Source Sans Pro" panose="020B0503030403020204" pitchFamily="34" charset="0"/>
                <a:cs typeface="Segoe UI" panose="020B0502040204020203" pitchFamily="34" charset="0"/>
              </a:rPr>
              <a:t>Ερωτήσεις:</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r>
              <a:rPr lang="en-GB" sz="2000" dirty="0">
                <a:latin typeface="Segoe UI" panose="020B0502040204020203" pitchFamily="34" charset="0"/>
                <a:ea typeface="Source Sans Pro" panose="020B0503030403020204" pitchFamily="34" charset="0"/>
                <a:cs typeface="Segoe UI" panose="020B0502040204020203" pitchFamily="34" charset="0"/>
              </a:rPr>
              <a:t>Γιατί είναι σημαντική η μέτρηση του κοινωνικού αντίκτυπου;</a:t>
            </a:r>
          </a:p>
          <a:p>
            <a:r>
              <a:rPr lang="en-GB" sz="2000" dirty="0">
                <a:latin typeface="Segoe UI" panose="020B0502040204020203" pitchFamily="34" charset="0"/>
                <a:ea typeface="Source Sans Pro" panose="020B0503030403020204" pitchFamily="34" charset="0"/>
                <a:cs typeface="Segoe UI" panose="020B0502040204020203" pitchFamily="34" charset="0"/>
              </a:rPr>
              <a:t>Πώς μπορούμε να μετρήσουμε τον κοινωνικό αντίκτυπο; Ποια είναι τα κύρια βήματα;</a:t>
            </a:r>
          </a:p>
          <a:p>
            <a:r>
              <a:rPr lang="en-GB" sz="2000" dirty="0">
                <a:latin typeface="Segoe UI" panose="020B0502040204020203" pitchFamily="34" charset="0"/>
                <a:ea typeface="Source Sans Pro" panose="020B0503030403020204" pitchFamily="34" charset="0"/>
                <a:cs typeface="Segoe UI" panose="020B0502040204020203" pitchFamily="34" charset="0"/>
              </a:rPr>
              <a:t>Πώς μπορείτε να συγκεντρώνετε δεδομένα;</a:t>
            </a:r>
          </a:p>
          <a:p>
            <a:r>
              <a:rPr lang="en-GB" sz="2000" dirty="0">
                <a:latin typeface="Segoe UI" panose="020B0502040204020203" pitchFamily="34" charset="0"/>
                <a:ea typeface="Source Sans Pro" panose="020B0503030403020204" pitchFamily="34" charset="0"/>
                <a:cs typeface="Segoe UI" panose="020B0502040204020203" pitchFamily="34" charset="0"/>
              </a:rPr>
              <a:t>Πώς μπορείτε να αξιολογήσετε αυτά τα δεδομένα;</a:t>
            </a:r>
          </a:p>
          <a:p>
            <a:r>
              <a:rPr lang="en-GB" sz="2000" dirty="0">
                <a:latin typeface="Segoe UI" panose="020B0502040204020203" pitchFamily="34" charset="0"/>
                <a:ea typeface="Source Sans Pro" panose="020B0503030403020204" pitchFamily="34" charset="0"/>
                <a:cs typeface="Segoe UI" panose="020B0502040204020203" pitchFamily="34" charset="0"/>
              </a:rPr>
              <a:t>Πώς μπορείτε να μοιραστείτε τα αποτελέσματά σας αποτελεσματικά στο σωστό κοινό;</a:t>
            </a: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a:p>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51792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Μέτρηση των αποτελεσμάτων, όχι των εκροών</a:t>
            </a: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A9E6157-5214-4D01-AE76-7510E28CE1F5}"/>
              </a:ext>
            </a:extLst>
          </p:cNvPr>
          <p:cNvSpPr txBox="1"/>
          <p:nvPr/>
        </p:nvSpPr>
        <p:spPr>
          <a:xfrm>
            <a:off x="952983" y="1613028"/>
            <a:ext cx="10588248" cy="1785104"/>
          </a:xfrm>
          <a:prstGeom prst="rect">
            <a:avLst/>
          </a:prstGeom>
          <a:noFill/>
        </p:spPr>
        <p:txBody>
          <a:bodyPr wrap="square" rtlCol="0">
            <a:spAutoFit/>
          </a:bodyPr>
          <a:lstStyle/>
          <a:p>
            <a:r>
              <a:rPr lang="en-GB" sz="1800" dirty="0">
                <a:effectLst/>
                <a:latin typeface="Segoe UI" panose="020B0502040204020203" pitchFamily="34" charset="0"/>
                <a:ea typeface="Calibri" panose="020F0502020204030204" pitchFamily="34" charset="0"/>
              </a:rPr>
              <a:t>Μια έξοδος δείχνει ότι μια δραστηριότητα έχει πραγματοποιηθεί, ενώ ένα αποτέλεσμα είναι ένας δείκτης αλλαγής. Η μέτρηση της ποσότητας των εκροών δεν αρκεί.  </a:t>
            </a:r>
          </a:p>
          <a:p>
            <a:endParaRPr lang="en-GB" dirty="0">
              <a:latin typeface="Segoe UI" panose="020B0502040204020203" pitchFamily="34" charset="0"/>
              <a:ea typeface="Calibri" panose="020F0502020204030204" pitchFamily="34" charset="0"/>
            </a:endParaRPr>
          </a:p>
          <a:p>
            <a:r>
              <a:rPr lang="en-GB" sz="1800" dirty="0">
                <a:effectLst/>
                <a:latin typeface="Segoe UI" panose="020B0502040204020203" pitchFamily="34" charset="0"/>
                <a:ea typeface="Calibri" panose="020F0502020204030204" pitchFamily="34" charset="0"/>
              </a:rPr>
              <a:t>Για παράδειγμα, η διανομή 25 διχτυών (έξοδος) για την αποφυγή τσιμπημάτων κουνουπιών δεν σημαίνει απαραίτητα ότι μειώνονται τα κρούσματα ελονοσίας (αποτέλεσμα).</a:t>
            </a:r>
          </a:p>
          <a:p>
            <a:endParaRPr lang="en-IE" sz="2000" dirty="0">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495718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5926</TotalTime>
  <Words>597</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vt:lpstr>
      <vt:lpstr>Source Sans Pro</vt:lpstr>
      <vt:lpstr>Source Sans Pro Bold</vt:lpstr>
      <vt:lpstr>Office Theme</vt:lpstr>
      <vt:lpstr>IO1: Πρόγραμμα ενδοϋπηρεσιακής κατάρτισης Ενότητα 8: Εύρεση συνεργατών - Επέκταση του δικτύου και κοινωνική επιχειρηματικότητα- PPT2</vt:lpstr>
      <vt:lpstr>Ενότητα 8: Περιεχόμενα</vt:lpstr>
      <vt:lpstr>ΣΤΟΧΟΙ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keywords>, docId:28725B7B1785A462FC68204DBE46D7B5</cp:keywords>
  <cp:lastModifiedBy>Alexandros</cp:lastModifiedBy>
  <cp:revision>279</cp:revision>
  <dcterms:created xsi:type="dcterms:W3CDTF">2021-04-20T08:47:25Z</dcterms:created>
  <dcterms:modified xsi:type="dcterms:W3CDTF">2023-05-16T12:17:29Z</dcterms:modified>
</cp:coreProperties>
</file>