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11" r:id="rId3"/>
    <p:sldId id="257" r:id="rId4"/>
    <p:sldId id="268" r:id="rId5"/>
    <p:sldId id="359" r:id="rId6"/>
    <p:sldId id="340" r:id="rId7"/>
    <p:sldId id="365" r:id="rId8"/>
    <p:sldId id="341" r:id="rId9"/>
    <p:sldId id="342" r:id="rId10"/>
    <p:sldId id="343" r:id="rId11"/>
    <p:sldId id="344" r:id="rId12"/>
    <p:sldId id="345" r:id="rId13"/>
    <p:sldId id="346" r:id="rId14"/>
    <p:sldId id="348" r:id="rId15"/>
    <p:sldId id="360" r:id="rId16"/>
    <p:sldId id="349" r:id="rId17"/>
    <p:sldId id="355" r:id="rId18"/>
    <p:sldId id="356" r:id="rId19"/>
    <p:sldId id="350" r:id="rId20"/>
    <p:sldId id="361" r:id="rId21"/>
    <p:sldId id="357" r:id="rId22"/>
    <p:sldId id="351" r:id="rId23"/>
    <p:sldId id="363" r:id="rId24"/>
    <p:sldId id="352" r:id="rId25"/>
    <p:sldId id="358" r:id="rId26"/>
    <p:sldId id="362" r:id="rId27"/>
    <p:sldId id="364" r:id="rId28"/>
    <p:sldId id="353" r:id="rId29"/>
    <p:sldId id="368" r:id="rId30"/>
    <p:sldId id="369" r:id="rId31"/>
    <p:sldId id="370" r:id="rId32"/>
    <p:sldId id="375" r:id="rId33"/>
    <p:sldId id="371" r:id="rId34"/>
    <p:sldId id="372" r:id="rId35"/>
    <p:sldId id="373" r:id="rId36"/>
    <p:sldId id="374" r:id="rId37"/>
    <p:sldId id="310" r:id="rId38"/>
    <p:sldId id="367" r:id="rId39"/>
    <p:sldId id="331"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 Nikolaidou" initials="AN" lastIdx="3" clrIdx="0">
    <p:extLst>
      <p:ext uri="{19B8F6BF-5375-455C-9EA6-DF929625EA0E}">
        <p15:presenceInfo xmlns:p15="http://schemas.microsoft.com/office/powerpoint/2012/main" userId="Andria Nikolaid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A86"/>
    <a:srgbClr val="29BB89"/>
    <a:srgbClr val="FF0066"/>
    <a:srgbClr val="195562"/>
    <a:srgbClr val="FF9933"/>
    <a:srgbClr val="E6E6E6"/>
    <a:srgbClr val="FF66FF"/>
    <a:srgbClr val="179D96"/>
    <a:srgbClr val="04B9D9"/>
    <a:srgbClr val="A3C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4="http://schemas.microsoft.com/office/powerpoint/2010/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xmlns:p14="http://schemas.microsoft.com/office/powerpoint/2010/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xmlns:p14="http://schemas.microsoft.com/office/powerpoint/2010/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p14="http://schemas.microsoft.com/office/powerpoint/2010/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p14="http://schemas.microsoft.com/office/powerpoint/2010/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ZYfHJ6J4Qv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hyperlink" Target="https://socialbusinessdesign.org/aravind-business-model-case-stud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hyperlink" Target="https://socialbusinessdesign.org/aravind-business-model-case-stud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 Id="rId9" Type="http://schemas.openxmlformats.org/officeDocument/2006/relationships/hyperlink" Target="https://bmtoolbox.net/stories/aravin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socialbusinessdesign.org/aravind-business-model-case-study/" TargetMode="External"/><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socialbusinessdesign.org/recyclepoints-business-model-case-stud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8" Type="http://schemas.openxmlformats.org/officeDocument/2006/relationships/hyperlink" Target="https://creately.com/blog/diagrams/business-model-canvas-explained/" TargetMode="External"/><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7.png"/><Relationship Id="rId10" Type="http://schemas.openxmlformats.org/officeDocument/2006/relationships/hyperlink" Target="https://www.thebrokeronline.eu/doing-social-business-right/" TargetMode="External"/><Relationship Id="rId4" Type="http://schemas.openxmlformats.org/officeDocument/2006/relationships/image" Target="../media/image4.svg"/><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N_gbN2aYAZ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hyperlink" Target="https://www.startuphughes.com/business-model-canvas/"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8" Type="http://schemas.openxmlformats.org/officeDocument/2006/relationships/hyperlink" Target="https://creately.com/blog/diagrams/business-model-canvas-explained/" TargetMode="Externa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Πρόγραμμα ενδοϋπηρεσιακής κατάρτισης</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Ενότητα </a:t>
            </a: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6: </a:t>
            </a:r>
            <a:r>
              <a:rPr lang="en-GB"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Πώς να δημιουργήσετε ένα επιχειρηματικό σχέδιο</a:t>
            </a:r>
            <a:r>
              <a:rPr lang="en-GB"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GB"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PPT1</a:t>
            </a:r>
            <a:endPar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6906A27-D795-4865-B42F-92014B347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41ED3A-6319-4C7F-B64E-B4981B7C9E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3B5E576-69B4-460E-91DE-9D9534318DC5}"/>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195690"/>
            <a:ext cx="7719825" cy="3975447"/>
          </a:xfrm>
          <a:prstGeom prst="rect">
            <a:avLst/>
          </a:prstGeom>
          <a:noFill/>
        </p:spPr>
        <p:txBody>
          <a:bodyPr wrap="square" rtlCol="0">
            <a:spAutoFit/>
          </a:bodyPr>
          <a:lstStyle/>
          <a:p>
            <a:pPr marL="342900" indent="-342900">
              <a:lnSpc>
                <a:spcPct val="200000"/>
              </a:lnSpc>
              <a:spcAft>
                <a:spcPts val="1000"/>
              </a:spcAft>
              <a:buFont typeface="+mj-lt"/>
              <a:buAutoNum type="arabicPeriod" startAt="2"/>
            </a:pPr>
            <a:r>
              <a:rPr lang="en-US" b="1" dirty="0">
                <a:latin typeface="Segoe UI" panose="020B0502040204020203" pitchFamily="34" charset="0"/>
                <a:cs typeface="Segoe UI" panose="020B0502040204020203" pitchFamily="34" charset="0"/>
              </a:rPr>
              <a:t>Πρόταση αξίας</a:t>
            </a:r>
          </a:p>
          <a:p>
            <a:pPr marL="355600"/>
            <a:endParaRPr lang="en-GB" sz="10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Μια </a:t>
            </a:r>
            <a:r>
              <a:rPr lang="en-GB" dirty="0">
                <a:latin typeface="Segoe UI" panose="020B0502040204020203" pitchFamily="34" charset="0"/>
                <a:cs typeface="Segoe UI" panose="020B0502040204020203" pitchFamily="34" charset="0"/>
              </a:rPr>
              <a:t>αποτελεσματική Πρόταση Αξίας συνδέει το προφίλ του πελάτη με τα στοιχεία προστιθέμενης αξίας.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Ως εκ τούτου, ο </a:t>
            </a:r>
            <a:r>
              <a:rPr lang="en-GB" dirty="0">
                <a:latin typeface="Segoe UI" panose="020B0502040204020203" pitchFamily="34" charset="0"/>
                <a:cs typeface="Segoe UI" panose="020B0502040204020203" pitchFamily="34" charset="0"/>
              </a:rPr>
              <a:t>προσδιορισμός της Πρότασης Αξίας γίνεται </a:t>
            </a:r>
            <a:r>
              <a:rPr lang="en-GB" b="1" dirty="0">
                <a:latin typeface="Segoe UI" panose="020B0502040204020203" pitchFamily="34" charset="0"/>
                <a:cs typeface="Segoe UI" panose="020B0502040204020203" pitchFamily="34" charset="0"/>
              </a:rPr>
              <a:t>με την εξέταση των τμημάτων πελατών του οργανισμού </a:t>
            </a:r>
            <a:r>
              <a:rPr lang="en-GB" dirty="0">
                <a:latin typeface="Segoe UI" panose="020B0502040204020203" pitchFamily="34" charset="0"/>
                <a:cs typeface="Segoe UI" panose="020B0502040204020203" pitchFamily="34" charset="0"/>
              </a:rPr>
              <a:t>και με την εύρεση </a:t>
            </a:r>
            <a:r>
              <a:rPr lang="en-GB" b="1" dirty="0">
                <a:latin typeface="Segoe UI" panose="020B0502040204020203" pitchFamily="34" charset="0"/>
                <a:cs typeface="Segoe UI" panose="020B0502040204020203" pitchFamily="34" charset="0"/>
              </a:rPr>
              <a:t>του σημείου όπου το προϊόν ή/και η υπηρεσία λύνει το πρόβλημα </a:t>
            </a:r>
            <a:r>
              <a:rPr lang="en-GB" dirty="0">
                <a:latin typeface="Segoe UI" panose="020B0502040204020203" pitchFamily="34" charset="0"/>
                <a:cs typeface="Segoe UI" panose="020B0502040204020203" pitchFamily="34" charset="0"/>
              </a:rPr>
              <a:t>για τον </a:t>
            </a:r>
            <a:r>
              <a:rPr lang="en-GB" dirty="0" smtClean="0">
                <a:latin typeface="Segoe UI" panose="020B0502040204020203" pitchFamily="34" charset="0"/>
                <a:cs typeface="Segoe UI" panose="020B0502040204020203" pitchFamily="34" charset="0"/>
              </a:rPr>
              <a:t>πελάτη-στόχο</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Η </a:t>
            </a:r>
            <a:r>
              <a:rPr lang="en-GB" dirty="0">
                <a:latin typeface="Segoe UI" panose="020B0502040204020203" pitchFamily="34" charset="0"/>
                <a:cs typeface="Segoe UI" panose="020B0502040204020203" pitchFamily="34" charset="0"/>
              </a:rPr>
              <a:t>αξία που παρέχεται στους πελάτες μέσω του προϊόντος ή/και της υπηρεσίας μπορεί να είναι </a:t>
            </a:r>
            <a:r>
              <a:rPr lang="en-GB" b="1" dirty="0">
                <a:latin typeface="Segoe UI" panose="020B0502040204020203" pitchFamily="34" charset="0"/>
                <a:cs typeface="Segoe UI" panose="020B0502040204020203" pitchFamily="34" charset="0"/>
              </a:rPr>
              <a:t>ποσοτική</a:t>
            </a:r>
            <a:r>
              <a:rPr lang="en-GB" dirty="0">
                <a:latin typeface="Segoe UI" panose="020B0502040204020203" pitchFamily="34" charset="0"/>
                <a:cs typeface="Segoe UI" panose="020B0502040204020203" pitchFamily="34" charset="0"/>
              </a:rPr>
              <a:t>, π</a:t>
            </a:r>
            <a:r>
              <a:rPr lang="en-GB" dirty="0" smtClean="0">
                <a:latin typeface="Segoe UI" panose="020B0502040204020203" pitchFamily="34" charset="0"/>
                <a:cs typeface="Segoe UI" panose="020B0502040204020203" pitchFamily="34" charset="0"/>
              </a:rPr>
              <a:t>.χ. </a:t>
            </a:r>
            <a:r>
              <a:rPr lang="en-GB" dirty="0">
                <a:latin typeface="Segoe UI" panose="020B0502040204020203" pitchFamily="34" charset="0"/>
                <a:cs typeface="Segoe UI" panose="020B0502040204020203" pitchFamily="34" charset="0"/>
              </a:rPr>
              <a:t>η τιμή ενός προϊόντος, καθώς και </a:t>
            </a:r>
            <a:r>
              <a:rPr lang="en-GB" b="1" dirty="0">
                <a:latin typeface="Segoe UI" panose="020B0502040204020203" pitchFamily="34" charset="0"/>
                <a:cs typeface="Segoe UI" panose="020B0502040204020203" pitchFamily="34" charset="0"/>
              </a:rPr>
              <a:t>ποιοτική, π.χ. </a:t>
            </a:r>
            <a:r>
              <a:rPr lang="en-GB" dirty="0">
                <a:latin typeface="Segoe UI" panose="020B0502040204020203" pitchFamily="34" charset="0"/>
                <a:cs typeface="Segoe UI" panose="020B0502040204020203" pitchFamily="34" charset="0"/>
              </a:rPr>
              <a:t>ο καινοτόμος σχεδιασμός.</a:t>
            </a:r>
          </a:p>
          <a:p>
            <a:endParaRPr lang="en-GB" dirty="0">
              <a:latin typeface="Segoe UI" panose="020B0502040204020203" pitchFamily="34" charset="0"/>
              <a:cs typeface="Segoe UI" panose="020B0502040204020203" pitchFamily="34" charset="0"/>
            </a:endParaRPr>
          </a:p>
        </p:txBody>
      </p:sp>
      <p:pic>
        <p:nvPicPr>
          <p:cNvPr id="5122" name="Picture 2" descr="https://lh5.googleusercontent.com/KRL60ogNTbPmhrTxralEscX0O2vAy4DHqzkhY_O5Rl7oC_qgw-KJmKlTus_LUsvEWeNpV2r8pCbnVmbmYTydGjtYrOe48Ch8AG6p4MuZlyWMCIA1eJahSeMC9AUBX2yv2qWwPWdD"/>
          <p:cNvPicPr>
            <a:picLocks noChangeAspect="1" noChangeArrowheads="1"/>
          </p:cNvPicPr>
          <p:nvPr/>
        </p:nvPicPr>
        <p:blipFill rotWithShape="1">
          <a:blip r:embed="rId7">
            <a:extLst>
              <a:ext uri="{28A0092B-C50C-407E-A947-70E740481C1C}">
                <a14:useLocalDpi xmlns:a14="http://schemas.microsoft.com/office/drawing/2010/main" val="0"/>
              </a:ext>
            </a:extLst>
          </a:blip>
          <a:srcRect l="34290"/>
          <a:stretch/>
        </p:blipFill>
        <p:spPr bwMode="auto">
          <a:xfrm>
            <a:off x="8952085" y="1546894"/>
            <a:ext cx="3239915" cy="279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451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66975" y="1069740"/>
            <a:ext cx="7402325" cy="4714111"/>
          </a:xfrm>
          <a:prstGeom prst="rect">
            <a:avLst/>
          </a:prstGeom>
          <a:noFill/>
        </p:spPr>
        <p:txBody>
          <a:bodyPr wrap="square" rtlCol="0">
            <a:spAutoFit/>
          </a:bodyPr>
          <a:lstStyle/>
          <a:p>
            <a:pPr marL="342900" indent="-342900">
              <a:lnSpc>
                <a:spcPct val="200000"/>
              </a:lnSpc>
              <a:spcAft>
                <a:spcPts val="1000"/>
              </a:spcAft>
              <a:buFont typeface="+mj-lt"/>
              <a:buAutoNum type="arabicPeriod" startAt="2"/>
            </a:pPr>
            <a:r>
              <a:rPr lang="en-US" b="1" dirty="0" smtClean="0">
                <a:latin typeface="Segoe UI" panose="020B0502040204020203" pitchFamily="34" charset="0"/>
                <a:cs typeface="Segoe UI" panose="020B0502040204020203" pitchFamily="34" charset="0"/>
              </a:rPr>
              <a:t>Πρόταση </a:t>
            </a:r>
            <a:r>
              <a:rPr lang="en-US" b="1" dirty="0">
                <a:latin typeface="Segoe UI" panose="020B0502040204020203" pitchFamily="34" charset="0"/>
                <a:cs typeface="Segoe UI" panose="020B0502040204020203" pitchFamily="34" charset="0"/>
              </a:rPr>
              <a:t>αξίας</a:t>
            </a:r>
          </a:p>
          <a:p>
            <a:r>
              <a:rPr lang="en-GB" dirty="0">
                <a:latin typeface="Segoe UI" panose="020B0502040204020203" pitchFamily="34" charset="0"/>
                <a:cs typeface="Segoe UI" panose="020B0502040204020203" pitchFamily="34" charset="0"/>
              </a:rPr>
              <a:t>Προκειμένου να αναπτύξετε μια μοναδική Πρόταση Αξίας, εξετάστε τα ακόλουθα χαρακτηριστικά του προϊόντος ή/και της υπηρεσίας</a:t>
            </a:r>
            <a:r>
              <a:rPr lang="en-GB" dirty="0" smtClean="0">
                <a:latin typeface="Segoe UI" panose="020B0502040204020203" pitchFamily="34" charset="0"/>
                <a:cs typeface="Segoe UI" panose="020B0502040204020203" pitchFamily="34" charset="0"/>
              </a:rPr>
              <a:t>:</a:t>
            </a:r>
          </a:p>
          <a:p>
            <a:endParaRPr lang="en-GB"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Καινουργία: </a:t>
            </a:r>
            <a:r>
              <a:rPr lang="en-GB" dirty="0">
                <a:latin typeface="Segoe UI" panose="020B0502040204020203" pitchFamily="34" charset="0"/>
                <a:cs typeface="Segoe UI" panose="020B0502040204020203" pitchFamily="34" charset="0"/>
              </a:rPr>
              <a:t>Η καινοτομία ή η καινοτομία ενός προϊόντος ή/και μιας </a:t>
            </a:r>
            <a:r>
              <a:rPr lang="en-GB" dirty="0" smtClean="0">
                <a:latin typeface="Segoe UI" panose="020B0502040204020203" pitchFamily="34" charset="0"/>
                <a:cs typeface="Segoe UI" panose="020B0502040204020203" pitchFamily="34" charset="0"/>
              </a:rPr>
              <a:t>υπηρεσίας.</a:t>
            </a: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Απόδοση</a:t>
            </a:r>
            <a:r>
              <a:rPr lang="en-GB" b="1" dirty="0">
                <a:solidFill>
                  <a:srgbClr val="29BA86"/>
                </a:solidFill>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Νέα </a:t>
            </a:r>
            <a:r>
              <a:rPr lang="en-GB" dirty="0">
                <a:latin typeface="Segoe UI" panose="020B0502040204020203" pitchFamily="34" charset="0"/>
                <a:cs typeface="Segoe UI" panose="020B0502040204020203" pitchFamily="34" charset="0"/>
              </a:rPr>
              <a:t>αξία για ένα ήδη παραδοσιακό προϊόν, δηλαδή αναβαθμίσεις προϊόντων ή υπηρεσιών. </a:t>
            </a:r>
            <a:endParaRPr lang="en-GB"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Εξατομίκευση</a:t>
            </a:r>
            <a:r>
              <a:rPr lang="en-GB" b="1" dirty="0">
                <a:solidFill>
                  <a:srgbClr val="29BA86"/>
                </a:solidFill>
                <a:latin typeface="Segoe UI" panose="020B0502040204020203" pitchFamily="34" charset="0"/>
                <a:cs typeface="Segoe UI" panose="020B0502040204020203" pitchFamily="34" charset="0"/>
              </a:rPr>
              <a:t>: Εξατομίκευση: </a:t>
            </a:r>
            <a:r>
              <a:rPr lang="en-GB" dirty="0" smtClean="0">
                <a:latin typeface="Segoe UI" panose="020B0502040204020203" pitchFamily="34" charset="0"/>
                <a:cs typeface="Segoe UI" panose="020B0502040204020203" pitchFamily="34" charset="0"/>
              </a:rPr>
              <a:t>Αξία </a:t>
            </a:r>
            <a:r>
              <a:rPr lang="en-GB" dirty="0">
                <a:latin typeface="Segoe UI" panose="020B0502040204020203" pitchFamily="34" charset="0"/>
                <a:cs typeface="Segoe UI" panose="020B0502040204020203" pitchFamily="34" charset="0"/>
              </a:rPr>
              <a:t>μέσω προϊόντων ή/και υπηρεσιών που εξυπηρετούν ιδιαίτερες και συγκεκριμένες ανάγκες κάθε </a:t>
            </a:r>
            <a:r>
              <a:rPr lang="en-GB" dirty="0" smtClean="0">
                <a:latin typeface="Segoe UI" panose="020B0502040204020203" pitchFamily="34" charset="0"/>
                <a:cs typeface="Segoe UI" panose="020B0502040204020203" pitchFamily="34" charset="0"/>
              </a:rPr>
              <a:t>τμήματος </a:t>
            </a:r>
            <a:r>
              <a:rPr lang="en-GB" dirty="0">
                <a:latin typeface="Segoe UI" panose="020B0502040204020203" pitchFamily="34" charset="0"/>
                <a:cs typeface="Segoe UI" panose="020B0502040204020203" pitchFamily="34" charset="0"/>
              </a:rPr>
              <a:t>πελατών.</a:t>
            </a: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Κατάσταση</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Επίδειξη αφοσίωσης σε μια συγκεκριμένη μάρκα προϊόντος, λόγω του σχεδιασμού ή της ανώτερης ποιότητάς </a:t>
            </a:r>
            <a:r>
              <a:rPr lang="en-GB" dirty="0" smtClean="0">
                <a:latin typeface="Segoe UI" panose="020B0502040204020203" pitchFamily="34" charset="0"/>
                <a:cs typeface="Segoe UI" panose="020B0502040204020203" pitchFamily="34" charset="0"/>
              </a:rPr>
              <a:t>της.</a:t>
            </a:r>
          </a:p>
          <a:p>
            <a:endParaRPr lang="en-GB" sz="1000"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Τιμή: </a:t>
            </a:r>
            <a:r>
              <a:rPr lang="en-GB" dirty="0">
                <a:latin typeface="Segoe UI" panose="020B0502040204020203" pitchFamily="34" charset="0"/>
                <a:cs typeface="Segoe UI" panose="020B0502040204020203" pitchFamily="34" charset="0"/>
              </a:rPr>
              <a:t>Σε περιπτώσεις νεοεισερχομένων στην αγορά, οι οποίοι προσφέρουν φθηνότερο προϊόν ή υπηρεσία</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5122" name="Picture 2" descr="https://lh5.googleusercontent.com/KRL60ogNTbPmhrTxralEscX0O2vAy4DHqzkhY_O5Rl7oC_qgw-KJmKlTus_LUsvEWeNpV2r8pCbnVmbmYTydGjtYrOe48Ch8AG6p4MuZlyWMCIA1eJahSeMC9AUBX2yv2qWwPWdD"/>
          <p:cNvPicPr>
            <a:picLocks noChangeAspect="1" noChangeArrowheads="1"/>
          </p:cNvPicPr>
          <p:nvPr/>
        </p:nvPicPr>
        <p:blipFill rotWithShape="1">
          <a:blip r:embed="rId7">
            <a:extLst>
              <a:ext uri="{28A0092B-C50C-407E-A947-70E740481C1C}">
                <a14:useLocalDpi xmlns:a14="http://schemas.microsoft.com/office/drawing/2010/main" val="0"/>
              </a:ext>
            </a:extLst>
          </a:blip>
          <a:srcRect l="34290"/>
          <a:stretch/>
        </p:blipFill>
        <p:spPr bwMode="auto">
          <a:xfrm>
            <a:off x="8952085" y="1546894"/>
            <a:ext cx="3239915" cy="279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881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7543288" cy="4160113"/>
          </a:xfrm>
          <a:prstGeom prst="rect">
            <a:avLst/>
          </a:prstGeom>
          <a:noFill/>
        </p:spPr>
        <p:txBody>
          <a:bodyPr wrap="square" rtlCol="0">
            <a:spAutoFit/>
          </a:bodyPr>
          <a:lstStyle/>
          <a:p>
            <a:pPr marL="342900" indent="-342900">
              <a:lnSpc>
                <a:spcPct val="200000"/>
              </a:lnSpc>
              <a:spcAft>
                <a:spcPts val="1000"/>
              </a:spcAft>
              <a:buFont typeface="+mj-lt"/>
              <a:buAutoNum type="arabicPeriod" startAt="2"/>
            </a:pPr>
            <a:r>
              <a:rPr lang="en-US" b="1" dirty="0" smtClean="0">
                <a:latin typeface="Segoe UI" panose="020B0502040204020203" pitchFamily="34" charset="0"/>
                <a:cs typeface="Segoe UI" panose="020B0502040204020203" pitchFamily="34" charset="0"/>
              </a:rPr>
              <a:t>Πρόταση </a:t>
            </a:r>
            <a:r>
              <a:rPr lang="en-US" b="1" dirty="0">
                <a:latin typeface="Segoe UI" panose="020B0502040204020203" pitchFamily="34" charset="0"/>
                <a:cs typeface="Segoe UI" panose="020B0502040204020203" pitchFamily="34" charset="0"/>
              </a:rPr>
              <a:t>αξίας</a:t>
            </a:r>
          </a:p>
          <a:p>
            <a:r>
              <a:rPr lang="en-GB" dirty="0" smtClean="0">
                <a:latin typeface="Segoe UI" panose="020B0502040204020203" pitchFamily="34" charset="0"/>
                <a:cs typeface="Segoe UI" panose="020B0502040204020203" pitchFamily="34" charset="0"/>
              </a:rPr>
              <a:t>Χαρακτηριστικά προϊόντος </a:t>
            </a:r>
            <a:r>
              <a:rPr lang="en-GB" dirty="0">
                <a:latin typeface="Segoe UI" panose="020B0502040204020203" pitchFamily="34" charset="0"/>
                <a:cs typeface="Segoe UI" panose="020B0502040204020203" pitchFamily="34" charset="0"/>
              </a:rPr>
              <a:t>ή/και υπηρεσίας </a:t>
            </a:r>
            <a:r>
              <a:rPr lang="en-GB" dirty="0" smtClean="0">
                <a:latin typeface="Segoe UI" panose="020B0502040204020203" pitchFamily="34" charset="0"/>
                <a:cs typeface="Segoe UI" panose="020B0502040204020203" pitchFamily="34" charset="0"/>
              </a:rPr>
              <a:t>(συνέχεια):</a:t>
            </a: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Μείωση του </a:t>
            </a:r>
            <a:r>
              <a:rPr lang="en-GB" b="1" dirty="0" smtClean="0">
                <a:solidFill>
                  <a:srgbClr val="29BA86"/>
                </a:solidFill>
                <a:latin typeface="Segoe UI" panose="020B0502040204020203" pitchFamily="34" charset="0"/>
                <a:cs typeface="Segoe UI" panose="020B0502040204020203" pitchFamily="34" charset="0"/>
              </a:rPr>
              <a:t>κόστους: </a:t>
            </a:r>
            <a:r>
              <a:rPr lang="en-GB" dirty="0" smtClean="0">
                <a:latin typeface="Segoe UI" panose="020B0502040204020203" pitchFamily="34" charset="0"/>
                <a:cs typeface="Segoe UI" panose="020B0502040204020203" pitchFamily="34" charset="0"/>
              </a:rPr>
              <a:t>Αξία </a:t>
            </a:r>
            <a:r>
              <a:rPr lang="en-GB" dirty="0">
                <a:latin typeface="Segoe UI" panose="020B0502040204020203" pitchFamily="34" charset="0"/>
                <a:cs typeface="Segoe UI" panose="020B0502040204020203" pitchFamily="34" charset="0"/>
              </a:rPr>
              <a:t>με την προσφορά βελτιωμένης εμπειρίας στον πελάτη, μειώνοντας παράλληλα το κόστος του προϊόντος/και της </a:t>
            </a:r>
            <a:r>
              <a:rPr lang="en-GB" dirty="0" smtClean="0">
                <a:latin typeface="Segoe UI" panose="020B0502040204020203" pitchFamily="34" charset="0"/>
                <a:cs typeface="Segoe UI" panose="020B0502040204020203" pitchFamily="34" charset="0"/>
              </a:rPr>
              <a:t>υπηρεσίας.</a:t>
            </a: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Μείωση του </a:t>
            </a:r>
            <a:r>
              <a:rPr lang="en-GB" b="1" dirty="0" smtClean="0">
                <a:solidFill>
                  <a:srgbClr val="29BA86"/>
                </a:solidFill>
                <a:latin typeface="Segoe UI" panose="020B0502040204020203" pitchFamily="34" charset="0"/>
                <a:cs typeface="Segoe UI" panose="020B0502040204020203" pitchFamily="34" charset="0"/>
              </a:rPr>
              <a:t>κινδύνου: </a:t>
            </a:r>
            <a:r>
              <a:rPr lang="en-GB" dirty="0">
                <a:latin typeface="Segoe UI" panose="020B0502040204020203" pitchFamily="34" charset="0"/>
                <a:cs typeface="Segoe UI" panose="020B0502040204020203" pitchFamily="34" charset="0"/>
              </a:rPr>
              <a:t>Οι πελάτες αισθάνονται ασφαλείς με το προϊόν ή/και την υπηρεσία επειδή υπάρχει ένα στοιχείο μείωσης του κινδύνου στη διαδικασία πώλησης, π.χ. μια εκτεταμένη εγγύηση. </a:t>
            </a:r>
            <a:endParaRPr lang="en-GB"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Προσβασιμότητα</a:t>
            </a:r>
            <a:r>
              <a:rPr lang="en-GB" b="1" dirty="0">
                <a:solidFill>
                  <a:srgbClr val="29BA86"/>
                </a:solidFill>
                <a:latin typeface="Segoe UI" panose="020B0502040204020203" pitchFamily="34" charset="0"/>
                <a:cs typeface="Segoe UI" panose="020B0502040204020203" pitchFamily="34" charset="0"/>
              </a:rPr>
              <a:t>: Τα </a:t>
            </a:r>
            <a:r>
              <a:rPr lang="en-GB" dirty="0" smtClean="0">
                <a:latin typeface="Segoe UI" panose="020B0502040204020203" pitchFamily="34" charset="0"/>
                <a:cs typeface="Segoe UI" panose="020B0502040204020203" pitchFamily="34" charset="0"/>
              </a:rPr>
              <a:t>προϊόντα </a:t>
            </a:r>
            <a:r>
              <a:rPr lang="en-GB" dirty="0">
                <a:latin typeface="Segoe UI" panose="020B0502040204020203" pitchFamily="34" charset="0"/>
                <a:cs typeface="Segoe UI" panose="020B0502040204020203" pitchFamily="34" charset="0"/>
              </a:rPr>
              <a:t>ή/και οι υπηρεσίες είναι προσβάσιμα σε νέα τμήματα πελατών. </a:t>
            </a:r>
          </a:p>
          <a:p>
            <a:pPr marL="285750" indent="-285750" fontAlgn="base">
              <a:buFont typeface="Wingdings" panose="05000000000000000000" pitchFamily="2" charset="2"/>
              <a:buChar char="ü"/>
            </a:pPr>
            <a:endParaRPr lang="en-GB" sz="1000" b="1"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Ευκολία/χρηστικότητα</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Η δημιουργία αξίας μέσω της ευκολίας και της ευκολίας χρήσης ενός προϊόντος ή/και μιας υπηρεσίας.</a:t>
            </a:r>
          </a:p>
        </p:txBody>
      </p:sp>
      <p:pic>
        <p:nvPicPr>
          <p:cNvPr id="5122" name="Picture 2" descr="https://lh5.googleusercontent.com/KRL60ogNTbPmhrTxralEscX0O2vAy4DHqzkhY_O5Rl7oC_qgw-KJmKlTus_LUsvEWeNpV2r8pCbnVmbmYTydGjtYrOe48Ch8AG6p4MuZlyWMCIA1eJahSeMC9AUBX2yv2qWwPWdD"/>
          <p:cNvPicPr>
            <a:picLocks noChangeAspect="1" noChangeArrowheads="1"/>
          </p:cNvPicPr>
          <p:nvPr/>
        </p:nvPicPr>
        <p:blipFill rotWithShape="1">
          <a:blip r:embed="rId7">
            <a:extLst>
              <a:ext uri="{28A0092B-C50C-407E-A947-70E740481C1C}">
                <a14:useLocalDpi xmlns:a14="http://schemas.microsoft.com/office/drawing/2010/main" val="0"/>
              </a:ext>
            </a:extLst>
          </a:blip>
          <a:srcRect l="34290"/>
          <a:stretch/>
        </p:blipFill>
        <p:spPr bwMode="auto">
          <a:xfrm>
            <a:off x="8952085" y="1546894"/>
            <a:ext cx="3239915" cy="279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6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2" y="1249601"/>
            <a:ext cx="7733817" cy="4431983"/>
          </a:xfrm>
          <a:prstGeom prst="rect">
            <a:avLst/>
          </a:prstGeom>
          <a:noFill/>
        </p:spPr>
        <p:txBody>
          <a:bodyPr wrap="square" rtlCol="0">
            <a:spAutoFit/>
          </a:bodyPr>
          <a:lstStyle/>
          <a:p>
            <a:pPr marL="342900" indent="-342900">
              <a:lnSpc>
                <a:spcPct val="200000"/>
              </a:lnSpc>
              <a:buFont typeface="+mj-lt"/>
              <a:buAutoNum type="arabicPeriod" startAt="3"/>
            </a:pPr>
            <a:r>
              <a:rPr lang="en-US" b="1" dirty="0" smtClean="0">
                <a:latin typeface="Segoe UI" panose="020B0502040204020203" pitchFamily="34" charset="0"/>
                <a:cs typeface="Segoe UI" panose="020B0502040204020203" pitchFamily="34" charset="0"/>
              </a:rPr>
              <a:t>Κανάλια</a:t>
            </a:r>
          </a:p>
          <a:p>
            <a:endParaRPr lang="en-GB" sz="12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Τα κανάλια </a:t>
            </a:r>
            <a:r>
              <a:rPr lang="en-GB" dirty="0">
                <a:latin typeface="Segoe UI" panose="020B0502040204020203" pitchFamily="34" charset="0"/>
                <a:cs typeface="Segoe UI" panose="020B0502040204020203" pitchFamily="34" charset="0"/>
              </a:rPr>
              <a:t>περιγράφουν τον τρόπο με τον οποίο </a:t>
            </a:r>
            <a:r>
              <a:rPr lang="en-GB" dirty="0" smtClean="0">
                <a:latin typeface="Segoe UI" panose="020B0502040204020203" pitchFamily="34" charset="0"/>
                <a:cs typeface="Segoe UI" panose="020B0502040204020203" pitchFamily="34" charset="0"/>
              </a:rPr>
              <a:t>θα </a:t>
            </a:r>
            <a:r>
              <a:rPr lang="en-GB" b="1" dirty="0">
                <a:latin typeface="Segoe UI" panose="020B0502040204020203" pitchFamily="34" charset="0"/>
                <a:cs typeface="Segoe UI" panose="020B0502040204020203" pitchFamily="34" charset="0"/>
              </a:rPr>
              <a:t>επικοινωνείτε </a:t>
            </a:r>
            <a:r>
              <a:rPr lang="en-GB" dirty="0">
                <a:latin typeface="Segoe UI" panose="020B0502040204020203" pitchFamily="34" charset="0"/>
                <a:cs typeface="Segoe UI" panose="020B0502040204020203" pitchFamily="34" charset="0"/>
              </a:rPr>
              <a:t>και θα </a:t>
            </a:r>
            <a:r>
              <a:rPr lang="en-GB" b="1" dirty="0" smtClean="0">
                <a:latin typeface="Segoe UI" panose="020B0502040204020203" pitchFamily="34" charset="0"/>
                <a:cs typeface="Segoe UI" panose="020B0502040204020203" pitchFamily="34" charset="0"/>
              </a:rPr>
              <a:t>προσεγγίζετε τα </a:t>
            </a:r>
            <a:r>
              <a:rPr lang="en-GB" dirty="0" smtClean="0">
                <a:latin typeface="Segoe UI" panose="020B0502040204020203" pitchFamily="34" charset="0"/>
                <a:cs typeface="Segoe UI" panose="020B0502040204020203" pitchFamily="34" charset="0"/>
              </a:rPr>
              <a:t>τμήματα </a:t>
            </a:r>
            <a:r>
              <a:rPr lang="en-GB" dirty="0">
                <a:latin typeface="Segoe UI" panose="020B0502040204020203" pitchFamily="34" charset="0"/>
                <a:cs typeface="Segoe UI" panose="020B0502040204020203" pitchFamily="34" charset="0"/>
              </a:rPr>
              <a:t>πελατών </a:t>
            </a:r>
            <a:r>
              <a:rPr lang="en-GB" dirty="0" smtClean="0">
                <a:latin typeface="Segoe UI" panose="020B0502040204020203" pitchFamily="34" charset="0"/>
                <a:cs typeface="Segoe UI" panose="020B0502040204020203" pitchFamily="34" charset="0"/>
              </a:rPr>
              <a:t>σας.</a:t>
            </a: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Παίζουν </a:t>
            </a:r>
            <a:r>
              <a:rPr lang="en-GB" dirty="0">
                <a:latin typeface="Segoe UI" panose="020B0502040204020203" pitchFamily="34" charset="0"/>
                <a:cs typeface="Segoe UI" panose="020B0502040204020203" pitchFamily="34" charset="0"/>
              </a:rPr>
              <a:t>βασικό ρόλο στην </a:t>
            </a:r>
            <a:r>
              <a:rPr lang="en-GB" b="1" dirty="0">
                <a:latin typeface="Segoe UI" panose="020B0502040204020203" pitchFamily="34" charset="0"/>
                <a:cs typeface="Segoe UI" panose="020B0502040204020203" pitchFamily="34" charset="0"/>
              </a:rPr>
              <a:t>αύξηση της ευαισθητοποίησης </a:t>
            </a:r>
            <a:r>
              <a:rPr lang="en-GB" dirty="0">
                <a:latin typeface="Segoe UI" panose="020B0502040204020203" pitchFamily="34" charset="0"/>
                <a:cs typeface="Segoe UI" panose="020B0502040204020203" pitchFamily="34" charset="0"/>
              </a:rPr>
              <a:t>για το προϊόν ή/και την υπηρεσία και στην </a:t>
            </a:r>
            <a:r>
              <a:rPr lang="en-GB" b="1" dirty="0">
                <a:latin typeface="Segoe UI" panose="020B0502040204020203" pitchFamily="34" charset="0"/>
                <a:cs typeface="Segoe UI" panose="020B0502040204020203" pitchFamily="34" charset="0"/>
              </a:rPr>
              <a:t>παροχή </a:t>
            </a:r>
            <a:r>
              <a:rPr lang="en-GB" dirty="0">
                <a:latin typeface="Segoe UI" panose="020B0502040204020203" pitchFamily="34" charset="0"/>
                <a:cs typeface="Segoe UI" panose="020B0502040204020203" pitchFamily="34" charset="0"/>
              </a:rPr>
              <a:t>των προτάσεων αξίας στους πελάτες, </a:t>
            </a:r>
            <a:r>
              <a:rPr lang="en-GB" dirty="0" smtClean="0">
                <a:latin typeface="Segoe UI" panose="020B0502040204020203" pitchFamily="34" charset="0"/>
                <a:cs typeface="Segoe UI" panose="020B0502040204020203" pitchFamily="34" charset="0"/>
              </a:rPr>
              <a:t>συμπεριλαμβανομένης της </a:t>
            </a:r>
            <a:r>
              <a:rPr lang="en-GB" dirty="0">
                <a:latin typeface="Segoe UI" panose="020B0502040204020203" pitchFamily="34" charset="0"/>
                <a:cs typeface="Segoe UI" panose="020B0502040204020203" pitchFamily="34" charset="0"/>
              </a:rPr>
              <a:t>υποστήριξης </a:t>
            </a:r>
            <a:r>
              <a:rPr lang="en-GB" b="1" dirty="0" smtClean="0">
                <a:latin typeface="Segoe UI" panose="020B0502040204020203" pitchFamily="34" charset="0"/>
                <a:cs typeface="Segoe UI" panose="020B0502040204020203" pitchFamily="34" charset="0"/>
              </a:rPr>
              <a:t>μετά την αγορά.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Υπάρχει ένας </a:t>
            </a:r>
            <a:r>
              <a:rPr lang="en-GB" dirty="0">
                <a:latin typeface="Segoe UI" panose="020B0502040204020203" pitchFamily="34" charset="0"/>
                <a:cs typeface="Segoe UI" panose="020B0502040204020203" pitchFamily="34" charset="0"/>
              </a:rPr>
              <a:t>συνδυασμός καναλιών, τόσο άμεσων, δηλαδή ιδιόκτητων καναλιών, όσο και έμμεσων, δηλαδή καναλιών συνεργατών, όπως φαίνεται παρακάτω: </a:t>
            </a: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Άμεσα κανάλια: </a:t>
            </a:r>
            <a:r>
              <a:rPr lang="en-GB" dirty="0">
                <a:latin typeface="Segoe UI" panose="020B0502040204020203" pitchFamily="34" charset="0"/>
                <a:cs typeface="Segoe UI" panose="020B0502040204020203" pitchFamily="34" charset="0"/>
              </a:rPr>
              <a:t>ιστοσελίδα της εταιρείας, ιστότοποι κοινωνικών μέσων, εσωτερικές πωλήσεις </a:t>
            </a:r>
            <a:r>
              <a:rPr lang="en-GB" dirty="0" smtClean="0">
                <a:latin typeface="Segoe UI" panose="020B0502040204020203" pitchFamily="34" charset="0"/>
                <a:cs typeface="Segoe UI" panose="020B0502040204020203" pitchFamily="34" charset="0"/>
              </a:rPr>
              <a:t>κ.λπ.</a:t>
            </a: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Έμμεσα </a:t>
            </a:r>
            <a:r>
              <a:rPr lang="en-GB" b="1" dirty="0">
                <a:solidFill>
                  <a:srgbClr val="29BA86"/>
                </a:solidFill>
                <a:latin typeface="Segoe UI" panose="020B0502040204020203" pitchFamily="34" charset="0"/>
                <a:cs typeface="Segoe UI" panose="020B0502040204020203" pitchFamily="34" charset="0"/>
              </a:rPr>
              <a:t>κανάλια: </a:t>
            </a:r>
            <a:r>
              <a:rPr lang="en-GB" dirty="0">
                <a:latin typeface="Segoe UI" panose="020B0502040204020203" pitchFamily="34" charset="0"/>
                <a:cs typeface="Segoe UI" panose="020B0502040204020203" pitchFamily="34" charset="0"/>
              </a:rPr>
              <a:t>ιστοσελίδες που ανήκουν σε συνεργάτες, χονδρική διανομή, λιανική πώληση κ.λπ</a:t>
            </a:r>
            <a:r>
              <a:rPr lang="en-GB" dirty="0" smtClean="0">
                <a:latin typeface="Segoe UI" panose="020B0502040204020203" pitchFamily="34"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p:txBody>
      </p:sp>
      <p:pic>
        <p:nvPicPr>
          <p:cNvPr id="6146" name="Picture 2" descr="https://lh4.googleusercontent.com/6L4dVAXyRRc4jyhGMjy_6kLqKyx1Kgey50VZHgEQXTswGZIgXn2iVs6hFG5dF2D4f8Narww9sjXwwrwC11gbMcTAkR1k1MyFcbK0wByLiojCaCGbSXoh0O5mRrjCjHoQy-xifsxB"/>
          <p:cNvPicPr>
            <a:picLocks noChangeAspect="1" noChangeArrowheads="1"/>
          </p:cNvPicPr>
          <p:nvPr/>
        </p:nvPicPr>
        <p:blipFill rotWithShape="1">
          <a:blip r:embed="rId7">
            <a:extLst>
              <a:ext uri="{28A0092B-C50C-407E-A947-70E740481C1C}">
                <a14:useLocalDpi xmlns:a14="http://schemas.microsoft.com/office/drawing/2010/main" val="0"/>
              </a:ext>
            </a:extLst>
          </a:blip>
          <a:srcRect l="31149"/>
          <a:stretch/>
        </p:blipFill>
        <p:spPr bwMode="auto">
          <a:xfrm>
            <a:off x="8815778" y="1523954"/>
            <a:ext cx="3376221" cy="277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0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7543288" cy="4339650"/>
          </a:xfrm>
          <a:prstGeom prst="rect">
            <a:avLst/>
          </a:prstGeom>
          <a:noFill/>
        </p:spPr>
        <p:txBody>
          <a:bodyPr wrap="square" rtlCol="0">
            <a:spAutoFit/>
          </a:bodyPr>
          <a:lstStyle/>
          <a:p>
            <a:pPr marL="342900" indent="-342900">
              <a:lnSpc>
                <a:spcPct val="200000"/>
              </a:lnSpc>
              <a:buFont typeface="+mj-lt"/>
              <a:buAutoNum type="arabicPeriod" startAt="4"/>
            </a:pPr>
            <a:r>
              <a:rPr lang="en-US" b="1" dirty="0" smtClean="0">
                <a:latin typeface="Segoe UI" panose="020B0502040204020203" pitchFamily="34" charset="0"/>
                <a:cs typeface="Segoe UI" panose="020B0502040204020203" pitchFamily="34" charset="0"/>
              </a:rPr>
              <a:t>Σχέσεις με </a:t>
            </a:r>
            <a:r>
              <a:rPr lang="en-US" b="1" dirty="0">
                <a:latin typeface="Segoe UI" panose="020B0502040204020203" pitchFamily="34" charset="0"/>
                <a:cs typeface="Segoe UI" panose="020B0502040204020203" pitchFamily="34" charset="0"/>
              </a:rPr>
              <a:t>πελάτες</a:t>
            </a:r>
          </a:p>
          <a:p>
            <a:endParaRPr lang="en-GB" sz="1200"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Τώρα ήρθε η ώρα να </a:t>
            </a:r>
            <a:r>
              <a:rPr lang="en-GB" dirty="0">
                <a:latin typeface="Segoe UI" panose="020B0502040204020203" pitchFamily="34" charset="0"/>
                <a:cs typeface="Segoe UI" panose="020B0502040204020203" pitchFamily="34" charset="0"/>
              </a:rPr>
              <a:t>αποσαφηνίσετε το </a:t>
            </a:r>
            <a:r>
              <a:rPr lang="en-GB" b="1" dirty="0">
                <a:latin typeface="Segoe UI" panose="020B0502040204020203" pitchFamily="34" charset="0"/>
                <a:cs typeface="Segoe UI" panose="020B0502040204020203" pitchFamily="34" charset="0"/>
              </a:rPr>
              <a:t>είδος της σχέσης </a:t>
            </a:r>
            <a:r>
              <a:rPr lang="en-GB" dirty="0" smtClean="0">
                <a:latin typeface="Segoe UI" panose="020B0502040204020203" pitchFamily="34" charset="0"/>
                <a:cs typeface="Segoe UI" panose="020B0502040204020203" pitchFamily="34" charset="0"/>
              </a:rPr>
              <a:t>που </a:t>
            </a:r>
            <a:r>
              <a:rPr lang="en-GB" dirty="0">
                <a:latin typeface="Segoe UI" panose="020B0502040204020203" pitchFamily="34" charset="0"/>
                <a:cs typeface="Segoe UI" panose="020B0502040204020203" pitchFamily="34" charset="0"/>
              </a:rPr>
              <a:t>θέλετε να έχετε με κάθε Τμήμα Πελάτη και τον τρόπο με </a:t>
            </a:r>
            <a:r>
              <a:rPr lang="en-GB" dirty="0" smtClean="0">
                <a:latin typeface="Segoe UI" panose="020B0502040204020203" pitchFamily="34" charset="0"/>
                <a:cs typeface="Segoe UI" panose="020B0502040204020203" pitchFamily="34" charset="0"/>
              </a:rPr>
              <a:t>τον</a:t>
            </a:r>
            <a:r>
              <a:rPr lang="en-GB" dirty="0">
                <a:latin typeface="Segoe UI" panose="020B0502040204020203" pitchFamily="34" charset="0"/>
                <a:cs typeface="Segoe UI" panose="020B0502040204020203" pitchFamily="34" charset="0"/>
              </a:rPr>
              <a:t> οποίο θα αλληλεπιδράσετε μαζί τους καθ' όλη τη διάρκεια του ταξιδιού τους μαζί </a:t>
            </a:r>
            <a:r>
              <a:rPr lang="en-GB" dirty="0" smtClean="0">
                <a:latin typeface="Segoe UI" panose="020B0502040204020203" pitchFamily="34" charset="0"/>
                <a:cs typeface="Segoe UI" panose="020B0502040204020203" pitchFamily="34" charset="0"/>
              </a:rPr>
              <a:t>σας.</a:t>
            </a:r>
          </a:p>
          <a:p>
            <a:endParaRPr lang="en-GB" dirty="0" smtClean="0"/>
          </a:p>
          <a:p>
            <a:r>
              <a:rPr lang="en-GB" dirty="0">
                <a:latin typeface="Segoe UI" panose="020B0502040204020203" pitchFamily="34" charset="0"/>
                <a:cs typeface="Segoe UI" panose="020B0502040204020203" pitchFamily="34" charset="0"/>
              </a:rPr>
              <a:t>Παρακάτω παρουσιάζεται </a:t>
            </a:r>
            <a:r>
              <a:rPr lang="en-GB" dirty="0" smtClean="0">
                <a:latin typeface="Segoe UI" panose="020B0502040204020203" pitchFamily="34" charset="0"/>
                <a:cs typeface="Segoe UI" panose="020B0502040204020203" pitchFamily="34" charset="0"/>
              </a:rPr>
              <a:t>ένας </a:t>
            </a:r>
            <a:r>
              <a:rPr lang="en-GB" dirty="0">
                <a:latin typeface="Segoe UI" panose="020B0502040204020203" pitchFamily="34" charset="0"/>
                <a:cs typeface="Segoe UI" panose="020B0502040204020203" pitchFamily="34" charset="0"/>
              </a:rPr>
              <a:t>κατάλογος έξι (6) κύριων τύπων</a:t>
            </a:r>
            <a:r>
              <a:rPr lang="en-GB" dirty="0" smtClean="0">
                <a:latin typeface="Segoe UI" panose="020B0502040204020203" pitchFamily="34" charset="0"/>
                <a:cs typeface="Segoe UI" panose="020B0502040204020203" pitchFamily="34" charset="0"/>
              </a:rPr>
              <a:t>:</a:t>
            </a:r>
          </a:p>
          <a:p>
            <a:endParaRPr lang="en-GB" sz="1200" dirty="0">
              <a:latin typeface="Segoe UI" panose="020B0502040204020203" pitchFamily="34" charset="0"/>
              <a:cs typeface="Segoe UI" panose="020B0502040204020203" pitchFamily="34" charset="0"/>
            </a:endParaRPr>
          </a:p>
          <a:p>
            <a:pPr marL="342900" indent="-342900" fontAlgn="base">
              <a:buFont typeface="+mj-lt"/>
              <a:buAutoNum type="arabicPeriod"/>
            </a:pPr>
            <a:r>
              <a:rPr lang="en-GB" b="1" dirty="0">
                <a:solidFill>
                  <a:srgbClr val="29BA86"/>
                </a:solidFill>
                <a:latin typeface="Segoe UI" panose="020B0502040204020203" pitchFamily="34" charset="0"/>
                <a:cs typeface="Segoe UI" panose="020B0502040204020203" pitchFamily="34" charset="0"/>
              </a:rPr>
              <a:t>Προσωπική εξυπηρέτηση: </a:t>
            </a:r>
            <a:r>
              <a:rPr lang="en-GB" dirty="0">
                <a:latin typeface="Segoe UI" panose="020B0502040204020203" pitchFamily="34" charset="0"/>
                <a:cs typeface="Segoe UI" panose="020B0502040204020203" pitchFamily="34" charset="0"/>
              </a:rPr>
              <a:t>η αλληλεπίδραση με τον πελάτη γίνεται αυτοπροσώπως ή μέσω ηλεκτρονικού ταχυδρομείου, τηλεφωνικής κλήσης ή άλλων </a:t>
            </a:r>
            <a:r>
              <a:rPr lang="en-GB" dirty="0" smtClean="0">
                <a:latin typeface="Segoe UI" panose="020B0502040204020203" pitchFamily="34" charset="0"/>
                <a:cs typeface="Segoe UI" panose="020B0502040204020203" pitchFamily="34" charset="0"/>
              </a:rPr>
              <a:t>μέσων.</a:t>
            </a:r>
          </a:p>
          <a:p>
            <a:pPr marL="342900" indent="-342900" fontAlgn="base">
              <a:buFont typeface="+mj-lt"/>
              <a:buAutoNum type="arabicPeriod"/>
            </a:pPr>
            <a:r>
              <a:rPr lang="en-GB" b="1" dirty="0" smtClean="0">
                <a:solidFill>
                  <a:srgbClr val="29BA86"/>
                </a:solidFill>
                <a:latin typeface="Segoe UI" panose="020B0502040204020203" pitchFamily="34" charset="0"/>
                <a:cs typeface="Segoe UI" panose="020B0502040204020203" pitchFamily="34" charset="0"/>
              </a:rPr>
              <a:t>Αφιερωμένη </a:t>
            </a:r>
            <a:r>
              <a:rPr lang="en-GB" b="1" dirty="0">
                <a:solidFill>
                  <a:srgbClr val="29BA86"/>
                </a:solidFill>
                <a:latin typeface="Segoe UI" panose="020B0502040204020203" pitchFamily="34" charset="0"/>
                <a:cs typeface="Segoe UI" panose="020B0502040204020203" pitchFamily="34" charset="0"/>
              </a:rPr>
              <a:t>προσωπική βοήθεια: </a:t>
            </a:r>
            <a:r>
              <a:rPr lang="en-GB" dirty="0" smtClean="0">
                <a:latin typeface="Segoe UI" panose="020B0502040204020203" pitchFamily="34" charset="0"/>
                <a:cs typeface="Segoe UI" panose="020B0502040204020203" pitchFamily="34" charset="0"/>
              </a:rPr>
              <a:t>ένας </a:t>
            </a:r>
            <a:r>
              <a:rPr lang="en-GB" dirty="0">
                <a:latin typeface="Segoe UI" panose="020B0502040204020203" pitchFamily="34" charset="0"/>
                <a:cs typeface="Segoe UI" panose="020B0502040204020203" pitchFamily="34" charset="0"/>
              </a:rPr>
              <a:t>αποκλειστικός εκπρόσωπος πελατών ανατίθεται σε έναν μεμονωμένο πελάτη. </a:t>
            </a:r>
            <a:endParaRPr lang="en-GB" dirty="0" smtClean="0">
              <a:latin typeface="Segoe UI" panose="020B0502040204020203" pitchFamily="34" charset="0"/>
              <a:cs typeface="Segoe UI" panose="020B0502040204020203" pitchFamily="34" charset="0"/>
            </a:endParaRPr>
          </a:p>
          <a:p>
            <a:pPr marL="342900" indent="-342900" fontAlgn="base">
              <a:buFont typeface="+mj-lt"/>
              <a:buAutoNum type="arabicPeriod"/>
            </a:pPr>
            <a:r>
              <a:rPr lang="en-GB" b="1" dirty="0" smtClean="0">
                <a:solidFill>
                  <a:srgbClr val="29BA86"/>
                </a:solidFill>
                <a:latin typeface="Segoe UI" panose="020B0502040204020203" pitchFamily="34" charset="0"/>
                <a:cs typeface="Segoe UI" panose="020B0502040204020203" pitchFamily="34" charset="0"/>
              </a:rPr>
              <a:t>Αυτοεξυπηρέτηση</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εδώ δεν υπάρχει σχέση με τον πελάτη- ωστόσο, υπάρχουν τα απαραίτητα εργαλεία που επιτρέπουν στους πελάτες να βοηθήσουν τους εαυτούς τους</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9218" name="Picture 2" descr="https://lh6.googleusercontent.com/UAVdyghoum_iLuBvynG9C_OEVOa9rDCo86uP_GCWBUTjY-2LHsqxJ819eghTNVIOv3BaVVAOp-FwSXUPZDUEIqAh8NzVv6x5vxvp7KFHKyiKzUzQrJv2DOBA5FNmcNPO7WBSxgzh"/>
          <p:cNvPicPr>
            <a:picLocks noChangeAspect="1" noChangeArrowheads="1"/>
          </p:cNvPicPr>
          <p:nvPr/>
        </p:nvPicPr>
        <p:blipFill rotWithShape="1">
          <a:blip r:embed="rId7">
            <a:extLst>
              <a:ext uri="{28A0092B-C50C-407E-A947-70E740481C1C}">
                <a14:useLocalDpi xmlns:a14="http://schemas.microsoft.com/office/drawing/2010/main" val="0"/>
              </a:ext>
            </a:extLst>
          </a:blip>
          <a:srcRect l="33969"/>
          <a:stretch/>
        </p:blipFill>
        <p:spPr bwMode="auto">
          <a:xfrm>
            <a:off x="9017000" y="1715270"/>
            <a:ext cx="3175000" cy="271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651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7543288" cy="3416320"/>
          </a:xfrm>
          <a:prstGeom prst="rect">
            <a:avLst/>
          </a:prstGeom>
          <a:noFill/>
        </p:spPr>
        <p:txBody>
          <a:bodyPr wrap="square" rtlCol="0">
            <a:spAutoFit/>
          </a:bodyPr>
          <a:lstStyle/>
          <a:p>
            <a:pPr marL="342900" indent="-342900">
              <a:lnSpc>
                <a:spcPct val="200000"/>
              </a:lnSpc>
              <a:buFont typeface="+mj-lt"/>
              <a:buAutoNum type="arabicPeriod" startAt="4"/>
            </a:pPr>
            <a:r>
              <a:rPr lang="en-US" b="1" dirty="0" smtClean="0">
                <a:latin typeface="Segoe UI" panose="020B0502040204020203" pitchFamily="34" charset="0"/>
                <a:cs typeface="Segoe UI" panose="020B0502040204020203" pitchFamily="34" charset="0"/>
              </a:rPr>
              <a:t>Σχέσεις με </a:t>
            </a:r>
            <a:r>
              <a:rPr lang="en-US" b="1" dirty="0">
                <a:latin typeface="Segoe UI" panose="020B0502040204020203" pitchFamily="34" charset="0"/>
                <a:cs typeface="Segoe UI" panose="020B0502040204020203" pitchFamily="34" charset="0"/>
              </a:rPr>
              <a:t>πελάτες</a:t>
            </a:r>
          </a:p>
          <a:p>
            <a:endParaRPr lang="en-GB"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Παρακάτω </a:t>
            </a:r>
            <a:r>
              <a:rPr lang="en-GB" dirty="0">
                <a:latin typeface="Segoe UI" panose="020B0502040204020203" pitchFamily="34" charset="0"/>
                <a:cs typeface="Segoe UI" panose="020B0502040204020203" pitchFamily="34" charset="0"/>
              </a:rPr>
              <a:t>παρουσιάζεται </a:t>
            </a:r>
            <a:r>
              <a:rPr lang="en-GB" dirty="0" smtClean="0">
                <a:latin typeface="Segoe UI" panose="020B0502040204020203" pitchFamily="34" charset="0"/>
                <a:cs typeface="Segoe UI" panose="020B0502040204020203" pitchFamily="34" charset="0"/>
              </a:rPr>
              <a:t>ένας </a:t>
            </a:r>
            <a:r>
              <a:rPr lang="en-GB" dirty="0">
                <a:latin typeface="Segoe UI" panose="020B0502040204020203" pitchFamily="34" charset="0"/>
                <a:cs typeface="Segoe UI" panose="020B0502040204020203" pitchFamily="34" charset="0"/>
              </a:rPr>
              <a:t>κατάλογος έξι (6) κύριων τύπων </a:t>
            </a:r>
            <a:r>
              <a:rPr lang="en-GB" dirty="0" smtClean="0">
                <a:latin typeface="Segoe UI" panose="020B0502040204020203" pitchFamily="34" charset="0"/>
                <a:cs typeface="Segoe UI" panose="020B0502040204020203" pitchFamily="34" charset="0"/>
              </a:rPr>
              <a:t>(συνέχεια):</a:t>
            </a:r>
          </a:p>
          <a:p>
            <a:endParaRPr lang="en-GB" sz="1200" dirty="0">
              <a:latin typeface="Segoe UI" panose="020B0502040204020203" pitchFamily="34" charset="0"/>
              <a:cs typeface="Segoe UI" panose="020B0502040204020203" pitchFamily="34" charset="0"/>
            </a:endParaRPr>
          </a:p>
          <a:p>
            <a:pPr marL="342900" indent="-342900" fontAlgn="base">
              <a:buFont typeface="+mj-lt"/>
              <a:buAutoNum type="arabicPeriod" startAt="4"/>
            </a:pPr>
            <a:r>
              <a:rPr lang="en-GB" b="1" dirty="0">
                <a:solidFill>
                  <a:srgbClr val="29BA86"/>
                </a:solidFill>
                <a:latin typeface="Segoe UI" panose="020B0502040204020203" pitchFamily="34" charset="0"/>
                <a:cs typeface="Segoe UI" panose="020B0502040204020203" pitchFamily="34" charset="0"/>
              </a:rPr>
              <a:t>Αυτοματοποιημένες υπηρεσίες: </a:t>
            </a:r>
            <a:r>
              <a:rPr lang="en-GB" dirty="0">
                <a:latin typeface="Segoe UI" panose="020B0502040204020203" pitchFamily="34" charset="0"/>
                <a:cs typeface="Segoe UI" panose="020B0502040204020203" pitchFamily="34" charset="0"/>
              </a:rPr>
              <a:t>υπάρχουν αυτοματοποιημένες διαδικασίες ή μηχανήματα που επιτρέπουν στους πελάτες να εκτελούν </a:t>
            </a:r>
            <a:r>
              <a:rPr lang="en-GB" dirty="0" smtClean="0">
                <a:latin typeface="Segoe UI" panose="020B0502040204020203" pitchFamily="34" charset="0"/>
                <a:cs typeface="Segoe UI" panose="020B0502040204020203" pitchFamily="34" charset="0"/>
              </a:rPr>
              <a:t>οι ίδιοι </a:t>
            </a:r>
            <a:r>
              <a:rPr lang="en-GB" dirty="0">
                <a:latin typeface="Segoe UI" panose="020B0502040204020203" pitchFamily="34" charset="0"/>
                <a:cs typeface="Segoe UI" panose="020B0502040204020203" pitchFamily="34" charset="0"/>
              </a:rPr>
              <a:t>τις υπηρεσίες.</a:t>
            </a:r>
          </a:p>
          <a:p>
            <a:pPr marL="342900" indent="-342900" fontAlgn="base">
              <a:buFont typeface="+mj-lt"/>
              <a:buAutoNum type="arabicPeriod" startAt="4"/>
            </a:pPr>
            <a:r>
              <a:rPr lang="en-GB" b="1" dirty="0" smtClean="0">
                <a:solidFill>
                  <a:srgbClr val="29BA86"/>
                </a:solidFill>
                <a:latin typeface="Segoe UI" panose="020B0502040204020203" pitchFamily="34" charset="0"/>
                <a:cs typeface="Segoe UI" panose="020B0502040204020203" pitchFamily="34" charset="0"/>
              </a:rPr>
              <a:t>Κοινότητες</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δημιουργούνται διαδικτυακές κοινότητες, όπου οι πελάτες λύνουν μόνοι τους οποιοδήποτε πρόβλημα προϊόντος ή/και υπηρεσίας με την υποστήριξη του </a:t>
            </a:r>
            <a:r>
              <a:rPr lang="en-GB" dirty="0" smtClean="0">
                <a:latin typeface="Segoe UI" panose="020B0502040204020203" pitchFamily="34" charset="0"/>
                <a:cs typeface="Segoe UI" panose="020B0502040204020203" pitchFamily="34" charset="0"/>
              </a:rPr>
              <a:t>άλλου.</a:t>
            </a:r>
          </a:p>
          <a:p>
            <a:pPr marL="342900" indent="-342900" fontAlgn="base">
              <a:buFont typeface="+mj-lt"/>
              <a:buAutoNum type="arabicPeriod" startAt="4"/>
            </a:pPr>
            <a:r>
              <a:rPr lang="en-GB" b="1" dirty="0" smtClean="0">
                <a:solidFill>
                  <a:srgbClr val="29BA86"/>
                </a:solidFill>
                <a:latin typeface="Segoe UI" panose="020B0502040204020203" pitchFamily="34" charset="0"/>
                <a:cs typeface="Segoe UI" panose="020B0502040204020203" pitchFamily="34" charset="0"/>
              </a:rPr>
              <a:t>Συνδημιουργία</a:t>
            </a:r>
            <a:r>
              <a:rPr lang="en-GB" b="1" dirty="0">
                <a:solidFill>
                  <a:srgbClr val="29BA86"/>
                </a:solidFill>
                <a:latin typeface="Segoe UI" panose="020B0502040204020203" pitchFamily="34" charset="0"/>
                <a:cs typeface="Segoe UI" panose="020B0502040204020203" pitchFamily="34" charset="0"/>
              </a:rPr>
              <a:t>: οι </a:t>
            </a:r>
            <a:r>
              <a:rPr lang="en-GB" dirty="0">
                <a:latin typeface="Segoe UI" panose="020B0502040204020203" pitchFamily="34" charset="0"/>
                <a:cs typeface="Segoe UI" panose="020B0502040204020203" pitchFamily="34" charset="0"/>
              </a:rPr>
              <a:t>οργανισμοί επιτρέπουν στους πελάτες τους να συμμετέχουν ενεργά στο σχεδιασμό ή την ανάπτυξη του προϊόντος.</a:t>
            </a:r>
          </a:p>
        </p:txBody>
      </p:sp>
      <p:pic>
        <p:nvPicPr>
          <p:cNvPr id="9218" name="Picture 2" descr="https://lh6.googleusercontent.com/UAVdyghoum_iLuBvynG9C_OEVOa9rDCo86uP_GCWBUTjY-2LHsqxJ819eghTNVIOv3BaVVAOp-FwSXUPZDUEIqAh8NzVv6x5vxvp7KFHKyiKzUzQrJv2DOBA5FNmcNPO7WBSxgzh"/>
          <p:cNvPicPr>
            <a:picLocks noChangeAspect="1" noChangeArrowheads="1"/>
          </p:cNvPicPr>
          <p:nvPr/>
        </p:nvPicPr>
        <p:blipFill rotWithShape="1">
          <a:blip r:embed="rId7">
            <a:extLst>
              <a:ext uri="{28A0092B-C50C-407E-A947-70E740481C1C}">
                <a14:useLocalDpi xmlns:a14="http://schemas.microsoft.com/office/drawing/2010/main" val="0"/>
              </a:ext>
            </a:extLst>
          </a:blip>
          <a:srcRect l="33969"/>
          <a:stretch/>
        </p:blipFill>
        <p:spPr bwMode="auto">
          <a:xfrm>
            <a:off x="9017000" y="1715270"/>
            <a:ext cx="3175000" cy="271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23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7543288" cy="3139321"/>
          </a:xfrm>
          <a:prstGeom prst="rect">
            <a:avLst/>
          </a:prstGeom>
          <a:noFill/>
        </p:spPr>
        <p:txBody>
          <a:bodyPr wrap="square" rtlCol="0">
            <a:spAutoFit/>
          </a:bodyPr>
          <a:lstStyle/>
          <a:p>
            <a:pPr marL="342900" indent="-342900">
              <a:lnSpc>
                <a:spcPct val="200000"/>
              </a:lnSpc>
              <a:buFont typeface="+mj-lt"/>
              <a:buAutoNum type="arabicPeriod" startAt="5"/>
            </a:pPr>
            <a:r>
              <a:rPr lang="en-US" b="1" dirty="0" smtClean="0">
                <a:latin typeface="Segoe UI" panose="020B0502040204020203" pitchFamily="34" charset="0"/>
                <a:cs typeface="Segoe UI" panose="020B0502040204020203" pitchFamily="34" charset="0"/>
              </a:rPr>
              <a:t>Ροές </a:t>
            </a:r>
            <a:r>
              <a:rPr lang="en-US" b="1" dirty="0">
                <a:latin typeface="Segoe UI" panose="020B0502040204020203" pitchFamily="34" charset="0"/>
                <a:cs typeface="Segoe UI" panose="020B0502040204020203" pitchFamily="34" charset="0"/>
              </a:rPr>
              <a:t>εσόδων</a:t>
            </a:r>
          </a:p>
          <a:p>
            <a:endParaRPr lang="en-GB"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Το </a:t>
            </a:r>
            <a:r>
              <a:rPr lang="en-GB" dirty="0">
                <a:latin typeface="Segoe UI" panose="020B0502040204020203" pitchFamily="34" charset="0"/>
                <a:cs typeface="Segoe UI" panose="020B0502040204020203" pitchFamily="34" charset="0"/>
              </a:rPr>
              <a:t>επόμενο βήμα είναι να ανακαλύψετε πόσο είναι διατεθειμένοι να πληρώσουν οι πελάτες για το προϊόν ή/και την υπηρεσία, ώστε να καθοριστούν οι ροές εσόδων </a:t>
            </a:r>
            <a:r>
              <a:rPr lang="en-GB" dirty="0" smtClean="0">
                <a:latin typeface="Segoe UI" panose="020B0502040204020203" pitchFamily="34" charset="0"/>
                <a:cs typeface="Segoe UI" panose="020B0502040204020203" pitchFamily="34" charset="0"/>
              </a:rPr>
              <a:t>της επιχείρησης. </a:t>
            </a:r>
          </a:p>
          <a:p>
            <a:endParaRPr lang="en-GB" b="1"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Υπάρχουν δύο διαφορετικοί τύποι ροών εσόδων:</a:t>
            </a:r>
          </a:p>
          <a:p>
            <a:pPr marL="285750" indent="-285750" fontAlgn="base">
              <a:buFont typeface="Wingdings" panose="05000000000000000000" pitchFamily="2" charset="2"/>
              <a:buChar char="ü"/>
            </a:pPr>
            <a:r>
              <a:rPr lang="en-GB" b="1" dirty="0">
                <a:latin typeface="Segoe UI" panose="020B0502040204020203" pitchFamily="34" charset="0"/>
                <a:cs typeface="Segoe UI" panose="020B0502040204020203" pitchFamily="34" charset="0"/>
              </a:rPr>
              <a:t>Έσοδα που βασίζονται σε συναλλαγές: αφορούν </a:t>
            </a:r>
            <a:r>
              <a:rPr lang="en-GB" dirty="0">
                <a:latin typeface="Segoe UI" panose="020B0502040204020203" pitchFamily="34" charset="0"/>
                <a:cs typeface="Segoe UI" panose="020B0502040204020203" pitchFamily="34" charset="0"/>
              </a:rPr>
              <a:t>πελάτες που καταβάλλουν μια εφάπαξ </a:t>
            </a:r>
            <a:r>
              <a:rPr lang="en-GB" dirty="0" smtClean="0">
                <a:latin typeface="Segoe UI" panose="020B0502040204020203" pitchFamily="34" charset="0"/>
                <a:cs typeface="Segoe UI" panose="020B0502040204020203" pitchFamily="34" charset="0"/>
              </a:rPr>
              <a:t>πληρωμή</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Επαναλαμβανόμενα </a:t>
            </a:r>
            <a:r>
              <a:rPr lang="en-GB" b="1" dirty="0">
                <a:latin typeface="Segoe UI" panose="020B0502040204020203" pitchFamily="34" charset="0"/>
                <a:cs typeface="Segoe UI" panose="020B0502040204020203" pitchFamily="34" charset="0"/>
              </a:rPr>
              <a:t>έσοδα: αφορούν </a:t>
            </a:r>
            <a:r>
              <a:rPr lang="en-GB" dirty="0">
                <a:latin typeface="Segoe UI" panose="020B0502040204020203" pitchFamily="34" charset="0"/>
                <a:cs typeface="Segoe UI" panose="020B0502040204020203" pitchFamily="34" charset="0"/>
              </a:rPr>
              <a:t>πελάτες που πραγματοποιούν συνεχείς πληρωμές για συνεχείς υπηρεσίες ή </a:t>
            </a:r>
            <a:r>
              <a:rPr lang="en-GB" dirty="0" smtClean="0">
                <a:latin typeface="Segoe UI" panose="020B0502040204020203" pitchFamily="34" charset="0"/>
                <a:cs typeface="Segoe UI" panose="020B0502040204020203" pitchFamily="34" charset="0"/>
              </a:rPr>
              <a:t>υπηρεσίες </a:t>
            </a:r>
            <a:r>
              <a:rPr lang="en-GB" dirty="0">
                <a:latin typeface="Segoe UI" panose="020B0502040204020203" pitchFamily="34" charset="0"/>
                <a:cs typeface="Segoe UI" panose="020B0502040204020203" pitchFamily="34" charset="0"/>
              </a:rPr>
              <a:t>μετά την πώληση.</a:t>
            </a:r>
            <a:endParaRPr lang="en-US" b="1" dirty="0" smtClean="0">
              <a:latin typeface="Segoe UI" panose="020B0502040204020203" pitchFamily="34" charset="0"/>
              <a:cs typeface="Segoe UI" panose="020B0502040204020203" pitchFamily="34" charset="0"/>
            </a:endParaRPr>
          </a:p>
        </p:txBody>
      </p:sp>
      <p:pic>
        <p:nvPicPr>
          <p:cNvPr id="11266" name="Picture 2" descr="https://lh5.googleusercontent.com/g-ax0a1crBsib2tJ565ybUbnJSIIvZNivkEMEI9NGjdOm66y8wRVJMlOeQ-frl63UYacNBIDaIrwVRv5_FNVPT3GCoP7kDrs_9Gk-P4ldMqjBdE53FTMrJi93r2ClPfpkTibM4Bk"/>
          <p:cNvPicPr>
            <a:picLocks noChangeAspect="1" noChangeArrowheads="1"/>
          </p:cNvPicPr>
          <p:nvPr/>
        </p:nvPicPr>
        <p:blipFill rotWithShape="1">
          <a:blip r:embed="rId7">
            <a:extLst>
              <a:ext uri="{28A0092B-C50C-407E-A947-70E740481C1C}">
                <a14:useLocalDpi xmlns:a14="http://schemas.microsoft.com/office/drawing/2010/main" val="0"/>
              </a:ext>
            </a:extLst>
          </a:blip>
          <a:srcRect l="27803" t="28780" r="34101" b="15482"/>
          <a:stretch/>
        </p:blipFill>
        <p:spPr bwMode="auto">
          <a:xfrm>
            <a:off x="8978900" y="2007371"/>
            <a:ext cx="3213100" cy="26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4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8025916" cy="4693593"/>
          </a:xfrm>
          <a:prstGeom prst="rect">
            <a:avLst/>
          </a:prstGeom>
          <a:noFill/>
        </p:spPr>
        <p:txBody>
          <a:bodyPr wrap="square" rtlCol="0">
            <a:spAutoFit/>
          </a:bodyPr>
          <a:lstStyle/>
          <a:p>
            <a:pPr marL="342900" indent="-342900">
              <a:lnSpc>
                <a:spcPct val="200000"/>
              </a:lnSpc>
              <a:buFont typeface="+mj-lt"/>
              <a:buAutoNum type="arabicPeriod" startAt="5"/>
            </a:pPr>
            <a:r>
              <a:rPr lang="en-US" sz="1600" b="1" dirty="0" smtClean="0">
                <a:latin typeface="Segoe UI" panose="020B0502040204020203" pitchFamily="34" charset="0"/>
                <a:cs typeface="Segoe UI" panose="020B0502040204020203" pitchFamily="34" charset="0"/>
              </a:rPr>
              <a:t>Ροές </a:t>
            </a:r>
            <a:r>
              <a:rPr lang="en-US" sz="1600" b="1" dirty="0">
                <a:latin typeface="Segoe UI" panose="020B0502040204020203" pitchFamily="34" charset="0"/>
                <a:cs typeface="Segoe UI" panose="020B0502040204020203" pitchFamily="34" charset="0"/>
              </a:rPr>
              <a:t>εσόδων</a:t>
            </a:r>
          </a:p>
          <a:p>
            <a:endParaRPr lang="en-US" sz="1100" b="1" dirty="0" smtClean="0">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rPr>
              <a:t>Οι ροές εσόδων μπορούν να δημιουργηθούν με τους ακόλουθους τρόπους:</a:t>
            </a:r>
          </a:p>
          <a:p>
            <a:pPr marL="342900" indent="-342900" fontAlgn="base">
              <a:buFont typeface="+mj-lt"/>
              <a:buAutoNum type="arabicPeriod"/>
            </a:pPr>
            <a:r>
              <a:rPr lang="en-GB" sz="1600" b="1" dirty="0">
                <a:solidFill>
                  <a:srgbClr val="29BA86"/>
                </a:solidFill>
                <a:latin typeface="Segoe UI" panose="020B0502040204020203" pitchFamily="34" charset="0"/>
                <a:cs typeface="Segoe UI" panose="020B0502040204020203" pitchFamily="34" charset="0"/>
              </a:rPr>
              <a:t>Πωλήσεις περιουσιακών στοιχείων: </a:t>
            </a:r>
            <a:r>
              <a:rPr lang="en-GB" sz="1600" dirty="0">
                <a:latin typeface="Segoe UI" panose="020B0502040204020203" pitchFamily="34" charset="0"/>
                <a:cs typeface="Segoe UI" panose="020B0502040204020203" pitchFamily="34" charset="0"/>
              </a:rPr>
              <a:t>πώληση ενός φυσικού προϊόντος (μεταβίβαση των δικαιωμάτων ιδιοκτησίας στον </a:t>
            </a:r>
            <a:r>
              <a:rPr lang="en-GB" sz="1600" dirty="0" smtClean="0">
                <a:latin typeface="Segoe UI" panose="020B0502040204020203" pitchFamily="34" charset="0"/>
                <a:cs typeface="Segoe UI" panose="020B0502040204020203" pitchFamily="34" charset="0"/>
              </a:rPr>
              <a:t>αγοραστή).</a:t>
            </a:r>
          </a:p>
          <a:p>
            <a:pPr marL="342900" indent="-342900" fontAlgn="base">
              <a:buFont typeface="+mj-lt"/>
              <a:buAutoNum type="arabicPeriod"/>
            </a:pPr>
            <a:r>
              <a:rPr lang="en-GB" sz="1600" b="1" dirty="0">
                <a:solidFill>
                  <a:srgbClr val="29BA86"/>
                </a:solidFill>
                <a:latin typeface="Segoe UI" panose="020B0502040204020203" pitchFamily="34" charset="0"/>
                <a:cs typeface="Segoe UI" panose="020B0502040204020203" pitchFamily="34" charset="0"/>
              </a:rPr>
              <a:t>Τέλος </a:t>
            </a:r>
            <a:r>
              <a:rPr lang="en-GB" sz="1600" b="1" dirty="0" smtClean="0">
                <a:solidFill>
                  <a:srgbClr val="29BA86"/>
                </a:solidFill>
                <a:latin typeface="Segoe UI" panose="020B0502040204020203" pitchFamily="34" charset="0"/>
                <a:cs typeface="Segoe UI" panose="020B0502040204020203" pitchFamily="34" charset="0"/>
              </a:rPr>
              <a:t>χρήσης</a:t>
            </a:r>
            <a:r>
              <a:rPr lang="en-GB" sz="1600" b="1" dirty="0">
                <a:solidFill>
                  <a:srgbClr val="29BA86"/>
                </a:solidFill>
                <a:latin typeface="Segoe UI" panose="020B0502040204020203" pitchFamily="34" charset="0"/>
                <a:cs typeface="Segoe UI" panose="020B0502040204020203" pitchFamily="34" charset="0"/>
              </a:rPr>
              <a:t>: </a:t>
            </a:r>
            <a:r>
              <a:rPr lang="en-GB" sz="1600" dirty="0">
                <a:latin typeface="Segoe UI" panose="020B0502040204020203" pitchFamily="34" charset="0"/>
                <a:cs typeface="Segoe UI" panose="020B0502040204020203" pitchFamily="34" charset="0"/>
              </a:rPr>
              <a:t>χρέωση του πελάτη για τη χρήση του προϊόντος ή της </a:t>
            </a:r>
            <a:r>
              <a:rPr lang="en-GB" sz="1600" dirty="0" smtClean="0">
                <a:latin typeface="Segoe UI" panose="020B0502040204020203" pitchFamily="34" charset="0"/>
                <a:cs typeface="Segoe UI" panose="020B0502040204020203" pitchFamily="34" charset="0"/>
              </a:rPr>
              <a:t>υπηρεσίας </a:t>
            </a:r>
            <a:r>
              <a:rPr lang="en-GB" sz="1600" dirty="0">
                <a:latin typeface="Segoe UI" panose="020B0502040204020203" pitchFamily="34" charset="0"/>
                <a:cs typeface="Segoe UI" panose="020B0502040204020203" pitchFamily="34" charset="0"/>
              </a:rPr>
              <a:t>του.</a:t>
            </a:r>
          </a:p>
          <a:p>
            <a:pPr marL="342900" indent="-342900" fontAlgn="base">
              <a:buFont typeface="+mj-lt"/>
              <a:buAutoNum type="arabicPeriod"/>
            </a:pPr>
            <a:r>
              <a:rPr lang="en-GB" sz="1600" b="1" dirty="0">
                <a:solidFill>
                  <a:srgbClr val="29BA86"/>
                </a:solidFill>
                <a:latin typeface="Segoe UI" panose="020B0502040204020203" pitchFamily="34" charset="0"/>
                <a:cs typeface="Segoe UI" panose="020B0502040204020203" pitchFamily="34" charset="0"/>
              </a:rPr>
              <a:t>Χρέωση συνδρομής: </a:t>
            </a:r>
            <a:r>
              <a:rPr lang="en-GB" sz="1600" dirty="0">
                <a:latin typeface="Segoe UI" panose="020B0502040204020203" pitchFamily="34" charset="0"/>
                <a:cs typeface="Segoe UI" panose="020B0502040204020203" pitchFamily="34" charset="0"/>
              </a:rPr>
              <a:t>χρέωση του πελάτη για την τακτική και συνεπή χρήση του </a:t>
            </a:r>
            <a:r>
              <a:rPr lang="en-GB" sz="1600" dirty="0" smtClean="0">
                <a:latin typeface="Segoe UI" panose="020B0502040204020203" pitchFamily="34" charset="0"/>
                <a:cs typeface="Segoe UI" panose="020B0502040204020203" pitchFamily="34" charset="0"/>
              </a:rPr>
              <a:t>προϊόντος </a:t>
            </a:r>
            <a:r>
              <a:rPr lang="en-GB" sz="1600" dirty="0">
                <a:latin typeface="Segoe UI" panose="020B0502040204020203" pitchFamily="34" charset="0"/>
                <a:cs typeface="Segoe UI" panose="020B0502040204020203" pitchFamily="34" charset="0"/>
              </a:rPr>
              <a:t>του.</a:t>
            </a:r>
          </a:p>
          <a:p>
            <a:pPr marL="342900" indent="-342900" fontAlgn="base">
              <a:buFont typeface="+mj-lt"/>
              <a:buAutoNum type="arabicPeriod"/>
            </a:pPr>
            <a:r>
              <a:rPr lang="en-GB" sz="1600" b="1" dirty="0" smtClean="0">
                <a:solidFill>
                  <a:srgbClr val="29BA86"/>
                </a:solidFill>
                <a:latin typeface="Segoe UI" panose="020B0502040204020203" pitchFamily="34" charset="0"/>
                <a:cs typeface="Segoe UI" panose="020B0502040204020203" pitchFamily="34" charset="0"/>
              </a:rPr>
              <a:t>Δανεισμός/ </a:t>
            </a:r>
            <a:r>
              <a:rPr lang="en-GB" sz="1600" b="1" dirty="0">
                <a:solidFill>
                  <a:srgbClr val="29BA86"/>
                </a:solidFill>
                <a:latin typeface="Segoe UI" panose="020B0502040204020203" pitchFamily="34" charset="0"/>
                <a:cs typeface="Segoe UI" panose="020B0502040204020203" pitchFamily="34" charset="0"/>
              </a:rPr>
              <a:t>μίσθωση/ ενοικίαση: </a:t>
            </a:r>
            <a:r>
              <a:rPr lang="en-GB" sz="1600" dirty="0">
                <a:latin typeface="Segoe UI" panose="020B0502040204020203" pitchFamily="34" charset="0"/>
                <a:cs typeface="Segoe UI" panose="020B0502040204020203" pitchFamily="34" charset="0"/>
              </a:rPr>
              <a:t>χρέωση του πελάτη για τα αποκλειστικά δικαιώματα χρήσης ενός περιουσιακού στοιχείου για καθορισμένο </a:t>
            </a:r>
            <a:r>
              <a:rPr lang="en-GB" sz="1600" dirty="0" smtClean="0">
                <a:latin typeface="Segoe UI" panose="020B0502040204020203" pitchFamily="34" charset="0"/>
                <a:cs typeface="Segoe UI" panose="020B0502040204020203" pitchFamily="34" charset="0"/>
              </a:rPr>
              <a:t>χρονικό διάστημα.</a:t>
            </a:r>
          </a:p>
          <a:p>
            <a:pPr marL="342900" indent="-342900" fontAlgn="base">
              <a:buFont typeface="+mj-lt"/>
              <a:buAutoNum type="arabicPeriod"/>
            </a:pPr>
            <a:r>
              <a:rPr lang="en-GB" sz="1600" b="1" dirty="0" smtClean="0">
                <a:solidFill>
                  <a:srgbClr val="29BA86"/>
                </a:solidFill>
                <a:latin typeface="Segoe UI" panose="020B0502040204020203" pitchFamily="34" charset="0"/>
                <a:cs typeface="Segoe UI" panose="020B0502040204020203" pitchFamily="34" charset="0"/>
              </a:rPr>
              <a:t>Αδειοδότηση</a:t>
            </a:r>
            <a:r>
              <a:rPr lang="en-GB" sz="1600" b="1" dirty="0">
                <a:solidFill>
                  <a:srgbClr val="29BA86"/>
                </a:solidFill>
                <a:latin typeface="Segoe UI" panose="020B0502040204020203" pitchFamily="34" charset="0"/>
                <a:cs typeface="Segoe UI" panose="020B0502040204020203" pitchFamily="34" charset="0"/>
              </a:rPr>
              <a:t>: </a:t>
            </a:r>
            <a:r>
              <a:rPr lang="en-GB" sz="1600" dirty="0">
                <a:latin typeface="Segoe UI" panose="020B0502040204020203" pitchFamily="34" charset="0"/>
                <a:cs typeface="Segoe UI" panose="020B0502040204020203" pitchFamily="34" charset="0"/>
              </a:rPr>
              <a:t>χρέωση του πελάτη για την άδεια χρήσης της πνευματικής </a:t>
            </a:r>
            <a:r>
              <a:rPr lang="en-GB" sz="1600" dirty="0" smtClean="0">
                <a:latin typeface="Segoe UI" panose="020B0502040204020203" pitchFamily="34" charset="0"/>
                <a:cs typeface="Segoe UI" panose="020B0502040204020203" pitchFamily="34" charset="0"/>
              </a:rPr>
              <a:t>ιδιοκτησίας της εταιρείας.</a:t>
            </a:r>
          </a:p>
          <a:p>
            <a:pPr marL="342900" indent="-342900" fontAlgn="base">
              <a:buFont typeface="+mj-lt"/>
              <a:buAutoNum type="arabicPeriod"/>
            </a:pPr>
            <a:r>
              <a:rPr lang="en-GB" sz="1600" b="1" dirty="0">
                <a:solidFill>
                  <a:srgbClr val="29BA86"/>
                </a:solidFill>
                <a:latin typeface="Segoe UI" panose="020B0502040204020203" pitchFamily="34" charset="0"/>
                <a:cs typeface="Segoe UI" panose="020B0502040204020203" pitchFamily="34" charset="0"/>
              </a:rPr>
              <a:t>Αμοιβές </a:t>
            </a:r>
            <a:r>
              <a:rPr lang="en-GB" sz="1600" b="1" dirty="0" smtClean="0">
                <a:solidFill>
                  <a:srgbClr val="29BA86"/>
                </a:solidFill>
                <a:latin typeface="Segoe UI" panose="020B0502040204020203" pitchFamily="34" charset="0"/>
                <a:cs typeface="Segoe UI" panose="020B0502040204020203" pitchFamily="34" charset="0"/>
              </a:rPr>
              <a:t>διαμεσολάβησης</a:t>
            </a:r>
            <a:r>
              <a:rPr lang="en-GB" sz="1600" b="1" dirty="0">
                <a:solidFill>
                  <a:srgbClr val="29BA86"/>
                </a:solidFill>
                <a:latin typeface="Segoe UI" panose="020B0502040204020203" pitchFamily="34" charset="0"/>
                <a:cs typeface="Segoe UI" panose="020B0502040204020203" pitchFamily="34" charset="0"/>
              </a:rPr>
              <a:t>: </a:t>
            </a:r>
            <a:r>
              <a:rPr lang="en-GB" sz="1600" dirty="0">
                <a:latin typeface="Segoe UI" panose="020B0502040204020203" pitchFamily="34" charset="0"/>
                <a:cs typeface="Segoe UI" panose="020B0502040204020203" pitchFamily="34" charset="0"/>
              </a:rPr>
              <a:t>έσοδα που προκύπτουν από τη διαμεσολάβηση μεταξύ δύο ή περισσότερων </a:t>
            </a:r>
            <a:r>
              <a:rPr lang="en-GB" sz="1600" dirty="0" smtClean="0">
                <a:latin typeface="Segoe UI" panose="020B0502040204020203" pitchFamily="34" charset="0"/>
                <a:cs typeface="Segoe UI" panose="020B0502040204020203" pitchFamily="34" charset="0"/>
              </a:rPr>
              <a:t>μερών.</a:t>
            </a:r>
          </a:p>
          <a:p>
            <a:pPr marL="342900" indent="-342900" fontAlgn="base">
              <a:buFont typeface="+mj-lt"/>
              <a:buAutoNum type="arabicPeriod"/>
            </a:pPr>
            <a:r>
              <a:rPr lang="en-GB" sz="1600" b="1" dirty="0" smtClean="0">
                <a:solidFill>
                  <a:srgbClr val="29BA86"/>
                </a:solidFill>
                <a:latin typeface="Segoe UI" panose="020B0502040204020203" pitchFamily="34" charset="0"/>
                <a:cs typeface="Segoe UI" panose="020B0502040204020203" pitchFamily="34" charset="0"/>
              </a:rPr>
              <a:t>Διαφήμιση</a:t>
            </a:r>
            <a:r>
              <a:rPr lang="en-GB" sz="1600" b="1" dirty="0">
                <a:solidFill>
                  <a:srgbClr val="29BA86"/>
                </a:solidFill>
                <a:latin typeface="Segoe UI" panose="020B0502040204020203" pitchFamily="34" charset="0"/>
                <a:cs typeface="Segoe UI" panose="020B0502040204020203" pitchFamily="34" charset="0"/>
              </a:rPr>
              <a:t>: </a:t>
            </a:r>
            <a:r>
              <a:rPr lang="en-GB" sz="1600" dirty="0">
                <a:latin typeface="Segoe UI" panose="020B0502040204020203" pitchFamily="34" charset="0"/>
                <a:cs typeface="Segoe UI" panose="020B0502040204020203" pitchFamily="34" charset="0"/>
              </a:rPr>
              <a:t>χρέωση του πελάτη για τη διαφήμιση ενός προϊόντος, μιας υπηρεσίας ή ενός εμπορικού σήματος με τη χρήση εταιρικών πλατφορμών</a:t>
            </a:r>
            <a:endParaRPr lang="en-US" sz="1600" b="1" dirty="0" smtClean="0">
              <a:latin typeface="Segoe UI" panose="020B0502040204020203" pitchFamily="34" charset="0"/>
              <a:cs typeface="Segoe UI" panose="020B0502040204020203" pitchFamily="34" charset="0"/>
            </a:endParaRPr>
          </a:p>
        </p:txBody>
      </p:sp>
      <p:pic>
        <p:nvPicPr>
          <p:cNvPr id="11266" name="Picture 2" descr="https://lh5.googleusercontent.com/g-ax0a1crBsib2tJ565ybUbnJSIIvZNivkEMEI9NGjdOm66y8wRVJMlOeQ-frl63UYacNBIDaIrwVRv5_FNVPT3GCoP7kDrs_9Gk-P4ldMqjBdE53FTMrJi93r2ClPfpkTibM4Bk"/>
          <p:cNvPicPr>
            <a:picLocks noChangeAspect="1" noChangeArrowheads="1"/>
          </p:cNvPicPr>
          <p:nvPr/>
        </p:nvPicPr>
        <p:blipFill rotWithShape="1">
          <a:blip r:embed="rId7">
            <a:extLst>
              <a:ext uri="{28A0092B-C50C-407E-A947-70E740481C1C}">
                <a14:useLocalDpi xmlns:a14="http://schemas.microsoft.com/office/drawing/2010/main" val="0"/>
              </a:ext>
            </a:extLst>
          </a:blip>
          <a:srcRect l="27803" t="28780" r="34101" b="15482"/>
          <a:stretch/>
        </p:blipFill>
        <p:spPr bwMode="auto">
          <a:xfrm>
            <a:off x="8978900" y="2007371"/>
            <a:ext cx="3213100" cy="26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73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2" y="1249601"/>
            <a:ext cx="7733817" cy="3970318"/>
          </a:xfrm>
          <a:prstGeom prst="rect">
            <a:avLst/>
          </a:prstGeom>
          <a:noFill/>
        </p:spPr>
        <p:txBody>
          <a:bodyPr wrap="square" rtlCol="0">
            <a:spAutoFit/>
          </a:bodyPr>
          <a:lstStyle/>
          <a:p>
            <a:pPr marL="342900" indent="-342900">
              <a:lnSpc>
                <a:spcPct val="200000"/>
              </a:lnSpc>
              <a:buFont typeface="+mj-lt"/>
              <a:buAutoNum type="arabicPeriod" startAt="5"/>
            </a:pPr>
            <a:r>
              <a:rPr lang="en-US" b="1" dirty="0" smtClean="0">
                <a:latin typeface="Segoe UI" panose="020B0502040204020203" pitchFamily="34" charset="0"/>
                <a:cs typeface="Segoe UI" panose="020B0502040204020203" pitchFamily="34" charset="0"/>
              </a:rPr>
              <a:t>Ροές </a:t>
            </a:r>
            <a:r>
              <a:rPr lang="en-US" b="1" dirty="0">
                <a:latin typeface="Segoe UI" panose="020B0502040204020203" pitchFamily="34" charset="0"/>
                <a:cs typeface="Segoe UI" panose="020B0502040204020203" pitchFamily="34" charset="0"/>
              </a:rPr>
              <a:t>εσόδων</a:t>
            </a:r>
          </a:p>
          <a:p>
            <a:endParaRPr lang="en-US"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Η εξέταση αυτού του μπλοκ θα οδηγήσει στο συμπέρασμα </a:t>
            </a:r>
            <a:r>
              <a:rPr lang="en-GB" dirty="0">
                <a:latin typeface="Segoe UI" panose="020B0502040204020203" pitchFamily="34" charset="0"/>
                <a:cs typeface="Segoe UI" panose="020B0502040204020203" pitchFamily="34" charset="0"/>
              </a:rPr>
              <a:t>σχετικά με το αν οι εντοπισμένες ροές θα είναι κερδοφόρες ή </a:t>
            </a:r>
            <a:r>
              <a:rPr lang="en-GB" dirty="0" smtClean="0">
                <a:latin typeface="Segoe UI" panose="020B0502040204020203" pitchFamily="34" charset="0"/>
                <a:cs typeface="Segoe UI" panose="020B0502040204020203" pitchFamily="34" charset="0"/>
              </a:rPr>
              <a:t>όχι.</a:t>
            </a: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Επιπλέον, θα </a:t>
            </a:r>
            <a:r>
              <a:rPr lang="en-GB" dirty="0">
                <a:latin typeface="Segoe UI" panose="020B0502040204020203" pitchFamily="34" charset="0"/>
                <a:cs typeface="Segoe UI" panose="020B0502040204020203" pitchFamily="34" charset="0"/>
              </a:rPr>
              <a:t>διασφαλίσει ότι τα χρήματα που είναι διατεθειμένοι να πληρώσουν οι πελάτες είναι περισσότερα από το κόστος σχεδιασμού και παραγωγής.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Για </a:t>
            </a:r>
            <a:r>
              <a:rPr lang="en-GB" dirty="0">
                <a:latin typeface="Segoe UI" panose="020B0502040204020203" pitchFamily="34" charset="0"/>
                <a:cs typeface="Segoe UI" panose="020B0502040204020203" pitchFamily="34" charset="0"/>
              </a:rPr>
              <a:t>να το επιβεβαιώσετε αυτό, </a:t>
            </a:r>
            <a:r>
              <a:rPr lang="en-GB" dirty="0" smtClean="0">
                <a:latin typeface="Segoe UI" panose="020B0502040204020203" pitchFamily="34" charset="0"/>
                <a:cs typeface="Segoe UI" panose="020B0502040204020203" pitchFamily="34" charset="0"/>
              </a:rPr>
              <a:t>θα πρέπει να </a:t>
            </a:r>
            <a:r>
              <a:rPr lang="en-GB" dirty="0">
                <a:latin typeface="Segoe UI" panose="020B0502040204020203" pitchFamily="34" charset="0"/>
                <a:cs typeface="Segoe UI" panose="020B0502040204020203" pitchFamily="34" charset="0"/>
              </a:rPr>
              <a:t>κάνετε τις ακόλουθες ερωτήσεις:</a:t>
            </a:r>
          </a:p>
          <a:p>
            <a:pPr marL="285750" indent="-285750" fontAlgn="base">
              <a:buFont typeface="Wingdings" panose="05000000000000000000" pitchFamily="2" charset="2"/>
              <a:buChar char="ü"/>
            </a:pPr>
            <a:r>
              <a:rPr lang="en-GB" dirty="0">
                <a:latin typeface="Segoe UI" panose="020B0502040204020203" pitchFamily="34" charset="0"/>
                <a:cs typeface="Segoe UI" panose="020B0502040204020203" pitchFamily="34" charset="0"/>
              </a:rPr>
              <a:t>Ποια οφέλη ενθαρρύνουν τους πελάτες να πληρώσουν </a:t>
            </a:r>
            <a:r>
              <a:rPr lang="en-GB" dirty="0" smtClean="0">
                <a:latin typeface="Segoe UI" panose="020B0502040204020203" pitchFamily="34" charset="0"/>
                <a:cs typeface="Segoe UI" panose="020B0502040204020203" pitchFamily="34" charset="0"/>
              </a:rPr>
              <a:t>περισσότερα;</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Σε </a:t>
            </a:r>
            <a:r>
              <a:rPr lang="en-GB" dirty="0">
                <a:latin typeface="Segoe UI" panose="020B0502040204020203" pitchFamily="34" charset="0"/>
                <a:cs typeface="Segoe UI" panose="020B0502040204020203" pitchFamily="34" charset="0"/>
              </a:rPr>
              <a:t>ποιες τιμές οι πελάτες αποκτούν παρόμοια </a:t>
            </a:r>
            <a:r>
              <a:rPr lang="en-GB" dirty="0" smtClean="0">
                <a:latin typeface="Segoe UI" panose="020B0502040204020203" pitchFamily="34" charset="0"/>
                <a:cs typeface="Segoe UI" panose="020B0502040204020203" pitchFamily="34" charset="0"/>
              </a:rPr>
              <a:t>οφέλη;</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Ποιον </a:t>
            </a:r>
            <a:r>
              <a:rPr lang="en-GB" dirty="0">
                <a:latin typeface="Segoe UI" panose="020B0502040204020203" pitchFamily="34" charset="0"/>
                <a:cs typeface="Segoe UI" panose="020B0502040204020203" pitchFamily="34" charset="0"/>
              </a:rPr>
              <a:t>τρόπο πληρωμής </a:t>
            </a:r>
            <a:r>
              <a:rPr lang="en-GB" dirty="0" smtClean="0">
                <a:latin typeface="Segoe UI" panose="020B0502040204020203" pitchFamily="34" charset="0"/>
                <a:cs typeface="Segoe UI" panose="020B0502040204020203" pitchFamily="34" charset="0"/>
              </a:rPr>
              <a:t>προτιμούν οι </a:t>
            </a:r>
            <a:r>
              <a:rPr lang="en-GB" dirty="0">
                <a:latin typeface="Segoe UI" panose="020B0502040204020203" pitchFamily="34" charset="0"/>
                <a:cs typeface="Segoe UI" panose="020B0502040204020203" pitchFamily="34" charset="0"/>
              </a:rPr>
              <a:t>πελάτες</a:t>
            </a:r>
            <a:r>
              <a:rPr lang="en-GB"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Ποιο </a:t>
            </a:r>
            <a:r>
              <a:rPr lang="en-GB" dirty="0">
                <a:latin typeface="Segoe UI" panose="020B0502040204020203" pitchFamily="34" charset="0"/>
                <a:cs typeface="Segoe UI" panose="020B0502040204020203" pitchFamily="34" charset="0"/>
              </a:rPr>
              <a:t>μερίδιο των συνολικών εσόδων του οργανισμού αντιπροσωπεύει κάθε ροή;</a:t>
            </a:r>
          </a:p>
        </p:txBody>
      </p:sp>
      <p:pic>
        <p:nvPicPr>
          <p:cNvPr id="11266" name="Picture 2" descr="https://lh5.googleusercontent.com/g-ax0a1crBsib2tJ565ybUbnJSIIvZNivkEMEI9NGjdOm66y8wRVJMlOeQ-frl63UYacNBIDaIrwVRv5_FNVPT3GCoP7kDrs_9Gk-P4ldMqjBdE53FTMrJi93r2ClPfpkTibM4Bk"/>
          <p:cNvPicPr>
            <a:picLocks noChangeAspect="1" noChangeArrowheads="1"/>
          </p:cNvPicPr>
          <p:nvPr/>
        </p:nvPicPr>
        <p:blipFill rotWithShape="1">
          <a:blip r:embed="rId7">
            <a:extLst>
              <a:ext uri="{28A0092B-C50C-407E-A947-70E740481C1C}">
                <a14:useLocalDpi xmlns:a14="http://schemas.microsoft.com/office/drawing/2010/main" val="0"/>
              </a:ext>
            </a:extLst>
          </a:blip>
          <a:srcRect l="27803" t="28780" r="34101" b="15482"/>
          <a:stretch/>
        </p:blipFill>
        <p:spPr bwMode="auto">
          <a:xfrm>
            <a:off x="8978900" y="2007371"/>
            <a:ext cx="3213100" cy="26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31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6641616" cy="5201424"/>
          </a:xfrm>
          <a:prstGeom prst="rect">
            <a:avLst/>
          </a:prstGeom>
          <a:noFill/>
        </p:spPr>
        <p:txBody>
          <a:bodyPr wrap="square" rtlCol="0">
            <a:spAutoFit/>
          </a:bodyPr>
          <a:lstStyle/>
          <a:p>
            <a:pPr marL="342900" indent="-342900">
              <a:lnSpc>
                <a:spcPct val="200000"/>
              </a:lnSpc>
              <a:buFont typeface="+mj-lt"/>
              <a:buAutoNum type="arabicPeriod" startAt="6"/>
            </a:pPr>
            <a:r>
              <a:rPr lang="en-US" sz="1600" b="1" dirty="0" smtClean="0">
                <a:latin typeface="Segoe UI" panose="020B0502040204020203" pitchFamily="34" charset="0"/>
                <a:cs typeface="Segoe UI" panose="020B0502040204020203" pitchFamily="34" charset="0"/>
              </a:rPr>
              <a:t>Δομή </a:t>
            </a:r>
            <a:r>
              <a:rPr lang="en-US" sz="1600" b="1" dirty="0">
                <a:latin typeface="Segoe UI" panose="020B0502040204020203" pitchFamily="34" charset="0"/>
                <a:cs typeface="Segoe UI" panose="020B0502040204020203" pitchFamily="34" charset="0"/>
              </a:rPr>
              <a:t>κόστους</a:t>
            </a:r>
          </a:p>
          <a:p>
            <a:endParaRPr lang="en-GB" sz="1600" dirty="0" smtClean="0">
              <a:latin typeface="Segoe UI" panose="020B0502040204020203" pitchFamily="34" charset="0"/>
              <a:cs typeface="Segoe UI" panose="020B0502040204020203" pitchFamily="34" charset="0"/>
            </a:endParaRPr>
          </a:p>
          <a:p>
            <a:r>
              <a:rPr lang="en-GB" sz="1600" dirty="0" smtClean="0">
                <a:latin typeface="Segoe UI" panose="020B0502040204020203" pitchFamily="34" charset="0"/>
                <a:cs typeface="Segoe UI" panose="020B0502040204020203" pitchFamily="34" charset="0"/>
              </a:rPr>
              <a:t>Είναι η ώρα να αξιολογηθεί το κόστος που πραγματοποιείται σε κάθε στοιχείο του επιχειρηματικού μοντέλου, από τη </a:t>
            </a:r>
            <a:r>
              <a:rPr lang="en-GB" sz="1600" dirty="0">
                <a:latin typeface="Segoe UI" panose="020B0502040204020203" pitchFamily="34" charset="0"/>
                <a:cs typeface="Segoe UI" panose="020B0502040204020203" pitchFamily="34" charset="0"/>
              </a:rPr>
              <a:t>δημιουργία και την παροχή της πρότασης αξίας, την ανάπτυξη των ροών εσόδων και τη διατήρηση των σχέσεων με τους πελάτες. </a:t>
            </a:r>
            <a:endParaRPr lang="en-GB" sz="1600" dirty="0" smtClean="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rPr>
              <a:t>Υπάρχουν δύο τύποι δομής κόστους που </a:t>
            </a:r>
            <a:r>
              <a:rPr lang="en-GB" sz="1600" dirty="0" smtClean="0">
                <a:latin typeface="Segoe UI" panose="020B0502040204020203" pitchFamily="34" charset="0"/>
                <a:cs typeface="Segoe UI" panose="020B0502040204020203" pitchFamily="34" charset="0"/>
              </a:rPr>
              <a:t>θα μπορούσατε να </a:t>
            </a:r>
            <a:r>
              <a:rPr lang="en-GB" sz="1600" dirty="0">
                <a:latin typeface="Segoe UI" panose="020B0502040204020203" pitchFamily="34" charset="0"/>
                <a:cs typeface="Segoe UI" panose="020B0502040204020203" pitchFamily="34" charset="0"/>
              </a:rPr>
              <a:t>ακολουθήσετε:</a:t>
            </a:r>
          </a:p>
          <a:p>
            <a:pPr marL="285750" indent="-285750" fontAlgn="base">
              <a:buFont typeface="Wingdings" panose="05000000000000000000" pitchFamily="2" charset="2"/>
              <a:buChar char="ü"/>
            </a:pPr>
            <a:r>
              <a:rPr lang="en-GB" sz="1600" b="1" dirty="0">
                <a:latin typeface="Segoe UI" panose="020B0502040204020203" pitchFamily="34" charset="0"/>
                <a:cs typeface="Segoe UI" panose="020B0502040204020203" pitchFamily="34" charset="0"/>
              </a:rPr>
              <a:t>Με γνώμονα το κόστος: η </a:t>
            </a:r>
            <a:r>
              <a:rPr lang="en-GB" sz="1600" dirty="0">
                <a:latin typeface="Segoe UI" panose="020B0502040204020203" pitchFamily="34" charset="0"/>
                <a:cs typeface="Segoe UI" panose="020B0502040204020203" pitchFamily="34" charset="0"/>
              </a:rPr>
              <a:t>έμφαση δίνεται στην </a:t>
            </a:r>
            <a:r>
              <a:rPr lang="en-GB" sz="1600" dirty="0" smtClean="0">
                <a:latin typeface="Segoe UI" panose="020B0502040204020203" pitchFamily="34" charset="0"/>
                <a:cs typeface="Segoe UI" panose="020B0502040204020203" pitchFamily="34" charset="0"/>
              </a:rPr>
              <a:t>ελαχιστοποίηση/μείωση του </a:t>
            </a:r>
            <a:r>
              <a:rPr lang="en-GB" sz="1600" dirty="0">
                <a:latin typeface="Segoe UI" panose="020B0502040204020203" pitchFamily="34" charset="0"/>
                <a:cs typeface="Segoe UI" panose="020B0502040204020203" pitchFamily="34" charset="0"/>
              </a:rPr>
              <a:t>κόστους</a:t>
            </a:r>
          </a:p>
          <a:p>
            <a:pPr marL="285750" indent="-285750" fontAlgn="base">
              <a:buFont typeface="Wingdings" panose="05000000000000000000" pitchFamily="2" charset="2"/>
              <a:buChar char="ü"/>
            </a:pPr>
            <a:r>
              <a:rPr lang="en-GB" sz="1600" b="1" dirty="0" smtClean="0">
                <a:latin typeface="Segoe UI" panose="020B0502040204020203" pitchFamily="34" charset="0"/>
                <a:cs typeface="Segoe UI" panose="020B0502040204020203" pitchFamily="34" charset="0"/>
              </a:rPr>
              <a:t>Με γνώμονα την αξία</a:t>
            </a:r>
            <a:r>
              <a:rPr lang="en-GB" sz="1600" dirty="0">
                <a:latin typeface="Segoe UI" panose="020B0502040204020203" pitchFamily="34" charset="0"/>
                <a:cs typeface="Segoe UI" panose="020B0502040204020203" pitchFamily="34" charset="0"/>
              </a:rPr>
              <a:t>: η έμφαση δίνεται στη μεγιστοποίηση της αξίας για τον πελάτη/τη δημιουργία αξίας.</a:t>
            </a:r>
            <a:endParaRPr lang="en-US" sz="1600" b="1" dirty="0">
              <a:latin typeface="Segoe UI" panose="020B0502040204020203" pitchFamily="34" charset="0"/>
              <a:cs typeface="Segoe UI" panose="020B0502040204020203" pitchFamily="34" charset="0"/>
            </a:endParaRPr>
          </a:p>
          <a:p>
            <a:endParaRPr lang="en-GB" sz="1600" dirty="0" smtClean="0">
              <a:latin typeface="Segoe UI" panose="020B0502040204020203" pitchFamily="34" charset="0"/>
              <a:cs typeface="Segoe UI" panose="020B0502040204020203" pitchFamily="34" charset="0"/>
            </a:endParaRPr>
          </a:p>
          <a:p>
            <a:r>
              <a:rPr lang="en-GB" sz="1600" b="1" dirty="0" smtClean="0">
                <a:solidFill>
                  <a:srgbClr val="FF0000"/>
                </a:solidFill>
                <a:latin typeface="Segoe UI" panose="020B0502040204020203" pitchFamily="34" charset="0"/>
                <a:cs typeface="Segoe UI" panose="020B0502040204020203" pitchFamily="34" charset="0"/>
              </a:rPr>
              <a:t>Συμβουλή: </a:t>
            </a:r>
            <a:r>
              <a:rPr lang="en-GB" sz="1600" dirty="0" smtClean="0">
                <a:latin typeface="Segoe UI" panose="020B0502040204020203" pitchFamily="34" charset="0"/>
                <a:cs typeface="Segoe UI" panose="020B0502040204020203" pitchFamily="34" charset="0"/>
              </a:rPr>
              <a:t>Η </a:t>
            </a:r>
            <a:r>
              <a:rPr lang="en-GB" sz="1600" dirty="0">
                <a:latin typeface="Segoe UI" panose="020B0502040204020203" pitchFamily="34" charset="0"/>
                <a:cs typeface="Segoe UI" panose="020B0502040204020203" pitchFamily="34" charset="0"/>
              </a:rPr>
              <a:t>διαδικασία αυτή θα γίνει ευκολότερη αν πρώτα καθοριστούν οι βασικοί πόροι, οι βασικές δραστηριότητες και οι βασικοί εταίροι του οργανισμού.</a:t>
            </a:r>
          </a:p>
          <a:p>
            <a:pPr marL="342900" indent="-342900">
              <a:lnSpc>
                <a:spcPct val="200000"/>
              </a:lnSpc>
              <a:buFont typeface="+mj-lt"/>
              <a:buAutoNum type="arabicPeriod" startAt="6"/>
            </a:pPr>
            <a:endParaRPr lang="en-GB" sz="1600" b="1" dirty="0">
              <a:latin typeface="Segoe UI" panose="020B0502040204020203" pitchFamily="34" charset="0"/>
              <a:cs typeface="Segoe UI" panose="020B0502040204020203" pitchFamily="34" charset="0"/>
            </a:endParaRPr>
          </a:p>
        </p:txBody>
      </p:sp>
      <p:pic>
        <p:nvPicPr>
          <p:cNvPr id="12290" name="Picture 2" descr="https://lh4.googleusercontent.com/cuQy8Ao1Wigr4zJCjVWUUqSPxnM2Elkmby4O4dQMMSyUVRp_itiscJvZaG3gY1ttU_DQooDVVHJIxCUMLiIvxs7jg5DGAeHF_SmLFc-WLdzlFlCc6HFQgIRu9qd9LyL9o1DjknB8"/>
          <p:cNvPicPr>
            <a:picLocks noChangeAspect="1" noChangeArrowheads="1"/>
          </p:cNvPicPr>
          <p:nvPr/>
        </p:nvPicPr>
        <p:blipFill rotWithShape="1">
          <a:blip r:embed="rId7">
            <a:extLst>
              <a:ext uri="{28A0092B-C50C-407E-A947-70E740481C1C}">
                <a14:useLocalDpi xmlns:a14="http://schemas.microsoft.com/office/drawing/2010/main" val="0"/>
              </a:ext>
            </a:extLst>
          </a:blip>
          <a:srcRect l="7465" t="23300" r="34048" b="17918"/>
          <a:stretch/>
        </p:blipFill>
        <p:spPr bwMode="auto">
          <a:xfrm>
            <a:off x="7594599" y="1943627"/>
            <a:ext cx="4597400" cy="26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15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Ενότητα </a:t>
            </a:r>
            <a:r>
              <a:rPr lang="en-IE" sz="36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6: </a:t>
            </a: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Περιεχόμενα</a:t>
            </a:r>
          </a:p>
        </p:txBody>
      </p:sp>
      <p:sp>
        <p:nvSpPr>
          <p:cNvPr id="14"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23" name="Rectangle 2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90947FD-64AB-4746-83F8-A7D42DF8F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4C45CDC-5AFD-403D-A05E-4FD31FC15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51B8CA5-A809-4F32-A275-C5057BE1DE9B}"/>
              </a:ext>
            </a:extLst>
          </p:cNvPr>
          <p:cNvPicPr>
            <a:picLocks noChangeAspect="1"/>
          </p:cNvPicPr>
          <p:nvPr/>
        </p:nvPicPr>
        <p:blipFill rotWithShape="1">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rcRect t="1926" b="40296"/>
          <a:stretch/>
        </p:blipFill>
        <p:spPr>
          <a:xfrm>
            <a:off x="1045611" y="0"/>
            <a:ext cx="897978" cy="3428999"/>
          </a:xfrm>
          <a:prstGeom prst="rect">
            <a:avLst/>
          </a:prstGeom>
        </p:spPr>
      </p:pic>
      <p:pic>
        <p:nvPicPr>
          <p:cNvPr id="29" name="Graphic 2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1001FC8-5637-4FFB-BBC1-F83612BD573A}"/>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18"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613844C-D20E-4B6B-9B38-0014A6A395E0}"/>
              </a:ext>
            </a:extLst>
          </p:cNvPr>
          <p:cNvSpPr txBox="1">
            <a:spLocks/>
          </p:cNvSpPr>
          <p:nvPr/>
        </p:nvSpPr>
        <p:spPr>
          <a:xfrm>
            <a:off x="2832921" y="1234208"/>
            <a:ext cx="7261149" cy="1000992"/>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lvl="0">
              <a:spcAft>
                <a:spcPts val="1200"/>
              </a:spcAft>
              <a:defRPr/>
            </a:pPr>
            <a:r>
              <a:rPr lang="en-IE" sz="2400" b="1" dirty="0">
                <a:solidFill>
                  <a:srgbClr val="195562"/>
                </a:solidFill>
              </a:rPr>
              <a:t>Business Model Canvas και Social Business Model Canvas</a:t>
            </a:r>
          </a:p>
        </p:txBody>
      </p:sp>
      <p:sp>
        <p:nvSpPr>
          <p:cNvPr id="11"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E21429E-2746-46D2-AA7C-D3EBF3087088}"/>
              </a:ext>
            </a:extLst>
          </p:cNvPr>
          <p:cNvSpPr txBox="1">
            <a:spLocks/>
          </p:cNvSpPr>
          <p:nvPr/>
        </p:nvSpPr>
        <p:spPr>
          <a:xfrm>
            <a:off x="2293620" y="2735471"/>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smtClean="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endParaRPr kumimoji="0" lang="en-IE" sz="2400"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12"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613844C-D20E-4B6B-9B38-0014A6A395E0}"/>
              </a:ext>
            </a:extLst>
          </p:cNvPr>
          <p:cNvSpPr txBox="1">
            <a:spLocks/>
          </p:cNvSpPr>
          <p:nvPr/>
        </p:nvSpPr>
        <p:spPr>
          <a:xfrm>
            <a:off x="2875230" y="2498547"/>
            <a:ext cx="7261149" cy="1000992"/>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a:spcAft>
                <a:spcPts val="1200"/>
              </a:spcAft>
              <a:defRPr/>
            </a:pPr>
            <a:r>
              <a:rPr lang="en-IE" sz="2400" dirty="0" smtClean="0">
                <a:solidFill>
                  <a:srgbClr val="195562"/>
                </a:solidFill>
              </a:rPr>
              <a:t>Επιχειρηματικό </a:t>
            </a:r>
            <a:r>
              <a:rPr lang="en-IE" sz="2400" dirty="0">
                <a:solidFill>
                  <a:srgbClr val="195562"/>
                </a:solidFill>
              </a:rPr>
              <a:t>σχέδιο, </a:t>
            </a:r>
            <a:r>
              <a:rPr lang="en-IE" sz="2400" dirty="0" smtClean="0">
                <a:solidFill>
                  <a:srgbClr val="195562"/>
                </a:solidFill>
              </a:rPr>
              <a:t>σημασία </a:t>
            </a:r>
            <a:r>
              <a:rPr lang="en-IE" sz="2400" dirty="0">
                <a:solidFill>
                  <a:srgbClr val="195562"/>
                </a:solidFill>
              </a:rPr>
              <a:t>και </a:t>
            </a:r>
            <a:r>
              <a:rPr lang="en-IE" sz="2400" dirty="0" smtClean="0">
                <a:solidFill>
                  <a:srgbClr val="195562"/>
                </a:solidFill>
              </a:rPr>
              <a:t>σύνταξη</a:t>
            </a:r>
            <a:endParaRPr lang="en-IE" sz="2400" dirty="0">
              <a:solidFill>
                <a:srgbClr val="195562"/>
              </a:solidFill>
            </a:endParaRPr>
          </a:p>
        </p:txBody>
      </p:sp>
    </p:spTree>
    <p:extLst>
      <p:ext uri="{BB962C8B-B14F-4D97-AF65-F5344CB8AC3E}">
        <p14:creationId xmlns:p14="http://schemas.microsoft.com/office/powerpoint/2010/main" val="2749090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6641616" cy="3631763"/>
          </a:xfrm>
          <a:prstGeom prst="rect">
            <a:avLst/>
          </a:prstGeom>
          <a:noFill/>
        </p:spPr>
        <p:txBody>
          <a:bodyPr wrap="square" rtlCol="0">
            <a:spAutoFit/>
          </a:bodyPr>
          <a:lstStyle/>
          <a:p>
            <a:pPr marL="342900" indent="-342900">
              <a:lnSpc>
                <a:spcPct val="200000"/>
              </a:lnSpc>
              <a:buFont typeface="+mj-lt"/>
              <a:buAutoNum type="arabicPeriod" startAt="6"/>
            </a:pPr>
            <a:r>
              <a:rPr lang="en-US" sz="1600" b="1" dirty="0" smtClean="0">
                <a:latin typeface="Segoe UI" panose="020B0502040204020203" pitchFamily="34" charset="0"/>
                <a:cs typeface="Segoe UI" panose="020B0502040204020203" pitchFamily="34" charset="0"/>
              </a:rPr>
              <a:t>Δομή </a:t>
            </a:r>
            <a:r>
              <a:rPr lang="en-US" sz="1600" b="1" dirty="0">
                <a:latin typeface="Segoe UI" panose="020B0502040204020203" pitchFamily="34" charset="0"/>
                <a:cs typeface="Segoe UI" panose="020B0502040204020203" pitchFamily="34" charset="0"/>
              </a:rPr>
              <a:t>κόστους</a:t>
            </a:r>
          </a:p>
          <a:p>
            <a:endParaRPr lang="en-US" sz="1200" b="1" dirty="0" smtClean="0">
              <a:latin typeface="Segoe UI" panose="020B0502040204020203" pitchFamily="34" charset="0"/>
              <a:cs typeface="Segoe UI" panose="020B0502040204020203" pitchFamily="34" charset="0"/>
            </a:endParaRPr>
          </a:p>
          <a:p>
            <a:pPr>
              <a:spcAft>
                <a:spcPts val="1200"/>
              </a:spcAft>
            </a:pPr>
            <a:r>
              <a:rPr lang="en-GB" sz="1600" dirty="0">
                <a:latin typeface="Segoe UI" panose="020B0502040204020203" pitchFamily="34" charset="0"/>
                <a:cs typeface="Segoe UI" panose="020B0502040204020203" pitchFamily="34" charset="0"/>
              </a:rPr>
              <a:t>Οι δομές </a:t>
            </a:r>
            <a:r>
              <a:rPr lang="en-GB" sz="1600" dirty="0" smtClean="0">
                <a:latin typeface="Segoe UI" panose="020B0502040204020203" pitchFamily="34" charset="0"/>
                <a:cs typeface="Segoe UI" panose="020B0502040204020203" pitchFamily="34" charset="0"/>
              </a:rPr>
              <a:t>κόστους </a:t>
            </a:r>
            <a:r>
              <a:rPr lang="en-GB" sz="1600" dirty="0">
                <a:latin typeface="Segoe UI" panose="020B0502040204020203" pitchFamily="34" charset="0"/>
                <a:cs typeface="Segoe UI" panose="020B0502040204020203" pitchFamily="34" charset="0"/>
              </a:rPr>
              <a:t>μπορούν να έχουν τα ακόλουθα χαρακτηριστικά:</a:t>
            </a:r>
          </a:p>
          <a:p>
            <a:pPr marL="285750" indent="-285750">
              <a:buFont typeface="Wingdings" panose="05000000000000000000" pitchFamily="2" charset="2"/>
              <a:buChar char="ü"/>
            </a:pPr>
            <a:r>
              <a:rPr lang="en-GB" sz="1600" b="1" dirty="0" smtClean="0">
                <a:latin typeface="Segoe UI" panose="020B0502040204020203" pitchFamily="34" charset="0"/>
                <a:cs typeface="Segoe UI" panose="020B0502040204020203" pitchFamily="34" charset="0"/>
              </a:rPr>
              <a:t>Σταθερά </a:t>
            </a:r>
            <a:r>
              <a:rPr lang="en-GB" sz="1600" b="1" dirty="0">
                <a:latin typeface="Segoe UI" panose="020B0502040204020203" pitchFamily="34" charset="0"/>
                <a:cs typeface="Segoe UI" panose="020B0502040204020203" pitchFamily="34" charset="0"/>
              </a:rPr>
              <a:t>έξοδα:</a:t>
            </a:r>
            <a:r>
              <a:rPr lang="en-GB" sz="1600" dirty="0">
                <a:latin typeface="Segoe UI" panose="020B0502040204020203" pitchFamily="34" charset="0"/>
                <a:cs typeface="Segoe UI" panose="020B0502040204020203" pitchFamily="34" charset="0"/>
              </a:rPr>
              <a:t> Κόστος το οποίο παραμένει το ίδιο, ανεξάρτητα από το μέγεθος της παραγωγής και το οποίο είναι χρονικά περιορισμένο, όπως οι μισθοί και τα ενοίκια. Σε αυτή τη δομή κόστους, η πρόταση αξίας επικεντρώνεται στη χαμηλή τιμή, τη μέγιστη αυτοματοποίηση και την εκτεταμένη </a:t>
            </a:r>
            <a:r>
              <a:rPr lang="en-GB" sz="1600" dirty="0" smtClean="0">
                <a:latin typeface="Segoe UI" panose="020B0502040204020203" pitchFamily="34" charset="0"/>
                <a:cs typeface="Segoe UI" panose="020B0502040204020203" pitchFamily="34" charset="0"/>
              </a:rPr>
              <a:t>εξωτερική ανάθεση.</a:t>
            </a:r>
          </a:p>
          <a:p>
            <a:pPr marL="285750" indent="-285750">
              <a:buFont typeface="Wingdings" panose="05000000000000000000" pitchFamily="2" charset="2"/>
              <a:buChar char="ü"/>
            </a:pPr>
            <a:r>
              <a:rPr lang="en-GB" sz="1600" b="1" dirty="0" smtClean="0">
                <a:latin typeface="Segoe UI" panose="020B0502040204020203" pitchFamily="34" charset="0"/>
                <a:cs typeface="Segoe UI" panose="020B0502040204020203" pitchFamily="34" charset="0"/>
              </a:rPr>
              <a:t>Μεταβλητό </a:t>
            </a:r>
            <a:r>
              <a:rPr lang="en-GB" sz="1600" b="1" dirty="0">
                <a:latin typeface="Segoe UI" panose="020B0502040204020203" pitchFamily="34" charset="0"/>
                <a:cs typeface="Segoe UI" panose="020B0502040204020203" pitchFamily="34" charset="0"/>
              </a:rPr>
              <a:t>κόστος</a:t>
            </a:r>
            <a:r>
              <a:rPr lang="en-GB" sz="1600" dirty="0">
                <a:latin typeface="Segoe UI" panose="020B0502040204020203" pitchFamily="34" charset="0"/>
                <a:cs typeface="Segoe UI" panose="020B0502040204020203" pitchFamily="34" charset="0"/>
              </a:rPr>
              <a:t>: Κόστος που συσχετίζεται με το μέγεθος της παραγωγής, όπως το κόστος αγοράς πρώτων υλών και ως εκ τούτου είναι δύσκολο να προβλεφθεί. Είναι ευαίσθητα στα επίπεδα ζήτησης του προϊόντος και αυξάνονται αναλογικά με την αύξηση της </a:t>
            </a:r>
            <a:r>
              <a:rPr lang="en-GB" sz="1600" dirty="0" smtClean="0">
                <a:latin typeface="Segoe UI" panose="020B0502040204020203" pitchFamily="34" charset="0"/>
                <a:cs typeface="Segoe UI" panose="020B0502040204020203" pitchFamily="34" charset="0"/>
              </a:rPr>
              <a:t>εργασίας </a:t>
            </a:r>
            <a:r>
              <a:rPr lang="en-GB" sz="1600" dirty="0">
                <a:latin typeface="Segoe UI" panose="020B0502040204020203" pitchFamily="34" charset="0"/>
                <a:cs typeface="Segoe UI" panose="020B0502040204020203" pitchFamily="34" charset="0"/>
              </a:rPr>
              <a:t>και του κεφαλαίου</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p:txBody>
      </p:sp>
      <p:pic>
        <p:nvPicPr>
          <p:cNvPr id="12290" name="Picture 2" descr="https://lh4.googleusercontent.com/cuQy8Ao1Wigr4zJCjVWUUqSPxnM2Elkmby4O4dQMMSyUVRp_itiscJvZaG3gY1ttU_DQooDVVHJIxCUMLiIvxs7jg5DGAeHF_SmLFc-WLdzlFlCc6HFQgIRu9qd9LyL9o1DjknB8"/>
          <p:cNvPicPr>
            <a:picLocks noChangeAspect="1" noChangeArrowheads="1"/>
          </p:cNvPicPr>
          <p:nvPr/>
        </p:nvPicPr>
        <p:blipFill rotWithShape="1">
          <a:blip r:embed="rId7">
            <a:extLst>
              <a:ext uri="{28A0092B-C50C-407E-A947-70E740481C1C}">
                <a14:useLocalDpi xmlns:a14="http://schemas.microsoft.com/office/drawing/2010/main" val="0"/>
              </a:ext>
            </a:extLst>
          </a:blip>
          <a:srcRect l="7465" t="23300" r="34048" b="17918"/>
          <a:stretch/>
        </p:blipFill>
        <p:spPr bwMode="auto">
          <a:xfrm>
            <a:off x="7594599" y="1943627"/>
            <a:ext cx="4597400" cy="26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92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2" y="1249601"/>
            <a:ext cx="6641617" cy="3760004"/>
          </a:xfrm>
          <a:prstGeom prst="rect">
            <a:avLst/>
          </a:prstGeom>
          <a:noFill/>
        </p:spPr>
        <p:txBody>
          <a:bodyPr wrap="square" rtlCol="0">
            <a:spAutoFit/>
          </a:bodyPr>
          <a:lstStyle/>
          <a:p>
            <a:pPr marL="342900" indent="-342900">
              <a:lnSpc>
                <a:spcPct val="200000"/>
              </a:lnSpc>
              <a:buFont typeface="+mj-lt"/>
              <a:buAutoNum type="arabicPeriod" startAt="6"/>
            </a:pPr>
            <a:r>
              <a:rPr lang="en-US" b="1" dirty="0" smtClean="0">
                <a:latin typeface="Segoe UI" panose="020B0502040204020203" pitchFamily="34" charset="0"/>
                <a:cs typeface="Segoe UI" panose="020B0502040204020203" pitchFamily="34" charset="0"/>
              </a:rPr>
              <a:t>Δομή </a:t>
            </a:r>
            <a:r>
              <a:rPr lang="en-US" b="1" dirty="0">
                <a:latin typeface="Segoe UI" panose="020B0502040204020203" pitchFamily="34" charset="0"/>
                <a:cs typeface="Segoe UI" panose="020B0502040204020203" pitchFamily="34" charset="0"/>
              </a:rPr>
              <a:t>κόστους</a:t>
            </a:r>
          </a:p>
          <a:p>
            <a:endParaRPr lang="en-US" sz="1400" b="1" dirty="0" smtClean="0">
              <a:latin typeface="Segoe UI" panose="020B0502040204020203" pitchFamily="34" charset="0"/>
              <a:cs typeface="Segoe UI" panose="020B0502040204020203" pitchFamily="34" charset="0"/>
            </a:endParaRPr>
          </a:p>
          <a:p>
            <a:pPr>
              <a:spcAft>
                <a:spcPts val="1000"/>
              </a:spcAft>
            </a:pPr>
            <a:r>
              <a:rPr lang="en-GB" dirty="0">
                <a:latin typeface="Segoe UI" panose="020B0502040204020203" pitchFamily="34" charset="0"/>
                <a:cs typeface="Segoe UI" panose="020B0502040204020203" pitchFamily="34" charset="0"/>
              </a:rPr>
              <a:t>Οι δομές </a:t>
            </a:r>
            <a:r>
              <a:rPr lang="en-GB" dirty="0" smtClean="0">
                <a:latin typeface="Segoe UI" panose="020B0502040204020203" pitchFamily="34" charset="0"/>
                <a:cs typeface="Segoe UI" panose="020B0502040204020203" pitchFamily="34" charset="0"/>
              </a:rPr>
              <a:t>κόστους </a:t>
            </a:r>
            <a:r>
              <a:rPr lang="en-GB" dirty="0">
                <a:latin typeface="Segoe UI" panose="020B0502040204020203" pitchFamily="34" charset="0"/>
                <a:cs typeface="Segoe UI" panose="020B0502040204020203" pitchFamily="34" charset="0"/>
              </a:rPr>
              <a:t>μπορεί να έχουν τα ακόλουθα χαρακτηριστικά</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a:p>
            <a:pPr marL="342900" indent="-34290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Οικονομίες </a:t>
            </a:r>
            <a:r>
              <a:rPr lang="en-GB" b="1" dirty="0">
                <a:latin typeface="Segoe UI" panose="020B0502040204020203" pitchFamily="34" charset="0"/>
                <a:cs typeface="Segoe UI" panose="020B0502040204020203" pitchFamily="34" charset="0"/>
              </a:rPr>
              <a:t>κλίμακας: το </a:t>
            </a:r>
            <a:r>
              <a:rPr lang="en-GB" dirty="0" smtClean="0">
                <a:latin typeface="Segoe UI" panose="020B0502040204020203" pitchFamily="34" charset="0"/>
                <a:cs typeface="Segoe UI" panose="020B0502040204020203" pitchFamily="34" charset="0"/>
              </a:rPr>
              <a:t>προϊόν προσφέρεται σε </a:t>
            </a:r>
            <a:r>
              <a:rPr lang="en-GB" dirty="0">
                <a:latin typeface="Segoe UI" panose="020B0502040204020203" pitchFamily="34" charset="0"/>
                <a:cs typeface="Segoe UI" panose="020B0502040204020203" pitchFamily="34" charset="0"/>
              </a:rPr>
              <a:t>χαμηλότερη </a:t>
            </a:r>
            <a:r>
              <a:rPr lang="en-GB" dirty="0" smtClean="0">
                <a:latin typeface="Segoe UI" panose="020B0502040204020203" pitchFamily="34" charset="0"/>
                <a:cs typeface="Segoe UI" panose="020B0502040204020203" pitchFamily="34" charset="0"/>
              </a:rPr>
              <a:t>τιμή λόγω της εξοικονόμησης που δημιουργείται </a:t>
            </a:r>
            <a:r>
              <a:rPr lang="en-GB" dirty="0">
                <a:latin typeface="Segoe UI" panose="020B0502040204020203" pitchFamily="34" charset="0"/>
                <a:cs typeface="Segoe UI" panose="020B0502040204020203" pitchFamily="34" charset="0"/>
              </a:rPr>
              <a:t>από τη μείωση του μέσου κόστους ανά </a:t>
            </a:r>
            <a:r>
              <a:rPr lang="en-GB" dirty="0" smtClean="0">
                <a:latin typeface="Segoe UI" panose="020B0502040204020203" pitchFamily="34" charset="0"/>
                <a:cs typeface="Segoe UI" panose="020B0502040204020203" pitchFamily="34" charset="0"/>
              </a:rPr>
              <a:t>μονάδα (υπάρχει </a:t>
            </a:r>
            <a:r>
              <a:rPr lang="en-GB" dirty="0">
                <a:latin typeface="Segoe UI" panose="020B0502040204020203" pitchFamily="34" charset="0"/>
                <a:cs typeface="Segoe UI" panose="020B0502040204020203" pitchFamily="34" charset="0"/>
              </a:rPr>
              <a:t>μείωση του συνολικού κόστους ανά μονάδα καθώς </a:t>
            </a:r>
            <a:r>
              <a:rPr lang="en-GB" dirty="0" smtClean="0">
                <a:latin typeface="Segoe UI" panose="020B0502040204020203" pitchFamily="34" charset="0"/>
                <a:cs typeface="Segoe UI" panose="020B0502040204020203" pitchFamily="34" charset="0"/>
              </a:rPr>
              <a:t>αυξάνεται το </a:t>
            </a:r>
            <a:r>
              <a:rPr lang="en-GB" dirty="0">
                <a:latin typeface="Segoe UI" panose="020B0502040204020203" pitchFamily="34" charset="0"/>
                <a:cs typeface="Segoe UI" panose="020B0502040204020203" pitchFamily="34" charset="0"/>
              </a:rPr>
              <a:t>μέγεθος της παραγωγής.</a:t>
            </a:r>
          </a:p>
          <a:p>
            <a:pPr marL="342900" indent="-34290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Οικονομίες </a:t>
            </a:r>
            <a:r>
              <a:rPr lang="en-GB" b="1" dirty="0">
                <a:latin typeface="Segoe UI" panose="020B0502040204020203" pitchFamily="34" charset="0"/>
                <a:cs typeface="Segoe UI" panose="020B0502040204020203" pitchFamily="34" charset="0"/>
              </a:rPr>
              <a:t>πεδίου εφαρμογής: </a:t>
            </a:r>
            <a:r>
              <a:rPr lang="en-GB" dirty="0" smtClean="0">
                <a:latin typeface="Segoe UI" panose="020B0502040204020203" pitchFamily="34" charset="0"/>
                <a:cs typeface="Segoe UI" panose="020B0502040204020203" pitchFamily="34" charset="0"/>
              </a:rPr>
              <a:t>αφορά </a:t>
            </a:r>
            <a:r>
              <a:rPr lang="en-GB" dirty="0">
                <a:latin typeface="Segoe UI" panose="020B0502040204020203" pitchFamily="34" charset="0"/>
                <a:cs typeface="Segoe UI" panose="020B0502040204020203" pitchFamily="34" charset="0"/>
              </a:rPr>
              <a:t>μεγαλύτερο εύρος δραστηριοτήτων</a:t>
            </a:r>
            <a:r>
              <a:rPr lang="en-GB" dirty="0" smtClean="0">
                <a:latin typeface="Segoe UI" panose="020B0502040204020203" pitchFamily="34" charset="0"/>
                <a:cs typeface="Segoe UI" panose="020B0502040204020203" pitchFamily="34" charset="0"/>
              </a:rPr>
              <a:t>, όπου οι </a:t>
            </a:r>
            <a:r>
              <a:rPr lang="en-GB" dirty="0">
                <a:latin typeface="Segoe UI" panose="020B0502040204020203" pitchFamily="34" charset="0"/>
                <a:cs typeface="Segoe UI" panose="020B0502040204020203" pitchFamily="34" charset="0"/>
              </a:rPr>
              <a:t>υπάρχοντες πόροι και </a:t>
            </a:r>
            <a:r>
              <a:rPr lang="en-GB" dirty="0" smtClean="0">
                <a:latin typeface="Segoe UI" panose="020B0502040204020203" pitchFamily="34" charset="0"/>
                <a:cs typeface="Segoe UI" panose="020B0502040204020203" pitchFamily="34" charset="0"/>
              </a:rPr>
              <a:t>διαδικασίες μπορούν να διαμοιραστούν και το </a:t>
            </a:r>
            <a:r>
              <a:rPr lang="en-GB" dirty="0">
                <a:latin typeface="Segoe UI" panose="020B0502040204020203" pitchFamily="34" charset="0"/>
                <a:cs typeface="Segoe UI" panose="020B0502040204020203" pitchFamily="34" charset="0"/>
              </a:rPr>
              <a:t>συνολικό κόστος να μειωθεί. </a:t>
            </a:r>
            <a:endParaRPr lang="en-GB" dirty="0" smtClean="0">
              <a:latin typeface="Segoe UI" panose="020B0502040204020203" pitchFamily="34" charset="0"/>
              <a:cs typeface="Segoe UI" panose="020B0502040204020203" pitchFamily="34" charset="0"/>
            </a:endParaRPr>
          </a:p>
          <a:p>
            <a:pPr marL="355600" fontAlgn="base"/>
            <a:r>
              <a:rPr lang="en-GB" dirty="0" smtClean="0">
                <a:latin typeface="Segoe UI" panose="020B0502040204020203" pitchFamily="34" charset="0"/>
                <a:cs typeface="Segoe UI" panose="020B0502040204020203" pitchFamily="34" charset="0"/>
              </a:rPr>
              <a:t>Για παράδειγμα, </a:t>
            </a:r>
            <a:r>
              <a:rPr lang="en-GB" dirty="0">
                <a:latin typeface="Segoe UI" panose="020B0502040204020203" pitchFamily="34" charset="0"/>
                <a:cs typeface="Segoe UI" panose="020B0502040204020203" pitchFamily="34" charset="0"/>
              </a:rPr>
              <a:t>μια </a:t>
            </a:r>
            <a:r>
              <a:rPr lang="en-GB" dirty="0" smtClean="0">
                <a:latin typeface="Segoe UI" panose="020B0502040204020203" pitchFamily="34" charset="0"/>
                <a:cs typeface="Segoe UI" panose="020B0502040204020203" pitchFamily="34" charset="0"/>
              </a:rPr>
              <a:t>επιχείρηση, με </a:t>
            </a:r>
            <a:r>
              <a:rPr lang="en-GB" dirty="0">
                <a:latin typeface="Segoe UI" panose="020B0502040204020203" pitchFamily="34" charset="0"/>
                <a:cs typeface="Segoe UI" panose="020B0502040204020203" pitchFamily="34" charset="0"/>
              </a:rPr>
              <a:t>συνεχή υποδομή, </a:t>
            </a:r>
            <a:r>
              <a:rPr lang="en-GB" dirty="0" smtClean="0">
                <a:latin typeface="Segoe UI" panose="020B0502040204020203" pitchFamily="34" charset="0"/>
                <a:cs typeface="Segoe UI" panose="020B0502040204020203" pitchFamily="34" charset="0"/>
              </a:rPr>
              <a:t>μπορεί να </a:t>
            </a:r>
            <a:r>
              <a:rPr lang="en-GB" dirty="0">
                <a:latin typeface="Segoe UI" panose="020B0502040204020203" pitchFamily="34" charset="0"/>
                <a:cs typeface="Segoe UI" panose="020B0502040204020203" pitchFamily="34" charset="0"/>
              </a:rPr>
              <a:t>επωφεληθεί από τη χρήση του ίδιου λογισμικού και υλικού. </a:t>
            </a:r>
            <a:endParaRPr lang="en-US" b="1" dirty="0" smtClean="0">
              <a:latin typeface="Segoe UI" panose="020B0502040204020203" pitchFamily="34" charset="0"/>
              <a:cs typeface="Segoe UI" panose="020B0502040204020203" pitchFamily="34" charset="0"/>
            </a:endParaRPr>
          </a:p>
        </p:txBody>
      </p:sp>
      <p:pic>
        <p:nvPicPr>
          <p:cNvPr id="12290" name="Picture 2" descr="https://lh4.googleusercontent.com/cuQy8Ao1Wigr4zJCjVWUUqSPxnM2Elkmby4O4dQMMSyUVRp_itiscJvZaG3gY1ttU_DQooDVVHJIxCUMLiIvxs7jg5DGAeHF_SmLFc-WLdzlFlCc6HFQgIRu9qd9LyL9o1DjknB8"/>
          <p:cNvPicPr>
            <a:picLocks noChangeAspect="1" noChangeArrowheads="1"/>
          </p:cNvPicPr>
          <p:nvPr/>
        </p:nvPicPr>
        <p:blipFill rotWithShape="1">
          <a:blip r:embed="rId7">
            <a:extLst>
              <a:ext uri="{28A0092B-C50C-407E-A947-70E740481C1C}">
                <a14:useLocalDpi xmlns:a14="http://schemas.microsoft.com/office/drawing/2010/main" val="0"/>
              </a:ext>
            </a:extLst>
          </a:blip>
          <a:srcRect l="7465" t="23300" r="34048" b="17918"/>
          <a:stretch/>
        </p:blipFill>
        <p:spPr bwMode="auto">
          <a:xfrm>
            <a:off x="7594599" y="1943627"/>
            <a:ext cx="4597400" cy="26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728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6806717" cy="4560223"/>
          </a:xfrm>
          <a:prstGeom prst="rect">
            <a:avLst/>
          </a:prstGeom>
          <a:noFill/>
        </p:spPr>
        <p:txBody>
          <a:bodyPr wrap="square" rtlCol="0">
            <a:spAutoFit/>
          </a:bodyPr>
          <a:lstStyle/>
          <a:p>
            <a:pPr marL="342900" indent="-342900">
              <a:lnSpc>
                <a:spcPct val="200000"/>
              </a:lnSpc>
              <a:buFont typeface="+mj-lt"/>
              <a:buAutoNum type="arabicPeriod" startAt="7"/>
            </a:pPr>
            <a:r>
              <a:rPr lang="en-US" sz="1600" b="1" dirty="0">
                <a:latin typeface="Segoe UI" panose="020B0502040204020203" pitchFamily="34" charset="0"/>
                <a:cs typeface="Segoe UI" panose="020B0502040204020203" pitchFamily="34" charset="0"/>
              </a:rPr>
              <a:t>Βασικοί </a:t>
            </a:r>
            <a:r>
              <a:rPr lang="en-US" sz="1600" b="1" dirty="0" smtClean="0">
                <a:latin typeface="Segoe UI" panose="020B0502040204020203" pitchFamily="34" charset="0"/>
                <a:cs typeface="Segoe UI" panose="020B0502040204020203" pitchFamily="34" charset="0"/>
              </a:rPr>
              <a:t>πόροι</a:t>
            </a:r>
          </a:p>
          <a:p>
            <a:endParaRPr lang="en-US" sz="1600" b="1" dirty="0" smtClean="0">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rPr>
              <a:t>Καθορίζουν τι είδους υλικά, εξοπλισμό και ανθρώπινους πόρους χρειάζονται για τη δημιουργία της πρότασης αξίας</a:t>
            </a:r>
            <a:r>
              <a:rPr lang="en-GB" sz="1600" dirty="0" smtClean="0">
                <a:latin typeface="Segoe UI" panose="020B0502040204020203" pitchFamily="34" charset="0"/>
                <a:cs typeface="Segoe UI" panose="020B0502040204020203" pitchFamily="34" charset="0"/>
              </a:rPr>
              <a:t>.</a:t>
            </a:r>
          </a:p>
          <a:p>
            <a:endParaRPr lang="en-GB" sz="1600" dirty="0">
              <a:latin typeface="Segoe UI" panose="020B0502040204020203" pitchFamily="34" charset="0"/>
              <a:cs typeface="Segoe UI" panose="020B0502040204020203" pitchFamily="34" charset="0"/>
            </a:endParaRPr>
          </a:p>
          <a:p>
            <a:pPr>
              <a:spcAft>
                <a:spcPts val="1000"/>
              </a:spcAft>
            </a:pPr>
            <a:r>
              <a:rPr lang="en-GB" sz="1600" dirty="0">
                <a:latin typeface="Segoe UI" panose="020B0502040204020203" pitchFamily="34" charset="0"/>
                <a:cs typeface="Segoe UI" panose="020B0502040204020203" pitchFamily="34" charset="0"/>
              </a:rPr>
              <a:t>Υπάρχουν διάφοροι τύποι βασικών πόρων, όπως παρουσιάζονται παρακάτω:</a:t>
            </a:r>
          </a:p>
          <a:p>
            <a:pPr marL="342900" indent="-342900" fontAlgn="base">
              <a:buFont typeface="+mj-lt"/>
              <a:buAutoNum type="arabicPeriod"/>
            </a:pPr>
            <a:r>
              <a:rPr lang="en-GB" sz="1600" b="1" dirty="0" smtClean="0">
                <a:solidFill>
                  <a:srgbClr val="29BA86"/>
                </a:solidFill>
                <a:latin typeface="Segoe UI" panose="020B0502040204020203" pitchFamily="34" charset="0"/>
                <a:cs typeface="Segoe UI" panose="020B0502040204020203" pitchFamily="34" charset="0"/>
              </a:rPr>
              <a:t>Φυσικά</a:t>
            </a:r>
            <a:r>
              <a:rPr lang="en-GB" sz="1600" dirty="0">
                <a:solidFill>
                  <a:srgbClr val="29BA86"/>
                </a:solidFill>
                <a:latin typeface="Segoe UI" panose="020B0502040204020203" pitchFamily="34" charset="0"/>
                <a:cs typeface="Segoe UI" panose="020B0502040204020203" pitchFamily="34" charset="0"/>
              </a:rPr>
              <a:t>: πρόκειται για </a:t>
            </a:r>
            <a:r>
              <a:rPr lang="en-GB" sz="1600" dirty="0">
                <a:latin typeface="Segoe UI" panose="020B0502040204020203" pitchFamily="34" charset="0"/>
                <a:cs typeface="Segoe UI" panose="020B0502040204020203" pitchFamily="34" charset="0"/>
              </a:rPr>
              <a:t>τις απτές εισροές και δομές που χρησιμοποιούνται για τη δημιουργία της πρότασης αξίας, όπως κτίρια, οχήματα, μηχανήματα, εξοπλισμός, σημεία πώλησης, δίκτυα διανομής, μεταξύ </a:t>
            </a:r>
            <a:r>
              <a:rPr lang="en-GB" sz="1600" dirty="0" smtClean="0">
                <a:latin typeface="Segoe UI" panose="020B0502040204020203" pitchFamily="34" charset="0"/>
                <a:cs typeface="Segoe UI" panose="020B0502040204020203" pitchFamily="34" charset="0"/>
              </a:rPr>
              <a:t>άλλων.</a:t>
            </a:r>
          </a:p>
          <a:p>
            <a:pPr marL="342900" indent="-342900" fontAlgn="base">
              <a:buFont typeface="+mj-lt"/>
              <a:buAutoNum type="arabicPeriod"/>
            </a:pPr>
            <a:r>
              <a:rPr lang="en-GB" sz="1600" b="1" dirty="0" smtClean="0">
                <a:solidFill>
                  <a:srgbClr val="29BA86"/>
                </a:solidFill>
                <a:latin typeface="Segoe UI" panose="020B0502040204020203" pitchFamily="34" charset="0"/>
                <a:cs typeface="Segoe UI" panose="020B0502040204020203" pitchFamily="34" charset="0"/>
              </a:rPr>
              <a:t>Πνευματικά</a:t>
            </a:r>
            <a:r>
              <a:rPr lang="en-GB" sz="1600" dirty="0">
                <a:solidFill>
                  <a:srgbClr val="29BA86"/>
                </a:solidFill>
                <a:latin typeface="Segoe UI" panose="020B0502040204020203" pitchFamily="34" charset="0"/>
                <a:cs typeface="Segoe UI" panose="020B0502040204020203" pitchFamily="34" charset="0"/>
              </a:rPr>
              <a:t>: </a:t>
            </a:r>
            <a:r>
              <a:rPr lang="en-GB" sz="1600" dirty="0">
                <a:latin typeface="Segoe UI" panose="020B0502040204020203" pitchFamily="34" charset="0"/>
                <a:cs typeface="Segoe UI" panose="020B0502040204020203" pitchFamily="34" charset="0"/>
              </a:rPr>
              <a:t>άυλα περιουσιακά στοιχεία, όπως εμπορικά σήματα, διπλώματα ευρεσιτεχνίας, πνευματικά δικαιώματα, ιδιόκτητες γνώσεις, βάσεις δεδομένων κ.λπ. Αν και η ανάπτυξη αυτών των πόρων απαιτεί χρόνο και προσπάθεια, οι πόροι αυτοί προσφέρουν σημαντική αξία στον οργανισμό</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p:txBody>
      </p:sp>
      <p:pic>
        <p:nvPicPr>
          <p:cNvPr id="13314" name="Picture 2" descr="https://lh3.googleusercontent.com/B9mMPfQkqynya5_y9KRN2FA1weStJQdDT9_sIlRppPPc6lGZ6V9K3QXE_ItItKR_G4f8j24nKSe-bNZEmiMzqo-iGYBLmUv-sCYTKgr-bVpQNlLj7NjasTXbPe-7eRsImi5hp3Wm"/>
          <p:cNvPicPr>
            <a:picLocks noChangeAspect="1" noChangeArrowheads="1"/>
          </p:cNvPicPr>
          <p:nvPr/>
        </p:nvPicPr>
        <p:blipFill rotWithShape="1">
          <a:blip r:embed="rId7">
            <a:extLst>
              <a:ext uri="{28A0092B-C50C-407E-A947-70E740481C1C}">
                <a14:useLocalDpi xmlns:a14="http://schemas.microsoft.com/office/drawing/2010/main" val="0"/>
              </a:ext>
            </a:extLst>
          </a:blip>
          <a:srcRect l="19407" t="26642" r="34600" b="17177"/>
          <a:stretch/>
        </p:blipFill>
        <p:spPr bwMode="auto">
          <a:xfrm>
            <a:off x="8360688" y="2007371"/>
            <a:ext cx="3831311" cy="263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95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6679717" cy="3821559"/>
          </a:xfrm>
          <a:prstGeom prst="rect">
            <a:avLst/>
          </a:prstGeom>
          <a:noFill/>
        </p:spPr>
        <p:txBody>
          <a:bodyPr wrap="square" rtlCol="0">
            <a:spAutoFit/>
          </a:bodyPr>
          <a:lstStyle/>
          <a:p>
            <a:pPr marL="342900" indent="-342900">
              <a:lnSpc>
                <a:spcPct val="200000"/>
              </a:lnSpc>
              <a:buFont typeface="+mj-lt"/>
              <a:buAutoNum type="arabicPeriod" startAt="7"/>
            </a:pPr>
            <a:r>
              <a:rPr lang="en-US" b="1" dirty="0">
                <a:latin typeface="Segoe UI" panose="020B0502040204020203" pitchFamily="34" charset="0"/>
                <a:cs typeface="Segoe UI" panose="020B0502040204020203" pitchFamily="34" charset="0"/>
              </a:rPr>
              <a:t>Βασικοί </a:t>
            </a:r>
            <a:r>
              <a:rPr lang="en-US" b="1" dirty="0" smtClean="0">
                <a:latin typeface="Segoe UI" panose="020B0502040204020203" pitchFamily="34" charset="0"/>
                <a:cs typeface="Segoe UI" panose="020B0502040204020203" pitchFamily="34" charset="0"/>
              </a:rPr>
              <a:t>πόροι</a:t>
            </a:r>
          </a:p>
          <a:p>
            <a:endParaRPr lang="en-US" b="1" dirty="0" smtClean="0">
              <a:latin typeface="Segoe UI" panose="020B0502040204020203" pitchFamily="34" charset="0"/>
              <a:cs typeface="Segoe UI" panose="020B0502040204020203" pitchFamily="34" charset="0"/>
            </a:endParaRPr>
          </a:p>
          <a:p>
            <a:pPr>
              <a:spcAft>
                <a:spcPts val="1000"/>
              </a:spcAft>
            </a:pPr>
            <a:r>
              <a:rPr lang="en-GB" dirty="0">
                <a:latin typeface="Segoe UI" panose="020B0502040204020203" pitchFamily="34" charset="0"/>
                <a:cs typeface="Segoe UI" panose="020B0502040204020203" pitchFamily="34" charset="0"/>
              </a:rPr>
              <a:t>Υπάρχουν διάφοροι τύποι βασικών πόρων, όπως παρουσιάζονται παρακάτω:</a:t>
            </a:r>
          </a:p>
          <a:p>
            <a:pPr marL="342900" indent="-342900" fontAlgn="base">
              <a:buFont typeface="+mj-lt"/>
              <a:buAutoNum type="arabicPeriod" startAt="3"/>
            </a:pPr>
            <a:r>
              <a:rPr lang="en-GB" b="1" dirty="0" smtClean="0">
                <a:solidFill>
                  <a:srgbClr val="29BA86"/>
                </a:solidFill>
                <a:latin typeface="Segoe UI" panose="020B0502040204020203" pitchFamily="34" charset="0"/>
                <a:cs typeface="Segoe UI" panose="020B0502040204020203" pitchFamily="34" charset="0"/>
              </a:rPr>
              <a:t>Ανθρώπινοι</a:t>
            </a:r>
            <a:r>
              <a:rPr lang="en-GB" dirty="0">
                <a:solidFill>
                  <a:srgbClr val="29BA86"/>
                </a:solidFill>
                <a:latin typeface="Segoe UI" panose="020B0502040204020203" pitchFamily="34" charset="0"/>
                <a:cs typeface="Segoe UI" panose="020B0502040204020203" pitchFamily="34" charset="0"/>
              </a:rPr>
              <a:t>: οι </a:t>
            </a:r>
            <a:r>
              <a:rPr lang="en-GB" dirty="0">
                <a:latin typeface="Segoe UI" panose="020B0502040204020203" pitchFamily="34" charset="0"/>
                <a:cs typeface="Segoe UI" panose="020B0502040204020203" pitchFamily="34" charset="0"/>
              </a:rPr>
              <a:t>άνθρωποι είναι συχνά οι σημαντικότεροι πόροι ενός οργανισμού. Ο πόρος αυτός είναι ζωτικής σημασίας ιδίως σε κλάδους που απαιτούν ανθρώπινη επαφή, εκτεταμένες γνώσεις ή/και δημιουργικότητα, όπως οι πωλήσεις, η διαφήμιση και </a:t>
            </a:r>
            <a:r>
              <a:rPr lang="en-GB" dirty="0" smtClean="0">
                <a:latin typeface="Segoe UI" panose="020B0502040204020203" pitchFamily="34" charset="0"/>
                <a:cs typeface="Segoe UI" panose="020B0502040204020203" pitchFamily="34" charset="0"/>
              </a:rPr>
              <a:t>άλλοι.</a:t>
            </a:r>
          </a:p>
          <a:p>
            <a:pPr marL="342900" indent="-342900" fontAlgn="base">
              <a:buFont typeface="+mj-lt"/>
              <a:buAutoNum type="arabicPeriod" startAt="3"/>
            </a:pPr>
            <a:r>
              <a:rPr lang="en-GB" b="1" dirty="0" smtClean="0">
                <a:solidFill>
                  <a:srgbClr val="29BA86"/>
                </a:solidFill>
                <a:latin typeface="Segoe UI" panose="020B0502040204020203" pitchFamily="34" charset="0"/>
                <a:cs typeface="Segoe UI" panose="020B0502040204020203" pitchFamily="34" charset="0"/>
              </a:rPr>
              <a:t>Οικονομικά</a:t>
            </a:r>
            <a:r>
              <a:rPr lang="en-GB" dirty="0">
                <a:solidFill>
                  <a:srgbClr val="29BA86"/>
                </a:solidFill>
                <a:latin typeface="Segoe UI" panose="020B0502040204020203" pitchFamily="34" charset="0"/>
                <a:cs typeface="Segoe UI" panose="020B0502040204020203" pitchFamily="34" charset="0"/>
              </a:rPr>
              <a:t>: οι </a:t>
            </a:r>
            <a:r>
              <a:rPr lang="en-GB" dirty="0">
                <a:latin typeface="Segoe UI" panose="020B0502040204020203" pitchFamily="34" charset="0"/>
                <a:cs typeface="Segoe UI" panose="020B0502040204020203" pitchFamily="34" charset="0"/>
              </a:rPr>
              <a:t>οικονομικοί πόροι ή οι εγγυήσεις καλύπτουν μετρητά, πιστωτικές γραμμές και πρόγραμμα μετοχών για τους εργαζόμενους. Στην περίπτωση ορισμένων οργανισμών, όπως οι τράπεζες, αυτός θα είναι ο ισχυρότερος πόρος τους, καθώς εξαρτώνται σε μεγάλο βαθμό από αυτόν.</a:t>
            </a:r>
            <a:endParaRPr lang="en-US" b="1" dirty="0" smtClean="0">
              <a:latin typeface="Segoe UI" panose="020B0502040204020203" pitchFamily="34" charset="0"/>
              <a:cs typeface="Segoe UI" panose="020B0502040204020203" pitchFamily="34" charset="0"/>
            </a:endParaRPr>
          </a:p>
        </p:txBody>
      </p:sp>
      <p:pic>
        <p:nvPicPr>
          <p:cNvPr id="13314" name="Picture 2" descr="https://lh3.googleusercontent.com/B9mMPfQkqynya5_y9KRN2FA1weStJQdDT9_sIlRppPPc6lGZ6V9K3QXE_ItItKR_G4f8j24nKSe-bNZEmiMzqo-iGYBLmUv-sCYTKgr-bVpQNlLj7NjasTXbPe-7eRsImi5hp3Wm"/>
          <p:cNvPicPr>
            <a:picLocks noChangeAspect="1" noChangeArrowheads="1"/>
          </p:cNvPicPr>
          <p:nvPr/>
        </p:nvPicPr>
        <p:blipFill rotWithShape="1">
          <a:blip r:embed="rId7">
            <a:extLst>
              <a:ext uri="{28A0092B-C50C-407E-A947-70E740481C1C}">
                <a14:useLocalDpi xmlns:a14="http://schemas.microsoft.com/office/drawing/2010/main" val="0"/>
              </a:ext>
            </a:extLst>
          </a:blip>
          <a:srcRect l="19407" t="26642" r="34600" b="17177"/>
          <a:stretch/>
        </p:blipFill>
        <p:spPr bwMode="auto">
          <a:xfrm>
            <a:off x="8360688" y="2007371"/>
            <a:ext cx="3831311" cy="263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234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6667017" cy="4165243"/>
          </a:xfrm>
          <a:prstGeom prst="rect">
            <a:avLst/>
          </a:prstGeom>
          <a:noFill/>
        </p:spPr>
        <p:txBody>
          <a:bodyPr wrap="square" rtlCol="0">
            <a:spAutoFit/>
          </a:bodyPr>
          <a:lstStyle/>
          <a:p>
            <a:pPr marL="342900" indent="-342900">
              <a:lnSpc>
                <a:spcPct val="200000"/>
              </a:lnSpc>
              <a:buFont typeface="+mj-lt"/>
              <a:buAutoNum type="arabicPeriod" startAt="8"/>
            </a:pPr>
            <a:r>
              <a:rPr lang="en-US" b="1" dirty="0">
                <a:latin typeface="Segoe UI" panose="020B0502040204020203" pitchFamily="34" charset="0"/>
                <a:cs typeface="Segoe UI" panose="020B0502040204020203" pitchFamily="34" charset="0"/>
              </a:rPr>
              <a:t>Βασικές </a:t>
            </a:r>
            <a:r>
              <a:rPr lang="en-US" b="1" dirty="0" smtClean="0">
                <a:latin typeface="Segoe UI" panose="020B0502040204020203" pitchFamily="34" charset="0"/>
                <a:cs typeface="Segoe UI" panose="020B0502040204020203" pitchFamily="34" charset="0"/>
              </a:rPr>
              <a:t>δραστηριότητες</a:t>
            </a:r>
          </a:p>
          <a:p>
            <a:endParaRPr lang="en-US" sz="1400" b="1" dirty="0" smtClean="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Υπάρχουν τρεις (3) κατηγορίες βασικών δραστηριοτήτων, όπως παρουσιάζονται παρακάτω:</a:t>
            </a:r>
          </a:p>
          <a:p>
            <a:pPr marL="285750" indent="-285750" fontAlgn="base">
              <a:spcAft>
                <a:spcPts val="1000"/>
              </a:spcAft>
              <a:buFont typeface="Wingdings" panose="05000000000000000000" pitchFamily="2" charset="2"/>
              <a:buChar char="ü"/>
            </a:pPr>
            <a:r>
              <a:rPr lang="en-GB" b="1" dirty="0">
                <a:latin typeface="Segoe UI" panose="020B0502040204020203" pitchFamily="34" charset="0"/>
                <a:cs typeface="Segoe UI" panose="020B0502040204020203" pitchFamily="34" charset="0"/>
              </a:rPr>
              <a:t>Παραγωγή: </a:t>
            </a:r>
            <a:r>
              <a:rPr lang="en-GB" dirty="0">
                <a:latin typeface="Segoe UI" panose="020B0502040204020203" pitchFamily="34" charset="0"/>
                <a:cs typeface="Segoe UI" panose="020B0502040204020203" pitchFamily="34" charset="0"/>
              </a:rPr>
              <a:t>καλύπτει όλες τις ενέργειες που σχετίζονται με την ανάπτυξη προϊόντων, δηλαδή το σχεδιασμό, την κατασκευή και την παράδοση ενός προϊόντος σε σημαντικές ποσότητες ή/και ανώτερης </a:t>
            </a:r>
            <a:r>
              <a:rPr lang="en-GB" dirty="0" smtClean="0">
                <a:latin typeface="Segoe UI" panose="020B0502040204020203" pitchFamily="34" charset="0"/>
                <a:cs typeface="Segoe UI" panose="020B0502040204020203" pitchFamily="34" charset="0"/>
              </a:rPr>
              <a:t>ποιότητας.</a:t>
            </a:r>
          </a:p>
          <a:p>
            <a:pPr marL="285750" indent="-285750" fontAlgn="base">
              <a:spcAft>
                <a:spcPts val="1000"/>
              </a:spcAft>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Επίλυση προβλημάτων</a:t>
            </a:r>
            <a:r>
              <a:rPr lang="en-GB" b="1" dirty="0">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επιδιώκουν </a:t>
            </a:r>
            <a:r>
              <a:rPr lang="en-GB" dirty="0">
                <a:latin typeface="Segoe UI" panose="020B0502040204020203" pitchFamily="34" charset="0"/>
                <a:cs typeface="Segoe UI" panose="020B0502040204020203" pitchFamily="34" charset="0"/>
              </a:rPr>
              <a:t>να προσφέρουν μοναδικές λύσεις σε συγκεκριμένα προβλήματα, π.χ. νοσοκομεία, εταιρείες συμβούλων και πάροχοι υπηρεσιών. Απαιτεί συνεχή μάθηση και </a:t>
            </a:r>
            <a:r>
              <a:rPr lang="en-GB" dirty="0" smtClean="0">
                <a:latin typeface="Segoe UI" panose="020B0502040204020203" pitchFamily="34" charset="0"/>
                <a:cs typeface="Segoe UI" panose="020B0502040204020203" pitchFamily="34" charset="0"/>
              </a:rPr>
              <a:t>κατάρτιση.</a:t>
            </a:r>
          </a:p>
          <a:p>
            <a:pPr marL="285750" indent="-28575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Πλατφόρμα/δίκτυο</a:t>
            </a:r>
            <a:r>
              <a:rPr lang="en-GB" b="1" dirty="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περιλαμβάνει την ανάπτυξη και συντήρηση πλατφορμών, π.χ. η Microsoft παρέχει ένα αξιόπιστο λειτουργικό σύστημα για την υποστήριξη προϊόντων λογισμικού τρίτων. </a:t>
            </a:r>
          </a:p>
        </p:txBody>
      </p:sp>
      <p:pic>
        <p:nvPicPr>
          <p:cNvPr id="14338" name="Picture 2" descr="https://lh6.googleusercontent.com/QQDuhs6o9KZQajIcr0AYq9gI-4953_dVDZMPrvmce8WuK4c-J3n9P9Lu2kj2nhpcAcOnaUyEh7MrMMNCR4rS0Y7KRQCufc9UFjo-De7SskT9Gcdy9oM3ZIrex2v7q-yueHXs7zqZ"/>
          <p:cNvPicPr>
            <a:picLocks noChangeAspect="1" noChangeArrowheads="1"/>
          </p:cNvPicPr>
          <p:nvPr/>
        </p:nvPicPr>
        <p:blipFill rotWithShape="1">
          <a:blip r:embed="rId7">
            <a:extLst>
              <a:ext uri="{28A0092B-C50C-407E-A947-70E740481C1C}">
                <a14:useLocalDpi xmlns:a14="http://schemas.microsoft.com/office/drawing/2010/main" val="0"/>
              </a:ext>
            </a:extLst>
          </a:blip>
          <a:srcRect l="25000"/>
          <a:stretch/>
        </p:blipFill>
        <p:spPr bwMode="auto">
          <a:xfrm>
            <a:off x="8289926" y="2007371"/>
            <a:ext cx="3902074" cy="27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22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6616217" cy="4719241"/>
          </a:xfrm>
          <a:prstGeom prst="rect">
            <a:avLst/>
          </a:prstGeom>
          <a:noFill/>
        </p:spPr>
        <p:txBody>
          <a:bodyPr wrap="square" rtlCol="0">
            <a:spAutoFit/>
          </a:bodyPr>
          <a:lstStyle/>
          <a:p>
            <a:pPr marL="342900" indent="-342900">
              <a:lnSpc>
                <a:spcPct val="200000"/>
              </a:lnSpc>
              <a:buFont typeface="+mj-lt"/>
              <a:buAutoNum type="arabicPeriod" startAt="8"/>
            </a:pPr>
            <a:r>
              <a:rPr lang="en-US" b="1" dirty="0">
                <a:latin typeface="Segoe UI" panose="020B0502040204020203" pitchFamily="34" charset="0"/>
                <a:cs typeface="Segoe UI" panose="020B0502040204020203" pitchFamily="34" charset="0"/>
              </a:rPr>
              <a:t>Βασικές </a:t>
            </a:r>
            <a:r>
              <a:rPr lang="en-US" b="1" dirty="0" smtClean="0">
                <a:latin typeface="Segoe UI" panose="020B0502040204020203" pitchFamily="34" charset="0"/>
                <a:cs typeface="Segoe UI" panose="020B0502040204020203" pitchFamily="34" charset="0"/>
              </a:rPr>
              <a:t>δραστηριότητες</a:t>
            </a:r>
          </a:p>
          <a:p>
            <a:endParaRPr lang="en-US" sz="1400" b="1" dirty="0" smtClean="0">
              <a:latin typeface="Segoe UI" panose="020B0502040204020203" pitchFamily="34" charset="0"/>
              <a:cs typeface="Segoe UI" panose="020B0502040204020203" pitchFamily="34" charset="0"/>
            </a:endParaRPr>
          </a:p>
          <a:p>
            <a:pPr>
              <a:spcAft>
                <a:spcPts val="1000"/>
              </a:spcAft>
            </a:pPr>
            <a:r>
              <a:rPr lang="en-GB" dirty="0">
                <a:latin typeface="Segoe UI" panose="020B0502040204020203" pitchFamily="34" charset="0"/>
                <a:cs typeface="Segoe UI" panose="020B0502040204020203" pitchFamily="34" charset="0"/>
              </a:rPr>
              <a:t>Τα πιο συνηθισμένα παραδείγματα βασικών δραστηριοτήτων είναι τα ακόλουθα:</a:t>
            </a:r>
          </a:p>
          <a:p>
            <a:pPr marL="285750" indent="-285750" fontAlgn="base">
              <a:spcAft>
                <a:spcPts val="1000"/>
              </a:spcAft>
              <a:buFont typeface="Wingdings" panose="05000000000000000000" pitchFamily="2" charset="2"/>
              <a:buChar char="ü"/>
            </a:pPr>
            <a:r>
              <a:rPr lang="en-GB" b="1" dirty="0">
                <a:latin typeface="Segoe UI" panose="020B0502040204020203" pitchFamily="34" charset="0"/>
                <a:cs typeface="Segoe UI" panose="020B0502040204020203" pitchFamily="34" charset="0"/>
              </a:rPr>
              <a:t>Έρευνα και ανάπτυξη (Ε&amp;Α): </a:t>
            </a:r>
            <a:r>
              <a:rPr lang="en-GB" dirty="0">
                <a:latin typeface="Segoe UI" panose="020B0502040204020203" pitchFamily="34" charset="0"/>
                <a:cs typeface="Segoe UI" panose="020B0502040204020203" pitchFamily="34" charset="0"/>
              </a:rPr>
              <a:t>Αυτός ο τομέας συνεργάζεται με άλλους εντός του οργανισμού, από την παραγωγή έως τις πωλήσεις, μέσω του μάρκετινγκ. Περιλαμβάνει την Ε&amp;Α για την έρευνα ενός νέου προϊόντος, την ανάπτυξη ενός νέου προϊόντος, την αναβάθμιση των υφιστάμενων προϊόντων, τον έλεγχο της ποιότητας ή την καινοτομία. </a:t>
            </a:r>
            <a:endParaRPr lang="en-GB"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Παραγωγή</a:t>
            </a:r>
            <a:r>
              <a:rPr lang="en-GB" b="1" dirty="0">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περιλαμβάνει </a:t>
            </a:r>
            <a:r>
              <a:rPr lang="en-GB" dirty="0">
                <a:latin typeface="Segoe UI" panose="020B0502040204020203" pitchFamily="34" charset="0"/>
                <a:cs typeface="Segoe UI" panose="020B0502040204020203" pitchFamily="34" charset="0"/>
              </a:rPr>
              <a:t>μια σειρά από δραστηριότητες που μπορεί να αποτελέσουν Βασικές Δραστηριότητες, όπως η επιλογή και ο σχεδιασμός προϊόντων, η επιλογή της παραγωγικής διαδικασίας, η σωστή εκτίμηση της παραγωγικής ικανότητας και ο προγραμματισμός της παραγωγής, ο έλεγχος της παραγωγής, ο έλεγχος της ποιότητας και του κόστους, ο έλεγχος των αποθεμάτων και η συντήρηση και αντικατάσταση των μηχανημάτων</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14338" name="Picture 2" descr="https://lh6.googleusercontent.com/QQDuhs6o9KZQajIcr0AYq9gI-4953_dVDZMPrvmce8WuK4c-J3n9P9Lu2kj2nhpcAcOnaUyEh7MrMMNCR4rS0Y7KRQCufc9UFjo-De7SskT9Gcdy9oM3ZIrex2v7q-yueHXs7zqZ"/>
          <p:cNvPicPr>
            <a:picLocks noChangeAspect="1" noChangeArrowheads="1"/>
          </p:cNvPicPr>
          <p:nvPr/>
        </p:nvPicPr>
        <p:blipFill rotWithShape="1">
          <a:blip r:embed="rId7">
            <a:extLst>
              <a:ext uri="{28A0092B-C50C-407E-A947-70E740481C1C}">
                <a14:useLocalDpi xmlns:a14="http://schemas.microsoft.com/office/drawing/2010/main" val="0"/>
              </a:ext>
            </a:extLst>
          </a:blip>
          <a:srcRect l="25000"/>
          <a:stretch/>
        </p:blipFill>
        <p:spPr bwMode="auto">
          <a:xfrm>
            <a:off x="8289926" y="2007371"/>
            <a:ext cx="3902074" cy="27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15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892598" y="1715428"/>
            <a:ext cx="7086117" cy="4103688"/>
          </a:xfrm>
          <a:prstGeom prst="rect">
            <a:avLst/>
          </a:prstGeom>
          <a:noFill/>
        </p:spPr>
        <p:txBody>
          <a:bodyPr wrap="square" rtlCol="0">
            <a:spAutoFit/>
          </a:bodyPr>
          <a:lstStyle/>
          <a:p>
            <a:pPr marL="342900" indent="-342900">
              <a:lnSpc>
                <a:spcPct val="200000"/>
              </a:lnSpc>
              <a:buFont typeface="+mj-lt"/>
              <a:buAutoNum type="arabicPeriod" startAt="8"/>
            </a:pPr>
            <a:r>
              <a:rPr lang="en-US" sz="1600" b="1" dirty="0">
                <a:latin typeface="Segoe UI" panose="020B0502040204020203" pitchFamily="34" charset="0"/>
                <a:cs typeface="Segoe UI" panose="020B0502040204020203" pitchFamily="34" charset="0"/>
              </a:rPr>
              <a:t>Βασικές </a:t>
            </a:r>
            <a:r>
              <a:rPr lang="en-US" sz="1600" b="1" dirty="0" smtClean="0">
                <a:latin typeface="Segoe UI" panose="020B0502040204020203" pitchFamily="34" charset="0"/>
                <a:cs typeface="Segoe UI" panose="020B0502040204020203" pitchFamily="34" charset="0"/>
              </a:rPr>
              <a:t>δραστηριότητες</a:t>
            </a:r>
          </a:p>
          <a:p>
            <a:endParaRPr lang="en-US" sz="1200" b="1" dirty="0" smtClean="0">
              <a:latin typeface="Segoe UI" panose="020B0502040204020203" pitchFamily="34" charset="0"/>
              <a:cs typeface="Segoe UI" panose="020B0502040204020203" pitchFamily="34" charset="0"/>
            </a:endParaRPr>
          </a:p>
          <a:p>
            <a:pPr>
              <a:spcAft>
                <a:spcPts val="1000"/>
              </a:spcAft>
            </a:pPr>
            <a:r>
              <a:rPr lang="en-GB" sz="1600" dirty="0">
                <a:latin typeface="Segoe UI" panose="020B0502040204020203" pitchFamily="34" charset="0"/>
                <a:cs typeface="Segoe UI" panose="020B0502040204020203" pitchFamily="34" charset="0"/>
              </a:rPr>
              <a:t>Τα πιο συνηθισμένα παραδείγματα βασικών δραστηριοτήτων είναι τα ακόλουθα:</a:t>
            </a:r>
          </a:p>
          <a:p>
            <a:pPr marL="285750" indent="-285750" fontAlgn="base">
              <a:spcAft>
                <a:spcPts val="1000"/>
              </a:spcAft>
              <a:buFont typeface="Wingdings" panose="05000000000000000000" pitchFamily="2" charset="2"/>
              <a:buChar char="ü"/>
            </a:pPr>
            <a:r>
              <a:rPr lang="en-GB" sz="1600" b="1" dirty="0" smtClean="0">
                <a:latin typeface="Segoe UI" panose="020B0502040204020203" pitchFamily="34" charset="0"/>
                <a:cs typeface="Segoe UI" panose="020B0502040204020203" pitchFamily="34" charset="0"/>
              </a:rPr>
              <a:t>Μάρκετινγκ</a:t>
            </a:r>
            <a:r>
              <a:rPr lang="en-GB" sz="1600" b="1" dirty="0">
                <a:latin typeface="Segoe UI" panose="020B0502040204020203" pitchFamily="34" charset="0"/>
                <a:cs typeface="Segoe UI" panose="020B0502040204020203" pitchFamily="34" charset="0"/>
              </a:rPr>
              <a:t>: όπως ο </a:t>
            </a:r>
            <a:r>
              <a:rPr lang="en-GB" sz="1600" dirty="0">
                <a:latin typeface="Segoe UI" panose="020B0502040204020203" pitchFamily="34" charset="0"/>
                <a:cs typeface="Segoe UI" panose="020B0502040204020203" pitchFamily="34" charset="0"/>
              </a:rPr>
              <a:t>σχεδιασμός και η εφαρμογή της στρατηγικής μάρκετινγκ, η διεξαγωγή έρευνας αγοράς, ο εντοπισμός ευκαιριών ανάπτυξης προϊόντων, η επικοινωνιακή στρατηγική (π.χ. δελτία τύπου, διαφημίσεις, ηλεκτρονικά μηνύματα), η υποστήριξη των πωλήσεων (π.χ. οδηγοί πελατών και διαφημιστικό υλικό) και η οργάνωση και εκτέλεση εκδηλώσεων (π.χ. σεμινάρια, παρουσιάσεις προϊόντων, εκθέσεις κ.λπ.</a:t>
            </a:r>
            <a:r>
              <a:rPr lang="en-GB" sz="1600"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sz="1600" b="1" dirty="0" smtClean="0">
                <a:latin typeface="Segoe UI" panose="020B0502040204020203" pitchFamily="34" charset="0"/>
                <a:cs typeface="Segoe UI" panose="020B0502040204020203" pitchFamily="34" charset="0"/>
              </a:rPr>
              <a:t>Πωλήσεις </a:t>
            </a:r>
            <a:r>
              <a:rPr lang="en-GB" sz="1600" b="1" dirty="0">
                <a:latin typeface="Segoe UI" panose="020B0502040204020203" pitchFamily="34" charset="0"/>
                <a:cs typeface="Segoe UI" panose="020B0502040204020203" pitchFamily="34" charset="0"/>
              </a:rPr>
              <a:t>και εξυπηρέτηση πελατών: </a:t>
            </a:r>
            <a:r>
              <a:rPr lang="en-GB" sz="1600" dirty="0">
                <a:latin typeface="Segoe UI" panose="020B0502040204020203" pitchFamily="34" charset="0"/>
                <a:cs typeface="Segoe UI" panose="020B0502040204020203" pitchFamily="34" charset="0"/>
              </a:rPr>
              <a:t>Αυτός ο τομέας είναι υπεύθυνος για τη συνολική εμπειρία των πελατών, συμπεριλαμβανομένων των εργασιών που δημιουργούν και διατηρούν την αφοσίωση των πελατών. </a:t>
            </a:r>
          </a:p>
        </p:txBody>
      </p:sp>
      <p:pic>
        <p:nvPicPr>
          <p:cNvPr id="14338" name="Picture 2" descr="https://lh6.googleusercontent.com/QQDuhs6o9KZQajIcr0AYq9gI-4953_dVDZMPrvmce8WuK4c-J3n9P9Lu2kj2nhpcAcOnaUyEh7MrMMNCR4rS0Y7KRQCufc9UFjo-De7SskT9Gcdy9oM3ZIrex2v7q-yueHXs7zqZ"/>
          <p:cNvPicPr>
            <a:picLocks noChangeAspect="1" noChangeArrowheads="1"/>
          </p:cNvPicPr>
          <p:nvPr/>
        </p:nvPicPr>
        <p:blipFill rotWithShape="1">
          <a:blip r:embed="rId7">
            <a:extLst>
              <a:ext uri="{28A0092B-C50C-407E-A947-70E740481C1C}">
                <a14:useLocalDpi xmlns:a14="http://schemas.microsoft.com/office/drawing/2010/main" val="0"/>
              </a:ext>
            </a:extLst>
          </a:blip>
          <a:srcRect l="25000"/>
          <a:stretch/>
        </p:blipFill>
        <p:spPr bwMode="auto">
          <a:xfrm>
            <a:off x="8289926" y="2007371"/>
            <a:ext cx="3902074" cy="27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51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646416"/>
            <a:ext cx="6247917" cy="4319131"/>
          </a:xfrm>
          <a:prstGeom prst="rect">
            <a:avLst/>
          </a:prstGeom>
          <a:noFill/>
        </p:spPr>
        <p:txBody>
          <a:bodyPr wrap="square" rtlCol="0">
            <a:spAutoFit/>
          </a:bodyPr>
          <a:lstStyle/>
          <a:p>
            <a:pPr marL="342900" indent="-342900">
              <a:lnSpc>
                <a:spcPct val="200000"/>
              </a:lnSpc>
              <a:buFont typeface="+mj-lt"/>
              <a:buAutoNum type="arabicPeriod" startAt="9"/>
            </a:pPr>
            <a:r>
              <a:rPr lang="en-US" sz="1600" b="1" dirty="0">
                <a:latin typeface="Segoe UI" panose="020B0502040204020203" pitchFamily="34" charset="0"/>
                <a:cs typeface="Segoe UI" panose="020B0502040204020203" pitchFamily="34" charset="0"/>
              </a:rPr>
              <a:t>Βασικοί </a:t>
            </a:r>
            <a:r>
              <a:rPr lang="en-US" sz="1600" b="1" dirty="0" smtClean="0">
                <a:latin typeface="Segoe UI" panose="020B0502040204020203" pitchFamily="34" charset="0"/>
                <a:cs typeface="Segoe UI" panose="020B0502040204020203" pitchFamily="34" charset="0"/>
              </a:rPr>
              <a:t>εταίροι</a:t>
            </a:r>
          </a:p>
          <a:p>
            <a:endParaRPr lang="en-US" sz="1200" b="1" dirty="0" smtClean="0">
              <a:latin typeface="Segoe UI" panose="020B0502040204020203" pitchFamily="34" charset="0"/>
              <a:cs typeface="Segoe UI" panose="020B0502040204020203" pitchFamily="34" charset="0"/>
            </a:endParaRPr>
          </a:p>
          <a:p>
            <a:r>
              <a:rPr lang="en-GB" sz="1600" dirty="0" smtClean="0">
                <a:latin typeface="Segoe UI" panose="020B0502040204020203" pitchFamily="34" charset="0"/>
                <a:cs typeface="Segoe UI" panose="020B0502040204020203" pitchFamily="34" charset="0"/>
              </a:rPr>
              <a:t>Οι βασικοί </a:t>
            </a:r>
            <a:r>
              <a:rPr lang="en-GB" sz="1600" dirty="0">
                <a:latin typeface="Segoe UI" panose="020B0502040204020203" pitchFamily="34" charset="0"/>
                <a:cs typeface="Segoe UI" panose="020B0502040204020203" pitchFamily="34" charset="0"/>
              </a:rPr>
              <a:t>εταίροι περιγράφουν το δίκτυο των εξωτερικών προμηθευτών και εταίρων, οι οποίοι βοηθούν τους οργανισμούς στην εκτέλεση των βασικών δραστηριοτήτων τους, τόσο από άποψη βιωσιμότητας όσο και από άποψη </a:t>
            </a:r>
            <a:r>
              <a:rPr lang="en-GB" sz="1600" dirty="0" smtClean="0">
                <a:latin typeface="Segoe UI" panose="020B0502040204020203" pitchFamily="34" charset="0"/>
                <a:cs typeface="Segoe UI" panose="020B0502040204020203" pitchFamily="34" charset="0"/>
              </a:rPr>
              <a:t>αποτελεσματικότητας.</a:t>
            </a:r>
          </a:p>
          <a:p>
            <a:endParaRPr lang="en-GB" sz="1600" b="1" dirty="0">
              <a:latin typeface="Segoe UI" panose="020B0502040204020203" pitchFamily="34" charset="0"/>
              <a:cs typeface="Segoe UI" panose="020B0502040204020203" pitchFamily="34" charset="0"/>
            </a:endParaRPr>
          </a:p>
          <a:p>
            <a:pPr>
              <a:spcAft>
                <a:spcPts val="1000"/>
              </a:spcAft>
            </a:pPr>
            <a:r>
              <a:rPr lang="en-GB" sz="1600" dirty="0">
                <a:latin typeface="Segoe UI" panose="020B0502040204020203" pitchFamily="34" charset="0"/>
                <a:cs typeface="Segoe UI" panose="020B0502040204020203" pitchFamily="34" charset="0"/>
              </a:rPr>
              <a:t>Οι συμπράξεις μπορούν να λάβουν τέσσερις (4) κύριες μορφές, όπως παρουσιάζονται παρακάτω:</a:t>
            </a:r>
          </a:p>
          <a:p>
            <a:pPr marL="342900" indent="-342900" fontAlgn="base">
              <a:spcAft>
                <a:spcPts val="1000"/>
              </a:spcAft>
              <a:buFont typeface="+mj-lt"/>
              <a:buAutoNum type="arabicPeriod"/>
            </a:pPr>
            <a:r>
              <a:rPr lang="en-GB" sz="1600" b="1" dirty="0">
                <a:latin typeface="Segoe UI" panose="020B0502040204020203" pitchFamily="34" charset="0"/>
                <a:cs typeface="Segoe UI" panose="020B0502040204020203" pitchFamily="34" charset="0"/>
              </a:rPr>
              <a:t>Στρατηγικές συμμαχίες: </a:t>
            </a:r>
            <a:r>
              <a:rPr lang="en-GB" sz="1600" dirty="0">
                <a:latin typeface="Segoe UI" panose="020B0502040204020203" pitchFamily="34" charset="0"/>
                <a:cs typeface="Segoe UI" panose="020B0502040204020203" pitchFamily="34" charset="0"/>
              </a:rPr>
              <a:t>συνεργασίες μεταξύ οργανισμών που </a:t>
            </a:r>
            <a:r>
              <a:rPr lang="en-GB" sz="1600" b="1" dirty="0">
                <a:solidFill>
                  <a:srgbClr val="29BA86"/>
                </a:solidFill>
                <a:latin typeface="Segoe UI" panose="020B0502040204020203" pitchFamily="34" charset="0"/>
                <a:cs typeface="Segoe UI" panose="020B0502040204020203" pitchFamily="34" charset="0"/>
              </a:rPr>
              <a:t>δεν είναι ανταγωνιστές</a:t>
            </a:r>
            <a:r>
              <a:rPr lang="en-GB" sz="1600" dirty="0">
                <a:latin typeface="Segoe UI" panose="020B0502040204020203" pitchFamily="34" charset="0"/>
                <a:cs typeface="Segoe UI" panose="020B0502040204020203" pitchFamily="34" charset="0"/>
              </a:rPr>
              <a:t>, σε μια συμφωνία που ωφελεί και τις δύο </a:t>
            </a:r>
            <a:r>
              <a:rPr lang="en-GB" sz="1600" dirty="0" smtClean="0">
                <a:latin typeface="Segoe UI" panose="020B0502040204020203" pitchFamily="34" charset="0"/>
                <a:cs typeface="Segoe UI" panose="020B0502040204020203" pitchFamily="34" charset="0"/>
              </a:rPr>
              <a:t>πλευρές.</a:t>
            </a:r>
          </a:p>
          <a:p>
            <a:pPr marL="342900" indent="-342900" fontAlgn="base">
              <a:buFont typeface="+mj-lt"/>
              <a:buAutoNum type="arabicPeriod"/>
            </a:pPr>
            <a:r>
              <a:rPr lang="en-GB" sz="1600" b="1" dirty="0" smtClean="0">
                <a:latin typeface="Segoe UI" panose="020B0502040204020203" pitchFamily="34" charset="0"/>
                <a:cs typeface="Segoe UI" panose="020B0502040204020203" pitchFamily="34" charset="0"/>
              </a:rPr>
              <a:t>Συνεταιρισμός</a:t>
            </a:r>
            <a:r>
              <a:rPr lang="en-GB" sz="1600" b="1" dirty="0">
                <a:latin typeface="Segoe UI" panose="020B0502040204020203" pitchFamily="34" charset="0"/>
                <a:cs typeface="Segoe UI" panose="020B0502040204020203" pitchFamily="34" charset="0"/>
              </a:rPr>
              <a:t>: </a:t>
            </a:r>
            <a:r>
              <a:rPr lang="en-GB" sz="1600" dirty="0">
                <a:latin typeface="Segoe UI" panose="020B0502040204020203" pitchFamily="34" charset="0"/>
                <a:cs typeface="Segoe UI" panose="020B0502040204020203" pitchFamily="34" charset="0"/>
              </a:rPr>
              <a:t>στρατηγικές συμπράξεις μεταξύ </a:t>
            </a:r>
            <a:r>
              <a:rPr lang="en-GB" sz="1600" b="1" dirty="0">
                <a:solidFill>
                  <a:srgbClr val="29BA86"/>
                </a:solidFill>
                <a:latin typeface="Segoe UI" panose="020B0502040204020203" pitchFamily="34" charset="0"/>
                <a:cs typeface="Segoe UI" panose="020B0502040204020203" pitchFamily="34" charset="0"/>
              </a:rPr>
              <a:t>ανταγωνιστικών οργανισμών, </a:t>
            </a:r>
            <a:r>
              <a:rPr lang="en-GB" sz="1600" dirty="0">
                <a:latin typeface="Segoe UI" panose="020B0502040204020203" pitchFamily="34" charset="0"/>
                <a:cs typeface="Segoe UI" panose="020B0502040204020203" pitchFamily="34" charset="0"/>
              </a:rPr>
              <a:t>προκειμένου να κατανέμουν τον </a:t>
            </a:r>
            <a:r>
              <a:rPr lang="en-GB" sz="1600" dirty="0" smtClean="0">
                <a:latin typeface="Segoe UI" panose="020B0502040204020203" pitchFamily="34" charset="0"/>
                <a:cs typeface="Segoe UI" panose="020B0502040204020203" pitchFamily="34" charset="0"/>
              </a:rPr>
              <a:t>κίνδυνο της </a:t>
            </a:r>
            <a:r>
              <a:rPr lang="en-GB" sz="1600" dirty="0">
                <a:latin typeface="Segoe UI" panose="020B0502040204020203" pitchFamily="34" charset="0"/>
                <a:cs typeface="Segoe UI" panose="020B0502040204020203" pitchFamily="34" charset="0"/>
              </a:rPr>
              <a:t>αγοράς τους.</a:t>
            </a:r>
          </a:p>
        </p:txBody>
      </p:sp>
      <p:pic>
        <p:nvPicPr>
          <p:cNvPr id="15362" name="Picture 2" descr="https://lh3.googleusercontent.com/OuPMY3SNsdxV4N5lhFR9Wr5xzvtjk8D1-G85ZbHjdsfLNunRAblp15oRK67xenKF2HkRWFyx12GV6UU6CnR-NjmGpziofEoSD5lKmPaZg78loR2KzxmRrRq3B8xKemEGFlRBc9Xz"/>
          <p:cNvPicPr>
            <a:picLocks noChangeAspect="1" noChangeArrowheads="1"/>
          </p:cNvPicPr>
          <p:nvPr/>
        </p:nvPicPr>
        <p:blipFill rotWithShape="1">
          <a:blip r:embed="rId7">
            <a:extLst>
              <a:ext uri="{28A0092B-C50C-407E-A947-70E740481C1C}">
                <a14:useLocalDpi xmlns:a14="http://schemas.microsoft.com/office/drawing/2010/main" val="0"/>
              </a:ext>
            </a:extLst>
          </a:blip>
          <a:srcRect l="8877" t="37021" r="34964" b="8813"/>
          <a:stretch/>
        </p:blipFill>
        <p:spPr bwMode="auto">
          <a:xfrm>
            <a:off x="7490042" y="2007371"/>
            <a:ext cx="4701958" cy="256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52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6159017" cy="3334246"/>
          </a:xfrm>
          <a:prstGeom prst="rect">
            <a:avLst/>
          </a:prstGeom>
          <a:noFill/>
        </p:spPr>
        <p:txBody>
          <a:bodyPr wrap="square" rtlCol="0">
            <a:spAutoFit/>
          </a:bodyPr>
          <a:lstStyle/>
          <a:p>
            <a:pPr marL="342900" indent="-342900">
              <a:lnSpc>
                <a:spcPct val="200000"/>
              </a:lnSpc>
              <a:buFont typeface="+mj-lt"/>
              <a:buAutoNum type="arabicPeriod" startAt="9"/>
            </a:pPr>
            <a:r>
              <a:rPr lang="en-US" b="1" dirty="0">
                <a:latin typeface="Segoe UI" panose="020B0502040204020203" pitchFamily="34" charset="0"/>
                <a:cs typeface="Segoe UI" panose="020B0502040204020203" pitchFamily="34" charset="0"/>
              </a:rPr>
              <a:t>Βασικοί </a:t>
            </a:r>
            <a:r>
              <a:rPr lang="en-US" b="1" dirty="0" smtClean="0">
                <a:latin typeface="Segoe UI" panose="020B0502040204020203" pitchFamily="34" charset="0"/>
                <a:cs typeface="Segoe UI" panose="020B0502040204020203" pitchFamily="34" charset="0"/>
              </a:rPr>
              <a:t>εταίροι</a:t>
            </a:r>
          </a:p>
          <a:p>
            <a:endParaRPr lang="en-US" sz="1400" b="1" dirty="0" smtClean="0">
              <a:latin typeface="Segoe UI" panose="020B0502040204020203" pitchFamily="34" charset="0"/>
              <a:cs typeface="Segoe UI" panose="020B0502040204020203" pitchFamily="34" charset="0"/>
            </a:endParaRPr>
          </a:p>
          <a:p>
            <a:pPr>
              <a:spcAft>
                <a:spcPts val="1000"/>
              </a:spcAft>
            </a:pPr>
            <a:r>
              <a:rPr lang="en-GB" dirty="0" smtClean="0">
                <a:latin typeface="Segoe UI" panose="020B0502040204020203" pitchFamily="34" charset="0"/>
                <a:cs typeface="Segoe UI" panose="020B0502040204020203" pitchFamily="34" charset="0"/>
              </a:rPr>
              <a:t>Οι συμπράξεις </a:t>
            </a:r>
            <a:r>
              <a:rPr lang="en-GB" dirty="0">
                <a:latin typeface="Segoe UI" panose="020B0502040204020203" pitchFamily="34" charset="0"/>
                <a:cs typeface="Segoe UI" panose="020B0502040204020203" pitchFamily="34" charset="0"/>
              </a:rPr>
              <a:t>μπορούν να λάβουν τέσσερις (4) κύριες μορφές, όπως παρουσιάζονται παρακάτω:</a:t>
            </a:r>
          </a:p>
          <a:p>
            <a:pPr marL="342900" indent="-342900" fontAlgn="base">
              <a:spcAft>
                <a:spcPts val="1000"/>
              </a:spcAft>
              <a:buFont typeface="+mj-lt"/>
              <a:buAutoNum type="arabicPeriod" startAt="3"/>
            </a:pPr>
            <a:r>
              <a:rPr lang="en-GB" b="1" dirty="0" smtClean="0">
                <a:latin typeface="Segoe UI" panose="020B0502040204020203" pitchFamily="34" charset="0"/>
                <a:cs typeface="Segoe UI" panose="020B0502040204020203" pitchFamily="34" charset="0"/>
              </a:rPr>
              <a:t>Joint-Ventures</a:t>
            </a:r>
            <a:r>
              <a:rPr lang="en-GB" b="1" dirty="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συμπράξεις που επικεντρώνονται στην </a:t>
            </a:r>
            <a:r>
              <a:rPr lang="en-GB" b="1" dirty="0">
                <a:solidFill>
                  <a:srgbClr val="29BA86"/>
                </a:solidFill>
                <a:latin typeface="Segoe UI" panose="020B0502040204020203" pitchFamily="34" charset="0"/>
                <a:cs typeface="Segoe UI" panose="020B0502040204020203" pitchFamily="34" charset="0"/>
              </a:rPr>
              <a:t>ανάπτυξη μιας νέας επιχείρησης</a:t>
            </a:r>
            <a:r>
              <a:rPr lang="en-GB" dirty="0">
                <a:latin typeface="Segoe UI" panose="020B0502040204020203" pitchFamily="34" charset="0"/>
                <a:cs typeface="Segoe UI" panose="020B0502040204020203" pitchFamily="34" charset="0"/>
              </a:rPr>
              <a:t>, λόγω νέων </a:t>
            </a:r>
            <a:r>
              <a:rPr lang="en-GB" dirty="0" smtClean="0">
                <a:latin typeface="Segoe UI" panose="020B0502040204020203" pitchFamily="34" charset="0"/>
                <a:cs typeface="Segoe UI" panose="020B0502040204020203" pitchFamily="34" charset="0"/>
              </a:rPr>
              <a:t>ευκαιριών </a:t>
            </a:r>
            <a:r>
              <a:rPr lang="en-GB" dirty="0">
                <a:latin typeface="Segoe UI" panose="020B0502040204020203" pitchFamily="34" charset="0"/>
                <a:cs typeface="Segoe UI" panose="020B0502040204020203" pitchFamily="34" charset="0"/>
              </a:rPr>
              <a:t>της αγοράς.</a:t>
            </a:r>
          </a:p>
          <a:p>
            <a:pPr marL="342900" indent="-342900" fontAlgn="base">
              <a:buFont typeface="+mj-lt"/>
              <a:buAutoNum type="arabicPeriod" startAt="3"/>
            </a:pPr>
            <a:r>
              <a:rPr lang="en-GB" b="1" dirty="0">
                <a:latin typeface="Segoe UI" panose="020B0502040204020203" pitchFamily="34" charset="0"/>
                <a:cs typeface="Segoe UI" panose="020B0502040204020203" pitchFamily="34" charset="0"/>
              </a:rPr>
              <a:t>Σχέση </a:t>
            </a:r>
            <a:r>
              <a:rPr lang="en-GB" b="1" dirty="0" smtClean="0">
                <a:latin typeface="Segoe UI" panose="020B0502040204020203" pitchFamily="34" charset="0"/>
                <a:cs typeface="Segoe UI" panose="020B0502040204020203" pitchFamily="34" charset="0"/>
              </a:rPr>
              <a:t>αγοραστή-προμηθευτή</a:t>
            </a:r>
            <a:r>
              <a:rPr lang="en-GB" b="1" dirty="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είναι ο πιο συνηθισμένος τύπος εταιρικής σχέσης που αποσκοπεί στην </a:t>
            </a:r>
            <a:r>
              <a:rPr lang="en-GB" b="1" dirty="0">
                <a:solidFill>
                  <a:srgbClr val="29BA86"/>
                </a:solidFill>
                <a:latin typeface="Segoe UI" panose="020B0502040204020203" pitchFamily="34" charset="0"/>
                <a:cs typeface="Segoe UI" panose="020B0502040204020203" pitchFamily="34" charset="0"/>
              </a:rPr>
              <a:t>εξασφάλιση αξιόπιστων προμηθειών </a:t>
            </a:r>
            <a:r>
              <a:rPr lang="en-GB" dirty="0">
                <a:latin typeface="Segoe UI" panose="020B0502040204020203" pitchFamily="34" charset="0"/>
                <a:cs typeface="Segoe UI" panose="020B0502040204020203" pitchFamily="34" charset="0"/>
              </a:rPr>
              <a:t>με τη μία πλευρά να αποκτά έναν ποιοτικό προμηθευτή και την άλλη, έναν επιβεβαιωμένο και επαναλαμβανόμενο πελάτη</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15362" name="Picture 2" descr="https://lh3.googleusercontent.com/OuPMY3SNsdxV4N5lhFR9Wr5xzvtjk8D1-G85ZbHjdsfLNunRAblp15oRK67xenKF2HkRWFyx12GV6UU6CnR-NjmGpziofEoSD5lKmPaZg78loR2KzxmRrRq3B8xKemEGFlRBc9Xz"/>
          <p:cNvPicPr>
            <a:picLocks noChangeAspect="1" noChangeArrowheads="1"/>
          </p:cNvPicPr>
          <p:nvPr/>
        </p:nvPicPr>
        <p:blipFill rotWithShape="1">
          <a:blip r:embed="rId7">
            <a:extLst>
              <a:ext uri="{28A0092B-C50C-407E-A947-70E740481C1C}">
                <a14:useLocalDpi xmlns:a14="http://schemas.microsoft.com/office/drawing/2010/main" val="0"/>
              </a:ext>
            </a:extLst>
          </a:blip>
          <a:srcRect l="8877" t="37021" r="34964" b="8813"/>
          <a:stretch/>
        </p:blipFill>
        <p:spPr bwMode="auto">
          <a:xfrm>
            <a:off x="7490042" y="2007371"/>
            <a:ext cx="4701958" cy="256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534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588248" cy="1077218"/>
          </a:xfrm>
          <a:prstGeom prst="rect">
            <a:avLst/>
          </a:prstGeom>
          <a:noFill/>
        </p:spPr>
        <p:txBody>
          <a:bodyPr wrap="square">
            <a:spAutoFit/>
          </a:bodyPr>
          <a:lstStyle/>
          <a:p>
            <a:r>
              <a:rPr lang="en-GB" sz="3200" b="1" dirty="0" smtClean="0">
                <a:solidFill>
                  <a:srgbClr val="29BA86"/>
                </a:solidFill>
                <a:latin typeface="Segoe UI" panose="020B0502040204020203" pitchFamily="34" charset="0"/>
                <a:cs typeface="Segoe UI" panose="020B0502040204020203" pitchFamily="34" charset="0"/>
              </a:rPr>
              <a:t>Καμβάς κοινωνικού επιχειρηματικού μοντέλου (SBMC)</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2800515"/>
            <a:ext cx="10588248" cy="1015663"/>
          </a:xfrm>
          <a:prstGeom prst="rect">
            <a:avLst/>
          </a:prstGeom>
          <a:noFill/>
        </p:spPr>
        <p:txBody>
          <a:bodyPr wrap="square" rtlCol="0">
            <a:spAutoFit/>
          </a:bodyPr>
          <a:lstStyle/>
          <a:p>
            <a:r>
              <a:rPr lang="en-IE" sz="2000" dirty="0" smtClean="0">
                <a:latin typeface="Segoe UI" panose="020B0502040204020203" pitchFamily="34" charset="0"/>
                <a:ea typeface="Source Sans Pro" panose="020B0503030403020204" pitchFamily="34" charset="0"/>
                <a:cs typeface="Segoe UI" panose="020B0502040204020203" pitchFamily="34" charset="0"/>
              </a:rPr>
              <a:t>Ερωτήσεις:</a:t>
            </a:r>
            <a:endParaRPr lang="en-IE" sz="2000" dirty="0">
              <a:latin typeface="Segoe UI" panose="020B0502040204020203" pitchFamily="34" charset="0"/>
              <a:ea typeface="Source Sans Pro" panose="020B0503030403020204" pitchFamily="34" charset="0"/>
              <a:cs typeface="Segoe UI" panose="020B0502040204020203" pitchFamily="34" charset="0"/>
            </a:endParaRP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Πού διαφέρει το SBMC από το BMC; </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Ποια είναι τα επιπλέον δομικά στοιχεία σε ένα SBMC;</a:t>
            </a:r>
          </a:p>
        </p:txBody>
      </p:sp>
      <p:sp>
        <p:nvSpPr>
          <p:cNvPr id="11"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5599F18-CD9C-4250-815F-9EFEBA5551AF}"/>
              </a:ext>
            </a:extLst>
          </p:cNvPr>
          <p:cNvSpPr txBox="1"/>
          <p:nvPr/>
        </p:nvSpPr>
        <p:spPr>
          <a:xfrm>
            <a:off x="952983" y="1890026"/>
            <a:ext cx="10588248" cy="400110"/>
          </a:xfrm>
          <a:prstGeom prst="rect">
            <a:avLst/>
          </a:prstGeom>
          <a:noFill/>
        </p:spPr>
        <p:txBody>
          <a:bodyPr wrap="square" rtlCol="0">
            <a:spAutoFit/>
          </a:bodyPr>
          <a:lstStyle/>
          <a:p>
            <a:r>
              <a:rPr lang="en-IE" sz="2000" dirty="0">
                <a:latin typeface="Segoe UI" panose="020B0502040204020203" pitchFamily="34" charset="0"/>
                <a:ea typeface="Source Sans Pro" panose="020B0503030403020204" pitchFamily="34" charset="0"/>
                <a:cs typeface="Segoe UI" panose="020B0502040204020203" pitchFamily="34" charset="0"/>
              </a:rPr>
              <a:t>Δείτε αυτό το βίντεο: </a:t>
            </a:r>
            <a:r>
              <a:rPr lang="en-IE" sz="2000" dirty="0">
                <a:latin typeface="Segoe UI" panose="020B0502040204020203" pitchFamily="34" charset="0"/>
                <a:ea typeface="Source Sans Pro" panose="020B0503030403020204" pitchFamily="34" charset="0"/>
                <a:cs typeface="Segoe UI" panose="020B0502040204020203" pitchFamily="34" charset="0"/>
                <a:hlinkClick r:id="rId7"/>
              </a:rPr>
              <a:t>https:</a:t>
            </a:r>
            <a:r>
              <a:rPr lang="en-IE" sz="2000" dirty="0" smtClean="0">
                <a:latin typeface="Segoe UI" panose="020B0502040204020203" pitchFamily="34" charset="0"/>
                <a:ea typeface="Source Sans Pro" panose="020B0503030403020204" pitchFamily="34" charset="0"/>
                <a:cs typeface="Segoe UI" panose="020B0502040204020203" pitchFamily="34" charset="0"/>
                <a:hlinkClick r:id="rId7"/>
              </a:rPr>
              <a:t>//www.youtube.com/watch?v=ZYfHJ6J4Qvk</a:t>
            </a:r>
            <a:endParaRPr lang="en-IE" sz="2000" dirty="0" smtClean="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4699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3FEFAED-3DDE-4A89-872E-E646C67DAC1D}"/>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tretch>
            <a:fillRect/>
          </a:stretch>
        </p:blipFill>
        <p:spPr>
          <a:xfrm>
            <a:off x="1120386" y="2409507"/>
            <a:ext cx="2013790" cy="2968271"/>
          </a:xfrm>
          <a:prstGeom prst="rect">
            <a:avLst/>
          </a:prstGeom>
        </p:spPr>
      </p:pic>
      <p:pic>
        <p:nvPicPr>
          <p:cNvPr id="24" name="Graphic 2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425891DB-D6E7-4CDE-8A56-5813AC00D51B}"/>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3651138" y="2409507"/>
            <a:ext cx="2013790" cy="2968271"/>
          </a:xfrm>
          <a:prstGeom prst="rect">
            <a:avLst/>
          </a:prstGeom>
        </p:spPr>
      </p:pic>
      <p:pic>
        <p:nvPicPr>
          <p:cNvPr id="26" name="Graphic 2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06D52E4-F8A8-431F-85F7-02C1630A2434}"/>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6181890"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F7BAF40-FC82-436C-976B-CAD2D83A3D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58D6A29-ABF4-4C62-AB18-E3342113E243}"/>
              </a:ext>
            </a:extLst>
          </p:cNvPr>
          <p:cNvSpPr txBox="1"/>
          <p:nvPr/>
        </p:nvSpPr>
        <p:spPr>
          <a:xfrm>
            <a:off x="128654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ΓΝΩΡΙΣΤΕ</a:t>
            </a:r>
          </a:p>
        </p:txBody>
      </p:sp>
      <p:sp>
        <p:nvSpPr>
          <p:cNvPr id="29" name="TextBox 2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95B5783-3E87-49EA-90BD-4302731872E4}"/>
              </a:ext>
            </a:extLst>
          </p:cNvPr>
          <p:cNvSpPr txBox="1"/>
          <p:nvPr/>
        </p:nvSpPr>
        <p:spPr>
          <a:xfrm>
            <a:off x="3817293"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ΚΑΤΑΝΟΗΣΗ</a:t>
            </a:r>
          </a:p>
        </p:txBody>
      </p:sp>
      <p:sp>
        <p:nvSpPr>
          <p:cNvPr id="30" name="TextBox 29">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48D579B-7518-430E-9AA0-655A44BD4FE1}"/>
              </a:ext>
            </a:extLst>
          </p:cNvPr>
          <p:cNvSpPr txBox="1"/>
          <p:nvPr/>
        </p:nvSpPr>
        <p:spPr>
          <a:xfrm>
            <a:off x="6348046" y="2644628"/>
            <a:ext cx="1681480" cy="307777"/>
          </a:xfrm>
          <a:prstGeom prst="rect">
            <a:avLst/>
          </a:prstGeom>
          <a:noFill/>
        </p:spPr>
        <p:txBody>
          <a:bodyPr wrap="square" rtlCol="0">
            <a:spAutoFit/>
          </a:bodyPr>
          <a:lstStyle/>
          <a:p>
            <a:pPr algn="ctr"/>
            <a:r>
              <a:rPr lang="en-IE" sz="14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ΓΝΩΡΙΣΤΕ</a:t>
            </a:r>
            <a:endPar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CE7BC70-096B-4E70-9609-5C487768B159}"/>
              </a:ext>
            </a:extLst>
          </p:cNvPr>
          <p:cNvSpPr txBox="1"/>
          <p:nvPr/>
        </p:nvSpPr>
        <p:spPr>
          <a:xfrm>
            <a:off x="1311798" y="3181936"/>
            <a:ext cx="1660506" cy="954107"/>
          </a:xfrm>
          <a:prstGeom prst="rect">
            <a:avLst/>
          </a:prstGeom>
          <a:noFill/>
        </p:spPr>
        <p:txBody>
          <a:bodyPr wrap="square" rtlCol="0">
            <a:spAutoFit/>
          </a:bodyPr>
          <a:lstStyle/>
          <a:p>
            <a:pPr algn="ct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Γνωρίστε </a:t>
            </a: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τον </a:t>
            </a: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ορισμό του Business Model Canvas (BMC)</a:t>
            </a:r>
            <a:endPar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1D2DFB1-1C8D-4863-A0C1-EFFC3352A2D2}"/>
              </a:ext>
            </a:extLst>
          </p:cNvPr>
          <p:cNvSpPr txBox="1"/>
          <p:nvPr/>
        </p:nvSpPr>
        <p:spPr>
          <a:xfrm>
            <a:off x="3790977" y="3213098"/>
            <a:ext cx="1681480" cy="954107"/>
          </a:xfrm>
          <a:prstGeom prst="rect">
            <a:avLst/>
          </a:prstGeom>
          <a:noFill/>
        </p:spPr>
        <p:txBody>
          <a:bodyPr wrap="square" rtlCol="0">
            <a:spAutoFit/>
          </a:bodyPr>
          <a:lstStyle/>
          <a:p>
            <a:pPr algn="ct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Κατανόηση των </a:t>
            </a: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εννέα (9) δομικών στοιχείων του Business Model Canvas</a:t>
            </a:r>
          </a:p>
        </p:txBody>
      </p:sp>
      <p:sp>
        <p:nvSpPr>
          <p:cNvPr id="35" name="TextBox 3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A720F05-E5A1-4216-A5A2-E0BF5D000479}"/>
              </a:ext>
            </a:extLst>
          </p:cNvPr>
          <p:cNvSpPr txBox="1"/>
          <p:nvPr/>
        </p:nvSpPr>
        <p:spPr>
          <a:xfrm>
            <a:off x="6348046" y="3187527"/>
            <a:ext cx="1681480" cy="1384995"/>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r>
              <a:rPr lang="en-GB" dirty="0"/>
              <a:t>Να γνωρίζετε πώς να αναπτύσσετε ένα "Business Model Canvas" και ένα "Social Business Model Canvas".</a:t>
            </a:r>
          </a:p>
        </p:txBody>
      </p:sp>
      <p:sp>
        <p:nvSpPr>
          <p:cNvPr id="18" name="Title 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ΣΤΟΧΟΙ</a:t>
            </a:r>
          </a:p>
        </p:txBody>
      </p:sp>
      <p:pic>
        <p:nvPicPr>
          <p:cNvPr id="22" name="Graphic 2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0A1F8D4-1037-4A14-8F3A-E10815CE1A02}"/>
              </a:ext>
            </a:extLst>
          </p:cNvPr>
          <p:cNvPicPr>
            <a:picLocks noChangeAspect="1"/>
          </p:cNvPicPr>
          <p:nvPr/>
        </p:nvPicPr>
        <p:blipFill>
          <a:blip r:embed="rId7">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8"/>
              </a:ext>
            </a:extLst>
          </a:blip>
          <a:stretch>
            <a:fillRect/>
          </a:stretch>
        </p:blipFill>
        <p:spPr>
          <a:xfrm>
            <a:off x="11541231" y="108086"/>
            <a:ext cx="495921" cy="495921"/>
          </a:xfrm>
          <a:prstGeom prst="rect">
            <a:avLst/>
          </a:prstGeom>
        </p:spPr>
      </p:pic>
      <p:pic>
        <p:nvPicPr>
          <p:cNvPr id="17" name="Graphic 2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06D52E4-F8A8-431F-85F7-02C1630A2434}"/>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8712642" y="2409506"/>
            <a:ext cx="2013790" cy="2968271"/>
          </a:xfrm>
          <a:prstGeom prst="rect">
            <a:avLst/>
          </a:prstGeom>
        </p:spPr>
      </p:pic>
      <p:sp>
        <p:nvSpPr>
          <p:cNvPr id="23" name="TextBox 2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48D579B-7518-430E-9AA0-655A44BD4FE1}"/>
              </a:ext>
            </a:extLst>
          </p:cNvPr>
          <p:cNvSpPr txBox="1"/>
          <p:nvPr/>
        </p:nvSpPr>
        <p:spPr>
          <a:xfrm>
            <a:off x="8878798" y="2644628"/>
            <a:ext cx="1681480" cy="307777"/>
          </a:xfrm>
          <a:prstGeom prst="rect">
            <a:avLst/>
          </a:prstGeom>
          <a:noFill/>
        </p:spPr>
        <p:txBody>
          <a:bodyPr wrap="square" rtlCol="0">
            <a:spAutoFit/>
          </a:bodyPr>
          <a:lstStyle/>
          <a:p>
            <a:pPr algn="ctr"/>
            <a:r>
              <a:rPr lang="en-IE" sz="14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ΓΝΩΡΙΣΤΕ</a:t>
            </a:r>
            <a:endPar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5" name="TextBox 2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A720F05-E5A1-4216-A5A2-E0BF5D000479}"/>
              </a:ext>
            </a:extLst>
          </p:cNvPr>
          <p:cNvSpPr txBox="1"/>
          <p:nvPr/>
        </p:nvSpPr>
        <p:spPr>
          <a:xfrm>
            <a:off x="8878798" y="3187527"/>
            <a:ext cx="1681480" cy="1600438"/>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r>
              <a:rPr lang="en-GB" dirty="0"/>
              <a:t>Γνωρίζετε την </a:t>
            </a:r>
            <a:r>
              <a:rPr lang="en-GB" dirty="0" smtClean="0"/>
              <a:t>ύπαρξη ενός Social </a:t>
            </a:r>
            <a:r>
              <a:rPr lang="en-GB" dirty="0"/>
              <a:t>Business Model </a:t>
            </a:r>
            <a:r>
              <a:rPr lang="en-GB" dirty="0" smtClean="0"/>
              <a:t>Canvas και τα επιπλέον στοιχεία σε σύγκριση με ένα BMC</a:t>
            </a:r>
            <a:endParaRPr lang="en-GB" dirty="0"/>
          </a:p>
        </p:txBody>
      </p:sp>
    </p:spTree>
    <p:extLst>
      <p:ext uri="{BB962C8B-B14F-4D97-AF65-F5344CB8AC3E}">
        <p14:creationId xmlns:p14="http://schemas.microsoft.com/office/powerpoint/2010/main" val="1420086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754443" y="843677"/>
            <a:ext cx="7014257" cy="461665"/>
          </a:xfrm>
          <a:prstGeom prst="rect">
            <a:avLst/>
          </a:prstGeom>
          <a:noFill/>
        </p:spPr>
        <p:txBody>
          <a:bodyPr wrap="square">
            <a:spAutoFit/>
          </a:bodyPr>
          <a:lstStyle/>
          <a:p>
            <a:r>
              <a:rPr lang="en-GB" sz="2400" b="1" dirty="0">
                <a:solidFill>
                  <a:srgbClr val="29BB89"/>
                </a:solidFill>
                <a:latin typeface="Segoe UI" panose="020B0502040204020203" pitchFamily="34" charset="0"/>
                <a:cs typeface="Segoe UI" panose="020B0502040204020203" pitchFamily="34" charset="0"/>
              </a:rPr>
              <a:t>Τι είναι το </a:t>
            </a:r>
            <a:r>
              <a:rPr lang="en-GB" sz="2400" b="1" dirty="0" smtClean="0">
                <a:solidFill>
                  <a:srgbClr val="29BB89"/>
                </a:solidFill>
                <a:latin typeface="Segoe UI" panose="020B0502040204020203" pitchFamily="34" charset="0"/>
                <a:cs typeface="Segoe UI" panose="020B0502040204020203" pitchFamily="34" charset="0"/>
              </a:rPr>
              <a:t>Social Business Model Canvas;</a:t>
            </a:r>
            <a:endParaRPr lang="en-GB" sz="24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CCBE002-9590-4D67-9ED4-3A8F6ABCBCC8}"/>
              </a:ext>
            </a:extLst>
          </p:cNvPr>
          <p:cNvSpPr txBox="1"/>
          <p:nvPr/>
        </p:nvSpPr>
        <p:spPr>
          <a:xfrm>
            <a:off x="2754443" y="1806946"/>
            <a:ext cx="6486166" cy="3704476"/>
          </a:xfrm>
          <a:prstGeom prst="rect">
            <a:avLst/>
          </a:prstGeom>
          <a:noFill/>
        </p:spPr>
        <p:txBody>
          <a:bodyPr wrap="square" rtlCol="0">
            <a:spAutoFit/>
          </a:bodyPr>
          <a:lstStyle/>
          <a:p>
            <a:pPr>
              <a:lnSpc>
                <a:spcPct val="107000"/>
              </a:lnSpc>
            </a:pPr>
            <a:r>
              <a:rPr lang="en-GB" sz="1600" dirty="0" smtClean="0">
                <a:latin typeface="Segoe UI" panose="020B0502040204020203" pitchFamily="34" charset="0"/>
                <a:ea typeface="Calibri" panose="020F0502020204030204" pitchFamily="34" charset="0"/>
              </a:rPr>
              <a:t>Το Social </a:t>
            </a:r>
            <a:r>
              <a:rPr lang="en-GB" sz="1600" dirty="0">
                <a:latin typeface="Segoe UI" panose="020B0502040204020203" pitchFamily="34" charset="0"/>
                <a:ea typeface="Calibri" panose="020F0502020204030204" pitchFamily="34" charset="0"/>
              </a:rPr>
              <a:t>Business Model </a:t>
            </a:r>
            <a:r>
              <a:rPr lang="en-GB" sz="1600" dirty="0" smtClean="0">
                <a:latin typeface="Segoe UI" panose="020B0502040204020203" pitchFamily="34" charset="0"/>
                <a:ea typeface="Calibri" panose="020F0502020204030204" pitchFamily="34" charset="0"/>
              </a:rPr>
              <a:t>Canvas (SBMC) λαμβάνει υπόψη τις κοινωνικές </a:t>
            </a:r>
            <a:r>
              <a:rPr lang="en-GB" sz="1600" dirty="0">
                <a:latin typeface="Segoe UI" panose="020B0502040204020203" pitchFamily="34" charset="0"/>
                <a:ea typeface="Calibri" panose="020F0502020204030204" pitchFamily="34" charset="0"/>
              </a:rPr>
              <a:t>πτυχές που είναι απαραίτητες για τη δημιουργία κοινωνικού αντίκτυπου, όπως στην περίπτωση των μη κερδοσκοπικών οργανισμών. </a:t>
            </a:r>
          </a:p>
          <a:p>
            <a:pPr>
              <a:lnSpc>
                <a:spcPct val="107000"/>
              </a:lnSpc>
            </a:pPr>
            <a:endParaRPr lang="en-GB" sz="1600" dirty="0" smtClean="0">
              <a:latin typeface="Segoe UI" panose="020B0502040204020203" pitchFamily="34" charset="0"/>
              <a:ea typeface="Calibri" panose="020F0502020204030204" pitchFamily="34" charset="0"/>
            </a:endParaRPr>
          </a:p>
          <a:p>
            <a:pPr>
              <a:lnSpc>
                <a:spcPct val="107000"/>
              </a:lnSpc>
              <a:spcAft>
                <a:spcPts val="1000"/>
              </a:spcAft>
            </a:pPr>
            <a:r>
              <a:rPr lang="en-GB" sz="1600" dirty="0" smtClean="0">
                <a:latin typeface="Segoe UI" panose="020B0502040204020203" pitchFamily="34" charset="0"/>
                <a:ea typeface="Calibri" panose="020F0502020204030204" pitchFamily="34" charset="0"/>
              </a:rPr>
              <a:t>Υπάρχουν τρία (3) </a:t>
            </a:r>
            <a:r>
              <a:rPr lang="en-GB" sz="1600" dirty="0">
                <a:latin typeface="Segoe UI" panose="020B0502040204020203" pitchFamily="34" charset="0"/>
                <a:ea typeface="Calibri" panose="020F0502020204030204" pitchFamily="34" charset="0"/>
              </a:rPr>
              <a:t>διακριτά στοιχεία που μπορούν να παρατηρηθούν στο SBMC.</a:t>
            </a:r>
          </a:p>
          <a:p>
            <a:pPr marL="342900" indent="-342900">
              <a:lnSpc>
                <a:spcPct val="107000"/>
              </a:lnSpc>
              <a:spcAft>
                <a:spcPts val="1000"/>
              </a:spcAft>
              <a:buFont typeface="+mj-lt"/>
              <a:buAutoNum type="arabicPeriod"/>
            </a:pPr>
            <a:r>
              <a:rPr lang="en-GB" sz="1600" dirty="0" smtClean="0">
                <a:latin typeface="Segoe UI" panose="020B0502040204020203" pitchFamily="34" charset="0"/>
                <a:ea typeface="Calibri" panose="020F0502020204030204" pitchFamily="34" charset="0"/>
              </a:rPr>
              <a:t>Το SBMC έχει </a:t>
            </a:r>
            <a:r>
              <a:rPr lang="en-GB" sz="1600" dirty="0">
                <a:latin typeface="Segoe UI" panose="020B0502040204020203" pitchFamily="34" charset="0"/>
                <a:ea typeface="Calibri" panose="020F0502020204030204" pitchFamily="34" charset="0"/>
              </a:rPr>
              <a:t>τόσο οικονομική όσο και κοινωνική πρόταση αξίας. </a:t>
            </a:r>
            <a:endParaRPr lang="en-GB" sz="1600" dirty="0" smtClean="0">
              <a:latin typeface="Segoe UI" panose="020B0502040204020203" pitchFamily="34" charset="0"/>
              <a:ea typeface="Calibri" panose="020F0502020204030204" pitchFamily="34" charset="0"/>
            </a:endParaRPr>
          </a:p>
          <a:p>
            <a:pPr marL="342900" indent="-342900">
              <a:lnSpc>
                <a:spcPct val="107000"/>
              </a:lnSpc>
              <a:spcAft>
                <a:spcPts val="1000"/>
              </a:spcAft>
              <a:buFont typeface="+mj-lt"/>
              <a:buAutoNum type="arabicPeriod"/>
            </a:pPr>
            <a:r>
              <a:rPr lang="en-GB" sz="1600" dirty="0" smtClean="0">
                <a:latin typeface="Segoe UI" panose="020B0502040204020203" pitchFamily="34" charset="0"/>
                <a:ea typeface="Calibri" panose="020F0502020204030204" pitchFamily="34" charset="0"/>
              </a:rPr>
              <a:t>Στο </a:t>
            </a:r>
            <a:r>
              <a:rPr lang="en-GB" sz="1600" dirty="0">
                <a:latin typeface="Segoe UI" panose="020B0502040204020203" pitchFamily="34" charset="0"/>
                <a:ea typeface="Calibri" panose="020F0502020204030204" pitchFamily="34" charset="0"/>
              </a:rPr>
              <a:t>SBMC</a:t>
            </a:r>
            <a:r>
              <a:rPr lang="en-GB" sz="1600" dirty="0" smtClean="0">
                <a:latin typeface="Segoe UI" panose="020B0502040204020203" pitchFamily="34" charset="0"/>
                <a:ea typeface="Calibri" panose="020F0502020204030204" pitchFamily="34" charset="0"/>
              </a:rPr>
              <a:t>,</a:t>
            </a:r>
            <a:r>
              <a:rPr lang="en-GB" sz="1600" dirty="0">
                <a:latin typeface="Segoe UI" panose="020B0502040204020203" pitchFamily="34" charset="0"/>
                <a:ea typeface="Calibri" panose="020F0502020204030204" pitchFamily="34" charset="0"/>
              </a:rPr>
              <a:t> τόσο οι δικαιούχοι όσο και οι πληρωτές προσδιορίζονται, αναλύονται και </a:t>
            </a:r>
            <a:r>
              <a:rPr lang="en-GB" sz="1600" dirty="0" smtClean="0">
                <a:latin typeface="Segoe UI" panose="020B0502040204020203" pitchFamily="34" charset="0"/>
                <a:ea typeface="Calibri" panose="020F0502020204030204" pitchFamily="34" charset="0"/>
              </a:rPr>
              <a:t>αντιμετωπίζονται </a:t>
            </a:r>
            <a:r>
              <a:rPr lang="en-GB" sz="1600" dirty="0">
                <a:latin typeface="Segoe UI" panose="020B0502040204020203" pitchFamily="34" charset="0"/>
                <a:ea typeface="Calibri" panose="020F0502020204030204" pitchFamily="34" charset="0"/>
              </a:rPr>
              <a:t>κατάλληλα.</a:t>
            </a:r>
          </a:p>
          <a:p>
            <a:pPr marL="342900" indent="-342900">
              <a:lnSpc>
                <a:spcPct val="107000"/>
              </a:lnSpc>
              <a:buFont typeface="+mj-lt"/>
              <a:buAutoNum type="arabicPeriod"/>
            </a:pPr>
            <a:r>
              <a:rPr lang="en-GB" sz="1600" dirty="0" smtClean="0">
                <a:latin typeface="Segoe UI" panose="020B0502040204020203" pitchFamily="34" charset="0"/>
                <a:ea typeface="Calibri" panose="020F0502020204030204" pitchFamily="34" charset="0"/>
              </a:rPr>
              <a:t>Το SBMC </a:t>
            </a:r>
            <a:r>
              <a:rPr lang="en-GB" sz="1600" dirty="0">
                <a:latin typeface="Segoe UI" panose="020B0502040204020203" pitchFamily="34" charset="0"/>
                <a:ea typeface="Calibri" panose="020F0502020204030204" pitchFamily="34" charset="0"/>
              </a:rPr>
              <a:t>απαιτεί την παρακολούθηση και αξιολόγηση τόσο του κέρδους όσο και του αντικτύπου</a:t>
            </a:r>
            <a:r>
              <a:rPr lang="en-GB" sz="1600" dirty="0" smtClean="0">
                <a:latin typeface="Segoe UI" panose="020B0502040204020203" pitchFamily="34" charset="0"/>
                <a:ea typeface="Calibri" panose="020F0502020204030204" pitchFamily="34" charset="0"/>
              </a:rPr>
              <a:t>.</a:t>
            </a:r>
            <a:endParaRPr lang="en-GB" sz="1600" dirty="0">
              <a:latin typeface="Segoe UI" panose="020B0502040204020203" pitchFamily="34" charset="0"/>
              <a:ea typeface="Calibri" panose="020F0502020204030204" pitchFamily="34" charset="0"/>
            </a:endParaRP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1937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Πρόσθετες συνιστώσες</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9745497" cy="2800767"/>
          </a:xfrm>
          <a:prstGeom prst="rect">
            <a:avLst/>
          </a:prstGeom>
          <a:noFill/>
        </p:spPr>
        <p:txBody>
          <a:bodyPr wrap="square" rtlCol="0">
            <a:spAutoFit/>
          </a:bodyPr>
          <a:lstStyle/>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Αποστολή </a:t>
            </a:r>
            <a:r>
              <a:rPr lang="en-US" b="1" dirty="0">
                <a:latin typeface="Segoe UI" panose="020B0502040204020203" pitchFamily="34" charset="0"/>
                <a:cs typeface="Segoe UI" panose="020B0502040204020203" pitchFamily="34" charset="0"/>
              </a:rPr>
              <a:t>κοινωνικού αντίκτυπου</a:t>
            </a:r>
          </a:p>
          <a:p>
            <a:endParaRPr lang="en-US" sz="1400"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Η </a:t>
            </a:r>
            <a:r>
              <a:rPr lang="en-GB" dirty="0">
                <a:latin typeface="Segoe UI" panose="020B0502040204020203" pitchFamily="34" charset="0"/>
                <a:cs typeface="Segoe UI" panose="020B0502040204020203" pitchFamily="34" charset="0"/>
              </a:rPr>
              <a:t>αποστολή κοινωνικού αντίκτυπου είναι ο λόγος για τον οποίο υπάρχει η κοινωνική επιχείρηση. </a:t>
            </a:r>
            <a:endParaRPr lang="en-GB" dirty="0" smtClean="0">
              <a:latin typeface="Segoe UI" panose="020B0502040204020203" pitchFamily="34" charset="0"/>
              <a:cs typeface="Segoe UI" panose="020B0502040204020203" pitchFamily="34" charset="0"/>
            </a:endParaRPr>
          </a:p>
          <a:p>
            <a:endParaRPr lang="en-GB"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Μετά </a:t>
            </a:r>
            <a:r>
              <a:rPr lang="en-GB" dirty="0">
                <a:latin typeface="Segoe UI" panose="020B0502040204020203" pitchFamily="34" charset="0"/>
                <a:cs typeface="Segoe UI" panose="020B0502040204020203" pitchFamily="34" charset="0"/>
              </a:rPr>
              <a:t>τον προσδιορισμό του κοινωνικού </a:t>
            </a:r>
            <a:r>
              <a:rPr lang="en-GB" dirty="0" smtClean="0">
                <a:latin typeface="Segoe UI" panose="020B0502040204020203" pitchFamily="34" charset="0"/>
                <a:cs typeface="Segoe UI" panose="020B0502040204020203" pitchFamily="34" charset="0"/>
              </a:rPr>
              <a:t>προβλήματος που θέλετε </a:t>
            </a:r>
            <a:r>
              <a:rPr lang="en-GB" dirty="0">
                <a:latin typeface="Segoe UI" panose="020B0502040204020203" pitchFamily="34" charset="0"/>
                <a:cs typeface="Segoe UI" panose="020B0502040204020203" pitchFamily="34" charset="0"/>
              </a:rPr>
              <a:t>να αντιμετωπίσετε, το επόμενο βήμα είναι να προσδιορίσετε τα απτά οφέλη και τη θετική μελλοντική αλλαγή που σχεδιάζετε να επιφέρει στην </a:t>
            </a:r>
            <a:r>
              <a:rPr lang="en-GB" dirty="0" smtClean="0">
                <a:latin typeface="Segoe UI" panose="020B0502040204020203" pitchFamily="34" charset="0"/>
                <a:cs typeface="Segoe UI" panose="020B0502040204020203" pitchFamily="34" charset="0"/>
              </a:rPr>
              <a:t>κοινότητα.</a:t>
            </a:r>
          </a:p>
          <a:p>
            <a:endParaRPr lang="en-GB" dirty="0">
              <a:latin typeface="Segoe UI" panose="020B0502040204020203" pitchFamily="34" charset="0"/>
              <a:cs typeface="Segoe UI" panose="020B0502040204020203" pitchFamily="34" charset="0"/>
            </a:endParaRPr>
          </a:p>
          <a:p>
            <a:pPr>
              <a:spcAft>
                <a:spcPts val="1000"/>
              </a:spcAft>
            </a:pPr>
            <a:r>
              <a:rPr lang="en-GB" dirty="0" smtClean="0">
                <a:latin typeface="Segoe UI" panose="020B0502040204020203" pitchFamily="34" charset="0"/>
                <a:cs typeface="Segoe UI" panose="020B0502040204020203" pitchFamily="34" charset="0"/>
              </a:rPr>
              <a:t>Αυτή η διαδικασία </a:t>
            </a:r>
            <a:r>
              <a:rPr lang="en-GB" dirty="0">
                <a:latin typeface="Segoe UI" panose="020B0502040204020203" pitchFamily="34" charset="0"/>
                <a:cs typeface="Segoe UI" panose="020B0502040204020203" pitchFamily="34" charset="0"/>
              </a:rPr>
              <a:t>θα </a:t>
            </a:r>
            <a:r>
              <a:rPr lang="en-GB" dirty="0" smtClean="0">
                <a:latin typeface="Segoe UI" panose="020B0502040204020203" pitchFamily="34" charset="0"/>
                <a:cs typeface="Segoe UI" panose="020B0502040204020203" pitchFamily="34" charset="0"/>
              </a:rPr>
              <a:t>σας </a:t>
            </a:r>
            <a:r>
              <a:rPr lang="en-GB" dirty="0">
                <a:latin typeface="Segoe UI" panose="020B0502040204020203" pitchFamily="34" charset="0"/>
                <a:cs typeface="Segoe UI" panose="020B0502040204020203" pitchFamily="34" charset="0"/>
              </a:rPr>
              <a:t>βοηθήσει </a:t>
            </a:r>
            <a:r>
              <a:rPr lang="en-GB" dirty="0" smtClean="0">
                <a:latin typeface="Segoe UI" panose="020B0502040204020203" pitchFamily="34" charset="0"/>
                <a:cs typeface="Segoe UI" panose="020B0502040204020203" pitchFamily="34" charset="0"/>
              </a:rPr>
              <a:t>να οικοδομήσετε σωστά την </a:t>
            </a:r>
            <a:r>
              <a:rPr lang="en-GB" dirty="0">
                <a:latin typeface="Segoe UI" panose="020B0502040204020203" pitchFamily="34" charset="0"/>
                <a:cs typeface="Segoe UI" panose="020B0502040204020203" pitchFamily="34" charset="0"/>
              </a:rPr>
              <a:t>αποστολή </a:t>
            </a:r>
            <a:r>
              <a:rPr lang="en-GB" dirty="0" smtClean="0">
                <a:latin typeface="Segoe UI" panose="020B0502040204020203" pitchFamily="34" charset="0"/>
                <a:cs typeface="Segoe UI" panose="020B0502040204020203" pitchFamily="34" charset="0"/>
              </a:rPr>
              <a:t>σας </a:t>
            </a:r>
            <a:r>
              <a:rPr lang="en-GB" dirty="0">
                <a:latin typeface="Segoe UI" panose="020B0502040204020203" pitchFamily="34" charset="0"/>
                <a:cs typeface="Segoe UI" panose="020B0502040204020203" pitchFamily="34" charset="0"/>
              </a:rPr>
              <a:t>με κοινωνικό αντίκτυπο</a:t>
            </a:r>
            <a:r>
              <a:rPr lang="en-GB" dirty="0" smtClean="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7548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Πρόσθετες συνιστώσες</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313609"/>
            <a:ext cx="6159017" cy="4452501"/>
          </a:xfrm>
          <a:prstGeom prst="rect">
            <a:avLst/>
          </a:prstGeom>
          <a:noFill/>
        </p:spPr>
        <p:txBody>
          <a:bodyPr wrap="square" rtlCol="0">
            <a:spAutoFit/>
          </a:bodyPr>
          <a:lstStyle/>
          <a:p>
            <a:pPr marL="342900" indent="-342900">
              <a:buFont typeface="+mj-lt"/>
              <a:buAutoNum type="arabicPeriod"/>
            </a:pPr>
            <a:r>
              <a:rPr lang="en-US" sz="1600" b="1" dirty="0" smtClean="0">
                <a:latin typeface="Segoe UI" panose="020B0502040204020203" pitchFamily="34" charset="0"/>
                <a:cs typeface="Segoe UI" panose="020B0502040204020203" pitchFamily="34" charset="0"/>
              </a:rPr>
              <a:t>Αποστολή </a:t>
            </a:r>
            <a:r>
              <a:rPr lang="en-US" sz="1600" b="1" dirty="0">
                <a:latin typeface="Segoe UI" panose="020B0502040204020203" pitchFamily="34" charset="0"/>
                <a:cs typeface="Segoe UI" panose="020B0502040204020203" pitchFamily="34" charset="0"/>
              </a:rPr>
              <a:t>κοινωνικού αντίκτυπου</a:t>
            </a:r>
          </a:p>
          <a:p>
            <a:endParaRPr lang="en-US" sz="1200" b="1" dirty="0" smtClean="0">
              <a:latin typeface="Segoe UI" panose="020B0502040204020203" pitchFamily="34" charset="0"/>
              <a:cs typeface="Segoe UI" panose="020B0502040204020203" pitchFamily="34" charset="0"/>
            </a:endParaRPr>
          </a:p>
          <a:p>
            <a:r>
              <a:rPr lang="en-GB" sz="1600" b="1" u="sng" dirty="0" smtClean="0">
                <a:latin typeface="Segoe UI" panose="020B0502040204020203" pitchFamily="34" charset="0"/>
                <a:cs typeface="Segoe UI" panose="020B0502040204020203" pitchFamily="34" charset="0"/>
              </a:rPr>
              <a:t>Παράδειγμα</a:t>
            </a:r>
            <a:r>
              <a:rPr lang="en-GB" sz="1600" b="1" u="sng" dirty="0">
                <a:latin typeface="Segoe UI" panose="020B0502040204020203" pitchFamily="34" charset="0"/>
                <a:cs typeface="Segoe UI" panose="020B0502040204020203" pitchFamily="34" charset="0"/>
              </a:rPr>
              <a:t>: </a:t>
            </a:r>
            <a:r>
              <a:rPr lang="en-US" sz="1600" u="sng" dirty="0" err="1">
                <a:latin typeface="Segoe UI" panose="020B0502040204020203" pitchFamily="34" charset="0"/>
                <a:cs typeface="Segoe UI" panose="020B0502040204020203" pitchFamily="34" charset="0"/>
              </a:rPr>
              <a:t>Aravind </a:t>
            </a:r>
            <a:r>
              <a:rPr lang="aa-ET" sz="1600" u="sng" dirty="0">
                <a:latin typeface="Segoe UI" panose="020B0502040204020203" pitchFamily="34" charset="0"/>
                <a:cs typeface="Segoe UI" panose="020B0502040204020203" pitchFamily="34" charset="0"/>
              </a:rPr>
              <a:t>- </a:t>
            </a:r>
            <a:r>
              <a:rPr lang="en-GB" sz="1600" u="sng" dirty="0">
                <a:latin typeface="Segoe UI" panose="020B0502040204020203" pitchFamily="34" charset="0"/>
                <a:cs typeface="Segoe UI" panose="020B0502040204020203" pitchFamily="34" charset="0"/>
              </a:rPr>
              <a:t>Εξάλειψη της άσκοπης τύφλωσης στην Ινδία</a:t>
            </a:r>
          </a:p>
          <a:p>
            <a:endParaRPr lang="en-GB" sz="1100" b="1" dirty="0">
              <a:latin typeface="Segoe UI" panose="020B0502040204020203" pitchFamily="34" charset="0"/>
              <a:cs typeface="Segoe UI" panose="020B0502040204020203" pitchFamily="34" charset="0"/>
            </a:endParaRPr>
          </a:p>
          <a:p>
            <a:r>
              <a:rPr lang="en-GB" sz="1600" dirty="0" err="1">
                <a:latin typeface="Segoe UI" panose="020B0502040204020203" pitchFamily="34" charset="0"/>
                <a:cs typeface="Segoe UI" panose="020B0502040204020203" pitchFamily="34" charset="0"/>
              </a:rPr>
              <a:t>Ο Dr. Govindappa Venkataswamy </a:t>
            </a:r>
            <a:r>
              <a:rPr lang="en-GB" sz="1600" dirty="0">
                <a:latin typeface="Segoe UI" panose="020B0502040204020203" pitchFamily="34" charset="0"/>
                <a:cs typeface="Segoe UI" panose="020B0502040204020203" pitchFamily="34" charset="0"/>
              </a:rPr>
              <a:t>(ευρέως γνωστός ως "</a:t>
            </a:r>
            <a:r>
              <a:rPr lang="en-GB" sz="1600" dirty="0" err="1">
                <a:latin typeface="Segoe UI" panose="020B0502040204020203" pitchFamily="34" charset="0"/>
                <a:cs typeface="Segoe UI" panose="020B0502040204020203" pitchFamily="34" charset="0"/>
              </a:rPr>
              <a:t>Dr. </a:t>
            </a:r>
            <a:r>
              <a:rPr lang="en-GB" sz="1600" dirty="0">
                <a:latin typeface="Segoe UI" panose="020B0502040204020203" pitchFamily="34" charset="0"/>
                <a:cs typeface="Segoe UI" panose="020B0502040204020203" pitchFamily="34" charset="0"/>
              </a:rPr>
              <a:t>V.") θέτει στον εαυτό του μια απλή ερώτηση: "</a:t>
            </a:r>
            <a:r>
              <a:rPr lang="en-GB" sz="1600" i="1" dirty="0">
                <a:latin typeface="Segoe UI" panose="020B0502040204020203" pitchFamily="34" charset="0"/>
                <a:cs typeface="Segoe UI" panose="020B0502040204020203" pitchFamily="34" charset="0"/>
              </a:rPr>
              <a:t>πώς να εξαλείψουμε την άσκοπη τύφλωση στην Ινδία, ανεξάρτητα από την ικανότητα των ασθενών να πληρώνουν για τις θεραπείες;". </a:t>
            </a:r>
            <a:endParaRPr lang="en-GB" sz="1600" i="1" dirty="0" smtClean="0">
              <a:latin typeface="Segoe UI" panose="020B0502040204020203" pitchFamily="34" charset="0"/>
              <a:cs typeface="Segoe UI" panose="020B0502040204020203" pitchFamily="34" charset="0"/>
            </a:endParaRPr>
          </a:p>
          <a:p>
            <a:endParaRPr lang="en-GB" sz="1200" i="1" dirty="0">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rPr>
              <a:t>Η δήλωση του οράματος </a:t>
            </a:r>
            <a:r>
              <a:rPr lang="en-GB" sz="1600" dirty="0" err="1">
                <a:latin typeface="Segoe UI" panose="020B0502040204020203" pitchFamily="34" charset="0"/>
                <a:cs typeface="Segoe UI" panose="020B0502040204020203" pitchFamily="34" charset="0"/>
              </a:rPr>
              <a:t>της Aravind </a:t>
            </a:r>
            <a:r>
              <a:rPr lang="en-GB" sz="1600" dirty="0">
                <a:latin typeface="Segoe UI" panose="020B0502040204020203" pitchFamily="34" charset="0"/>
                <a:cs typeface="Segoe UI" panose="020B0502040204020203" pitchFamily="34" charset="0"/>
              </a:rPr>
              <a:t>είναι να "</a:t>
            </a:r>
            <a:r>
              <a:rPr lang="en-GB" sz="1600" i="1" dirty="0">
                <a:latin typeface="Segoe UI" panose="020B0502040204020203" pitchFamily="34" charset="0"/>
                <a:cs typeface="Segoe UI" panose="020B0502040204020203" pitchFamily="34" charset="0"/>
              </a:rPr>
              <a:t>παρέχει συμπονετική και ποιοτική οφθαλμολογική φροντίδα προσιτή σε όλους</a:t>
            </a:r>
            <a:r>
              <a:rPr lang="en-GB" sz="1600" dirty="0">
                <a:latin typeface="Segoe UI" panose="020B0502040204020203" pitchFamily="34" charset="0"/>
                <a:cs typeface="Segoe UI" panose="020B0502040204020203" pitchFamily="34" charset="0"/>
              </a:rPr>
              <a:t>". </a:t>
            </a:r>
            <a:endParaRPr lang="en-GB" sz="1600" dirty="0" smtClean="0">
              <a:latin typeface="Segoe UI" panose="020B0502040204020203" pitchFamily="34" charset="0"/>
              <a:cs typeface="Segoe UI" panose="020B0502040204020203" pitchFamily="34" charset="0"/>
            </a:endParaRPr>
          </a:p>
          <a:p>
            <a:endParaRPr lang="en-GB" sz="1200" dirty="0" smtClean="0">
              <a:latin typeface="Segoe UI" panose="020B0502040204020203" pitchFamily="34" charset="0"/>
              <a:cs typeface="Segoe UI" panose="020B0502040204020203" pitchFamily="34" charset="0"/>
            </a:endParaRPr>
          </a:p>
          <a:p>
            <a:pPr>
              <a:spcAft>
                <a:spcPts val="1000"/>
              </a:spcAft>
            </a:pPr>
            <a:r>
              <a:rPr lang="en-GB" sz="1600" dirty="0">
                <a:latin typeface="Segoe UI" panose="020B0502040204020203" pitchFamily="34" charset="0"/>
                <a:cs typeface="Segoe UI" panose="020B0502040204020203" pitchFamily="34" charset="0"/>
              </a:rPr>
              <a:t>Ο στόχος </a:t>
            </a:r>
            <a:r>
              <a:rPr lang="en-GB" sz="1600" dirty="0" smtClean="0">
                <a:latin typeface="Segoe UI" panose="020B0502040204020203" pitchFamily="34" charset="0"/>
                <a:cs typeface="Segoe UI" panose="020B0502040204020203" pitchFamily="34" charset="0"/>
              </a:rPr>
              <a:t>του αντίκτυπου </a:t>
            </a:r>
            <a:r>
              <a:rPr lang="en-GB" sz="1600" dirty="0">
                <a:latin typeface="Segoe UI" panose="020B0502040204020203" pitchFamily="34" charset="0"/>
                <a:cs typeface="Segoe UI" panose="020B0502040204020203" pitchFamily="34" charset="0"/>
              </a:rPr>
              <a:t>ήταν να </a:t>
            </a:r>
            <a:r>
              <a:rPr lang="en-GB" sz="1600" b="1" dirty="0">
                <a:latin typeface="Segoe UI" panose="020B0502040204020203" pitchFamily="34" charset="0"/>
                <a:cs typeface="Segoe UI" panose="020B0502040204020203" pitchFamily="34" charset="0"/>
              </a:rPr>
              <a:t>εξαλειφθεί </a:t>
            </a:r>
            <a:r>
              <a:rPr lang="en-GB" sz="1600" dirty="0">
                <a:latin typeface="Segoe UI" panose="020B0502040204020203" pitchFamily="34" charset="0"/>
                <a:cs typeface="Segoe UI" panose="020B0502040204020203" pitchFamily="34" charset="0"/>
              </a:rPr>
              <a:t>η</a:t>
            </a:r>
            <a:r>
              <a:rPr lang="en-GB" sz="1600" b="1" dirty="0">
                <a:latin typeface="Segoe UI" panose="020B0502040204020203" pitchFamily="34" charset="0"/>
                <a:cs typeface="Segoe UI" panose="020B0502040204020203" pitchFamily="34" charset="0"/>
              </a:rPr>
              <a:t> άσκοπη, αποφεύξιμη τύφλωση. </a:t>
            </a:r>
            <a:endParaRPr lang="en-GB" sz="1600" dirty="0" smtClean="0">
              <a:latin typeface="Segoe UI" panose="020B0502040204020203" pitchFamily="34" charset="0"/>
              <a:cs typeface="Segoe UI" panose="020B0502040204020203" pitchFamily="34" charset="0"/>
            </a:endParaRPr>
          </a:p>
          <a:p>
            <a:pPr>
              <a:spcAft>
                <a:spcPts val="1000"/>
              </a:spcAft>
            </a:pPr>
            <a:r>
              <a:rPr lang="en-GB" sz="1600" dirty="0">
                <a:latin typeface="Segoe UI" panose="020B0502040204020203" pitchFamily="34" charset="0"/>
                <a:cs typeface="Segoe UI" panose="020B0502040204020203" pitchFamily="34" charset="0"/>
                <a:hlinkClick r:id="rId7"/>
              </a:rPr>
              <a:t>https://socialbusinessdesign.org/aravind-business-model-case-study/</a:t>
            </a:r>
            <a:endParaRPr lang="en-GB" sz="1600"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8"/>
          <a:stretch>
            <a:fillRect/>
          </a:stretch>
        </p:blipFill>
        <p:spPr>
          <a:xfrm>
            <a:off x="8047713" y="2464394"/>
            <a:ext cx="4144287" cy="2428787"/>
          </a:xfrm>
          <a:prstGeom prst="rect">
            <a:avLst/>
          </a:prstGeom>
        </p:spPr>
      </p:pic>
      <p:sp>
        <p:nvSpPr>
          <p:cNvPr id="11" name="Rectangle 10"/>
          <p:cNvSpPr/>
          <p:nvPr/>
        </p:nvSpPr>
        <p:spPr>
          <a:xfrm>
            <a:off x="8047713" y="4893180"/>
            <a:ext cx="4144286" cy="430887"/>
          </a:xfrm>
          <a:prstGeom prst="rect">
            <a:avLst/>
          </a:prstGeom>
        </p:spPr>
        <p:txBody>
          <a:bodyPr wrap="square">
            <a:spAutoFit/>
          </a:bodyPr>
          <a:lstStyle/>
          <a:p>
            <a:r>
              <a:rPr lang="en-US" sz="1100" i="1" dirty="0" smtClean="0">
                <a:latin typeface="Segoe UI" panose="020B0502040204020203" pitchFamily="34" charset="0"/>
                <a:cs typeface="Segoe UI" panose="020B0502040204020203" pitchFamily="34" charset="0"/>
              </a:rPr>
              <a:t>Πηγή: </a:t>
            </a:r>
            <a:r>
              <a:rPr lang="en-US" sz="1100" i="1" dirty="0">
                <a:latin typeface="Segoe UI" panose="020B0502040204020203" pitchFamily="34" charset="0"/>
                <a:cs typeface="Segoe UI" panose="020B0502040204020203" pitchFamily="34" charset="0"/>
                <a:hlinkClick r:id="rId7"/>
              </a:rPr>
              <a:t>https:</a:t>
            </a:r>
            <a:r>
              <a:rPr lang="en-US" sz="1100" i="1" dirty="0" smtClean="0">
                <a:latin typeface="Segoe UI" panose="020B0502040204020203" pitchFamily="34" charset="0"/>
                <a:cs typeface="Segoe UI" panose="020B0502040204020203" pitchFamily="34" charset="0"/>
                <a:hlinkClick r:id="rId7"/>
              </a:rPr>
              <a:t>//socialbusinessdesign.org/aravind-business-model-case-study/</a:t>
            </a:r>
            <a:endParaRPr lang="en-US" sz="1100" i="1"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7712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Πρόσθετες συνιστώσες</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9087129" cy="3908762"/>
          </a:xfrm>
          <a:prstGeom prst="rect">
            <a:avLst/>
          </a:prstGeom>
          <a:noFill/>
        </p:spPr>
        <p:txBody>
          <a:bodyPr wrap="square" rtlCol="0">
            <a:spAutoFit/>
          </a:bodyPr>
          <a:lstStyle/>
          <a:p>
            <a:pPr marL="342900" indent="-342900">
              <a:lnSpc>
                <a:spcPct val="200000"/>
              </a:lnSpc>
              <a:buFont typeface="+mj-lt"/>
              <a:buAutoNum type="arabicPeriod" startAt="2"/>
            </a:pPr>
            <a:r>
              <a:rPr lang="en-US" b="1" dirty="0" smtClean="0">
                <a:latin typeface="Segoe UI" panose="020B0502040204020203" pitchFamily="34" charset="0"/>
                <a:cs typeface="Segoe UI" panose="020B0502040204020203" pitchFamily="34" charset="0"/>
              </a:rPr>
              <a:t>Δικαιούχοι</a:t>
            </a:r>
          </a:p>
          <a:p>
            <a:endParaRPr lang="en-US" sz="1400"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Είναι οι </a:t>
            </a:r>
            <a:r>
              <a:rPr lang="en-GB" dirty="0">
                <a:latin typeface="Segoe UI" panose="020B0502040204020203" pitchFamily="34" charset="0"/>
                <a:cs typeface="Segoe UI" panose="020B0502040204020203" pitchFamily="34" charset="0"/>
              </a:rPr>
              <a:t>άνθρωποι που επηρεάζονται άμεσα από το πρόβλημα, συνδέονται με την κοινωνική αποστολή και είναι αυτοί που θα πρέπει να επωφεληθούν περισσότερο από τις δραστηριότητες της επιχείρησης</a:t>
            </a:r>
            <a:r>
              <a:rPr lang="en-GB" dirty="0" smtClean="0">
                <a:latin typeface="Segoe UI" panose="020B0502040204020203" pitchFamily="34" charset="0"/>
                <a:cs typeface="Segoe UI" panose="020B0502040204020203" pitchFamily="34" charset="0"/>
              </a:rPr>
              <a:t>.</a:t>
            </a:r>
          </a:p>
          <a:p>
            <a:endParaRPr lang="en-GB" b="1"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Πελάτες είναι οι </a:t>
            </a:r>
            <a:r>
              <a:rPr lang="en-GB" dirty="0">
                <a:latin typeface="Segoe UI" panose="020B0502040204020203" pitchFamily="34" charset="0"/>
                <a:cs typeface="Segoe UI" panose="020B0502040204020203" pitchFamily="34" charset="0"/>
              </a:rPr>
              <a:t>δικαιούχοι που έχουν την οικονομική δυνατότητα να πληρώσουν για το προϊόν ή/και την υπηρεσία που πωλείται από την κοινωνική επιχείρηση</a:t>
            </a:r>
            <a:r>
              <a:rPr lang="en-GB" dirty="0" smtClean="0">
                <a:latin typeface="Segoe UI" panose="020B0502040204020203" pitchFamily="34" charset="0"/>
                <a:cs typeface="Segoe UI" panose="020B0502040204020203" pitchFamily="34" charset="0"/>
              </a:rPr>
              <a:t>. Ωστόσο, υπάρχουν ορισμένοι </a:t>
            </a:r>
            <a:r>
              <a:rPr lang="en-GB" dirty="0">
                <a:latin typeface="Segoe UI" panose="020B0502040204020203" pitchFamily="34" charset="0"/>
                <a:cs typeface="Segoe UI" panose="020B0502040204020203" pitchFamily="34" charset="0"/>
              </a:rPr>
              <a:t>δικαιούχοι </a:t>
            </a:r>
            <a:r>
              <a:rPr lang="en-GB" dirty="0" smtClean="0">
                <a:latin typeface="Segoe UI" panose="020B0502040204020203" pitchFamily="34" charset="0"/>
                <a:cs typeface="Segoe UI" panose="020B0502040204020203" pitchFamily="34" charset="0"/>
              </a:rPr>
              <a:t>που </a:t>
            </a:r>
            <a:r>
              <a:rPr lang="en-GB" dirty="0">
                <a:latin typeface="Segoe UI" panose="020B0502040204020203" pitchFamily="34" charset="0"/>
                <a:cs typeface="Segoe UI" panose="020B0502040204020203" pitchFamily="34" charset="0"/>
              </a:rPr>
              <a:t>δεν είναι </a:t>
            </a:r>
            <a:r>
              <a:rPr lang="en-GB" dirty="0" smtClean="0">
                <a:latin typeface="Segoe UI" panose="020B0502040204020203" pitchFamily="34" charset="0"/>
                <a:cs typeface="Segoe UI" panose="020B0502040204020203" pitchFamily="34" charset="0"/>
              </a:rPr>
              <a:t>σε θέση </a:t>
            </a:r>
            <a:r>
              <a:rPr lang="en-GB" dirty="0">
                <a:latin typeface="Segoe UI" panose="020B0502040204020203" pitchFamily="34" charset="0"/>
                <a:cs typeface="Segoe UI" panose="020B0502040204020203" pitchFamily="34" charset="0"/>
              </a:rPr>
              <a:t>να πληρώσουν για την αξία που λαμβάνουν.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Στην </a:t>
            </a:r>
            <a:r>
              <a:rPr lang="en-GB" dirty="0">
                <a:latin typeface="Segoe UI" panose="020B0502040204020203" pitchFamily="34" charset="0"/>
                <a:cs typeface="Segoe UI" panose="020B0502040204020203" pitchFamily="34" charset="0"/>
              </a:rPr>
              <a:t>κοινωνική </a:t>
            </a:r>
            <a:r>
              <a:rPr lang="en-GB" dirty="0" smtClean="0">
                <a:latin typeface="Segoe UI" panose="020B0502040204020203" pitchFamily="34" charset="0"/>
                <a:cs typeface="Segoe UI" panose="020B0502040204020203" pitchFamily="34" charset="0"/>
              </a:rPr>
              <a:t>επιχειρηματικότητα, υπάρχει </a:t>
            </a:r>
            <a:r>
              <a:rPr lang="en-GB" dirty="0">
                <a:latin typeface="Segoe UI" panose="020B0502040204020203" pitchFamily="34" charset="0"/>
                <a:cs typeface="Segoe UI" panose="020B0502040204020203" pitchFamily="34" charset="0"/>
              </a:rPr>
              <a:t>αναντιστοιχία μεταξύ των "δικαιούχων" (άνθρωποι που βρίσκονται στο επίκεντρο της αποστολής μιας κοινωνικής επιχείρησης) και των "πελατών" (άνθρωποι/οργανισμοί που τελικά πληρώνουν για την παρέμβαση</a:t>
            </a:r>
            <a:r>
              <a:rPr lang="en-GB" dirty="0" smtClean="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515977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Πρόσθετες συνιστώσες</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458728"/>
            <a:ext cx="5978169" cy="3508653"/>
          </a:xfrm>
          <a:prstGeom prst="rect">
            <a:avLst/>
          </a:prstGeom>
          <a:noFill/>
        </p:spPr>
        <p:txBody>
          <a:bodyPr wrap="square" rtlCol="0">
            <a:spAutoFit/>
          </a:bodyPr>
          <a:lstStyle/>
          <a:p>
            <a:pPr marL="342900" indent="-342900">
              <a:buFont typeface="+mj-lt"/>
              <a:buAutoNum type="arabicPeriod" startAt="2"/>
            </a:pPr>
            <a:r>
              <a:rPr lang="en-US" b="1" dirty="0" smtClean="0">
                <a:latin typeface="Segoe UI" panose="020B0502040204020203" pitchFamily="34" charset="0"/>
                <a:cs typeface="Segoe UI" panose="020B0502040204020203" pitchFamily="34" charset="0"/>
              </a:rPr>
              <a:t>Δικαιούχοι</a:t>
            </a:r>
          </a:p>
          <a:p>
            <a:endParaRPr lang="en-US" sz="1200" b="1" dirty="0" smtClean="0">
              <a:latin typeface="Segoe UI" panose="020B0502040204020203" pitchFamily="34" charset="0"/>
              <a:cs typeface="Segoe UI" panose="020B0502040204020203" pitchFamily="34" charset="0"/>
            </a:endParaRPr>
          </a:p>
          <a:p>
            <a:r>
              <a:rPr lang="en-GB" b="1" u="sng" dirty="0" smtClean="0">
                <a:latin typeface="Segoe UI" panose="020B0502040204020203" pitchFamily="34" charset="0"/>
                <a:cs typeface="Segoe UI" panose="020B0502040204020203" pitchFamily="34" charset="0"/>
              </a:rPr>
              <a:t>Παράδειγμα: </a:t>
            </a:r>
            <a:r>
              <a:rPr lang="en-US" u="sng" dirty="0" err="1" smtClean="0">
                <a:latin typeface="Segoe UI" panose="020B0502040204020203" pitchFamily="34" charset="0"/>
                <a:cs typeface="Segoe UI" panose="020B0502040204020203" pitchFamily="34" charset="0"/>
              </a:rPr>
              <a:t>Aravind </a:t>
            </a:r>
            <a:r>
              <a:rPr lang="aa-ET" u="sng" dirty="0" smtClean="0">
                <a:latin typeface="Segoe UI" panose="020B0502040204020203" pitchFamily="34" charset="0"/>
                <a:cs typeface="Segoe UI" panose="020B0502040204020203" pitchFamily="34" charset="0"/>
              </a:rPr>
              <a:t>- </a:t>
            </a:r>
            <a:r>
              <a:rPr lang="en-GB" u="sng" dirty="0" smtClean="0">
                <a:latin typeface="Segoe UI" panose="020B0502040204020203" pitchFamily="34" charset="0"/>
                <a:cs typeface="Segoe UI" panose="020B0502040204020203" pitchFamily="34" charset="0"/>
              </a:rPr>
              <a:t>Εξάλειψη της </a:t>
            </a:r>
            <a:r>
              <a:rPr lang="en-GB" u="sng" dirty="0">
                <a:latin typeface="Segoe UI" panose="020B0502040204020203" pitchFamily="34" charset="0"/>
                <a:cs typeface="Segoe UI" panose="020B0502040204020203" pitchFamily="34" charset="0"/>
              </a:rPr>
              <a:t>άσκοπης τύφλωσης στην Ινδία</a:t>
            </a:r>
          </a:p>
          <a:p>
            <a:endParaRPr lang="en-GB" sz="1200" b="1"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Θα μπορούσατε να πείτε ότι </a:t>
            </a:r>
            <a:r>
              <a:rPr lang="en-GB" dirty="0" err="1">
                <a:latin typeface="Segoe UI" panose="020B0502040204020203" pitchFamily="34" charset="0"/>
                <a:cs typeface="Segoe UI" panose="020B0502040204020203" pitchFamily="34" charset="0"/>
              </a:rPr>
              <a:t>η Aravind </a:t>
            </a:r>
            <a:r>
              <a:rPr lang="en-GB" dirty="0">
                <a:latin typeface="Segoe UI" panose="020B0502040204020203" pitchFamily="34" charset="0"/>
                <a:cs typeface="Segoe UI" panose="020B0502040204020203" pitchFamily="34" charset="0"/>
              </a:rPr>
              <a:t>υποστηρίζει </a:t>
            </a:r>
            <a:r>
              <a:rPr lang="en-GB" b="1" dirty="0">
                <a:latin typeface="Segoe UI" panose="020B0502040204020203" pitchFamily="34" charset="0"/>
                <a:cs typeface="Segoe UI" panose="020B0502040204020203" pitchFamily="34" charset="0"/>
              </a:rPr>
              <a:t>άτομα με προβλήματα όρασης </a:t>
            </a:r>
            <a:r>
              <a:rPr lang="en-GB" dirty="0">
                <a:latin typeface="Segoe UI" panose="020B0502040204020203" pitchFamily="34" charset="0"/>
                <a:cs typeface="Segoe UI" panose="020B0502040204020203" pitchFamily="34" charset="0"/>
              </a:rPr>
              <a:t>όλων των ειδών. Ωστόσο, οι </a:t>
            </a:r>
            <a:r>
              <a:rPr lang="en-GB" b="1" dirty="0">
                <a:latin typeface="Segoe UI" panose="020B0502040204020203" pitchFamily="34" charset="0"/>
                <a:cs typeface="Segoe UI" panose="020B0502040204020203" pitchFamily="34" charset="0"/>
              </a:rPr>
              <a:t>πραγματικοί πρωταρχικοί δικαιούχοι είναι οι μη προνομιούχοι </a:t>
            </a:r>
            <a:r>
              <a:rPr lang="en-GB" b="1" dirty="0" smtClean="0">
                <a:latin typeface="Segoe UI" panose="020B0502040204020203" pitchFamily="34" charset="0"/>
                <a:cs typeface="Segoe UI" panose="020B0502040204020203" pitchFamily="34" charset="0"/>
              </a:rPr>
              <a:t>Ινδοί</a:t>
            </a:r>
            <a:r>
              <a:rPr lang="en-GB" dirty="0" smtClean="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οι οποίοι δεν έχουν την οικονομική δυνατότητα να πληρώσουν για θεραπείες.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Στην </a:t>
            </a:r>
            <a:r>
              <a:rPr lang="en-GB" dirty="0">
                <a:latin typeface="Segoe UI" panose="020B0502040204020203" pitchFamily="34" charset="0"/>
                <a:cs typeface="Segoe UI" panose="020B0502040204020203" pitchFamily="34" charset="0"/>
              </a:rPr>
              <a:t>πραγματικότητα, </a:t>
            </a:r>
            <a:r>
              <a:rPr lang="en-GB" dirty="0" err="1">
                <a:latin typeface="Segoe UI" panose="020B0502040204020203" pitchFamily="34" charset="0"/>
                <a:cs typeface="Segoe UI" panose="020B0502040204020203" pitchFamily="34" charset="0"/>
              </a:rPr>
              <a:t>η Aravind </a:t>
            </a:r>
            <a:r>
              <a:rPr lang="en-GB" dirty="0" smtClean="0">
                <a:latin typeface="Segoe UI" panose="020B0502040204020203" pitchFamily="34" charset="0"/>
                <a:cs typeface="Segoe UI" panose="020B0502040204020203" pitchFamily="34" charset="0"/>
              </a:rPr>
              <a:t>προσπαθεί να δώσει πρόσβαση σε </a:t>
            </a:r>
            <a:r>
              <a:rPr lang="en-GB" dirty="0">
                <a:latin typeface="Segoe UI" panose="020B0502040204020203" pitchFamily="34" charset="0"/>
                <a:cs typeface="Segoe UI" panose="020B0502040204020203" pitchFamily="34" charset="0"/>
              </a:rPr>
              <a:t>κατάλληλη </a:t>
            </a:r>
            <a:r>
              <a:rPr lang="en-GB" dirty="0" smtClean="0">
                <a:latin typeface="Segoe UI" panose="020B0502040204020203" pitchFamily="34" charset="0"/>
                <a:cs typeface="Segoe UI" panose="020B0502040204020203" pitchFamily="34" charset="0"/>
              </a:rPr>
              <a:t>φροντίδα σε κάθε άτομο </a:t>
            </a:r>
            <a:r>
              <a:rPr lang="en-GB" dirty="0">
                <a:latin typeface="Segoe UI" panose="020B0502040204020203" pitchFamily="34" charset="0"/>
                <a:cs typeface="Segoe UI" panose="020B0502040204020203" pitchFamily="34" charset="0"/>
              </a:rPr>
              <a:t>με προβλήματα όρασης, ανεξάρτητα από τη δυνατότητά του να πληρώσει γι' αυτό. Έτσι, αυτός είναι ο πραγματικός στόχος των δικαιούχων τους</a:t>
            </a:r>
            <a:r>
              <a:rPr lang="en-GB" dirty="0">
                <a:latin typeface="Segoe UI" panose="020B0502040204020203" pitchFamily="34" charset="0"/>
                <a:cs typeface="Segoe UI" panose="020B0502040204020203" pitchFamily="34" charset="0"/>
                <a:hlinkClick r:id="rId7"/>
              </a:rPr>
              <a:t>. </a:t>
            </a:r>
            <a:endParaRPr lang="en-GB" dirty="0" smtClean="0">
              <a:latin typeface="Segoe UI" panose="020B0502040204020203" pitchFamily="34" charset="0"/>
              <a:cs typeface="Segoe UI" panose="020B0502040204020203" pitchFamily="34" charset="0"/>
              <a:hlinkClick r:id="rId7"/>
            </a:endParaRPr>
          </a:p>
        </p:txBody>
      </p:sp>
      <p:pic>
        <p:nvPicPr>
          <p:cNvPr id="2" name="Picture 1"/>
          <p:cNvPicPr>
            <a:picLocks noChangeAspect="1"/>
          </p:cNvPicPr>
          <p:nvPr/>
        </p:nvPicPr>
        <p:blipFill>
          <a:blip r:embed="rId8"/>
          <a:stretch>
            <a:fillRect/>
          </a:stretch>
        </p:blipFill>
        <p:spPr>
          <a:xfrm>
            <a:off x="7360920" y="1465224"/>
            <a:ext cx="4837174" cy="4287495"/>
          </a:xfrm>
          <a:prstGeom prst="rect">
            <a:avLst/>
          </a:prstGeom>
        </p:spPr>
      </p:pic>
      <p:sp>
        <p:nvSpPr>
          <p:cNvPr id="4" name="Rectangle 3"/>
          <p:cNvSpPr/>
          <p:nvPr/>
        </p:nvSpPr>
        <p:spPr>
          <a:xfrm>
            <a:off x="9019336" y="5752719"/>
            <a:ext cx="3172663" cy="261610"/>
          </a:xfrm>
          <a:prstGeom prst="rect">
            <a:avLst/>
          </a:prstGeom>
        </p:spPr>
        <p:txBody>
          <a:bodyPr wrap="none">
            <a:spAutoFit/>
          </a:bodyPr>
          <a:lstStyle/>
          <a:p>
            <a:r>
              <a:rPr lang="en-US" sz="1100" i="1" dirty="0">
                <a:latin typeface="Segoe UI" panose="020B0502040204020203" pitchFamily="34" charset="0"/>
                <a:cs typeface="Segoe UI" panose="020B0502040204020203" pitchFamily="34" charset="0"/>
              </a:rPr>
              <a:t>(</a:t>
            </a:r>
            <a:r>
              <a:rPr lang="en-US" sz="1100" i="1" dirty="0" smtClean="0">
                <a:latin typeface="Segoe UI" panose="020B0502040204020203" pitchFamily="34" charset="0"/>
                <a:cs typeface="Segoe UI" panose="020B0502040204020203" pitchFamily="34" charset="0"/>
              </a:rPr>
              <a:t>Πηγή: </a:t>
            </a:r>
            <a:r>
              <a:rPr lang="en-US" sz="1100" i="1" dirty="0">
                <a:latin typeface="Segoe UI" panose="020B0502040204020203" pitchFamily="34" charset="0"/>
                <a:cs typeface="Segoe UI" panose="020B0502040204020203" pitchFamily="34" charset="0"/>
                <a:hlinkClick r:id="rId9"/>
              </a:rPr>
              <a:t>https:</a:t>
            </a:r>
            <a:r>
              <a:rPr lang="en-US" sz="1100" i="1" dirty="0" smtClean="0">
                <a:latin typeface="Segoe UI" panose="020B0502040204020203" pitchFamily="34" charset="0"/>
                <a:cs typeface="Segoe UI" panose="020B0502040204020203" pitchFamily="34" charset="0"/>
              </a:rPr>
              <a:t>//bmtoolbox.net/stories/aravind/)</a:t>
            </a:r>
          </a:p>
        </p:txBody>
      </p:sp>
    </p:spTree>
    <p:extLst>
      <p:ext uri="{BB962C8B-B14F-4D97-AF65-F5344CB8AC3E}">
        <p14:creationId xmlns:p14="http://schemas.microsoft.com/office/powerpoint/2010/main" val="12508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Πρόσθετες συνιστώσες</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96555"/>
            <a:ext cx="4679721" cy="3908762"/>
          </a:xfrm>
          <a:prstGeom prst="rect">
            <a:avLst/>
          </a:prstGeom>
          <a:noFill/>
        </p:spPr>
        <p:txBody>
          <a:bodyPr wrap="square" rtlCol="0">
            <a:spAutoFit/>
          </a:bodyPr>
          <a:lstStyle/>
          <a:p>
            <a:pPr marL="342900" indent="-342900">
              <a:buFont typeface="+mj-lt"/>
              <a:buAutoNum type="arabicPeriod" startAt="3"/>
            </a:pPr>
            <a:r>
              <a:rPr lang="en-US" b="1" dirty="0" smtClean="0">
                <a:latin typeface="Segoe UI" panose="020B0502040204020203" pitchFamily="34" charset="0"/>
                <a:cs typeface="Segoe UI" panose="020B0502040204020203" pitchFamily="34" charset="0"/>
              </a:rPr>
              <a:t>Πλεόνασμα</a:t>
            </a:r>
          </a:p>
          <a:p>
            <a:endParaRPr lang="en-GB" sz="1400"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Δεδομένου ότι το SBMC </a:t>
            </a:r>
            <a:r>
              <a:rPr lang="en-GB" dirty="0">
                <a:latin typeface="Segoe UI" panose="020B0502040204020203" pitchFamily="34" charset="0"/>
                <a:cs typeface="Segoe UI" panose="020B0502040204020203" pitchFamily="34" charset="0"/>
              </a:rPr>
              <a:t>περιλαμβάνει το </a:t>
            </a:r>
            <a:r>
              <a:rPr lang="en-GB" dirty="0" smtClean="0">
                <a:latin typeface="Segoe UI" panose="020B0502040204020203" pitchFamily="34" charset="0"/>
                <a:cs typeface="Segoe UI" panose="020B0502040204020203" pitchFamily="34" charset="0"/>
              </a:rPr>
              <a:t>στοιχείο </a:t>
            </a:r>
            <a:r>
              <a:rPr lang="en-GB" dirty="0">
                <a:latin typeface="Segoe UI" panose="020B0502040204020203" pitchFamily="34" charset="0"/>
                <a:cs typeface="Segoe UI" panose="020B0502040204020203" pitchFamily="34" charset="0"/>
              </a:rPr>
              <a:t>των </a:t>
            </a:r>
            <a:r>
              <a:rPr lang="en-GB" dirty="0" smtClean="0">
                <a:latin typeface="Segoe UI" panose="020B0502040204020203" pitchFamily="34" charset="0"/>
                <a:cs typeface="Segoe UI" panose="020B0502040204020203" pitchFamily="34" charset="0"/>
              </a:rPr>
              <a:t>"δικαιούχων", θα πρέπει να σκεφτείτε </a:t>
            </a:r>
            <a:r>
              <a:rPr lang="en-GB" dirty="0">
                <a:latin typeface="Segoe UI" panose="020B0502040204020203" pitchFamily="34" charset="0"/>
                <a:cs typeface="Segoe UI" panose="020B0502040204020203" pitchFamily="34" charset="0"/>
              </a:rPr>
              <a:t>να επανεπενδύσετε το μεγαλύτερο μέρος του </a:t>
            </a:r>
            <a:r>
              <a:rPr lang="en-GB" dirty="0" smtClean="0">
                <a:latin typeface="Segoe UI" panose="020B0502040204020203" pitchFamily="34" charset="0"/>
                <a:cs typeface="Segoe UI" panose="020B0502040204020203" pitchFamily="34" charset="0"/>
              </a:rPr>
              <a:t>πλεονάσματός σας, </a:t>
            </a:r>
            <a:r>
              <a:rPr lang="en-GB" dirty="0">
                <a:latin typeface="Segoe UI" panose="020B0502040204020203" pitchFamily="34" charset="0"/>
                <a:cs typeface="Segoe UI" panose="020B0502040204020203" pitchFamily="34" charset="0"/>
              </a:rPr>
              <a:t>το οποίο τελικά θα συμβάλει στην εκπλήρωση της αποστολής </a:t>
            </a:r>
            <a:r>
              <a:rPr lang="en-GB" dirty="0" smtClean="0">
                <a:latin typeface="Segoe UI" panose="020B0502040204020203" pitchFamily="34" charset="0"/>
                <a:cs typeface="Segoe UI" panose="020B0502040204020203" pitchFamily="34" charset="0"/>
              </a:rPr>
              <a:t>σας. </a:t>
            </a:r>
          </a:p>
          <a:p>
            <a:endParaRPr lang="en-GB"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Το μοντέλο </a:t>
            </a:r>
            <a:r>
              <a:rPr lang="en-GB" dirty="0">
                <a:latin typeface="Segoe UI" panose="020B0502040204020203" pitchFamily="34" charset="0"/>
                <a:cs typeface="Segoe UI" panose="020B0502040204020203" pitchFamily="34" charset="0"/>
              </a:rPr>
              <a:t>εσόδων </a:t>
            </a:r>
            <a:r>
              <a:rPr lang="en-GB" dirty="0" err="1" smtClean="0">
                <a:latin typeface="Segoe UI" panose="020B0502040204020203" pitchFamily="34" charset="0"/>
                <a:cs typeface="Segoe UI" panose="020B0502040204020203" pitchFamily="34" charset="0"/>
              </a:rPr>
              <a:t>της </a:t>
            </a:r>
            <a:r>
              <a:rPr lang="en-GB" b="1" dirty="0" err="1" smtClean="0">
                <a:latin typeface="Segoe UI" panose="020B0502040204020203" pitchFamily="34" charset="0"/>
                <a:cs typeface="Segoe UI" panose="020B0502040204020203" pitchFamily="34" charset="0"/>
              </a:rPr>
              <a:t>Aravind </a:t>
            </a:r>
            <a:r>
              <a:rPr lang="en-GB" dirty="0" smtClean="0">
                <a:latin typeface="Segoe UI" panose="020B0502040204020203" pitchFamily="34" charset="0"/>
                <a:cs typeface="Segoe UI" panose="020B0502040204020203" pitchFamily="34" charset="0"/>
              </a:rPr>
              <a:t>περιλαμβάνει χορηγούς </a:t>
            </a:r>
            <a:r>
              <a:rPr lang="en-GB" dirty="0">
                <a:latin typeface="Segoe UI" panose="020B0502040204020203" pitchFamily="34" charset="0"/>
                <a:cs typeface="Segoe UI" panose="020B0502040204020203" pitchFamily="34" charset="0"/>
              </a:rPr>
              <a:t>και ιδιώτες δωρητές </a:t>
            </a:r>
            <a:r>
              <a:rPr lang="en-GB" dirty="0" smtClean="0">
                <a:latin typeface="Segoe UI" panose="020B0502040204020203" pitchFamily="34" charset="0"/>
                <a:cs typeface="Segoe UI" panose="020B0502040204020203" pitchFamily="34" charset="0"/>
              </a:rPr>
              <a:t>οι οποίοι συνεισφέρουν </a:t>
            </a:r>
            <a:r>
              <a:rPr lang="en-GB" dirty="0">
                <a:latin typeface="Segoe UI" panose="020B0502040204020203" pitchFamily="34" charset="0"/>
                <a:cs typeface="Segoe UI" panose="020B0502040204020203" pitchFamily="34" charset="0"/>
              </a:rPr>
              <a:t>για να δημιουργήσουν πρόσθετες ροές εσόδων, οι οποίες στη συνέχεια επανεπενδύονται σε </a:t>
            </a:r>
            <a:r>
              <a:rPr lang="en-GB" b="1" dirty="0">
                <a:latin typeface="Segoe UI" panose="020B0502040204020203" pitchFamily="34" charset="0"/>
                <a:cs typeface="Segoe UI" panose="020B0502040204020203" pitchFamily="34" charset="0"/>
              </a:rPr>
              <a:t>δωρεάν χειρουργικές επεμβάσεις </a:t>
            </a:r>
            <a:r>
              <a:rPr lang="en-GB" dirty="0">
                <a:latin typeface="Segoe UI" panose="020B0502040204020203" pitchFamily="34" charset="0"/>
                <a:cs typeface="Segoe UI" panose="020B0502040204020203" pitchFamily="34" charset="0"/>
              </a:rPr>
              <a:t>για μη προνομιούχους ασθενείς και σε </a:t>
            </a:r>
            <a:r>
              <a:rPr lang="en-GB" b="1" dirty="0">
                <a:latin typeface="Segoe UI" panose="020B0502040204020203" pitchFamily="34" charset="0"/>
                <a:cs typeface="Segoe UI" panose="020B0502040204020203" pitchFamily="34" charset="0"/>
              </a:rPr>
              <a:t>δραστηριότητες Ε&amp;Α</a:t>
            </a:r>
            <a:r>
              <a:rPr lang="en-GB" dirty="0" smtClean="0">
                <a:latin typeface="Segoe UI" panose="020B0502040204020203" pitchFamily="34"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7"/>
          <a:stretch>
            <a:fillRect/>
          </a:stretch>
        </p:blipFill>
        <p:spPr>
          <a:xfrm>
            <a:off x="5971033" y="1478703"/>
            <a:ext cx="6220968" cy="3785763"/>
          </a:xfrm>
          <a:prstGeom prst="rect">
            <a:avLst/>
          </a:prstGeom>
        </p:spPr>
      </p:pic>
      <p:sp>
        <p:nvSpPr>
          <p:cNvPr id="4" name="Rectangle 3"/>
          <p:cNvSpPr/>
          <p:nvPr/>
        </p:nvSpPr>
        <p:spPr>
          <a:xfrm>
            <a:off x="6704074" y="5205317"/>
            <a:ext cx="4879848" cy="261610"/>
          </a:xfrm>
          <a:prstGeom prst="rect">
            <a:avLst/>
          </a:prstGeom>
        </p:spPr>
        <p:txBody>
          <a:bodyPr wrap="square">
            <a:spAutoFit/>
          </a:bodyPr>
          <a:lstStyle/>
          <a:p>
            <a:r>
              <a:rPr lang="en-US" sz="1100" i="1" dirty="0" smtClean="0">
                <a:latin typeface="Segoe UI" panose="020B0502040204020203" pitchFamily="34" charset="0"/>
                <a:cs typeface="Segoe UI" panose="020B0502040204020203" pitchFamily="34" charset="0"/>
              </a:rPr>
              <a:t>Πηγή: </a:t>
            </a:r>
            <a:r>
              <a:rPr lang="en-US" sz="1100" i="1" dirty="0">
                <a:latin typeface="Segoe UI" panose="020B0502040204020203" pitchFamily="34" charset="0"/>
                <a:cs typeface="Segoe UI" panose="020B0502040204020203" pitchFamily="34" charset="0"/>
                <a:hlinkClick r:id="rId8"/>
              </a:rPr>
              <a:t>https:</a:t>
            </a:r>
            <a:r>
              <a:rPr lang="en-US" sz="1100" i="1" dirty="0" smtClean="0">
                <a:latin typeface="Segoe UI" panose="020B0502040204020203" pitchFamily="34" charset="0"/>
                <a:cs typeface="Segoe UI" panose="020B0502040204020203" pitchFamily="34" charset="0"/>
                <a:hlinkClick r:id="rId8"/>
              </a:rPr>
              <a:t>//socialbusinessdesign.org/aravind-business-model-case-study/</a:t>
            </a:r>
            <a:endParaRPr lang="en-US" sz="1100" i="1"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99780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smtClean="0">
                <a:solidFill>
                  <a:srgbClr val="29BA86"/>
                </a:solidFill>
                <a:latin typeface="Segoe UI" panose="020B0502040204020203" pitchFamily="34" charset="0"/>
                <a:cs typeface="Segoe UI" panose="020B0502040204020203" pitchFamily="34" charset="0"/>
              </a:rPr>
              <a:t>Πρόσθετη δραστηριότητα</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249601"/>
            <a:ext cx="9187713" cy="369332"/>
          </a:xfrm>
          <a:prstGeom prst="rect">
            <a:avLst/>
          </a:prstGeom>
          <a:noFill/>
        </p:spPr>
        <p:txBody>
          <a:bodyPr wrap="square" rtlCol="0">
            <a:spAutoFit/>
          </a:bodyPr>
          <a:lstStyle/>
          <a:p>
            <a:r>
              <a:rPr lang="en-GB" dirty="0" smtClean="0">
                <a:latin typeface="Segoe UI" panose="020B0502040204020203" pitchFamily="34" charset="0"/>
                <a:cs typeface="Segoe UI" panose="020B0502040204020203" pitchFamily="34" charset="0"/>
              </a:rPr>
              <a:t>Επίσκεψη: </a:t>
            </a:r>
            <a:r>
              <a:rPr lang="en-US" dirty="0">
                <a:latin typeface="Segoe UI" panose="020B0502040204020203" pitchFamily="34" charset="0"/>
                <a:cs typeface="Segoe UI" panose="020B0502040204020203" pitchFamily="34" charset="0"/>
                <a:hlinkClick r:id="rId7"/>
              </a:rPr>
              <a:t>https:</a:t>
            </a:r>
            <a:r>
              <a:rPr lang="en-US" dirty="0" smtClean="0">
                <a:latin typeface="Segoe UI" panose="020B0502040204020203" pitchFamily="34" charset="0"/>
                <a:cs typeface="Segoe UI" panose="020B0502040204020203" pitchFamily="34" charset="0"/>
                <a:hlinkClick r:id="rId7"/>
              </a:rPr>
              <a:t>//socialbusinessdesign.org/recyclepoints-business-model-case-study/</a:t>
            </a:r>
            <a:endParaRPr lang="en-US"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33171" y="1875009"/>
            <a:ext cx="8283981" cy="2308324"/>
          </a:xfrm>
          <a:prstGeom prst="rect">
            <a:avLst/>
          </a:prstGeom>
          <a:noFill/>
        </p:spPr>
        <p:txBody>
          <a:bodyPr wrap="square" rtlCol="0">
            <a:spAutoFit/>
          </a:bodyPr>
          <a:lstStyle/>
          <a:p>
            <a:pPr marL="342900" indent="-342900">
              <a:buFont typeface="+mj-lt"/>
              <a:buAutoNum type="arabicPeriod"/>
            </a:pPr>
            <a:r>
              <a:rPr lang="en-GB" dirty="0" smtClean="0">
                <a:latin typeface="Segoe UI" panose="020B0502040204020203" pitchFamily="34" charset="0"/>
                <a:cs typeface="Segoe UI" panose="020B0502040204020203" pitchFamily="34" charset="0"/>
              </a:rPr>
              <a:t>Διαβάστε την ιστορία των </a:t>
            </a:r>
            <a:r>
              <a:rPr lang="en-US" dirty="0" smtClean="0">
                <a:latin typeface="Segoe UI" panose="020B0502040204020203" pitchFamily="34" charset="0"/>
                <a:cs typeface="Segoe UI" panose="020B0502040204020203" pitchFamily="34" charset="0"/>
              </a:rPr>
              <a:t>RecyclePoints</a:t>
            </a:r>
          </a:p>
          <a:p>
            <a:pPr marL="342900" indent="-342900">
              <a:buFont typeface="+mj-lt"/>
              <a:buAutoNum type="arabicPeriod"/>
            </a:pPr>
            <a:endParaRPr lang="en-GB" dirty="0">
              <a:latin typeface="Segoe UI" panose="020B0502040204020203" pitchFamily="34" charset="0"/>
              <a:cs typeface="Segoe UI" panose="020B0502040204020203" pitchFamily="34" charset="0"/>
            </a:endParaRPr>
          </a:p>
          <a:p>
            <a:pPr marL="342900" indent="-342900">
              <a:buFont typeface="+mj-lt"/>
              <a:buAutoNum type="arabicPeriod"/>
            </a:pPr>
            <a:r>
              <a:rPr lang="en-GB" dirty="0" smtClean="0">
                <a:latin typeface="Segoe UI" panose="020B0502040204020203" pitchFamily="34" charset="0"/>
                <a:cs typeface="Segoe UI" panose="020B0502040204020203" pitchFamily="34" charset="0"/>
              </a:rPr>
              <a:t>Αναπτύξτε </a:t>
            </a:r>
            <a:r>
              <a:rPr lang="en-US" dirty="0" smtClean="0">
                <a:latin typeface="Segoe UI" panose="020B0502040204020203" pitchFamily="34" charset="0"/>
                <a:cs typeface="Segoe UI" panose="020B0502040204020203" pitchFamily="34" charset="0"/>
              </a:rPr>
              <a:t>το μοντέλο καμβά του RecyclePoints, απαντώντας παράλληλα στις ερωτήσεις που ακολουθούν:</a:t>
            </a:r>
            <a:endParaRPr lang="en-US" dirty="0">
              <a:latin typeface="Segoe UI" panose="020B0502040204020203" pitchFamily="34" charset="0"/>
              <a:cs typeface="Segoe UI" panose="020B0502040204020203" pitchFamily="34" charset="0"/>
            </a:endParaRPr>
          </a:p>
          <a:p>
            <a:pPr marL="342900" indent="-342900">
              <a:buFont typeface="+mj-lt"/>
              <a:buAutoNum type="arabicPeriod"/>
            </a:pPr>
            <a:endParaRPr lang="en-US" dirty="0" smtClean="0">
              <a:latin typeface="Segoe UI" panose="020B0502040204020203" pitchFamily="34" charset="0"/>
              <a:cs typeface="Segoe UI" panose="020B0502040204020203" pitchFamily="34" charset="0"/>
            </a:endParaRPr>
          </a:p>
          <a:p>
            <a:pPr marL="630238" indent="-273050" fontAlgn="base">
              <a:buFont typeface="Arial" panose="020B0604020202020204" pitchFamily="34" charset="0"/>
              <a:buChar char="•"/>
            </a:pPr>
            <a:r>
              <a:rPr lang="en-GB" dirty="0" smtClean="0">
                <a:latin typeface="Segoe UI" panose="020B0502040204020203" pitchFamily="34" charset="0"/>
                <a:cs typeface="Segoe UI" panose="020B0502040204020203" pitchFamily="34" charset="0"/>
              </a:rPr>
              <a:t>Ποιο </a:t>
            </a:r>
            <a:r>
              <a:rPr lang="en-GB" dirty="0">
                <a:latin typeface="Segoe UI" panose="020B0502040204020203" pitchFamily="34" charset="0"/>
                <a:cs typeface="Segoe UI" panose="020B0502040204020203" pitchFamily="34" charset="0"/>
              </a:rPr>
              <a:t>επιχειρηματικό μοντέλο έχει </a:t>
            </a:r>
            <a:r>
              <a:rPr lang="en-GB" dirty="0" smtClean="0">
                <a:latin typeface="Segoe UI" panose="020B0502040204020203" pitchFamily="34" charset="0"/>
                <a:cs typeface="Segoe UI" panose="020B0502040204020203" pitchFamily="34" charset="0"/>
              </a:rPr>
              <a:t>υιοθετηθεί;</a:t>
            </a:r>
          </a:p>
          <a:p>
            <a:pPr marL="630238" indent="-273050" fontAlgn="base">
              <a:buFont typeface="Arial" panose="020B0604020202020204" pitchFamily="34" charset="0"/>
              <a:buChar char="•"/>
            </a:pPr>
            <a:r>
              <a:rPr lang="en-GB" dirty="0" smtClean="0">
                <a:latin typeface="Segoe UI" panose="020B0502040204020203" pitchFamily="34" charset="0"/>
                <a:cs typeface="Segoe UI" panose="020B0502040204020203" pitchFamily="34" charset="0"/>
              </a:rPr>
              <a:t>Δώστε </a:t>
            </a:r>
            <a:r>
              <a:rPr lang="en-GB" dirty="0">
                <a:latin typeface="Segoe UI" panose="020B0502040204020203" pitchFamily="34" charset="0"/>
                <a:cs typeface="Segoe UI" panose="020B0502040204020203" pitchFamily="34" charset="0"/>
              </a:rPr>
              <a:t>παραδείγματα (ποιοι) για κάθε στοιχείο του επιχειρηματικού </a:t>
            </a:r>
            <a:r>
              <a:rPr lang="en-GB" dirty="0" smtClean="0">
                <a:latin typeface="Segoe UI" panose="020B0502040204020203" pitchFamily="34" charset="0"/>
                <a:cs typeface="Segoe UI" panose="020B0502040204020203" pitchFamily="34" charset="0"/>
              </a:rPr>
              <a:t>μοντέλου.</a:t>
            </a:r>
          </a:p>
          <a:p>
            <a:pPr marL="630238" indent="-273050" fontAlgn="base">
              <a:buFont typeface="Arial" panose="020B0604020202020204" pitchFamily="34" charset="0"/>
              <a:buChar char="•"/>
            </a:pPr>
            <a:r>
              <a:rPr lang="en-GB" dirty="0" smtClean="0">
                <a:latin typeface="Segoe UI" panose="020B0502040204020203" pitchFamily="34" charset="0"/>
                <a:cs typeface="Segoe UI" panose="020B0502040204020203" pitchFamily="34" charset="0"/>
              </a:rPr>
              <a:t>Πώς </a:t>
            </a:r>
            <a:r>
              <a:rPr lang="en-GB" dirty="0">
                <a:latin typeface="Segoe UI" panose="020B0502040204020203" pitchFamily="34" charset="0"/>
                <a:cs typeface="Segoe UI" panose="020B0502040204020203" pitchFamily="34" charset="0"/>
              </a:rPr>
              <a:t>συμβάλλει το έργο αυτό στην ενίσχυση της τοπικής οικονομίας</a:t>
            </a:r>
            <a:r>
              <a:rPr lang="en-GB" dirty="0" smtClean="0">
                <a:latin typeface="Segoe UI" panose="020B0502040204020203" pitchFamily="34" charset="0"/>
                <a:cs typeface="Segoe UI" panose="020B0502040204020203" pitchFamily="34" charset="0"/>
              </a:rPr>
              <a:t>;</a:t>
            </a:r>
          </a:p>
          <a:p>
            <a:pPr marL="630238" indent="-273050" fontAlgn="base">
              <a:buFont typeface="Arial" panose="020B0604020202020204" pitchFamily="34" charset="0"/>
              <a:buChar char="•"/>
            </a:pPr>
            <a:r>
              <a:rPr lang="en-GB" dirty="0" smtClean="0">
                <a:latin typeface="Segoe UI" panose="020B0502040204020203" pitchFamily="34" charset="0"/>
                <a:cs typeface="Segoe UI" panose="020B0502040204020203" pitchFamily="34" charset="0"/>
              </a:rPr>
              <a:t>Πώς </a:t>
            </a:r>
            <a:r>
              <a:rPr lang="en-GB" dirty="0">
                <a:latin typeface="Segoe UI" panose="020B0502040204020203" pitchFamily="34" charset="0"/>
                <a:cs typeface="Segoe UI" panose="020B0502040204020203" pitchFamily="34" charset="0"/>
              </a:rPr>
              <a:t>συμβάλλει το έργο αυτό στην κυκλική οικονομία</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41232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ΚΥΡΙΑ ΣΗΜΕΙΑ</a:t>
            </a: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502931"/>
            <a:ext cx="10588248" cy="707886"/>
          </a:xfrm>
          <a:prstGeom prst="rect">
            <a:avLst/>
          </a:prstGeom>
          <a:noFill/>
        </p:spPr>
        <p:txBody>
          <a:bodyPr wrap="square" rtlCol="0">
            <a:spAutoFit/>
          </a:bodyPr>
          <a:lstStyle/>
          <a:p>
            <a:r>
              <a:rPr lang="en-GB" sz="2000" dirty="0">
                <a:latin typeface="Segoe UI" panose="020B0502040204020203" pitchFamily="34" charset="0"/>
                <a:ea typeface="Source Sans Pro" panose="020B0503030403020204" pitchFamily="34" charset="0"/>
                <a:cs typeface="Segoe UI" panose="020B0502040204020203" pitchFamily="34" charset="0"/>
              </a:rPr>
              <a:t>Ποια είναι τα βασικά σημεία του </a:t>
            </a:r>
            <a:r>
              <a:rPr lang="en-GB" sz="2000" dirty="0" smtClean="0">
                <a:latin typeface="Segoe UI" panose="020B0502040204020203" pitchFamily="34" charset="0"/>
                <a:ea typeface="Source Sans Pro" panose="020B0503030403020204" pitchFamily="34" charset="0"/>
                <a:cs typeface="Segoe UI" panose="020B0502040204020203" pitchFamily="34" charset="0"/>
              </a:rPr>
              <a:t>Business Model Canvas και του Social Business Model Canvas;</a:t>
            </a:r>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023525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ΚΥΡΙΑ ΣΗΜΕΙΑ</a:t>
            </a: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pic>
        <p:nvPicPr>
          <p:cNvPr id="2050" name="Picture 2" descr="https://lh3.googleusercontent.com/WDRNJb_pI_oMs50V_rdMS_YnhNdMY2J44Uxwf1ygMok2VNV5jI7bddEMfz5ENwsmmIjWRxPj3l8jzHMYQkCk_3dRjcsnz36fTxnbhswRDY7BG3IZQmjpKd68O2WUwQsK0xpq6FH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23163"/>
            <a:ext cx="6223761" cy="37391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484427"/>
            <a:ext cx="6096000" cy="261610"/>
          </a:xfrm>
          <a:prstGeom prst="rect">
            <a:avLst/>
          </a:prstGeom>
        </p:spPr>
        <p:txBody>
          <a:bodyPr>
            <a:spAutoFit/>
          </a:bodyPr>
          <a:lstStyle/>
          <a:p>
            <a:pPr algn="ctr"/>
            <a:r>
              <a:rPr lang="en-US" sz="1100" i="1" dirty="0">
                <a:solidFill>
                  <a:srgbClr val="000000"/>
                </a:solidFill>
                <a:latin typeface="Segoe UI" panose="020B0502040204020203" pitchFamily="34" charset="0"/>
                <a:cs typeface="Segoe UI" panose="020B0502040204020203" pitchFamily="34" charset="0"/>
              </a:rPr>
              <a:t>(Πηγή: </a:t>
            </a:r>
            <a:r>
              <a:rPr lang="en-US" sz="1100" i="1" u="sng" dirty="0">
                <a:solidFill>
                  <a:srgbClr val="1155CC"/>
                </a:solidFill>
                <a:latin typeface="Segoe UI" panose="020B0502040204020203" pitchFamily="34" charset="0"/>
                <a:cs typeface="Segoe UI" panose="020B0502040204020203" pitchFamily="34" charset="0"/>
                <a:hlinkClick r:id="rId8"/>
              </a:rPr>
              <a:t>https:</a:t>
            </a:r>
            <a:r>
              <a:rPr lang="en-US" sz="1100" i="1" dirty="0">
                <a:solidFill>
                  <a:srgbClr val="000000"/>
                </a:solidFill>
                <a:latin typeface="Segoe UI" panose="020B0502040204020203" pitchFamily="34" charset="0"/>
                <a:cs typeface="Segoe UI" panose="020B0502040204020203" pitchFamily="34" charset="0"/>
              </a:rPr>
              <a:t>//creately.com/blog/diagrams/business-model-canvas-explained/)</a:t>
            </a:r>
            <a:endParaRPr lang="en-US" sz="1100" dirty="0">
              <a:effectLst/>
              <a:latin typeface="Segoe UI" panose="020B0502040204020203" pitchFamily="34" charset="0"/>
              <a:cs typeface="Segoe UI" panose="020B0502040204020203" pitchFamily="34" charset="0"/>
            </a:endParaRPr>
          </a:p>
        </p:txBody>
      </p:sp>
      <p:pic>
        <p:nvPicPr>
          <p:cNvPr id="2052" name="Picture 4" descr="https://lh6.googleusercontent.com/tOoumxv4GYXEnMXcRbq9gqFlhJtrAoCcBAg6T6aN-zeQOHsPcNY_nOCQ4oylyNJUfia2ZUNMR_3UuDdLa_o3CxGIrw-lxLnZXOz-FDp2a-DTyKnlDaNS3hbDMq-ECimHpVql0Kl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5746" y="910557"/>
            <a:ext cx="5956254" cy="47170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70867" y="5650120"/>
            <a:ext cx="4486011" cy="261610"/>
          </a:xfrm>
          <a:prstGeom prst="rect">
            <a:avLst/>
          </a:prstGeom>
        </p:spPr>
        <p:txBody>
          <a:bodyPr wrap="square">
            <a:spAutoFit/>
          </a:bodyPr>
          <a:lstStyle/>
          <a:p>
            <a:r>
              <a:rPr lang="en-US" sz="1100" i="1" dirty="0">
                <a:solidFill>
                  <a:srgbClr val="000000"/>
                </a:solidFill>
                <a:latin typeface="Segoe UI" panose="020B0502040204020203" pitchFamily="34" charset="0"/>
                <a:cs typeface="Segoe UI" panose="020B0502040204020203" pitchFamily="34" charset="0"/>
              </a:rPr>
              <a:t>(Πηγή: </a:t>
            </a:r>
            <a:r>
              <a:rPr lang="en-US" sz="1100" i="1" u="sng" dirty="0">
                <a:solidFill>
                  <a:srgbClr val="1155CC"/>
                </a:solidFill>
                <a:latin typeface="Segoe UI" panose="020B0502040204020203" pitchFamily="34" charset="0"/>
                <a:cs typeface="Segoe UI" panose="020B0502040204020203" pitchFamily="34" charset="0"/>
                <a:hlinkClick r:id="rId10"/>
              </a:rPr>
              <a:t>https:</a:t>
            </a:r>
            <a:r>
              <a:rPr lang="en-US" sz="1100" i="1" dirty="0">
                <a:solidFill>
                  <a:srgbClr val="000000"/>
                </a:solidFill>
                <a:latin typeface="Segoe UI" panose="020B0502040204020203" pitchFamily="34" charset="0"/>
                <a:cs typeface="Segoe UI" panose="020B0502040204020203" pitchFamily="34" charset="0"/>
              </a:rPr>
              <a:t>//www.thebrokeronline.eu/doing-social-business-right/)</a:t>
            </a:r>
            <a:endParaRPr lang="en-US"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02512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ΚΥΡΙΑ ΣΗΜΕΙΑ</a:t>
            </a: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502931"/>
            <a:ext cx="10588248"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Segoe UI" panose="020B0502040204020203" pitchFamily="34" charset="0"/>
                <a:ea typeface="Source Sans Pro" panose="020B0503030403020204" pitchFamily="34" charset="0"/>
                <a:cs typeface="Segoe UI" panose="020B0502040204020203" pitchFamily="34" charset="0"/>
              </a:rPr>
              <a:t>Σκεφτείτε τα βασικά σημεία αυτής της ενότητας 6</a:t>
            </a:r>
            <a:r>
              <a:rPr lang="en-GB" sz="2000" dirty="0" smtClean="0">
                <a:latin typeface="Segoe UI" panose="020B0502040204020203" pitchFamily="34" charset="0"/>
                <a:ea typeface="Source Sans Pro" panose="020B0503030403020204" pitchFamily="34" charset="0"/>
                <a:cs typeface="Segoe UI" panose="020B0502040204020203" pitchFamily="34" charset="0"/>
              </a:rPr>
              <a:t>. </a:t>
            </a: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342900" indent="-342900">
              <a:buFont typeface="Arial" panose="020B0604020202020204" pitchFamily="34" charset="0"/>
              <a:buChar char="•"/>
            </a:pPr>
            <a:r>
              <a:rPr lang="en-US" sz="2000" dirty="0">
                <a:solidFill>
                  <a:srgbClr val="000000"/>
                </a:solidFill>
                <a:effectLst/>
                <a:latin typeface="Segoe UI" panose="020B0502040204020203" pitchFamily="34" charset="0"/>
                <a:ea typeface="Calibri" panose="020F0502020204030204" pitchFamily="34" charset="0"/>
              </a:rPr>
              <a:t>Αναλογιστείτε τι μάθατε στις σημερινές συνεδρίες και προσπαθήστε να εντοπίσετε τα νέα γεγονότα που δεν γνωρίζατε πριν από σήμερα. </a:t>
            </a:r>
            <a:endParaRPr lang="en-GB" sz="2000" dirty="0">
              <a:solidFill>
                <a:srgbClr val="000000"/>
              </a:solidFill>
              <a:effectLst/>
              <a:latin typeface="Segoe UI" panose="020B0502040204020203" pitchFamily="34" charset="0"/>
              <a:ea typeface="Times New Roman" panose="02020603050405020304" pitchFamily="18" charset="0"/>
            </a:endParaRP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193959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Καμβάς επιχειρηματικού μοντέλου (BMC)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2351941"/>
            <a:ext cx="10588248" cy="1631216"/>
          </a:xfrm>
          <a:prstGeom prst="rect">
            <a:avLst/>
          </a:prstGeom>
          <a:noFill/>
        </p:spPr>
        <p:txBody>
          <a:bodyPr wrap="square" rtlCol="0">
            <a:spAutoFit/>
          </a:bodyPr>
          <a:lstStyle/>
          <a:p>
            <a:r>
              <a:rPr lang="en-IE" sz="2000" dirty="0">
                <a:latin typeface="Segoe UI" panose="020B0502040204020203" pitchFamily="34" charset="0"/>
                <a:ea typeface="Source Sans Pro" panose="020B0503030403020204" pitchFamily="34" charset="0"/>
                <a:cs typeface="Segoe UI" panose="020B0502040204020203" pitchFamily="34" charset="0"/>
              </a:rPr>
              <a:t>Ερωτήσεις:</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Τι είναι το BMC;</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Πόσα κουτιά υπάρχουν;</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Είναι η ανάπτυξη ενός Business Model Canvas σχετική με τους μεγάλους οργανισμούς;</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Πόσο συχνά πρέπει να το επανεξετάζετε;</a:t>
            </a:r>
          </a:p>
        </p:txBody>
      </p:sp>
      <p:sp>
        <p:nvSpPr>
          <p:cNvPr id="11"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5599F18-CD9C-4250-815F-9EFEBA5551AF}"/>
              </a:ext>
            </a:extLst>
          </p:cNvPr>
          <p:cNvSpPr txBox="1"/>
          <p:nvPr/>
        </p:nvSpPr>
        <p:spPr>
          <a:xfrm>
            <a:off x="952983" y="1667798"/>
            <a:ext cx="10588248" cy="400110"/>
          </a:xfrm>
          <a:prstGeom prst="rect">
            <a:avLst/>
          </a:prstGeom>
          <a:noFill/>
        </p:spPr>
        <p:txBody>
          <a:bodyPr wrap="square" rtlCol="0">
            <a:spAutoFit/>
          </a:bodyPr>
          <a:lstStyle/>
          <a:p>
            <a:r>
              <a:rPr lang="en-IE" sz="2000" dirty="0">
                <a:latin typeface="Segoe UI" panose="020B0502040204020203" pitchFamily="34" charset="0"/>
                <a:ea typeface="Source Sans Pro" panose="020B0503030403020204" pitchFamily="34" charset="0"/>
                <a:cs typeface="Segoe UI" panose="020B0502040204020203" pitchFamily="34" charset="0"/>
              </a:rPr>
              <a:t>Δείτε αυτό το βίντεο: </a:t>
            </a:r>
            <a:r>
              <a:rPr lang="en-IE" sz="2000" dirty="0">
                <a:latin typeface="Segoe UI" panose="020B0502040204020203" pitchFamily="34" charset="0"/>
                <a:ea typeface="Source Sans Pro" panose="020B0503030403020204" pitchFamily="34" charset="0"/>
                <a:cs typeface="Segoe UI" panose="020B0502040204020203" pitchFamily="34" charset="0"/>
                <a:hlinkClick r:id="rId7"/>
              </a:rPr>
              <a:t>https:</a:t>
            </a:r>
            <a:r>
              <a:rPr lang="en-IE" sz="2000" dirty="0" smtClean="0">
                <a:latin typeface="Segoe UI" panose="020B0502040204020203" pitchFamily="34" charset="0"/>
                <a:ea typeface="Source Sans Pro" panose="020B0503030403020204" pitchFamily="34" charset="0"/>
                <a:cs typeface="Segoe UI" panose="020B0502040204020203" pitchFamily="34" charset="0"/>
                <a:hlinkClick r:id="rId7"/>
              </a:rPr>
              <a:t>//www.youtube.com/watch?v=N_gbN2aYAZs</a:t>
            </a:r>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182047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046E75C-E353-4A3C-B7E4-09408ABF9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B66006C-4DCB-433C-BE7A-F55AD5F33B2E}"/>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39559AF-F531-471B-B912-415886E9B051}"/>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7F0A8DB-9B38-4BB3-A152-AC62251D92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754443" y="843677"/>
            <a:ext cx="7014257" cy="553998"/>
          </a:xfrm>
          <a:prstGeom prst="rect">
            <a:avLst/>
          </a:prstGeom>
          <a:noFill/>
        </p:spPr>
        <p:txBody>
          <a:bodyPr wrap="square">
            <a:spAutoFit/>
          </a:bodyPr>
          <a:lstStyle/>
          <a:p>
            <a:r>
              <a:rPr lang="en-GB" sz="3000" b="1" dirty="0">
                <a:solidFill>
                  <a:srgbClr val="29BB89"/>
                </a:solidFill>
                <a:latin typeface="Segoe UI" panose="020B0502040204020203" pitchFamily="34" charset="0"/>
                <a:cs typeface="Segoe UI" panose="020B0502040204020203" pitchFamily="34" charset="0"/>
              </a:rPr>
              <a:t>Τι είναι ο </a:t>
            </a:r>
            <a:r>
              <a:rPr lang="en-GB" sz="3000" b="1" dirty="0" smtClean="0">
                <a:solidFill>
                  <a:srgbClr val="29BB89"/>
                </a:solidFill>
                <a:latin typeface="Segoe UI" panose="020B0502040204020203" pitchFamily="34" charset="0"/>
                <a:cs typeface="Segoe UI" panose="020B0502040204020203" pitchFamily="34" charset="0"/>
              </a:rPr>
              <a:t>καμβάς επιχειρηματικού μοντέλου;</a:t>
            </a:r>
            <a:endParaRPr lang="en-GB" sz="30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CCBE002-9590-4D67-9ED4-3A8F6ABCBCC8}"/>
              </a:ext>
            </a:extLst>
          </p:cNvPr>
          <p:cNvSpPr txBox="1"/>
          <p:nvPr/>
        </p:nvSpPr>
        <p:spPr>
          <a:xfrm>
            <a:off x="2754443" y="1845007"/>
            <a:ext cx="6486166" cy="4402295"/>
          </a:xfrm>
          <a:prstGeom prst="rect">
            <a:avLst/>
          </a:prstGeom>
          <a:noFill/>
        </p:spPr>
        <p:txBody>
          <a:bodyPr wrap="square" rtlCol="0">
            <a:spAutoFit/>
          </a:bodyPr>
          <a:lstStyle/>
          <a:p>
            <a:pPr>
              <a:lnSpc>
                <a:spcPct val="107000"/>
              </a:lnSpc>
            </a:pPr>
            <a:r>
              <a:rPr lang="en-GB" sz="1600" dirty="0">
                <a:latin typeface="Segoe UI" panose="020B0502040204020203" pitchFamily="34" charset="0"/>
                <a:ea typeface="Calibri" panose="020F0502020204030204" pitchFamily="34" charset="0"/>
              </a:rPr>
              <a:t>Το επιχειρηματικό μοντέλο είναι ένα </a:t>
            </a:r>
            <a:r>
              <a:rPr lang="en-GB" sz="1600" b="1" dirty="0">
                <a:latin typeface="Segoe UI" panose="020B0502040204020203" pitchFamily="34" charset="0"/>
                <a:ea typeface="Calibri" panose="020F0502020204030204" pitchFamily="34" charset="0"/>
              </a:rPr>
              <a:t>πλαίσιο </a:t>
            </a:r>
            <a:r>
              <a:rPr lang="en-GB" sz="1600" dirty="0">
                <a:latin typeface="Segoe UI" panose="020B0502040204020203" pitchFamily="34" charset="0"/>
                <a:ea typeface="Calibri" panose="020F0502020204030204" pitchFamily="34" charset="0"/>
              </a:rPr>
              <a:t>που καθορίζει τον τρόπο με τον οποίο ένας οργανισμός θα </a:t>
            </a:r>
            <a:r>
              <a:rPr lang="en-GB" sz="1600" b="1" dirty="0">
                <a:latin typeface="Segoe UI" panose="020B0502040204020203" pitchFamily="34" charset="0"/>
                <a:ea typeface="Calibri" panose="020F0502020204030204" pitchFamily="34" charset="0"/>
              </a:rPr>
              <a:t>δημιουργήσει μακροπρόθεσμη αξία </a:t>
            </a:r>
            <a:r>
              <a:rPr lang="en-GB" sz="1600" dirty="0">
                <a:latin typeface="Segoe UI" panose="020B0502040204020203" pitchFamily="34" charset="0"/>
                <a:ea typeface="Calibri" panose="020F0502020204030204" pitchFamily="34" charset="0"/>
              </a:rPr>
              <a:t>σε όρους εσόδων </a:t>
            </a:r>
            <a:r>
              <a:rPr lang="en-GB" sz="1600" b="1" dirty="0">
                <a:latin typeface="Segoe UI" panose="020B0502040204020203" pitchFamily="34" charset="0"/>
                <a:ea typeface="Calibri" panose="020F0502020204030204" pitchFamily="34" charset="0"/>
              </a:rPr>
              <a:t>παρέχοντας αξία </a:t>
            </a:r>
            <a:r>
              <a:rPr lang="en-GB" sz="1600" dirty="0">
                <a:latin typeface="Segoe UI" panose="020B0502040204020203" pitchFamily="34" charset="0"/>
                <a:ea typeface="Calibri" panose="020F0502020204030204" pitchFamily="34" charset="0"/>
              </a:rPr>
              <a:t>(προϊόντα/υπηρεσίες) στους </a:t>
            </a:r>
            <a:r>
              <a:rPr lang="en-GB" sz="1600" b="1" dirty="0">
                <a:latin typeface="Segoe UI" panose="020B0502040204020203" pitchFamily="34" charset="0"/>
                <a:ea typeface="Calibri" panose="020F0502020204030204" pitchFamily="34" charset="0"/>
              </a:rPr>
              <a:t>πελάτες του</a:t>
            </a:r>
            <a:r>
              <a:rPr lang="en-GB" sz="1600" dirty="0">
                <a:latin typeface="Segoe UI" panose="020B0502040204020203" pitchFamily="34" charset="0"/>
                <a:ea typeface="Calibri" panose="020F0502020204030204" pitchFamily="34" charset="0"/>
              </a:rPr>
              <a:t>. </a:t>
            </a:r>
            <a:endParaRPr lang="en-GB" sz="1600" dirty="0" smtClean="0">
              <a:latin typeface="Segoe UI" panose="020B0502040204020203" pitchFamily="34" charset="0"/>
              <a:ea typeface="Calibri" panose="020F0502020204030204" pitchFamily="34" charset="0"/>
            </a:endParaRPr>
          </a:p>
          <a:p>
            <a:pPr>
              <a:lnSpc>
                <a:spcPct val="107000"/>
              </a:lnSpc>
            </a:pPr>
            <a:endParaRPr lang="en-GB" sz="1600" dirty="0" smtClean="0">
              <a:latin typeface="Segoe UI" panose="020B0502040204020203" pitchFamily="34" charset="0"/>
              <a:ea typeface="Calibri" panose="020F0502020204030204" pitchFamily="34" charset="0"/>
            </a:endParaRPr>
          </a:p>
          <a:p>
            <a:pPr>
              <a:lnSpc>
                <a:spcPct val="107000"/>
              </a:lnSpc>
            </a:pPr>
            <a:r>
              <a:rPr lang="en-GB" sz="1600" dirty="0" smtClean="0">
                <a:latin typeface="Segoe UI" panose="020B0502040204020203" pitchFamily="34" charset="0"/>
                <a:ea typeface="Calibri" panose="020F0502020204030204" pitchFamily="34" charset="0"/>
              </a:rPr>
              <a:t>Με </a:t>
            </a:r>
            <a:r>
              <a:rPr lang="en-GB" sz="1600" dirty="0">
                <a:latin typeface="Segoe UI" panose="020B0502040204020203" pitchFamily="34" charset="0"/>
                <a:ea typeface="Calibri" panose="020F0502020204030204" pitchFamily="34" charset="0"/>
              </a:rPr>
              <a:t>άλλα λόγια, περιγράφει τη λογική του τρόπου με τον οποίο ένας οργανισμός </a:t>
            </a:r>
            <a:r>
              <a:rPr lang="en-GB" sz="1600" b="1" dirty="0">
                <a:latin typeface="Segoe UI" panose="020B0502040204020203" pitchFamily="34" charset="0"/>
                <a:ea typeface="Calibri" panose="020F0502020204030204" pitchFamily="34" charset="0"/>
              </a:rPr>
              <a:t>δημιουργεί, παραδίδει και συλλαμβάνει </a:t>
            </a:r>
            <a:r>
              <a:rPr lang="en-GB" sz="1600" b="1" dirty="0" smtClean="0">
                <a:latin typeface="Segoe UI" panose="020B0502040204020203" pitchFamily="34" charset="0"/>
                <a:ea typeface="Calibri" panose="020F0502020204030204" pitchFamily="34" charset="0"/>
              </a:rPr>
              <a:t>αξία </a:t>
            </a:r>
            <a:r>
              <a:rPr lang="en-GB" sz="1600" dirty="0" smtClean="0">
                <a:latin typeface="Segoe UI" panose="020B0502040204020203" pitchFamily="34" charset="0"/>
                <a:ea typeface="Calibri" panose="020F0502020204030204" pitchFamily="34" charset="0"/>
                <a:cs typeface="Segoe UI" panose="020B0502040204020203" pitchFamily="34" charset="0"/>
              </a:rPr>
              <a:t>και </a:t>
            </a:r>
            <a:r>
              <a:rPr lang="en-GB" sz="1600" dirty="0" smtClean="0">
                <a:latin typeface="Segoe UI" panose="020B0502040204020203" pitchFamily="34" charset="0"/>
                <a:cs typeface="Segoe UI" panose="020B0502040204020203" pitchFamily="34" charset="0"/>
              </a:rPr>
              <a:t>βοηθά </a:t>
            </a:r>
            <a:r>
              <a:rPr lang="en-GB" sz="1600" dirty="0">
                <a:latin typeface="Segoe UI" panose="020B0502040204020203" pitchFamily="34" charset="0"/>
                <a:cs typeface="Segoe UI" panose="020B0502040204020203" pitchFamily="34" charset="0"/>
              </a:rPr>
              <a:t>τους οργανισμούς να οπτικοποιήσουν και να αξιολογήσουν την επιχειρηματική τους ιδέα. </a:t>
            </a:r>
            <a:endParaRPr lang="en-GB" sz="16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pPr>
            <a:endParaRPr lang="en-GB" sz="1600" dirty="0" smtClean="0">
              <a:latin typeface="Segoe UI" panose="020B0502040204020203" pitchFamily="34" charset="0"/>
              <a:ea typeface="Calibri" panose="020F0502020204030204" pitchFamily="34" charset="0"/>
            </a:endParaRPr>
          </a:p>
          <a:p>
            <a:pPr>
              <a:lnSpc>
                <a:spcPct val="112000"/>
              </a:lnSpc>
            </a:pPr>
            <a:r>
              <a:rPr lang="en-GB" sz="1600" dirty="0">
                <a:latin typeface="Segoe UI" panose="020B0502040204020203" pitchFamily="34" charset="0"/>
                <a:ea typeface="Calibri" panose="020F0502020204030204" pitchFamily="34" charset="0"/>
              </a:rPr>
              <a:t>Ο στόχος ενός BMC είναι να βοηθήσει τους οργανισμούς </a:t>
            </a:r>
            <a:r>
              <a:rPr lang="en-GB" sz="1600" dirty="0" smtClean="0">
                <a:latin typeface="Segoe UI" panose="020B0502040204020203" pitchFamily="34" charset="0"/>
                <a:ea typeface="Calibri" panose="020F0502020204030204" pitchFamily="34" charset="0"/>
              </a:rPr>
              <a:t>να </a:t>
            </a:r>
            <a:r>
              <a:rPr lang="en-GB" sz="1600" b="1" dirty="0" smtClean="0">
                <a:latin typeface="Segoe UI" panose="020B0502040204020203" pitchFamily="34" charset="0"/>
                <a:ea typeface="Calibri" panose="020F0502020204030204" pitchFamily="34" charset="0"/>
              </a:rPr>
              <a:t>ευθυγραμμίσουν </a:t>
            </a:r>
            <a:r>
              <a:rPr lang="en-GB" sz="1600" b="1" dirty="0">
                <a:latin typeface="Segoe UI" panose="020B0502040204020203" pitchFamily="34" charset="0"/>
                <a:ea typeface="Calibri" panose="020F0502020204030204" pitchFamily="34" charset="0"/>
              </a:rPr>
              <a:t>τις δραστηριότητές τους </a:t>
            </a:r>
            <a:r>
              <a:rPr lang="en-GB" sz="1600" dirty="0">
                <a:latin typeface="Segoe UI" panose="020B0502040204020203" pitchFamily="34" charset="0"/>
                <a:ea typeface="Calibri" panose="020F0502020204030204" pitchFamily="34" charset="0"/>
              </a:rPr>
              <a:t>μέσω της απεικόνισης πιθανών συμβιβασμών και</a:t>
            </a:r>
          </a:p>
          <a:p>
            <a:pPr>
              <a:lnSpc>
                <a:spcPct val="112000"/>
              </a:lnSpc>
            </a:pPr>
            <a:r>
              <a:rPr lang="en-GB" sz="1600" dirty="0">
                <a:latin typeface="Segoe UI" panose="020B0502040204020203" pitchFamily="34" charset="0"/>
                <a:ea typeface="Calibri" panose="020F0502020204030204" pitchFamily="34" charset="0"/>
              </a:rPr>
              <a:t>να </a:t>
            </a:r>
            <a:r>
              <a:rPr lang="en-GB" sz="1600" b="1" dirty="0">
                <a:latin typeface="Segoe UI" panose="020B0502040204020203" pitchFamily="34" charset="0"/>
                <a:ea typeface="Calibri" panose="020F0502020204030204" pitchFamily="34" charset="0"/>
              </a:rPr>
              <a:t>εντοπίζει ευκαιρίες </a:t>
            </a:r>
            <a:r>
              <a:rPr lang="en-GB" sz="1600" dirty="0">
                <a:latin typeface="Segoe UI" panose="020B0502040204020203" pitchFamily="34" charset="0"/>
                <a:ea typeface="Calibri" panose="020F0502020204030204" pitchFamily="34" charset="0"/>
              </a:rPr>
              <a:t>τόσο στο εσωτερικό όσο και στο εξωτερικό περιβάλλον. </a:t>
            </a:r>
          </a:p>
          <a:p>
            <a:pPr>
              <a:lnSpc>
                <a:spcPct val="107000"/>
              </a:lnSpc>
            </a:pPr>
            <a:endParaRPr lang="en-GB" sz="1600" dirty="0" smtClean="0">
              <a:latin typeface="Segoe UI" panose="020B0502040204020203" pitchFamily="34" charset="0"/>
              <a:ea typeface="Calibri" panose="020F0502020204030204" pitchFamily="34" charset="0"/>
            </a:endParaRP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06603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Επεξήγηση του Business </a:t>
            </a:r>
            <a:r>
              <a:rPr lang="en-GB" sz="3600" b="1" dirty="0">
                <a:solidFill>
                  <a:srgbClr val="29BA86"/>
                </a:solidFill>
                <a:latin typeface="Segoe UI" panose="020B0502040204020203" pitchFamily="34" charset="0"/>
                <a:cs typeface="Segoe UI" panose="020B0502040204020203" pitchFamily="34" charset="0"/>
              </a:rPr>
              <a:t>Model </a:t>
            </a:r>
            <a:r>
              <a:rPr lang="en-GB" sz="3600" b="1" dirty="0" smtClean="0">
                <a:solidFill>
                  <a:srgbClr val="29BA86"/>
                </a:solidFill>
                <a:latin typeface="Segoe UI" panose="020B0502040204020203" pitchFamily="34" charset="0"/>
                <a:cs typeface="Segoe UI" panose="020B0502040204020203" pitchFamily="34" charset="0"/>
              </a:rPr>
              <a:t>Canvas</a:t>
            </a:r>
            <a:endParaRPr lang="en-GB"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530850"/>
            <a:ext cx="5367136" cy="3504677"/>
          </a:xfrm>
          <a:prstGeom prst="rect">
            <a:avLst/>
          </a:prstGeom>
          <a:noFill/>
        </p:spPr>
        <p:txBody>
          <a:bodyPr wrap="square" rtlCol="0">
            <a:spAutoFit/>
          </a:bodyPr>
          <a:lstStyle/>
          <a:p>
            <a:pPr>
              <a:lnSpc>
                <a:spcPct val="112000"/>
              </a:lnSpc>
            </a:pPr>
            <a:r>
              <a:rPr lang="en-GB" dirty="0" smtClean="0">
                <a:latin typeface="Segoe UI" panose="020B0502040204020203" pitchFamily="34" charset="0"/>
                <a:cs typeface="Segoe UI" panose="020B0502040204020203" pitchFamily="34" charset="0"/>
              </a:rPr>
              <a:t>Σύμφωνα </a:t>
            </a:r>
            <a:r>
              <a:rPr lang="en-GB" dirty="0">
                <a:latin typeface="Segoe UI" panose="020B0502040204020203" pitchFamily="34" charset="0"/>
                <a:cs typeface="Segoe UI" panose="020B0502040204020203" pitchFamily="34" charset="0"/>
              </a:rPr>
              <a:t>με τους Osterwalder &amp; Pigneur, η </a:t>
            </a:r>
            <a:r>
              <a:rPr lang="en-GB" b="1" dirty="0">
                <a:latin typeface="Segoe UI" panose="020B0502040204020203" pitchFamily="34" charset="0"/>
                <a:cs typeface="Segoe UI" panose="020B0502040204020203" pitchFamily="34" charset="0"/>
              </a:rPr>
              <a:t>δεξιά πλευρά του καμβά επικεντρώνεται στον πελάτη ή την αγορά</a:t>
            </a:r>
            <a:r>
              <a:rPr lang="en-GB" dirty="0">
                <a:latin typeface="Segoe UI" panose="020B0502040204020203" pitchFamily="34" charset="0"/>
                <a:cs typeface="Segoe UI" panose="020B0502040204020203" pitchFamily="34" charset="0"/>
              </a:rPr>
              <a:t>, και ως εκ τούτου αντιπροσωπεύει </a:t>
            </a:r>
            <a:r>
              <a:rPr lang="en-GB" b="1" dirty="0">
                <a:solidFill>
                  <a:srgbClr val="29BA86"/>
                </a:solidFill>
                <a:latin typeface="Segoe UI" panose="020B0502040204020203" pitchFamily="34" charset="0"/>
                <a:cs typeface="Segoe UI" panose="020B0502040204020203" pitchFamily="34" charset="0"/>
              </a:rPr>
              <a:t>εξωτερικούς παράγοντες τους οποίους η </a:t>
            </a:r>
            <a:r>
              <a:rPr lang="en-GB" dirty="0">
                <a:latin typeface="Segoe UI" panose="020B0502040204020203" pitchFamily="34" charset="0"/>
                <a:cs typeface="Segoe UI" panose="020B0502040204020203" pitchFamily="34" charset="0"/>
              </a:rPr>
              <a:t>επιχείρηση δεν ελέγχει, </a:t>
            </a:r>
            <a:endParaRPr lang="en-GB" dirty="0" smtClean="0">
              <a:latin typeface="Segoe UI" panose="020B0502040204020203" pitchFamily="34" charset="0"/>
              <a:cs typeface="Segoe UI" panose="020B0502040204020203" pitchFamily="34" charset="0"/>
            </a:endParaRPr>
          </a:p>
          <a:p>
            <a:pPr>
              <a:lnSpc>
                <a:spcPct val="112000"/>
              </a:lnSpc>
            </a:pPr>
            <a:r>
              <a:rPr lang="en-GB" i="1" dirty="0" smtClean="0">
                <a:latin typeface="Segoe UI" panose="020B0502040204020203" pitchFamily="34" charset="0"/>
                <a:cs typeface="Segoe UI" panose="020B0502040204020203" pitchFamily="34" charset="0"/>
              </a:rPr>
              <a:t>ενώ </a:t>
            </a:r>
            <a:r>
              <a:rPr lang="en-GB" b="1" dirty="0">
                <a:latin typeface="Segoe UI" panose="020B0502040204020203" pitchFamily="34" charset="0"/>
                <a:cs typeface="Segoe UI" panose="020B0502040204020203" pitchFamily="34" charset="0"/>
              </a:rPr>
              <a:t>η αριστερή πλευρά του καμβά επικεντρώνεται στην επιχείρηση</a:t>
            </a:r>
            <a:r>
              <a:rPr lang="en-GB" dirty="0">
                <a:latin typeface="Segoe UI" panose="020B0502040204020203" pitchFamily="34" charset="0"/>
                <a:cs typeface="Segoe UI" panose="020B0502040204020203" pitchFamily="34" charset="0"/>
              </a:rPr>
              <a:t>, και ως εκ τούτου αντιπροσωπεύει τους </a:t>
            </a:r>
            <a:r>
              <a:rPr lang="en-GB" b="1" dirty="0">
                <a:solidFill>
                  <a:srgbClr val="29BA86"/>
                </a:solidFill>
                <a:latin typeface="Segoe UI" panose="020B0502040204020203" pitchFamily="34" charset="0"/>
                <a:cs typeface="Segoe UI" panose="020B0502040204020203" pitchFamily="34" charset="0"/>
              </a:rPr>
              <a:t>εσωτερικούς παράγοντες </a:t>
            </a:r>
            <a:r>
              <a:rPr lang="en-GB" dirty="0">
                <a:latin typeface="Segoe UI" panose="020B0502040204020203" pitchFamily="34" charset="0"/>
                <a:cs typeface="Segoe UI" panose="020B0502040204020203" pitchFamily="34" charset="0"/>
              </a:rPr>
              <a:t>που βρίσκονται κυρίως υπό τον έλεγχό της. </a:t>
            </a:r>
            <a:endParaRPr lang="en-GB" dirty="0" smtClean="0">
              <a:latin typeface="Segoe UI" panose="020B0502040204020203" pitchFamily="34" charset="0"/>
              <a:cs typeface="Segoe UI" panose="020B0502040204020203" pitchFamily="34" charset="0"/>
            </a:endParaRPr>
          </a:p>
          <a:p>
            <a:pPr>
              <a:lnSpc>
                <a:spcPct val="112000"/>
              </a:lnSpc>
            </a:pPr>
            <a:endParaRPr lang="en-GB" dirty="0" smtClean="0">
              <a:latin typeface="Segoe UI" panose="020B0502040204020203" pitchFamily="34" charset="0"/>
              <a:cs typeface="Segoe UI" panose="020B0502040204020203" pitchFamily="34" charset="0"/>
            </a:endParaRPr>
          </a:p>
          <a:p>
            <a:pPr>
              <a:lnSpc>
                <a:spcPct val="112000"/>
              </a:lnSpc>
            </a:pPr>
            <a:r>
              <a:rPr lang="en-GB" i="1" dirty="0" smtClean="0">
                <a:latin typeface="Segoe UI" panose="020B0502040204020203" pitchFamily="34" charset="0"/>
                <a:cs typeface="Segoe UI" panose="020B0502040204020203" pitchFamily="34" charset="0"/>
              </a:rPr>
              <a:t>Στη </a:t>
            </a:r>
            <a:r>
              <a:rPr lang="en-GB" i="1" dirty="0">
                <a:latin typeface="Segoe UI" panose="020B0502040204020203" pitchFamily="34" charset="0"/>
                <a:cs typeface="Segoe UI" panose="020B0502040204020203" pitchFamily="34" charset="0"/>
              </a:rPr>
              <a:t>μέση βρίσκεται </a:t>
            </a:r>
            <a:r>
              <a:rPr lang="en-GB" dirty="0">
                <a:latin typeface="Segoe UI" panose="020B0502040204020203" pitchFamily="34" charset="0"/>
                <a:cs typeface="Segoe UI" panose="020B0502040204020203" pitchFamily="34" charset="0"/>
              </a:rPr>
              <a:t>η πρόταση αξίας, η οποία αντιπροσωπεύει την ανταλλαγή αξίας μεταξύ της επιχείρησης και των πελατών της. </a:t>
            </a:r>
            <a:endParaRPr lang="en-GB" dirty="0">
              <a:effectLst/>
              <a:latin typeface="Segoe UI" panose="020B0502040204020203" pitchFamily="34" charset="0"/>
              <a:cs typeface="Segoe UI" panose="020B0502040204020203" pitchFamily="34" charset="0"/>
            </a:endParaRPr>
          </a:p>
        </p:txBody>
      </p:sp>
      <p:sp>
        <p:nvSpPr>
          <p:cNvPr id="2" name="Rectangle 1"/>
          <p:cNvSpPr/>
          <p:nvPr/>
        </p:nvSpPr>
        <p:spPr>
          <a:xfrm>
            <a:off x="7859776" y="5084019"/>
            <a:ext cx="3753104" cy="261610"/>
          </a:xfrm>
          <a:prstGeom prst="rect">
            <a:avLst/>
          </a:prstGeom>
        </p:spPr>
        <p:txBody>
          <a:bodyPr wrap="square">
            <a:spAutoFit/>
          </a:bodyPr>
          <a:lstStyle/>
          <a:p>
            <a:r>
              <a:rPr lang="en-US" sz="1100" i="1" dirty="0">
                <a:solidFill>
                  <a:srgbClr val="000000"/>
                </a:solidFill>
                <a:latin typeface="Segoe UI" panose="020B0502040204020203" pitchFamily="34" charset="0"/>
                <a:cs typeface="Segoe UI" panose="020B0502040204020203" pitchFamily="34" charset="0"/>
              </a:rPr>
              <a:t>Πηγή: </a:t>
            </a:r>
            <a:r>
              <a:rPr lang="en-US" sz="1100" i="1" u="sng" dirty="0">
                <a:solidFill>
                  <a:srgbClr val="1155CC"/>
                </a:solidFill>
                <a:latin typeface="Segoe UI" panose="020B0502040204020203" pitchFamily="34" charset="0"/>
                <a:cs typeface="Segoe UI" panose="020B0502040204020203" pitchFamily="34" charset="0"/>
              </a:rPr>
              <a:t>https://businessmodelanalyst.com/business-model/</a:t>
            </a:r>
            <a:endParaRPr lang="en-US" sz="1100" dirty="0">
              <a:latin typeface="Segoe UI" panose="020B0502040204020203" pitchFamily="34" charset="0"/>
              <a:cs typeface="Segoe UI" panose="020B0502040204020203" pitchFamily="34" charset="0"/>
            </a:endParaRPr>
          </a:p>
        </p:txBody>
      </p:sp>
      <p:pic>
        <p:nvPicPr>
          <p:cNvPr id="1026" name="Picture 2" descr="https://lh6.googleusercontent.com/v723dvb0Raxfl7ryi1sbMFw1xHrUVSZjqRNp5aXhq45vxMPwyL2wDdn7KoghKcl0G2ikLV3UmA9QX-68IGvUWOqfcF2QB3YJ3Jq6-ruOUWTCOcnEijI8mg8CWNZa1gk-9fHyLxUj"/>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02" t="6977" r="7050"/>
          <a:stretch/>
        </p:blipFill>
        <p:spPr bwMode="auto">
          <a:xfrm>
            <a:off x="6785582" y="1782672"/>
            <a:ext cx="5406417" cy="321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38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66975" y="1440676"/>
            <a:ext cx="10588248" cy="4585871"/>
          </a:xfrm>
          <a:prstGeom prst="rect">
            <a:avLst/>
          </a:prstGeom>
          <a:noFill/>
        </p:spPr>
        <p:txBody>
          <a:bodyPr wrap="square" rtlCol="0">
            <a:spAutoFit/>
          </a:bodyPr>
          <a:lstStyle/>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Τμήματα πελατών</a:t>
            </a:r>
            <a:endParaRPr lang="en-GB" sz="1600" dirty="0">
              <a:latin typeface="Segoe UI" panose="020B0502040204020203" pitchFamily="34" charset="0"/>
              <a:cs typeface="Segoe UI" panose="020B0502040204020203" pitchFamily="34" charset="0"/>
            </a:endParaRPr>
          </a:p>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Πρόταση αξίας</a:t>
            </a:r>
          </a:p>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Κανάλια</a:t>
            </a:r>
            <a:endParaRPr lang="en-US" sz="1600" b="1" dirty="0">
              <a:latin typeface="Segoe UI" panose="020B0502040204020203" pitchFamily="34" charset="0"/>
              <a:cs typeface="Segoe UI" panose="020B0502040204020203" pitchFamily="34" charset="0"/>
            </a:endParaRPr>
          </a:p>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Σχέσεις με τους πελάτες</a:t>
            </a:r>
          </a:p>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Ροές εσόδων</a:t>
            </a:r>
          </a:p>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Δομή κόστους</a:t>
            </a:r>
            <a:endParaRPr lang="en-US" sz="1600" dirty="0" smtClean="0">
              <a:latin typeface="Segoe UI" panose="020B0502040204020203" pitchFamily="34" charset="0"/>
              <a:cs typeface="Segoe UI" panose="020B0502040204020203" pitchFamily="34" charset="0"/>
            </a:endParaRPr>
          </a:p>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Βασικοί πόροι</a:t>
            </a:r>
          </a:p>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Βασικές δραστηριότητες</a:t>
            </a:r>
          </a:p>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Βασικοί </a:t>
            </a:r>
            <a:r>
              <a:rPr lang="en-US" sz="1600" b="1" dirty="0">
                <a:latin typeface="Segoe UI" panose="020B0502040204020203" pitchFamily="34" charset="0"/>
                <a:cs typeface="Segoe UI" panose="020B0502040204020203" pitchFamily="34" charset="0"/>
              </a:rPr>
              <a:t>εταίροι</a:t>
            </a:r>
            <a:endParaRPr lang="en-IE" sz="16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2050" name="Picture 2" descr="https://lh4.googleusercontent.com/d7M0pdOCa7oCIxZ2zFtUKg3qbTpAnPJxS95k046rSTmue6L5DA_j9eRUyD1OnNL3Hk5wuoQMqsn8Nd60rjdsYwjC5l4WtcunQEuqLkVpxfU-cYTpI6P0Nr3DVWdr44PGj7LA5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6100" y="1502931"/>
            <a:ext cx="5295899" cy="3530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66000" y="5077355"/>
            <a:ext cx="5039452" cy="276999"/>
          </a:xfrm>
          <a:prstGeom prst="rect">
            <a:avLst/>
          </a:prstGeom>
        </p:spPr>
        <p:txBody>
          <a:bodyPr wrap="square">
            <a:spAutoFit/>
          </a:bodyPr>
          <a:lstStyle/>
          <a:p>
            <a:r>
              <a:rPr lang="en-US" sz="1200" i="1" dirty="0">
                <a:solidFill>
                  <a:srgbClr val="000000"/>
                </a:solidFill>
                <a:latin typeface="Segoe UI" panose="020B0502040204020203" pitchFamily="34" charset="0"/>
                <a:cs typeface="Segoe UI" panose="020B0502040204020203" pitchFamily="34" charset="0"/>
              </a:rPr>
              <a:t>Πηγή: </a:t>
            </a:r>
            <a:r>
              <a:rPr lang="en-US" sz="1200" i="1" u="sng" dirty="0">
                <a:solidFill>
                  <a:srgbClr val="1155CC"/>
                </a:solidFill>
                <a:latin typeface="Segoe UI" panose="020B0502040204020203" pitchFamily="34" charset="0"/>
                <a:cs typeface="Segoe UI" panose="020B0502040204020203" pitchFamily="34" charset="0"/>
                <a:hlinkClick r:id="rId8"/>
              </a:rPr>
              <a:t>https://www.startuphughes.com/business-model-canvas/</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5323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66975" y="1069740"/>
            <a:ext cx="8123252" cy="4678204"/>
          </a:xfrm>
          <a:prstGeom prst="rect">
            <a:avLst/>
          </a:prstGeom>
          <a:noFill/>
        </p:spPr>
        <p:txBody>
          <a:bodyPr wrap="square" rtlCol="0">
            <a:spAutoFit/>
          </a:bodyPr>
          <a:lstStyle/>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Τμήματα πελατών</a:t>
            </a:r>
            <a:endParaRPr lang="en-GB" b="1" dirty="0">
              <a:latin typeface="Segoe UI" panose="020B0502040204020203" pitchFamily="34" charset="0"/>
              <a:cs typeface="Segoe UI" panose="020B0502040204020203" pitchFamily="34" charset="0"/>
            </a:endParaRPr>
          </a:p>
          <a:p>
            <a:pPr marL="355600"/>
            <a:endParaRPr lang="en-GB" sz="1000" dirty="0" smtClean="0">
              <a:latin typeface="Segoe UI" panose="020B0502040204020203" pitchFamily="34" charset="0"/>
              <a:cs typeface="Segoe UI" panose="020B0502040204020203" pitchFamily="34" charset="0"/>
            </a:endParaRPr>
          </a:p>
          <a:p>
            <a:pPr>
              <a:lnSpc>
                <a:spcPct val="150000"/>
              </a:lnSpc>
            </a:pPr>
            <a:r>
              <a:rPr lang="en-GB" dirty="0">
                <a:latin typeface="Segoe UI" panose="020B0502040204020203" pitchFamily="34" charset="0"/>
                <a:cs typeface="Segoe UI" panose="020B0502040204020203" pitchFamily="34" charset="0"/>
              </a:rPr>
              <a:t>Οι ομάδες τμημάτων πελατών κατηγοριοποιούνται με βάση τις ακόλουθες πτυχές:</a:t>
            </a:r>
          </a:p>
          <a:p>
            <a:pPr marL="444500" indent="-368300" fontAlgn="base">
              <a:lnSpc>
                <a:spcPct val="150000"/>
              </a:lnSpc>
              <a:buFont typeface="Wingdings" panose="05000000000000000000" pitchFamily="2" charset="2"/>
              <a:buChar char="ü"/>
            </a:pPr>
            <a:r>
              <a:rPr lang="en-GB" dirty="0">
                <a:latin typeface="Segoe UI" panose="020B0502040204020203" pitchFamily="34" charset="0"/>
                <a:cs typeface="Segoe UI" panose="020B0502040204020203" pitchFamily="34" charset="0"/>
              </a:rPr>
              <a:t>μια συγκεκριμένη ανάγκη, η οποία δικαιολογεί τη δημιουργία ενός προϊόντος ως λύση σε αυτή την ανάγκη (</a:t>
            </a:r>
            <a:r>
              <a:rPr lang="en-GB" dirty="0" smtClean="0">
                <a:latin typeface="Segoe UI" panose="020B0502040204020203" pitchFamily="34" charset="0"/>
                <a:cs typeface="Segoe UI" panose="020B0502040204020203" pitchFamily="34" charset="0"/>
              </a:rPr>
              <a:t>πρόταση </a:t>
            </a:r>
            <a:r>
              <a:rPr lang="en-GB" dirty="0">
                <a:latin typeface="Segoe UI" panose="020B0502040204020203" pitchFamily="34" charset="0"/>
                <a:cs typeface="Segoe UI" panose="020B0502040204020203" pitchFamily="34" charset="0"/>
              </a:rPr>
              <a:t>αξίας</a:t>
            </a:r>
            <a:r>
              <a:rPr lang="en-GB" dirty="0" smtClean="0">
                <a:latin typeface="Segoe UI" panose="020B0502040204020203" pitchFamily="34" charset="0"/>
                <a:cs typeface="Segoe UI" panose="020B0502040204020203" pitchFamily="34" charset="0"/>
              </a:rPr>
              <a:t>)</a:t>
            </a:r>
          </a:p>
          <a:p>
            <a:pPr marL="444500" indent="-368300" fontAlgn="base">
              <a:lnSpc>
                <a:spcPct val="150000"/>
              </a:lnSpc>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ένα </a:t>
            </a:r>
            <a:r>
              <a:rPr lang="en-GB" dirty="0">
                <a:latin typeface="Segoe UI" panose="020B0502040204020203" pitchFamily="34" charset="0"/>
                <a:cs typeface="Segoe UI" panose="020B0502040204020203" pitchFamily="34" charset="0"/>
              </a:rPr>
              <a:t>κανάλι διανομής που πρέπει να </a:t>
            </a:r>
            <a:r>
              <a:rPr lang="en-GB" dirty="0" smtClean="0">
                <a:latin typeface="Segoe UI" panose="020B0502040204020203" pitchFamily="34" charset="0"/>
                <a:cs typeface="Segoe UI" panose="020B0502040204020203" pitchFamily="34" charset="0"/>
              </a:rPr>
              <a:t>προσεγγιστεί</a:t>
            </a:r>
          </a:p>
          <a:p>
            <a:pPr marL="444500" indent="-368300" fontAlgn="base">
              <a:lnSpc>
                <a:spcPct val="150000"/>
              </a:lnSpc>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διαφορετικά </a:t>
            </a:r>
            <a:r>
              <a:rPr lang="en-GB" dirty="0">
                <a:latin typeface="Segoe UI" panose="020B0502040204020203" pitchFamily="34" charset="0"/>
                <a:cs typeface="Segoe UI" panose="020B0502040204020203" pitchFamily="34" charset="0"/>
              </a:rPr>
              <a:t>είδη </a:t>
            </a:r>
            <a:r>
              <a:rPr lang="en-GB" dirty="0" smtClean="0">
                <a:latin typeface="Segoe UI" panose="020B0502040204020203" pitchFamily="34" charset="0"/>
                <a:cs typeface="Segoe UI" panose="020B0502040204020203" pitchFamily="34" charset="0"/>
              </a:rPr>
              <a:t>σχέσεων</a:t>
            </a:r>
          </a:p>
          <a:p>
            <a:pPr marL="444500" indent="-368300" fontAlgn="base">
              <a:lnSpc>
                <a:spcPct val="150000"/>
              </a:lnSpc>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τη </a:t>
            </a:r>
            <a:r>
              <a:rPr lang="en-GB" dirty="0">
                <a:latin typeface="Segoe UI" panose="020B0502040204020203" pitchFamily="34" charset="0"/>
                <a:cs typeface="Segoe UI" panose="020B0502040204020203" pitchFamily="34" charset="0"/>
              </a:rPr>
              <a:t>διαφορά στο επίπεδο κερδοφορίας που </a:t>
            </a:r>
            <a:r>
              <a:rPr lang="en-GB" dirty="0" smtClean="0">
                <a:latin typeface="Segoe UI" panose="020B0502040204020203" pitchFamily="34" charset="0"/>
                <a:cs typeface="Segoe UI" panose="020B0502040204020203" pitchFamily="34" charset="0"/>
              </a:rPr>
              <a:t>συνεισφέρει </a:t>
            </a:r>
            <a:r>
              <a:rPr lang="en-GB" dirty="0">
                <a:latin typeface="Segoe UI" panose="020B0502040204020203" pitchFamily="34" charset="0"/>
                <a:cs typeface="Segoe UI" panose="020B0502040204020203" pitchFamily="34" charset="0"/>
              </a:rPr>
              <a:t>κάθε ομάδα</a:t>
            </a:r>
          </a:p>
          <a:p>
            <a:pPr marL="444500" indent="-368300" fontAlgn="base">
              <a:lnSpc>
                <a:spcPct val="150000"/>
              </a:lnSpc>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την </a:t>
            </a:r>
            <a:r>
              <a:rPr lang="en-GB" dirty="0">
                <a:latin typeface="Segoe UI" panose="020B0502040204020203" pitchFamily="34" charset="0"/>
                <a:cs typeface="Segoe UI" panose="020B0502040204020203" pitchFamily="34" charset="0"/>
              </a:rPr>
              <a:t>προθυμία να πληρώσουν για μια διαφορετική έκδοση του προϊόντος ή της υπηρεσίας, προσαρμοσμένη στις προτιμήσεις τους.</a:t>
            </a:r>
          </a:p>
          <a:p>
            <a:pPr marL="342900" indent="-342900">
              <a:lnSpc>
                <a:spcPct val="200000"/>
              </a:lnSpc>
              <a:buFont typeface="+mj-lt"/>
              <a:buAutoNum type="arabicPeriod"/>
            </a:pPr>
            <a:endParaRPr lang="en-GB" dirty="0">
              <a:latin typeface="Segoe UI" panose="020B0502040204020203" pitchFamily="34" charset="0"/>
              <a:cs typeface="Segoe UI" panose="020B0502040204020203" pitchFamily="34" charset="0"/>
            </a:endParaRPr>
          </a:p>
        </p:txBody>
      </p:sp>
      <p:pic>
        <p:nvPicPr>
          <p:cNvPr id="3074" name="Picture 2" descr="https://lh4.googleusercontent.com/2wTPHZye4k-Yef5ECQDR8BnpGWst43YNHSzCMD1TaNkZl3EBPVrsXq-5k7YBcJGnxVqwMFDQ-OjK387Wz5j1BRM0WpcemAFaK3XrRAU8Kcl_QPNlqOJoeP_LghAzJsmwRNTeCP-5"/>
          <p:cNvPicPr>
            <a:picLocks noChangeAspect="1" noChangeArrowheads="1"/>
          </p:cNvPicPr>
          <p:nvPr/>
        </p:nvPicPr>
        <p:blipFill rotWithShape="1">
          <a:blip r:embed="rId7">
            <a:extLst>
              <a:ext uri="{28A0092B-C50C-407E-A947-70E740481C1C}">
                <a14:useLocalDpi xmlns:a14="http://schemas.microsoft.com/office/drawing/2010/main" val="0"/>
              </a:ext>
            </a:extLst>
          </a:blip>
          <a:srcRect l="63283" t="16366"/>
          <a:stretch/>
        </p:blipFill>
        <p:spPr bwMode="auto">
          <a:xfrm>
            <a:off x="9532049" y="1535473"/>
            <a:ext cx="2659951" cy="340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30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423409"/>
            <a:ext cx="10146426" cy="584775"/>
          </a:xfrm>
          <a:prstGeom prst="rect">
            <a:avLst/>
          </a:prstGeom>
          <a:noFill/>
        </p:spPr>
        <p:txBody>
          <a:bodyPr wrap="square">
            <a:spAutoFit/>
          </a:bodyPr>
          <a:lstStyle/>
          <a:p>
            <a:r>
              <a:rPr lang="en-GB" sz="3200" b="1" dirty="0">
                <a:solidFill>
                  <a:srgbClr val="29BA86"/>
                </a:solidFill>
                <a:latin typeface="Segoe UI" panose="020B0502040204020203" pitchFamily="34" charset="0"/>
                <a:cs typeface="Segoe UI" panose="020B0502040204020203" pitchFamily="34" charset="0"/>
              </a:rPr>
              <a:t>Συνιστώσες ενός καμβά επιχειρηματικού μοντέλου</a:t>
            </a:r>
            <a:endParaRPr lang="en-IE" sz="32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66975" y="1069740"/>
            <a:ext cx="5840225" cy="4693593"/>
          </a:xfrm>
          <a:prstGeom prst="rect">
            <a:avLst/>
          </a:prstGeom>
          <a:noFill/>
        </p:spPr>
        <p:txBody>
          <a:bodyPr wrap="square" rtlCol="0">
            <a:spAutoFit/>
          </a:bodyPr>
          <a:lstStyle/>
          <a:p>
            <a:pPr marL="342900" indent="-342900">
              <a:lnSpc>
                <a:spcPct val="200000"/>
              </a:lnSpc>
              <a:buFont typeface="+mj-lt"/>
              <a:buAutoNum type="arabicPeriod"/>
            </a:pPr>
            <a:r>
              <a:rPr lang="en-US" sz="1600" b="1" dirty="0" smtClean="0">
                <a:latin typeface="Segoe UI" panose="020B0502040204020203" pitchFamily="34" charset="0"/>
                <a:cs typeface="Segoe UI" panose="020B0502040204020203" pitchFamily="34" charset="0"/>
              </a:rPr>
              <a:t>Τμήματα πελατών</a:t>
            </a:r>
            <a:endParaRPr lang="en-GB" sz="1600" b="1" dirty="0">
              <a:latin typeface="Segoe UI" panose="020B0502040204020203" pitchFamily="34" charset="0"/>
              <a:cs typeface="Segoe UI" panose="020B0502040204020203" pitchFamily="34" charset="0"/>
            </a:endParaRPr>
          </a:p>
          <a:p>
            <a:pPr marL="355600"/>
            <a:endParaRPr lang="en-GB" sz="900" dirty="0" smtClean="0">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rPr>
              <a:t>Υπάρχουν </a:t>
            </a:r>
            <a:r>
              <a:rPr lang="en-GB" sz="1600" b="1" dirty="0">
                <a:latin typeface="Segoe UI" panose="020B0502040204020203" pitchFamily="34" charset="0"/>
                <a:cs typeface="Segoe UI" panose="020B0502040204020203" pitchFamily="34" charset="0"/>
              </a:rPr>
              <a:t>διαφορετικοί τύποι πελατών </a:t>
            </a:r>
            <a:r>
              <a:rPr lang="en-GB" sz="1600" dirty="0">
                <a:latin typeface="Segoe UI" panose="020B0502040204020203" pitchFamily="34" charset="0"/>
                <a:cs typeface="Segoe UI" panose="020B0502040204020203" pitchFamily="34" charset="0"/>
              </a:rPr>
              <a:t>και ο καλύτερος τρόπος για να τους εντοπίσετε είναι να δημιουργήσετε προσωποποιήσεις πελατών για κάθε μία από τις ομάδες</a:t>
            </a:r>
            <a:r>
              <a:rPr lang="en-GB" sz="1600" dirty="0" smtClean="0">
                <a:latin typeface="Segoe UI" panose="020B0502040204020203" pitchFamily="34" charset="0"/>
                <a:cs typeface="Segoe UI" panose="020B0502040204020203" pitchFamily="34" charset="0"/>
              </a:rPr>
              <a:t>.</a:t>
            </a:r>
          </a:p>
          <a:p>
            <a:endParaRPr lang="en-GB" sz="1600" dirty="0">
              <a:latin typeface="Segoe UI" panose="020B0502040204020203" pitchFamily="34" charset="0"/>
              <a:cs typeface="Segoe UI" panose="020B0502040204020203" pitchFamily="34" charset="0"/>
            </a:endParaRPr>
          </a:p>
          <a:p>
            <a:pPr fontAlgn="base"/>
            <a:r>
              <a:rPr lang="en-GB" sz="1600" dirty="0" smtClean="0">
                <a:latin typeface="Segoe UI" panose="020B0502040204020203" pitchFamily="34" charset="0"/>
                <a:cs typeface="Segoe UI" panose="020B0502040204020203" pitchFamily="34" charset="0"/>
              </a:rPr>
              <a:t>Κάντε </a:t>
            </a:r>
            <a:r>
              <a:rPr lang="en-GB" sz="1600" dirty="0">
                <a:latin typeface="Segoe UI" panose="020B0502040204020203" pitchFamily="34" charset="0"/>
                <a:cs typeface="Segoe UI" panose="020B0502040204020203" pitchFamily="34" charset="0"/>
              </a:rPr>
              <a:t>τις ακόλουθες ερωτήσεις</a:t>
            </a:r>
            <a:r>
              <a:rPr lang="en-GB" sz="1600"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sz="1600" i="1" dirty="0" smtClean="0">
                <a:latin typeface="Segoe UI" panose="020B0502040204020203" pitchFamily="34" charset="0"/>
                <a:cs typeface="Segoe UI" panose="020B0502040204020203" pitchFamily="34" charset="0"/>
              </a:rPr>
              <a:t>Για </a:t>
            </a:r>
            <a:r>
              <a:rPr lang="en-GB" sz="1600" i="1" dirty="0">
                <a:latin typeface="Segoe UI" panose="020B0502040204020203" pitchFamily="34" charset="0"/>
                <a:cs typeface="Segoe UI" panose="020B0502040204020203" pitchFamily="34" charset="0"/>
              </a:rPr>
              <a:t>ποιον δημιουργούμε </a:t>
            </a:r>
            <a:r>
              <a:rPr lang="en-GB" sz="1600" i="1" dirty="0" smtClean="0">
                <a:latin typeface="Segoe UI" panose="020B0502040204020203" pitchFamily="34" charset="0"/>
                <a:cs typeface="Segoe UI" panose="020B0502040204020203" pitchFamily="34" charset="0"/>
              </a:rPr>
              <a:t>αξία;</a:t>
            </a:r>
          </a:p>
          <a:p>
            <a:pPr marL="285750" indent="-285750" fontAlgn="base">
              <a:buFont typeface="Wingdings" panose="05000000000000000000" pitchFamily="2" charset="2"/>
              <a:buChar char="ü"/>
            </a:pPr>
            <a:r>
              <a:rPr lang="en-GB" sz="1600" i="1" dirty="0" smtClean="0">
                <a:latin typeface="Segoe UI" panose="020B0502040204020203" pitchFamily="34" charset="0"/>
                <a:cs typeface="Segoe UI" panose="020B0502040204020203" pitchFamily="34" charset="0"/>
              </a:rPr>
              <a:t>Ποιοι </a:t>
            </a:r>
            <a:r>
              <a:rPr lang="en-GB" sz="1600" i="1" dirty="0">
                <a:latin typeface="Segoe UI" panose="020B0502040204020203" pitchFamily="34" charset="0"/>
                <a:cs typeface="Segoe UI" panose="020B0502040204020203" pitchFamily="34" charset="0"/>
              </a:rPr>
              <a:t>είναι οι σημαντικότεροι πελάτες, πελάτες ή χρήστες μας</a:t>
            </a:r>
            <a:r>
              <a:rPr lang="en-GB" sz="1600" i="1" dirty="0" smtClean="0">
                <a:latin typeface="Segoe UI" panose="020B0502040204020203" pitchFamily="34" charset="0"/>
                <a:cs typeface="Segoe UI" panose="020B0502040204020203" pitchFamily="34" charset="0"/>
              </a:rPr>
              <a:t>;</a:t>
            </a:r>
          </a:p>
          <a:p>
            <a:pPr fontAlgn="base"/>
            <a:endParaRPr lang="en-GB" sz="1600" dirty="0">
              <a:latin typeface="Segoe UI" panose="020B0502040204020203" pitchFamily="34" charset="0"/>
              <a:cs typeface="Segoe UI" panose="020B0502040204020203" pitchFamily="34" charset="0"/>
            </a:endParaRPr>
          </a:p>
          <a:p>
            <a:pPr fontAlgn="base"/>
            <a:r>
              <a:rPr lang="en-GB" sz="1600" dirty="0">
                <a:latin typeface="Segoe UI" panose="020B0502040204020203" pitchFamily="34" charset="0"/>
                <a:cs typeface="Segoe UI" panose="020B0502040204020203" pitchFamily="34" charset="0"/>
              </a:rPr>
              <a:t>Στην περίπτωση των νεοσύστατων επιχειρήσεων, είναι σκόπιμο να </a:t>
            </a:r>
            <a:r>
              <a:rPr lang="en-GB" sz="1600" b="1" dirty="0">
                <a:latin typeface="Segoe UI" panose="020B0502040204020203" pitchFamily="34" charset="0"/>
                <a:cs typeface="Segoe UI" panose="020B0502040204020203" pitchFamily="34" charset="0"/>
              </a:rPr>
              <a:t>επιλέξετε ένα μόνο τμήμα πελατών, ώστε να </a:t>
            </a:r>
            <a:r>
              <a:rPr lang="en-GB" sz="1600" dirty="0">
                <a:latin typeface="Segoe UI" panose="020B0502040204020203" pitchFamily="34" charset="0"/>
                <a:cs typeface="Segoe UI" panose="020B0502040204020203" pitchFamily="34" charset="0"/>
              </a:rPr>
              <a:t>μπορέσει η επιχείρηση να επικεντρωθεί αποκλειστικά σε αυτό, να κατανοήσει τις ανάγκες του τμήματος αυτού και να είναι σε θέση να προσφέρει την καλύτερη δυνατή αξία σε αντάλλαγμα.</a:t>
            </a:r>
            <a:endParaRPr lang="en-GB" sz="1600" b="1"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p:txBody>
      </p:sp>
      <p:pic>
        <p:nvPicPr>
          <p:cNvPr id="4098" name="Picture 2" descr="https://lh3.googleusercontent.com/q7_loqhav2YWsKfn9QUbFT1Q40D05JsrJN0v7J_QfAK1RwIauxINR_NbTZObOKEEiRfxWU1ifrhLcjJWnARW6cwMyGWAjF-KizcN5aY30QsQmgOp4zfPDCyVCnr5uUPB1HfPlhz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0" y="1572942"/>
            <a:ext cx="5079999" cy="35049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40601" y="5172427"/>
            <a:ext cx="4851399" cy="461665"/>
          </a:xfrm>
          <a:prstGeom prst="rect">
            <a:avLst/>
          </a:prstGeom>
        </p:spPr>
        <p:txBody>
          <a:bodyPr wrap="square">
            <a:spAutoFit/>
          </a:bodyPr>
          <a:lstStyle/>
          <a:p>
            <a:r>
              <a:rPr lang="en-US" sz="1200" i="1" dirty="0">
                <a:solidFill>
                  <a:srgbClr val="000000"/>
                </a:solidFill>
                <a:latin typeface="Segoe UI" panose="020B0502040204020203" pitchFamily="34" charset="0"/>
                <a:cs typeface="Segoe UI" panose="020B0502040204020203" pitchFamily="34" charset="0"/>
              </a:rPr>
              <a:t>Πηγή: </a:t>
            </a:r>
            <a:r>
              <a:rPr lang="en-US" sz="1200" i="1" u="sng" dirty="0">
                <a:solidFill>
                  <a:srgbClr val="1155CC"/>
                </a:solidFill>
                <a:latin typeface="Segoe UI" panose="020B0502040204020203" pitchFamily="34" charset="0"/>
                <a:cs typeface="Segoe UI" panose="020B0502040204020203" pitchFamily="34" charset="0"/>
                <a:hlinkClick r:id="rId8"/>
              </a:rPr>
              <a:t>https://creately.com/blog/diagrams/business-model-canvas-explained/</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662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10944</TotalTime>
  <Words>3321</Words>
  <Application>Microsoft Office PowerPoint</Application>
  <PresentationFormat>Widescreen</PresentationFormat>
  <Paragraphs>302</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Segoe UI</vt:lpstr>
      <vt:lpstr>Source Sans Pro</vt:lpstr>
      <vt:lpstr>Source Sans Pro Bold</vt:lpstr>
      <vt:lpstr>Times New Roman</vt:lpstr>
      <vt:lpstr>Wingdings</vt:lpstr>
      <vt:lpstr>Office Theme</vt:lpstr>
      <vt:lpstr>IO1: Πρόγραμμα ενδοϋπηρεσιακής κατάρτισης Ενότητα 6: Πώς να δημιουργήσετε ένα επιχειρηματικό σχέδιο - PPT1</vt:lpstr>
      <vt:lpstr>Ενότητα 6: Περιεχόμενα</vt:lpstr>
      <vt:lpstr>ΣΤΟΧΟΙ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keywords>, docId:FE2DADF2AE5208242658FA0C7891B129</cp:keywords>
  <cp:lastModifiedBy>Alexandros</cp:lastModifiedBy>
  <cp:revision>373</cp:revision>
  <dcterms:created xsi:type="dcterms:W3CDTF">2021-04-20T08:47:25Z</dcterms:created>
  <dcterms:modified xsi:type="dcterms:W3CDTF">2023-05-16T12:36:14Z</dcterms:modified>
</cp:coreProperties>
</file>