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Quattrocento Sa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OH969Q55bGDthONw5OkCt0wcP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a Nikolaido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0241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0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Κατανόηση του γιατί</a:t>
            </a:r>
            <a:endParaRPr/>
          </a:p>
          <a:p>
            <a:pPr marL="0" lvl="0" indent="0" algn="l" rtl="0">
              <a:spcBef>
                <a:spcPts val="0"/>
              </a:spcBef>
              <a:spcAft>
                <a:spcPts val="0"/>
              </a:spcAft>
              <a:buNone/>
            </a:pPr>
            <a:r>
              <a:rPr lang="en-GB"/>
              <a:t>Ένας μηχανισμός παρακολούθησης για να σας υπενθυμίζει γιατί το κάνετε (στόχοι)</a:t>
            </a:r>
            <a:endParaRPr/>
          </a:p>
        </p:txBody>
      </p:sp>
      <p:sp>
        <p:nvSpPr>
          <p:cNvPr id="200" name="Google Shape;20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64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Πώς το κάνουμε! - λίστα ελέγχου</a:t>
            </a:r>
            <a:endParaRPr/>
          </a:p>
        </p:txBody>
      </p:sp>
      <p:sp>
        <p:nvSpPr>
          <p:cNvPr id="210" name="Google Shape;21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57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715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01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Ανάλογα με το κοινό υπάρχει διαφορετική προσέγγιση</a:t>
            </a:r>
            <a:endParaRPr/>
          </a:p>
        </p:txBody>
      </p:sp>
      <p:sp>
        <p:nvSpPr>
          <p:cNvPr id="244" name="Google Shape;24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34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6 W, </a:t>
            </a:r>
            <a:endParaRPr/>
          </a:p>
          <a:p>
            <a:pPr marL="0" lvl="0" indent="0" algn="l" rtl="0">
              <a:spcBef>
                <a:spcPts val="0"/>
              </a:spcBef>
              <a:spcAft>
                <a:spcPts val="0"/>
              </a:spcAft>
              <a:buNone/>
            </a:pPr>
            <a:r>
              <a:rPr lang="en-GB"/>
              <a:t>3. Πώς θα τους προσεγγίσουμε</a:t>
            </a:r>
            <a:endParaRPr/>
          </a:p>
          <a:p>
            <a:pPr marL="0" lvl="0" indent="0" algn="l" rtl="0">
              <a:spcBef>
                <a:spcPts val="0"/>
              </a:spcBef>
              <a:spcAft>
                <a:spcPts val="0"/>
              </a:spcAft>
              <a:buNone/>
            </a:pPr>
            <a:r>
              <a:rPr lang="en-GB"/>
              <a:t>*κριτήρια: ηλικία, εθνικότητα, αγροτικές περιοχές κ.λπ.</a:t>
            </a:r>
            <a:endParaRPr/>
          </a:p>
        </p:txBody>
      </p:sp>
      <p:sp>
        <p:nvSpPr>
          <p:cNvPr id="256" name="Google Shape;2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51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69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2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94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79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5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4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72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067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56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78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83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Η έρευνα αγοράς αγγίζει τα πάντα. Π.χ. όταν οργανώνεις ένα ταξιδιωτικό πρόγραμμα, ψάχνεις πού να πας, πού να φας, πού να μείνεις, τι να επισκεφτείς κ.λπ.</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15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Από επιχειρηματική άποψη, ας δούμε πώς μπορεί να μεταφραστεί αυτό: Έχω μια ιδέα και θέλω να την προωθήσω . Έτσι, πρέπει να ορίσω, τι, πώς και πότε για να δω αν η ιδέα αξίζει να υλοποιηθεί - χρηματοδότηση, logistics, πελάτες, ανταγωνιστές.</a:t>
            </a: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91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273050" algn="l" rtl="0">
              <a:spcBef>
                <a:spcPts val="0"/>
              </a:spcBef>
              <a:spcAft>
                <a:spcPts val="0"/>
              </a:spcAft>
              <a:buClr>
                <a:schemeClr val="dk1"/>
              </a:buClr>
              <a:buSzPts val="900"/>
              <a:buChar char="•"/>
            </a:pPr>
            <a:r>
              <a:rPr lang="en-GB" sz="900">
                <a:solidFill>
                  <a:schemeClr val="dk1"/>
                </a:solidFill>
                <a:latin typeface="Quattrocento Sans"/>
                <a:ea typeface="Quattrocento Sans"/>
                <a:cs typeface="Quattrocento Sans"/>
                <a:sym typeface="Quattrocento Sans"/>
              </a:rPr>
              <a:t>Γιατί είναι σημαντική η έρευνα αγοράς;</a:t>
            </a:r>
            <a:endParaRPr sz="300">
              <a:solidFill>
                <a:schemeClr val="dk1"/>
              </a:solidFill>
            </a:endParaRPr>
          </a:p>
          <a:p>
            <a:pPr marL="342900" lvl="0" indent="-273050" algn="l" rtl="0">
              <a:spcBef>
                <a:spcPts val="0"/>
              </a:spcBef>
              <a:spcAft>
                <a:spcPts val="0"/>
              </a:spcAft>
              <a:buClr>
                <a:schemeClr val="dk1"/>
              </a:buClr>
              <a:buSzPts val="900"/>
              <a:buChar char="•"/>
            </a:pPr>
            <a:r>
              <a:rPr lang="en-GB" sz="900">
                <a:solidFill>
                  <a:schemeClr val="dk1"/>
                </a:solidFill>
                <a:latin typeface="Quattrocento Sans"/>
                <a:ea typeface="Quattrocento Sans"/>
                <a:cs typeface="Quattrocento Sans"/>
                <a:sym typeface="Quattrocento Sans"/>
              </a:rPr>
              <a:t>Είναι η έρευνα αγοράς πολύτιμη μόνο για τις νεοσύστατες επιχειρήσεις ή θα πρέπει να διεξάγουν μια έρευνα αγοράς οι ήδη εδραιωμένες εταιρείες; - Φυσικά, βοηθά στη διαφοροποίηση, στην εισαγωγή νέων αγορών ή προϊόντων - διερεύνηση νέων ευκαιριών</a:t>
            </a:r>
            <a:endParaRPr sz="300">
              <a:solidFill>
                <a:schemeClr val="dk1"/>
              </a:solidFill>
            </a:endParaRPr>
          </a:p>
          <a:p>
            <a:pPr marL="342900" lvl="0" indent="-273050" algn="l" rtl="0">
              <a:spcBef>
                <a:spcPts val="0"/>
              </a:spcBef>
              <a:spcAft>
                <a:spcPts val="0"/>
              </a:spcAft>
              <a:buClr>
                <a:schemeClr val="dk1"/>
              </a:buClr>
              <a:buSzPts val="900"/>
              <a:buChar char="•"/>
            </a:pPr>
            <a:r>
              <a:rPr lang="en-GB" sz="900">
                <a:solidFill>
                  <a:schemeClr val="dk1"/>
                </a:solidFill>
                <a:latin typeface="Quattrocento Sans"/>
                <a:ea typeface="Quattrocento Sans"/>
                <a:cs typeface="Quattrocento Sans"/>
                <a:sym typeface="Quattrocento Sans"/>
              </a:rPr>
              <a:t>Από πού ξεκινάμε και πώς το κάνουμε; - 1. Ορίστε την ομάδα-στόχο, αφού δούμε τα 6 βήματα που πρέπει να ακολουθήσουμε</a:t>
            </a:r>
            <a:endParaRPr sz="100"/>
          </a:p>
        </p:txBody>
      </p:sp>
      <p:sp>
        <p:nvSpPr>
          <p:cNvPr id="144" name="Google Shape;1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55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70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33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36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ocialbusinessdesign.org/profiling-beneficiaries-of-social-enterpris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mymarketresearchmethods.com/an-overview-of-market-research-metho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ocialmention.com/" TargetMode="External"/><Relationship Id="rId13" Type="http://schemas.openxmlformats.org/officeDocument/2006/relationships/hyperlink" Target="https://www.askattest.com/" TargetMode="External"/><Relationship Id="rId3" Type="http://schemas.openxmlformats.org/officeDocument/2006/relationships/image" Target="../media/image1.png"/><Relationship Id="rId7" Type="http://schemas.openxmlformats.org/officeDocument/2006/relationships/hyperlink" Target="https://marketingplatform.google.com/about/analytics/" TargetMode="External"/><Relationship Id="rId12" Type="http://schemas.openxmlformats.org/officeDocument/2006/relationships/hyperlink" Target="https://answerthepublic.com/" TargetMode="External"/><Relationship Id="rId2" Type="http://schemas.openxmlformats.org/officeDocument/2006/relationships/notesSlide" Target="../notesSlides/notesSlide18.xml"/><Relationship Id="rId16" Type="http://schemas.openxmlformats.org/officeDocument/2006/relationships/hyperlink" Target="https://www.statista.com/" TargetMode="External"/><Relationship Id="rId1" Type="http://schemas.openxmlformats.org/officeDocument/2006/relationships/slideLayout" Target="../slideLayouts/slideLayout2.xml"/><Relationship Id="rId6" Type="http://schemas.openxmlformats.org/officeDocument/2006/relationships/hyperlink" Target="https://trends.google.com/" TargetMode="External"/><Relationship Id="rId11" Type="http://schemas.openxmlformats.org/officeDocument/2006/relationships/hyperlink" Target="https://www.heartbeatai.com/" TargetMode="External"/><Relationship Id="rId5" Type="http://schemas.openxmlformats.org/officeDocument/2006/relationships/image" Target="../media/image8.png"/><Relationship Id="rId15" Type="http://schemas.openxmlformats.org/officeDocument/2006/relationships/hyperlink" Target="https://www.questback.com/" TargetMode="External"/><Relationship Id="rId10" Type="http://schemas.openxmlformats.org/officeDocument/2006/relationships/hyperlink" Target="https://www.remesh.ai/" TargetMode="External"/><Relationship Id="rId4" Type="http://schemas.openxmlformats.org/officeDocument/2006/relationships/image" Target="../media/image3.png"/><Relationship Id="rId9" Type="http://schemas.openxmlformats.org/officeDocument/2006/relationships/hyperlink" Target="https://www.surveymonkey.com/" TargetMode="External"/><Relationship Id="rId14" Type="http://schemas.openxmlformats.org/officeDocument/2006/relationships/hyperlink" Target="https://aytm.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office.microsoft.com/en-us/excel/"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AxAkJA74QWI"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mymarketresearchmethods.com/the-market-research-process-6-steps-to-suc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3013" y="4760111"/>
            <a:ext cx="5585974" cy="9373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Πρόγραμμα ενδοϋπηρεσιακής κατάρτισης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Ενότητα 5: Έρευνα αγοράς και δοκιμές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03" name="Google Shape;203;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4" name="Google Shape;204;p1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05" name="Google Shape;205;p10"/>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06" name="Google Shape;206;p10"/>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07" name="Google Shape;207;p10"/>
          <p:cNvSpPr txBox="1"/>
          <p:nvPr/>
        </p:nvSpPr>
        <p:spPr>
          <a:xfrm>
            <a:off x="952983" y="1613028"/>
            <a:ext cx="1058824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1. Καθορίστε τον στόχο σας</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Ένας ερευνητής αγοράς θα πρέπει να ξεκινήσει από την αρχή, δηλαδή ποιο είναι το επιθυμητό αποτέλεσμα. Αυτό θα δώσει στον οργανισμό μια ιδέα για το "γιατί" του.</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Ξεκινήστε με </a:t>
            </a:r>
            <a:r>
              <a:rPr lang="en-GB" sz="2000" b="1">
                <a:solidFill>
                  <a:schemeClr val="dk1"/>
                </a:solidFill>
                <a:latin typeface="Quattrocento Sans"/>
                <a:ea typeface="Quattrocento Sans"/>
                <a:cs typeface="Quattrocento Sans"/>
                <a:sym typeface="Quattrocento Sans"/>
              </a:rPr>
              <a:t>καταιγισμό ιδεών </a:t>
            </a:r>
            <a:r>
              <a:rPr lang="en-GB" sz="2000">
                <a:solidFill>
                  <a:schemeClr val="dk1"/>
                </a:solidFill>
                <a:latin typeface="Quattrocento Sans"/>
                <a:ea typeface="Quattrocento Sans"/>
                <a:cs typeface="Quattrocento Sans"/>
                <a:sym typeface="Quattrocento Sans"/>
              </a:rPr>
              <a:t>σχετικά με το "γιατί". Στο πλαίσιο αυτό, σκεφτείτε τι θα ήθελε να αποκομίσει ο οργανισμός από αυτή την έρευνα, πώς η έρευνα θα βοηθήσει στην επίλυση του επιχειρηματικού προβλήματος και πώς θα χρησιμοποιηθούν οι πληροφορίες που θα συγκεντρωθούν. Θυμηθείτε επίσης τους λόγους διεξαγωγής μιας έρευνας αγοράς όπως περιγράφονται παραπάνω.</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Οι στόχοι που προσδιορίστηκαν θεωρούνται σημείο αναφοράς, δεδομένου ότι συνδέονται με τους αρχικούς στόχους. Ως εκ τούτου, υπάρχει ένα σύστημα παρακολούθησης κατά τη διάρκεια της διαδικασίας έρευνας αγοράς.</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p:nvPr/>
        </p:nvSpPr>
        <p:spPr>
          <a:xfrm>
            <a:off x="952983" y="4615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13" name="Google Shape;213;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14" name="Google Shape;214;p1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15" name="Google Shape;215;p11"/>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16" name="Google Shape;216;p11"/>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17" name="Google Shape;217;p11"/>
          <p:cNvSpPr txBox="1"/>
          <p:nvPr/>
        </p:nvSpPr>
        <p:spPr>
          <a:xfrm>
            <a:off x="952983" y="1712073"/>
            <a:ext cx="10588248" cy="41703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Γρήγορη συμβουλή - Κατάλογος ελέγχου για τον καθορισμό ενός ερευνητικού στόχου</a:t>
            </a:r>
            <a:endParaRPr/>
          </a:p>
          <a:p>
            <a:pPr marL="0" marR="0" lvl="0" indent="0" algn="l" rtl="0">
              <a:spcBef>
                <a:spcPts val="0"/>
              </a:spcBef>
              <a:spcAft>
                <a:spcPts val="0"/>
              </a:spcAft>
              <a:buNone/>
            </a:pPr>
            <a:endParaRPr sz="1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Απαντήστε στις ακόλουθες ερωτήσεις:</a:t>
            </a:r>
            <a:endParaRPr/>
          </a:p>
          <a:p>
            <a:pPr marL="342900" marR="0" lvl="0" indent="-342900" algn="l" rtl="0">
              <a:spcBef>
                <a:spcPts val="0"/>
              </a:spcBef>
              <a:spcAft>
                <a:spcPts val="0"/>
              </a:spcAft>
              <a:buClr>
                <a:srgbClr val="0070C0"/>
              </a:buClr>
              <a:buSzPts val="2000"/>
              <a:buFont typeface="Noto Sans Symbols"/>
              <a:buChar char="✔"/>
            </a:pPr>
            <a:r>
              <a:rPr lang="en-GB" sz="2000">
                <a:solidFill>
                  <a:srgbClr val="0070C0"/>
                </a:solidFill>
                <a:latin typeface="Quattrocento Sans"/>
                <a:ea typeface="Quattrocento Sans"/>
                <a:cs typeface="Quattrocento Sans"/>
                <a:sym typeface="Quattrocento Sans"/>
              </a:rPr>
              <a:t>Πού ταιριάζει αυτό;</a:t>
            </a:r>
            <a:endParaRPr/>
          </a:p>
          <a:p>
            <a:pPr marL="342900" marR="0" lvl="0" indent="-342900" algn="l" rtl="0">
              <a:spcBef>
                <a:spcPts val="0"/>
              </a:spcBef>
              <a:spcAft>
                <a:spcPts val="0"/>
              </a:spcAft>
              <a:buClr>
                <a:srgbClr val="FF9933"/>
              </a:buClr>
              <a:buSzPts val="2000"/>
              <a:buFont typeface="Noto Sans Symbols"/>
              <a:buChar char="✔"/>
            </a:pPr>
            <a:r>
              <a:rPr lang="en-GB" sz="2000">
                <a:solidFill>
                  <a:srgbClr val="FF9933"/>
                </a:solidFill>
                <a:latin typeface="Quattrocento Sans"/>
                <a:ea typeface="Quattrocento Sans"/>
                <a:cs typeface="Quattrocento Sans"/>
                <a:sym typeface="Quattrocento Sans"/>
              </a:rPr>
              <a:t>Κοινό-στόχος</a:t>
            </a:r>
            <a:endParaRPr/>
          </a:p>
          <a:p>
            <a:pPr marL="342900" marR="0" lvl="0" indent="-342900" algn="l" rtl="0">
              <a:spcBef>
                <a:spcPts val="0"/>
              </a:spcBef>
              <a:spcAft>
                <a:spcPts val="0"/>
              </a:spcAft>
              <a:buClr>
                <a:srgbClr val="FF0066"/>
              </a:buClr>
              <a:buSzPts val="2000"/>
              <a:buFont typeface="Noto Sans Symbols"/>
              <a:buChar char="✔"/>
            </a:pPr>
            <a:r>
              <a:rPr lang="en-GB" sz="2000">
                <a:solidFill>
                  <a:srgbClr val="FF0066"/>
                </a:solidFill>
                <a:latin typeface="Quattrocento Sans"/>
                <a:ea typeface="Quattrocento Sans"/>
                <a:cs typeface="Quattrocento Sans"/>
                <a:sym typeface="Quattrocento Sans"/>
              </a:rPr>
              <a:t>Τι θα μετράτε</a:t>
            </a:r>
            <a:endParaRPr/>
          </a:p>
          <a:p>
            <a:pPr marL="342900" marR="0" lvl="0" indent="-342900" algn="l" rtl="0">
              <a:spcBef>
                <a:spcPts val="0"/>
              </a:spcBef>
              <a:spcAft>
                <a:spcPts val="0"/>
              </a:spcAft>
              <a:buClr>
                <a:srgbClr val="00B050"/>
              </a:buClr>
              <a:buSzPts val="2000"/>
              <a:buFont typeface="Noto Sans Symbols"/>
              <a:buChar char="✔"/>
            </a:pPr>
            <a:r>
              <a:rPr lang="en-GB" sz="2000">
                <a:solidFill>
                  <a:srgbClr val="00B050"/>
                </a:solidFill>
                <a:latin typeface="Quattrocento Sans"/>
                <a:ea typeface="Quattrocento Sans"/>
                <a:cs typeface="Quattrocento Sans"/>
                <a:sym typeface="Quattrocento Sans"/>
              </a:rPr>
              <a:t>Η συμπεριφορά</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Παράδειγμα 1: </a:t>
            </a:r>
            <a:r>
              <a:rPr lang="en-GB" sz="2000" b="1">
                <a:solidFill>
                  <a:srgbClr val="0070C0"/>
                </a:solidFill>
                <a:latin typeface="Quattrocento Sans"/>
                <a:ea typeface="Quattrocento Sans"/>
                <a:cs typeface="Quattrocento Sans"/>
                <a:sym typeface="Quattrocento Sans"/>
              </a:rPr>
              <a:t>Σε ευθυγράμμιση με το Σχέδιο Μάρκετινγκ Προϊόντος για το Προϊόν Χ</a:t>
            </a:r>
            <a:r>
              <a:rPr lang="en-GB" sz="2000">
                <a:solidFill>
                  <a:schemeClr val="dk1"/>
                </a:solidFill>
                <a:latin typeface="Quattrocento Sans"/>
                <a:ea typeface="Quattrocento Sans"/>
                <a:cs typeface="Quattrocento Sans"/>
                <a:sym typeface="Quattrocento Sans"/>
              </a:rPr>
              <a:t>, σκοπεύουμε να αξιολογήσουμε </a:t>
            </a:r>
            <a:r>
              <a:rPr lang="en-GB" sz="2000" b="1">
                <a:solidFill>
                  <a:srgbClr val="FF0066"/>
                </a:solidFill>
                <a:latin typeface="Quattrocento Sans"/>
                <a:ea typeface="Quattrocento Sans"/>
                <a:cs typeface="Quattrocento Sans"/>
                <a:sym typeface="Quattrocento Sans"/>
              </a:rPr>
              <a:t>ποια χαρακτηριστικά του Προϊόντος Χ </a:t>
            </a:r>
            <a:r>
              <a:rPr lang="en-GB" sz="2000">
                <a:solidFill>
                  <a:schemeClr val="dk1"/>
                </a:solidFill>
                <a:latin typeface="Quattrocento Sans"/>
                <a:ea typeface="Quattrocento Sans"/>
                <a:cs typeface="Quattrocento Sans"/>
                <a:sym typeface="Quattrocento Sans"/>
              </a:rPr>
              <a:t>είναι τα πιο σημαντικά για τους </a:t>
            </a:r>
            <a:r>
              <a:rPr lang="en-GB" sz="2000" b="1">
                <a:solidFill>
                  <a:srgbClr val="FF9933"/>
                </a:solidFill>
                <a:latin typeface="Quattrocento Sans"/>
                <a:ea typeface="Quattrocento Sans"/>
                <a:cs typeface="Quattrocento Sans"/>
                <a:sym typeface="Quattrocento Sans"/>
              </a:rPr>
              <a:t>πελάτες </a:t>
            </a:r>
            <a:r>
              <a:rPr lang="en-GB" sz="2000">
                <a:solidFill>
                  <a:schemeClr val="dk1"/>
                </a:solidFill>
                <a:latin typeface="Quattrocento Sans"/>
                <a:ea typeface="Quattrocento Sans"/>
                <a:cs typeface="Quattrocento Sans"/>
                <a:sym typeface="Quattrocento Sans"/>
              </a:rPr>
              <a:t>μας </a:t>
            </a:r>
            <a:r>
              <a:rPr lang="en-GB" sz="2000" b="1">
                <a:solidFill>
                  <a:srgbClr val="FF9933"/>
                </a:solidFill>
                <a:latin typeface="Quattrocento Sans"/>
                <a:ea typeface="Quattrocento Sans"/>
                <a:cs typeface="Quattrocento Sans"/>
                <a:sym typeface="Quattrocento Sans"/>
              </a:rPr>
              <a:t>Enterprise </a:t>
            </a:r>
            <a:r>
              <a:rPr lang="en-GB" sz="2000">
                <a:solidFill>
                  <a:schemeClr val="dk1"/>
                </a:solidFill>
                <a:latin typeface="Quattrocento Sans"/>
                <a:ea typeface="Quattrocento Sans"/>
                <a:cs typeface="Quattrocento Sans"/>
                <a:sym typeface="Quattrocento Sans"/>
              </a:rPr>
              <a:t>όταν </a:t>
            </a:r>
            <a:r>
              <a:rPr lang="en-GB" sz="2000" b="1">
                <a:solidFill>
                  <a:srgbClr val="00B050"/>
                </a:solidFill>
                <a:latin typeface="Quattrocento Sans"/>
                <a:ea typeface="Quattrocento Sans"/>
                <a:cs typeface="Quattrocento Sans"/>
                <a:sym typeface="Quattrocento Sans"/>
              </a:rPr>
              <a:t>αποφασίζουν να εισάγουν ένα νέο λογισμικό στο οικοσύστημά τους</a:t>
            </a:r>
            <a:r>
              <a:rPr lang="en-GB" sz="2000">
                <a:solidFill>
                  <a:schemeClr val="dk1"/>
                </a:solidFill>
                <a:latin typeface="Quattrocento Sans"/>
                <a:ea typeface="Quattrocento Sans"/>
                <a:cs typeface="Quattrocento Sans"/>
                <a:sym typeface="Quattrocento Sans"/>
              </a:rPr>
              <a:t>.</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Παράδειγμα 2: </a:t>
            </a:r>
            <a:r>
              <a:rPr lang="en-GB" sz="2000">
                <a:solidFill>
                  <a:schemeClr val="dk1"/>
                </a:solidFill>
                <a:latin typeface="Quattrocento Sans"/>
                <a:ea typeface="Quattrocento Sans"/>
                <a:cs typeface="Quattrocento Sans"/>
                <a:sym typeface="Quattrocento Sans"/>
              </a:rPr>
              <a:t>Καθώς εργαζόμαστε για να </a:t>
            </a:r>
            <a:r>
              <a:rPr lang="en-GB" sz="2000" b="1">
                <a:solidFill>
                  <a:srgbClr val="0070C0"/>
                </a:solidFill>
                <a:latin typeface="Quattrocento Sans"/>
                <a:ea typeface="Quattrocento Sans"/>
                <a:cs typeface="Quattrocento Sans"/>
                <a:sym typeface="Quattrocento Sans"/>
              </a:rPr>
              <a:t>κατανοήσουμε το ταξίδι του πελάτη μας</a:t>
            </a:r>
            <a:r>
              <a:rPr lang="en-GB" sz="2000">
                <a:solidFill>
                  <a:schemeClr val="dk1"/>
                </a:solidFill>
                <a:latin typeface="Quattrocento Sans"/>
                <a:ea typeface="Quattrocento Sans"/>
                <a:cs typeface="Quattrocento Sans"/>
                <a:sym typeface="Quattrocento Sans"/>
              </a:rPr>
              <a:t>, στοχεύουμε να εντοπίσουμε </a:t>
            </a:r>
            <a:r>
              <a:rPr lang="en-GB" sz="2000" b="1">
                <a:solidFill>
                  <a:srgbClr val="FF9933"/>
                </a:solidFill>
                <a:latin typeface="Quattrocento Sans"/>
                <a:ea typeface="Quattrocento Sans"/>
                <a:cs typeface="Quattrocento Sans"/>
                <a:sym typeface="Quattrocento Sans"/>
              </a:rPr>
              <a:t>τι προκαλεί τα </a:t>
            </a:r>
            <a:r>
              <a:rPr lang="en-GB" sz="2000" b="1">
                <a:solidFill>
                  <a:srgbClr val="FF0066"/>
                </a:solidFill>
                <a:latin typeface="Quattrocento Sans"/>
                <a:ea typeface="Quattrocento Sans"/>
                <a:cs typeface="Quattrocento Sans"/>
                <a:sym typeface="Quattrocento Sans"/>
              </a:rPr>
              <a:t>τέσσερα τμήματα χρηστών </a:t>
            </a:r>
            <a:r>
              <a:rPr lang="en-GB" sz="2000">
                <a:solidFill>
                  <a:schemeClr val="dk1"/>
                </a:solidFill>
                <a:latin typeface="Quattrocento Sans"/>
                <a:ea typeface="Quattrocento Sans"/>
                <a:cs typeface="Quattrocento Sans"/>
                <a:sym typeface="Quattrocento Sans"/>
              </a:rPr>
              <a:t>μας να </a:t>
            </a:r>
            <a:r>
              <a:rPr lang="en-GB" sz="2000" b="1">
                <a:solidFill>
                  <a:srgbClr val="00B050"/>
                </a:solidFill>
                <a:latin typeface="Quattrocento Sans"/>
                <a:ea typeface="Quattrocento Sans"/>
                <a:cs typeface="Quattrocento Sans"/>
                <a:sym typeface="Quattrocento Sans"/>
              </a:rPr>
              <a:t>αναζητήσουν την υπηρεσία Y</a:t>
            </a:r>
            <a:r>
              <a:rPr lang="en-GB"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sp>
        <p:nvSpPr>
          <p:cNvPr id="218" name="Google Shape;218;p11"/>
          <p:cNvSpPr/>
          <p:nvPr/>
        </p:nvSpPr>
        <p:spPr>
          <a:xfrm>
            <a:off x="952983" y="1262283"/>
            <a:ext cx="33121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1. Καθορίστε τον στόχο σας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p:nvPr/>
        </p:nvSpPr>
        <p:spPr>
          <a:xfrm>
            <a:off x="952983" y="356046"/>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24" name="Google Shape;224;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25" name="Google Shape;225;p1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26" name="Google Shape;226;p12"/>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27" name="Google Shape;227;p12"/>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28" name="Google Shape;228;p12"/>
          <p:cNvSpPr/>
          <p:nvPr/>
        </p:nvSpPr>
        <p:spPr>
          <a:xfrm>
            <a:off x="952983" y="1239792"/>
            <a:ext cx="33121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1. Καθορίστε τον στόχο σας</a:t>
            </a:r>
            <a:endParaRPr sz="1800" b="1">
              <a:solidFill>
                <a:schemeClr val="dk1"/>
              </a:solidFill>
              <a:latin typeface="Quattrocento Sans"/>
              <a:ea typeface="Quattrocento Sans"/>
              <a:cs typeface="Quattrocento Sans"/>
              <a:sym typeface="Quattrocento Sans"/>
            </a:endParaRPr>
          </a:p>
        </p:txBody>
      </p:sp>
      <p:sp>
        <p:nvSpPr>
          <p:cNvPr id="229" name="Google Shape;229;p12"/>
          <p:cNvSpPr/>
          <p:nvPr/>
        </p:nvSpPr>
        <p:spPr>
          <a:xfrm>
            <a:off x="952983" y="1809707"/>
            <a:ext cx="534304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Quattrocento Sans"/>
                <a:ea typeface="Quattrocento Sans"/>
                <a:cs typeface="Quattrocento Sans"/>
                <a:sym typeface="Quattrocento Sans"/>
              </a:rPr>
              <a:t>Κατά τη διαδικασία προσδιορισμού του στόχου, πρέπει επίσης να προσδιοριστεί το κοινό-στόχος του προϊόντος ή/και της υπηρεσίας που σχεδιάζετε να εισαγάγετε.</a:t>
            </a:r>
            <a:endParaRPr/>
          </a:p>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a:solidFill>
                  <a:schemeClr val="dk1"/>
                </a:solidFill>
                <a:latin typeface="Quattrocento Sans"/>
                <a:ea typeface="Quattrocento Sans"/>
                <a:cs typeface="Quattrocento Sans"/>
                <a:sym typeface="Quattrocento Sans"/>
              </a:rPr>
              <a:t>Απαντώντας στις ερωτήσεις του προτύπου στα δεξιά θα μπορέσετε να αναπτύξετε μια πιο στοχευμένη έρευνα αγοράς γενικά.</a:t>
            </a:r>
            <a:endParaRPr/>
          </a:p>
        </p:txBody>
      </p:sp>
      <p:pic>
        <p:nvPicPr>
          <p:cNvPr id="230" name="Google Shape;230;p12" descr="https://lh6.googleusercontent.com/LqKQfuk7_dWuN2mnFWI6VSc3pvF8KeNLRzzpQzfBPStQGqiJLU38mqOQSbv4Zw89qxXHS8auwg7bgmXCBigPJgWUoXSgyAMexns3quaKdOmPdjco0vtrxuSRVtxeqBO9Wp481qGD"/>
          <p:cNvPicPr preferRelativeResize="0"/>
          <p:nvPr/>
        </p:nvPicPr>
        <p:blipFill rotWithShape="1">
          <a:blip r:embed="rId6">
            <a:alphaModFix/>
          </a:blip>
          <a:srcRect/>
          <a:stretch/>
        </p:blipFill>
        <p:spPr>
          <a:xfrm>
            <a:off x="6410325" y="2163661"/>
            <a:ext cx="5781675" cy="3815906"/>
          </a:xfrm>
          <a:prstGeom prst="rect">
            <a:avLst/>
          </a:prstGeom>
          <a:noFill/>
          <a:ln>
            <a:noFill/>
          </a:ln>
        </p:spPr>
      </p:pic>
      <p:sp>
        <p:nvSpPr>
          <p:cNvPr id="231" name="Google Shape;231;p12"/>
          <p:cNvSpPr/>
          <p:nvPr/>
        </p:nvSpPr>
        <p:spPr>
          <a:xfrm>
            <a:off x="8629650" y="6017209"/>
            <a:ext cx="356234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i="1">
                <a:solidFill>
                  <a:srgbClr val="000000"/>
                </a:solidFill>
                <a:latin typeface="Quattrocento Sans"/>
                <a:ea typeface="Quattrocento Sans"/>
                <a:cs typeface="Quattrocento Sans"/>
                <a:sym typeface="Quattrocento Sans"/>
              </a:rPr>
              <a:t>Πηγή: </a:t>
            </a:r>
            <a:r>
              <a:rPr lang="en-GB" sz="800" i="1" u="sng">
                <a:solidFill>
                  <a:srgbClr val="1155CC"/>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Social Business Design | Social Business Design</a:t>
            </a:r>
            <a:endParaRPr sz="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p:nvPr/>
        </p:nvSpPr>
        <p:spPr>
          <a:xfrm>
            <a:off x="952983" y="48984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37" name="Google Shape;237;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38" name="Google Shape;238;p1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39" name="Google Shape;239;p13"/>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40" name="Google Shape;240;p13"/>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41" name="Google Shape;241;p13"/>
          <p:cNvSpPr txBox="1"/>
          <p:nvPr/>
        </p:nvSpPr>
        <p:spPr>
          <a:xfrm>
            <a:off x="952983" y="1613028"/>
            <a:ext cx="1058824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2. Καθορισμός του ερευνητικού σχεδίου</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Έχοντας κατά νου τους στόχους της έρευνας που καθορίστηκαν παραπάνω, πρέπει να εκπονηθεί ένα λεπτομερές σχέδιο σχετικά με τις μεθόδους που θα χρησιμοποιηθούν για τη διεξαγωγή της έρευνας και τη συλλογή πληροφοριών.</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Ο σχεδιασμός της έρευνας αγοράς είναι ένα </a:t>
            </a:r>
            <a:r>
              <a:rPr lang="en-GB" sz="2000" b="1">
                <a:solidFill>
                  <a:srgbClr val="29BB89"/>
                </a:solidFill>
                <a:latin typeface="Quattrocento Sans"/>
                <a:ea typeface="Quattrocento Sans"/>
                <a:cs typeface="Quattrocento Sans"/>
                <a:sym typeface="Quattrocento Sans"/>
              </a:rPr>
              <a:t>σχέδιο για την απόκτηση των πληροφοριών που απαιτούνται για την επίλυση του </a:t>
            </a:r>
            <a:r>
              <a:rPr lang="en-GB" sz="2000">
                <a:solidFill>
                  <a:schemeClr val="dk1"/>
                </a:solidFill>
                <a:latin typeface="Quattrocento Sans"/>
                <a:ea typeface="Quattrocento Sans"/>
                <a:cs typeface="Quattrocento Sans"/>
                <a:sym typeface="Quattrocento Sans"/>
              </a:rPr>
              <a:t>εκάστοτε</a:t>
            </a:r>
            <a:r>
              <a:rPr lang="en-GB" sz="2000" b="1">
                <a:solidFill>
                  <a:srgbClr val="29BB89"/>
                </a:solidFill>
                <a:latin typeface="Quattrocento Sans"/>
                <a:ea typeface="Quattrocento Sans"/>
                <a:cs typeface="Quattrocento Sans"/>
                <a:sym typeface="Quattrocento Sans"/>
              </a:rPr>
              <a:t> ερευνητικού προβλήματος.</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p:nvPr/>
        </p:nvSpPr>
        <p:spPr>
          <a:xfrm>
            <a:off x="952983" y="48984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47" name="Google Shape;247;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48" name="Google Shape;248;p1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49" name="Google Shape;249;p14"/>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50" name="Google Shape;250;p14"/>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51" name="Google Shape;251;p14"/>
          <p:cNvSpPr txBox="1"/>
          <p:nvPr/>
        </p:nvSpPr>
        <p:spPr>
          <a:xfrm>
            <a:off x="952983" y="1613028"/>
            <a:ext cx="5292369"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2. Καθορισμός του ερευνητικού σχεδίου</a:t>
            </a:r>
            <a:endParaRPr/>
          </a:p>
          <a:p>
            <a:pPr marL="0" marR="0" lvl="0" indent="0" algn="l" rtl="0">
              <a:spcBef>
                <a:spcPts val="0"/>
              </a:spcBef>
              <a:spcAft>
                <a:spcPts val="0"/>
              </a:spcAft>
              <a:buNone/>
            </a:pPr>
            <a:endParaRPr sz="20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Υπάρχουν δύο τύποι έρευνας αγοράς που μπορούν να επιλέξουν οι συμμετέχοντες: ο πρωτογενής και ο δευτερογενής. </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Σε κάθε τύπο υπάρχουν διαφορετικές υπο-μέθοδοι, όπως φαίνεται στον πίνακα στα δεξιά.</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pic>
        <p:nvPicPr>
          <p:cNvPr id="252" name="Google Shape;252;p14" descr="Market Research Methods"/>
          <p:cNvPicPr preferRelativeResize="0"/>
          <p:nvPr/>
        </p:nvPicPr>
        <p:blipFill rotWithShape="1">
          <a:blip r:embed="rId6">
            <a:alphaModFix/>
          </a:blip>
          <a:srcRect/>
          <a:stretch/>
        </p:blipFill>
        <p:spPr>
          <a:xfrm>
            <a:off x="6929719" y="1457792"/>
            <a:ext cx="5262281" cy="3885364"/>
          </a:xfrm>
          <a:prstGeom prst="rect">
            <a:avLst/>
          </a:prstGeom>
          <a:noFill/>
          <a:ln>
            <a:noFill/>
          </a:ln>
        </p:spPr>
      </p:pic>
      <p:sp>
        <p:nvSpPr>
          <p:cNvPr id="253" name="Google Shape;253;p14"/>
          <p:cNvSpPr/>
          <p:nvPr/>
        </p:nvSpPr>
        <p:spPr>
          <a:xfrm>
            <a:off x="7673787" y="5355870"/>
            <a:ext cx="451821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i="1">
                <a:solidFill>
                  <a:srgbClr val="000000"/>
                </a:solidFill>
                <a:latin typeface="Quattrocento Sans"/>
                <a:ea typeface="Quattrocento Sans"/>
                <a:cs typeface="Quattrocento Sans"/>
                <a:sym typeface="Quattrocento Sans"/>
              </a:rPr>
              <a:t>Πηγή: </a:t>
            </a:r>
            <a:r>
              <a:rPr lang="en-GB" sz="800" i="1" u="sng">
                <a:solidFill>
                  <a:srgbClr val="1155CC"/>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https://www.mymarketresearchmethods.com/an-overview-of-market-research-methods/</a:t>
            </a:r>
            <a:endParaRPr sz="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p:nvPr/>
        </p:nvSpPr>
        <p:spPr>
          <a:xfrm>
            <a:off x="952983" y="292852"/>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59" name="Google Shape;259;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60" name="Google Shape;260;p15"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61" name="Google Shape;261;p15"/>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62" name="Google Shape;262;p15"/>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63" name="Google Shape;263;p15"/>
          <p:cNvSpPr txBox="1"/>
          <p:nvPr/>
        </p:nvSpPr>
        <p:spPr>
          <a:xfrm>
            <a:off x="952983" y="1885716"/>
            <a:ext cx="10588248"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Κα</a:t>
            </a:r>
            <a:r>
              <a:rPr lang="en-GB" sz="1600" dirty="0" err="1">
                <a:solidFill>
                  <a:schemeClr val="dk1"/>
                </a:solidFill>
                <a:latin typeface="Quattrocento Sans"/>
                <a:ea typeface="Quattrocento Sans"/>
                <a:cs typeface="Quattrocento Sans"/>
                <a:sym typeface="Quattrocento Sans"/>
              </a:rPr>
              <a:t>τά</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τη</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δημιουργί</a:t>
            </a:r>
            <a:r>
              <a:rPr lang="en-GB" sz="1600" dirty="0">
                <a:solidFill>
                  <a:schemeClr val="dk1"/>
                </a:solidFill>
                <a:latin typeface="Quattrocento Sans"/>
                <a:ea typeface="Quattrocento Sans"/>
                <a:cs typeface="Quattrocento Sans"/>
                <a:sym typeface="Quattrocento Sans"/>
              </a:rPr>
              <a:t>α ενός </a:t>
            </a:r>
            <a:r>
              <a:rPr lang="en-GB" sz="1600" b="1" dirty="0">
                <a:solidFill>
                  <a:schemeClr val="dk1"/>
                </a:solidFill>
                <a:latin typeface="Quattrocento Sans"/>
                <a:ea typeface="Quattrocento Sans"/>
                <a:cs typeface="Quattrocento Sans"/>
                <a:sym typeface="Quattrocento Sans"/>
              </a:rPr>
              <a:t>σχεδίου έρευνας αγοράς</a:t>
            </a:r>
            <a:r>
              <a:rPr lang="en-GB" sz="1600" dirty="0">
                <a:solidFill>
                  <a:schemeClr val="dk1"/>
                </a:solidFill>
                <a:latin typeface="Quattrocento Sans"/>
                <a:ea typeface="Quattrocento Sans"/>
                <a:cs typeface="Quattrocento Sans"/>
                <a:sym typeface="Quattrocento Sans"/>
              </a:rPr>
              <a:t>, πρέπει να λαμβάνονται υπόψη τα ακόλουθα 6 Ws:</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29BB89"/>
              </a:buClr>
              <a:buSzPts val="1800"/>
              <a:buFont typeface="Quattrocento Sans"/>
              <a:buAutoNum type="arabicPeriod"/>
            </a:pPr>
            <a:r>
              <a:rPr lang="en-GB" sz="1600" b="1" dirty="0" err="1">
                <a:solidFill>
                  <a:srgbClr val="29BB89"/>
                </a:solidFill>
                <a:latin typeface="Quattrocento Sans"/>
                <a:ea typeface="Quattrocento Sans"/>
                <a:cs typeface="Quattrocento Sans"/>
                <a:sym typeface="Quattrocento Sans"/>
              </a:rPr>
              <a:t>Γι</a:t>
            </a:r>
            <a:r>
              <a:rPr lang="en-GB" sz="1600" b="1" dirty="0">
                <a:solidFill>
                  <a:srgbClr val="29BB89"/>
                </a:solidFill>
                <a:latin typeface="Quattrocento Sans"/>
                <a:ea typeface="Quattrocento Sans"/>
                <a:cs typeface="Quattrocento Sans"/>
                <a:sym typeface="Quattrocento Sans"/>
              </a:rPr>
              <a:t>ατί </a:t>
            </a:r>
            <a:r>
              <a:rPr lang="en-GB" sz="1600" dirty="0">
                <a:solidFill>
                  <a:schemeClr val="dk1"/>
                </a:solidFill>
                <a:latin typeface="Quattrocento Sans"/>
                <a:ea typeface="Quattrocento Sans"/>
                <a:cs typeface="Quattrocento Sans"/>
                <a:sym typeface="Quattrocento Sans"/>
              </a:rPr>
              <a:t>χρειάζεστε την έρευνα; - Πρόκειται για μια υπενθύμιση των στόχων που καθορίστηκαν από το Βήμα Α.</a:t>
            </a:r>
            <a:endParaRPr sz="1200" dirty="0"/>
          </a:p>
          <a:p>
            <a:pPr marL="342900" marR="0" lvl="0" indent="-228600" algn="l" rtl="0">
              <a:spcBef>
                <a:spcPts val="0"/>
              </a:spcBef>
              <a:spcAft>
                <a:spcPts val="0"/>
              </a:spcAft>
              <a:buClr>
                <a:schemeClr val="dk1"/>
              </a:buClr>
              <a:buSzPts val="1800"/>
              <a:buFont typeface="Calibri"/>
              <a:buNone/>
            </a:pPr>
            <a:endParaRPr sz="16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29BB89"/>
              </a:buClr>
              <a:buSzPts val="1800"/>
              <a:buFont typeface="Quattrocento Sans"/>
              <a:buAutoNum type="arabicPeriod"/>
            </a:pPr>
            <a:r>
              <a:rPr lang="en-GB" sz="1600" b="1" dirty="0" err="1">
                <a:solidFill>
                  <a:srgbClr val="29BB89"/>
                </a:solidFill>
                <a:latin typeface="Quattrocento Sans"/>
                <a:ea typeface="Quattrocento Sans"/>
                <a:cs typeface="Quattrocento Sans"/>
                <a:sym typeface="Quattrocento Sans"/>
              </a:rPr>
              <a:t>Ποιες</a:t>
            </a:r>
            <a:r>
              <a:rPr lang="en-GB" sz="1600" b="1" dirty="0">
                <a:solidFill>
                  <a:srgbClr val="29BB89"/>
                </a:solidFill>
                <a:latin typeface="Quattrocento Sans"/>
                <a:ea typeface="Quattrocento Sans"/>
                <a:cs typeface="Quattrocento Sans"/>
                <a:sym typeface="Quattrocento Sans"/>
              </a:rPr>
              <a:t> </a:t>
            </a:r>
            <a:r>
              <a:rPr lang="en-GB" sz="1600" dirty="0">
                <a:solidFill>
                  <a:schemeClr val="dk1"/>
                </a:solidFill>
                <a:latin typeface="Quattrocento Sans"/>
                <a:ea typeface="Quattrocento Sans"/>
                <a:cs typeface="Quattrocento Sans"/>
                <a:sym typeface="Quattrocento Sans"/>
              </a:rPr>
              <a:t>π</a:t>
            </a:r>
            <a:r>
              <a:rPr lang="en-GB" sz="1600" dirty="0" err="1">
                <a:solidFill>
                  <a:schemeClr val="dk1"/>
                </a:solidFill>
                <a:latin typeface="Quattrocento Sans"/>
                <a:ea typeface="Quattrocento Sans"/>
                <a:cs typeface="Quattrocento Sans"/>
                <a:sym typeface="Quattrocento Sans"/>
              </a:rPr>
              <a:t>ληροφορίες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χρειάζοντ</a:t>
            </a:r>
            <a:r>
              <a:rPr lang="en-GB" sz="1600" dirty="0">
                <a:solidFill>
                  <a:schemeClr val="dk1"/>
                </a:solidFill>
                <a:latin typeface="Quattrocento Sans"/>
                <a:ea typeface="Quattrocento Sans"/>
                <a:cs typeface="Quattrocento Sans"/>
                <a:sym typeface="Quattrocento Sans"/>
              </a:rPr>
              <a:t>αι; - Αυτό σχετίζεται με το είδος των δεδομένων που απαιτούνται και αναμένονται, συμπεριλαμβανομένης της τιμής του νέου προϊόντος/υπηρεσίας, του σχεδιασμού του προϊόντος, των </a:t>
            </a:r>
            <a:r>
              <a:rPr lang="en-GB" sz="1600" dirty="0" smtClean="0">
                <a:solidFill>
                  <a:schemeClr val="dk1"/>
                </a:solidFill>
                <a:latin typeface="Quattrocento Sans"/>
                <a:ea typeface="Quattrocento Sans"/>
                <a:cs typeface="Quattrocento Sans"/>
                <a:sym typeface="Quattrocento Sans"/>
              </a:rPr>
              <a:t>ε</a:t>
            </a:r>
            <a:r>
              <a:rPr lang="el-GR" sz="1600" dirty="0" smtClean="0">
                <a:solidFill>
                  <a:schemeClr val="dk1"/>
                </a:solidFill>
                <a:latin typeface="Quattrocento Sans"/>
                <a:ea typeface="Quattrocento Sans"/>
                <a:cs typeface="Quattrocento Sans"/>
                <a:sym typeface="Quattrocento Sans"/>
              </a:rPr>
              <a:t>Α</a:t>
            </a:r>
            <a:r>
              <a:rPr lang="en-GB" sz="1600" dirty="0" err="1" smtClean="0">
                <a:solidFill>
                  <a:schemeClr val="dk1"/>
                </a:solidFill>
                <a:latin typeface="Quattrocento Sans"/>
                <a:ea typeface="Quattrocento Sans"/>
                <a:cs typeface="Quattrocento Sans"/>
                <a:sym typeface="Quattrocento Sans"/>
              </a:rPr>
              <a:t>υκ</a:t>
            </a:r>
            <a:r>
              <a:rPr lang="en-GB" sz="1600" dirty="0" smtClean="0">
                <a:solidFill>
                  <a:schemeClr val="dk1"/>
                </a:solidFill>
                <a:latin typeface="Quattrocento Sans"/>
                <a:ea typeface="Quattrocento Sans"/>
                <a:cs typeface="Quattrocento Sans"/>
                <a:sym typeface="Quattrocento Sans"/>
              </a:rPr>
              <a:t>αιριών </a:t>
            </a:r>
            <a:r>
              <a:rPr lang="en-GB" sz="1600" dirty="0">
                <a:solidFill>
                  <a:schemeClr val="dk1"/>
                </a:solidFill>
                <a:latin typeface="Quattrocento Sans"/>
                <a:ea typeface="Quattrocento Sans"/>
                <a:cs typeface="Quattrocento Sans"/>
                <a:sym typeface="Quattrocento Sans"/>
              </a:rPr>
              <a:t>της αγοράς με βάση τα δημογραφικά στοιχεία κ.λπ.</a:t>
            </a:r>
            <a:endParaRPr sz="1200" dirty="0"/>
          </a:p>
          <a:p>
            <a:pPr marL="342900" marR="0" lvl="0" indent="-228600" algn="l" rtl="0">
              <a:spcBef>
                <a:spcPts val="0"/>
              </a:spcBef>
              <a:spcAft>
                <a:spcPts val="0"/>
              </a:spcAft>
              <a:buClr>
                <a:schemeClr val="dk1"/>
              </a:buClr>
              <a:buSzPts val="1800"/>
              <a:buFont typeface="Calibri"/>
              <a:buNone/>
            </a:pPr>
            <a:endParaRPr sz="16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29BB89"/>
              </a:buClr>
              <a:buSzPts val="1800"/>
              <a:buFont typeface="Quattrocento Sans"/>
              <a:buAutoNum type="arabicPeriod"/>
            </a:pPr>
            <a:r>
              <a:rPr lang="en-GB" sz="1600" b="1" dirty="0" err="1">
                <a:solidFill>
                  <a:srgbClr val="29BB89"/>
                </a:solidFill>
                <a:latin typeface="Quattrocento Sans"/>
                <a:ea typeface="Quattrocento Sans"/>
                <a:cs typeface="Quattrocento Sans"/>
                <a:sym typeface="Quattrocento Sans"/>
              </a:rPr>
              <a:t>Ποιο</a:t>
            </a:r>
            <a:r>
              <a:rPr lang="en-GB" sz="1600" b="1" dirty="0">
                <a:solidFill>
                  <a:srgbClr val="29BB89"/>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είν</a:t>
            </a:r>
            <a:r>
              <a:rPr lang="en-GB" sz="1600" dirty="0">
                <a:solidFill>
                  <a:schemeClr val="dk1"/>
                </a:solidFill>
                <a:latin typeface="Quattrocento Sans"/>
                <a:ea typeface="Quattrocento Sans"/>
                <a:cs typeface="Quattrocento Sans"/>
                <a:sym typeface="Quattrocento Sans"/>
              </a:rPr>
              <a:t>αι το κοινό-στόχος; - Η απάντηση σε αυτές τις ερωτήσεις θα σας βοηθήσει να αποφασίσετε ποια μέθοδο αγοράς θα χρησιμοποιήσετε για τη συλλογή στη συνέχεια. </a:t>
            </a:r>
            <a:r>
              <a:rPr lang="en-GB" sz="1600" dirty="0" err="1">
                <a:solidFill>
                  <a:schemeClr val="dk1"/>
                </a:solidFill>
                <a:latin typeface="Quattrocento Sans"/>
                <a:ea typeface="Quattrocento Sans"/>
                <a:cs typeface="Quattrocento Sans"/>
                <a:sym typeface="Quattrocento Sans"/>
              </a:rPr>
              <a:t>Πρέ</a:t>
            </a:r>
            <a:r>
              <a:rPr lang="en-GB" sz="1600" dirty="0">
                <a:solidFill>
                  <a:schemeClr val="dk1"/>
                </a:solidFill>
                <a:latin typeface="Quattrocento Sans"/>
                <a:ea typeface="Quattrocento Sans"/>
                <a:cs typeface="Quattrocento Sans"/>
                <a:sym typeface="Quattrocento Sans"/>
              </a:rPr>
              <a:t>πει να απαντηθούν τα ακόλουθα ερωτήματα:</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628650" marR="0" lvl="0" indent="-285750" algn="l" rtl="0">
              <a:spcBef>
                <a:spcPts val="0"/>
              </a:spcBef>
              <a:spcAft>
                <a:spcPts val="0"/>
              </a:spcAft>
              <a:buClr>
                <a:schemeClr val="dk1"/>
              </a:buClr>
              <a:buSzPts val="1800"/>
              <a:buFont typeface="Noto Sans Symbols"/>
              <a:buChar char="✔"/>
            </a:pPr>
            <a:r>
              <a:rPr lang="en-GB" sz="1600" dirty="0">
                <a:solidFill>
                  <a:schemeClr val="dk1"/>
                </a:solidFill>
                <a:latin typeface="Quattrocento Sans"/>
                <a:ea typeface="Quattrocento Sans"/>
                <a:cs typeface="Quattrocento Sans"/>
                <a:sym typeface="Quattrocento Sans"/>
              </a:rPr>
              <a:t>Από π</a:t>
            </a:r>
            <a:r>
              <a:rPr lang="en-GB" sz="1600" dirty="0" err="1">
                <a:solidFill>
                  <a:schemeClr val="dk1"/>
                </a:solidFill>
                <a:latin typeface="Quattrocento Sans"/>
                <a:ea typeface="Quattrocento Sans"/>
                <a:cs typeface="Quattrocento Sans"/>
                <a:sym typeface="Quattrocento Sans"/>
              </a:rPr>
              <a:t>οιον</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ρέ</a:t>
            </a:r>
            <a:r>
              <a:rPr lang="en-GB" sz="1600" dirty="0">
                <a:solidFill>
                  <a:schemeClr val="dk1"/>
                </a:solidFill>
                <a:latin typeface="Quattrocento Sans"/>
                <a:ea typeface="Quattrocento Sans"/>
                <a:cs typeface="Quattrocento Sans"/>
                <a:sym typeface="Quattrocento Sans"/>
              </a:rPr>
              <a:t>πει να συλλέγετε δεδομένα; Από πελάτες; Μη πελάτες; Χρήστες κατηγορίας;</a:t>
            </a:r>
            <a:endParaRPr sz="1200" dirty="0"/>
          </a:p>
          <a:p>
            <a:pPr marL="628650" marR="0" lvl="0" indent="-285750" algn="l" rtl="0">
              <a:spcBef>
                <a:spcPts val="0"/>
              </a:spcBef>
              <a:spcAft>
                <a:spcPts val="0"/>
              </a:spcAft>
              <a:buClr>
                <a:schemeClr val="dk1"/>
              </a:buClr>
              <a:buSzPts val="1800"/>
              <a:buFont typeface="Noto Sans Symbols"/>
              <a:buChar char="✔"/>
            </a:pPr>
            <a:r>
              <a:rPr lang="en-GB" sz="1600" dirty="0" err="1">
                <a:solidFill>
                  <a:schemeClr val="dk1"/>
                </a:solidFill>
                <a:latin typeface="Quattrocento Sans"/>
                <a:ea typeface="Quattrocento Sans"/>
                <a:cs typeface="Quattrocento Sans"/>
                <a:sym typeface="Quattrocento Sans"/>
              </a:rPr>
              <a:t>Ποι</a:t>
            </a:r>
            <a:r>
              <a:rPr lang="en-GB" sz="1600" dirty="0">
                <a:solidFill>
                  <a:schemeClr val="dk1"/>
                </a:solidFill>
                <a:latin typeface="Quattrocento Sans"/>
                <a:ea typeface="Quattrocento Sans"/>
                <a:cs typeface="Quattrocento Sans"/>
                <a:sym typeface="Quattrocento Sans"/>
              </a:rPr>
              <a:t>α κριτήρια διαλογής πρέπει να χρησιμοποιήσετε για να συμπεριλάβετε ή να αποκλείσετε διαφορετικές ομάδες στην έρευνα και πώς ευθυγραμμίζονται με τους στόχους της έρευνας;</a:t>
            </a:r>
            <a:endParaRPr sz="1200" dirty="0"/>
          </a:p>
          <a:p>
            <a:pPr marL="628650" marR="0" lvl="0" indent="-285750" algn="l" rtl="0">
              <a:spcBef>
                <a:spcPts val="0"/>
              </a:spcBef>
              <a:spcAft>
                <a:spcPts val="0"/>
              </a:spcAft>
              <a:buClr>
                <a:schemeClr val="dk1"/>
              </a:buClr>
              <a:buSzPts val="1800"/>
              <a:buFont typeface="Noto Sans Symbols"/>
              <a:buChar char="✔"/>
            </a:pPr>
            <a:r>
              <a:rPr lang="en-GB" sz="1600" dirty="0" err="1">
                <a:solidFill>
                  <a:schemeClr val="dk1"/>
                </a:solidFill>
                <a:latin typeface="Quattrocento Sans"/>
                <a:ea typeface="Quattrocento Sans"/>
                <a:cs typeface="Quattrocento Sans"/>
                <a:sym typeface="Quattrocento Sans"/>
              </a:rPr>
              <a:t>Πώς</a:t>
            </a:r>
            <a:r>
              <a:rPr lang="en-GB" sz="1600" dirty="0">
                <a:solidFill>
                  <a:schemeClr val="dk1"/>
                </a:solidFill>
                <a:latin typeface="Quattrocento Sans"/>
                <a:ea typeface="Quattrocento Sans"/>
                <a:cs typeface="Quattrocento Sans"/>
                <a:sym typeface="Quattrocento Sans"/>
              </a:rPr>
              <a:t> μπ</a:t>
            </a:r>
            <a:r>
              <a:rPr lang="en-GB" sz="1600" dirty="0" err="1">
                <a:solidFill>
                  <a:schemeClr val="dk1"/>
                </a:solidFill>
                <a:latin typeface="Quattrocento Sans"/>
                <a:ea typeface="Quattrocento Sans"/>
                <a:cs typeface="Quattrocento Sans"/>
                <a:sym typeface="Quattrocento Sans"/>
              </a:rPr>
              <a:t>ορείτε</a:t>
            </a:r>
            <a:r>
              <a:rPr lang="en-GB" sz="1600" dirty="0">
                <a:solidFill>
                  <a:schemeClr val="dk1"/>
                </a:solidFill>
                <a:latin typeface="Quattrocento Sans"/>
                <a:ea typeface="Quattrocento Sans"/>
                <a:cs typeface="Quattrocento Sans"/>
                <a:sym typeface="Quattrocento Sans"/>
              </a:rPr>
              <a:t> να π</a:t>
            </a:r>
            <a:r>
              <a:rPr lang="en-GB" sz="1600" dirty="0" err="1">
                <a:solidFill>
                  <a:schemeClr val="dk1"/>
                </a:solidFill>
                <a:latin typeface="Quattrocento Sans"/>
                <a:ea typeface="Quattrocento Sans"/>
                <a:cs typeface="Quattrocento Sans"/>
                <a:sym typeface="Quattrocento Sans"/>
              </a:rPr>
              <a:t>ροσεγγίσετε</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το</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κοινό-στόχο</a:t>
            </a:r>
            <a:r>
              <a:rPr lang="en-GB" sz="1600" dirty="0">
                <a:solidFill>
                  <a:schemeClr val="dk1"/>
                </a:solidFill>
                <a:latin typeface="Quattrocento Sans"/>
                <a:ea typeface="Quattrocento Sans"/>
                <a:cs typeface="Quattrocento Sans"/>
                <a:sym typeface="Quattrocento Sans"/>
              </a:rPr>
              <a:t> και π</a:t>
            </a:r>
            <a:r>
              <a:rPr lang="en-GB" sz="1600" dirty="0" err="1">
                <a:solidFill>
                  <a:schemeClr val="dk1"/>
                </a:solidFill>
                <a:latin typeface="Quattrocento Sans"/>
                <a:ea typeface="Quattrocento Sans"/>
                <a:cs typeface="Quattrocento Sans"/>
                <a:sym typeface="Quattrocento Sans"/>
              </a:rPr>
              <a:t>οιοι</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εριορισμοί</a:t>
            </a:r>
            <a:r>
              <a:rPr lang="en-GB" sz="1600" dirty="0">
                <a:solidFill>
                  <a:schemeClr val="dk1"/>
                </a:solidFill>
                <a:latin typeface="Quattrocento Sans"/>
                <a:ea typeface="Quattrocento Sans"/>
                <a:cs typeface="Quattrocento Sans"/>
                <a:sym typeface="Quattrocento Sans"/>
              </a:rPr>
              <a:t> υπ</a:t>
            </a:r>
            <a:r>
              <a:rPr lang="en-GB" sz="1600" dirty="0" err="1">
                <a:solidFill>
                  <a:schemeClr val="dk1"/>
                </a:solidFill>
                <a:latin typeface="Quattrocento Sans"/>
                <a:ea typeface="Quattrocento Sans"/>
                <a:cs typeface="Quattrocento Sans"/>
                <a:sym typeface="Quattrocento Sans"/>
              </a:rPr>
              <a:t>άρχουν</a:t>
            </a:r>
            <a:r>
              <a:rPr lang="en-GB" sz="1600" dirty="0">
                <a:solidFill>
                  <a:schemeClr val="dk1"/>
                </a:solidFill>
                <a:latin typeface="Quattrocento Sans"/>
                <a:ea typeface="Quattrocento Sans"/>
                <a:cs typeface="Quattrocento Sans"/>
                <a:sym typeface="Quattrocento Sans"/>
              </a:rPr>
              <a:t> κα</a:t>
            </a:r>
            <a:r>
              <a:rPr lang="en-GB" sz="1600" dirty="0" err="1">
                <a:solidFill>
                  <a:schemeClr val="dk1"/>
                </a:solidFill>
                <a:latin typeface="Quattrocento Sans"/>
                <a:ea typeface="Quattrocento Sans"/>
                <a:cs typeface="Quattrocento Sans"/>
                <a:sym typeface="Quattrocento Sans"/>
              </a:rPr>
              <a:t>τά</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τη</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δι</a:t>
            </a:r>
            <a:r>
              <a:rPr lang="en-GB" sz="1600" dirty="0">
                <a:solidFill>
                  <a:schemeClr val="dk1"/>
                </a:solidFill>
                <a:latin typeface="Quattrocento Sans"/>
                <a:ea typeface="Quattrocento Sans"/>
                <a:cs typeface="Quattrocento Sans"/>
                <a:sym typeface="Quattrocento Sans"/>
              </a:rPr>
              <a:t>αδικασία αυτή;</a:t>
            </a:r>
            <a:endParaRPr sz="1600" dirty="0">
              <a:solidFill>
                <a:schemeClr val="dk1"/>
              </a:solidFill>
              <a:latin typeface="Quattrocento Sans"/>
              <a:ea typeface="Quattrocento Sans"/>
              <a:cs typeface="Quattrocento Sans"/>
              <a:sym typeface="Quattrocento Sans"/>
            </a:endParaRPr>
          </a:p>
        </p:txBody>
      </p:sp>
      <p:sp>
        <p:nvSpPr>
          <p:cNvPr id="264" name="Google Shape;264;p15"/>
          <p:cNvSpPr/>
          <p:nvPr/>
        </p:nvSpPr>
        <p:spPr>
          <a:xfrm>
            <a:off x="952983" y="993974"/>
            <a:ext cx="54203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chemeClr val="dk1"/>
                </a:solidFill>
                <a:latin typeface="Quattrocento Sans"/>
                <a:ea typeface="Quattrocento Sans"/>
                <a:cs typeface="Quattrocento Sans"/>
                <a:sym typeface="Quattrocento Sans"/>
              </a:rPr>
              <a:t>Βήμ</a:t>
            </a:r>
            <a:r>
              <a:rPr lang="en-GB" sz="1800" b="1" dirty="0">
                <a:solidFill>
                  <a:schemeClr val="dk1"/>
                </a:solidFill>
                <a:latin typeface="Quattrocento Sans"/>
                <a:ea typeface="Quattrocento Sans"/>
                <a:cs typeface="Quattrocento Sans"/>
                <a:sym typeface="Quattrocento Sans"/>
              </a:rPr>
              <a:t>α 2. Κα</a:t>
            </a:r>
            <a:r>
              <a:rPr lang="en-GB" sz="1800" b="1" dirty="0" err="1">
                <a:solidFill>
                  <a:schemeClr val="dk1"/>
                </a:solidFill>
                <a:latin typeface="Quattrocento Sans"/>
                <a:ea typeface="Quattrocento Sans"/>
                <a:cs typeface="Quattrocento Sans"/>
                <a:sym typeface="Quattrocento Sans"/>
              </a:rPr>
              <a:t>θορισμός</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του</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ερευνητικού</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σχεδίου</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p:nvPr/>
        </p:nvSpPr>
        <p:spPr>
          <a:xfrm>
            <a:off x="952983" y="356046"/>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70" name="Google Shape;270;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71" name="Google Shape;271;p1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72" name="Google Shape;272;p1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73" name="Google Shape;273;p16"/>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74" name="Google Shape;274;p16"/>
          <p:cNvSpPr txBox="1"/>
          <p:nvPr/>
        </p:nvSpPr>
        <p:spPr>
          <a:xfrm>
            <a:off x="952983" y="1575257"/>
            <a:ext cx="10588248" cy="39548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9BB89"/>
              </a:buClr>
              <a:buSzPts val="1800"/>
              <a:buFont typeface="Calibri"/>
              <a:buAutoNum type="arabicPeriod" startAt="4"/>
            </a:pPr>
            <a:r>
              <a:rPr lang="en-GB" sz="1600" b="1" dirty="0" err="1">
                <a:solidFill>
                  <a:srgbClr val="29BB89"/>
                </a:solidFill>
                <a:latin typeface="Quattrocento Sans"/>
                <a:ea typeface="Quattrocento Sans"/>
                <a:cs typeface="Quattrocento Sans"/>
                <a:sym typeface="Quattrocento Sans"/>
              </a:rPr>
              <a:t>Πότε</a:t>
            </a:r>
            <a:r>
              <a:rPr lang="en-GB" sz="1600" b="1" dirty="0">
                <a:solidFill>
                  <a:srgbClr val="29BB89"/>
                </a:solidFill>
                <a:latin typeface="Quattrocento Sans"/>
                <a:ea typeface="Quattrocento Sans"/>
                <a:cs typeface="Quattrocento Sans"/>
                <a:sym typeface="Quattrocento Sans"/>
              </a:rPr>
              <a:t> </a:t>
            </a:r>
            <a:r>
              <a:rPr lang="en-GB" sz="1600" dirty="0">
                <a:solidFill>
                  <a:schemeClr val="dk1"/>
                </a:solidFill>
                <a:latin typeface="Quattrocento Sans"/>
                <a:ea typeface="Quattrocento Sans"/>
                <a:cs typeface="Quattrocento Sans"/>
                <a:sym typeface="Quattrocento Sans"/>
              </a:rPr>
              <a:t>π</a:t>
            </a:r>
            <a:r>
              <a:rPr lang="en-GB" sz="1600" dirty="0" err="1">
                <a:solidFill>
                  <a:schemeClr val="dk1"/>
                </a:solidFill>
                <a:latin typeface="Quattrocento Sans"/>
                <a:ea typeface="Quattrocento Sans"/>
                <a:cs typeface="Quattrocento Sans"/>
                <a:sym typeface="Quattrocento Sans"/>
              </a:rPr>
              <a:t>ρέ</a:t>
            </a:r>
            <a:r>
              <a:rPr lang="en-GB" sz="1600" dirty="0">
                <a:solidFill>
                  <a:schemeClr val="dk1"/>
                </a:solidFill>
                <a:latin typeface="Quattrocento Sans"/>
                <a:ea typeface="Quattrocento Sans"/>
                <a:cs typeface="Quattrocento Sans"/>
                <a:sym typeface="Quattrocento Sans"/>
              </a:rPr>
              <a:t>πει να συλλέγετε τις πληροφορίες; </a:t>
            </a: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9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Τα </a:t>
            </a:r>
            <a:r>
              <a:rPr lang="en-GB" sz="1600" dirty="0" err="1">
                <a:solidFill>
                  <a:schemeClr val="dk1"/>
                </a:solidFill>
                <a:latin typeface="Quattrocento Sans"/>
                <a:ea typeface="Quattrocento Sans"/>
                <a:cs typeface="Quattrocento Sans"/>
                <a:sym typeface="Quattrocento Sans"/>
              </a:rPr>
              <a:t>δεδομέν</a:t>
            </a:r>
            <a:r>
              <a:rPr lang="en-GB" sz="1600" dirty="0">
                <a:solidFill>
                  <a:schemeClr val="dk1"/>
                </a:solidFill>
                <a:latin typeface="Quattrocento Sans"/>
                <a:ea typeface="Quattrocento Sans"/>
                <a:cs typeface="Quattrocento Sans"/>
                <a:sym typeface="Quattrocento Sans"/>
              </a:rPr>
              <a:t>α μπορούν να συλλέγονται πριν, κατά τη διάρκεια ή μετά από ένα συγκεκριμένο γεγονός ή συμπεριφορά. Μπ</a:t>
            </a:r>
            <a:r>
              <a:rPr lang="en-GB" sz="1600" dirty="0" err="1">
                <a:solidFill>
                  <a:schemeClr val="dk1"/>
                </a:solidFill>
                <a:latin typeface="Quattrocento Sans"/>
                <a:ea typeface="Quattrocento Sans"/>
                <a:cs typeface="Quattrocento Sans"/>
                <a:sym typeface="Quattrocento Sans"/>
              </a:rPr>
              <a:t>ορεί</a:t>
            </a:r>
            <a:r>
              <a:rPr lang="en-GB" sz="1600" dirty="0">
                <a:solidFill>
                  <a:schemeClr val="dk1"/>
                </a:solidFill>
                <a:latin typeface="Quattrocento Sans"/>
                <a:ea typeface="Quattrocento Sans"/>
                <a:cs typeface="Quattrocento Sans"/>
                <a:sym typeface="Quattrocento Sans"/>
              </a:rPr>
              <a:t> επ</a:t>
            </a:r>
            <a:r>
              <a:rPr lang="en-GB" sz="1600" dirty="0" err="1">
                <a:solidFill>
                  <a:schemeClr val="dk1"/>
                </a:solidFill>
                <a:latin typeface="Quattrocento Sans"/>
                <a:ea typeface="Quattrocento Sans"/>
                <a:cs typeface="Quattrocento Sans"/>
                <a:sym typeface="Quattrocento Sans"/>
              </a:rPr>
              <a:t>ίσης</a:t>
            </a:r>
            <a:r>
              <a:rPr lang="en-GB" sz="1600" dirty="0">
                <a:solidFill>
                  <a:schemeClr val="dk1"/>
                </a:solidFill>
                <a:latin typeface="Quattrocento Sans"/>
                <a:ea typeface="Quattrocento Sans"/>
                <a:cs typeface="Quattrocento Sans"/>
                <a:sym typeface="Quattrocento Sans"/>
              </a:rPr>
              <a:t> να </a:t>
            </a:r>
            <a:r>
              <a:rPr lang="en-GB" sz="1600" dirty="0" err="1">
                <a:solidFill>
                  <a:schemeClr val="dk1"/>
                </a:solidFill>
                <a:latin typeface="Quattrocento Sans"/>
                <a:ea typeface="Quattrocento Sans"/>
                <a:cs typeface="Quattrocento Sans"/>
                <a:sym typeface="Quattrocento Sans"/>
              </a:rPr>
              <a:t>χρει</a:t>
            </a:r>
            <a:r>
              <a:rPr lang="en-GB" sz="1600" dirty="0">
                <a:solidFill>
                  <a:schemeClr val="dk1"/>
                </a:solidFill>
                <a:latin typeface="Quattrocento Sans"/>
                <a:ea typeface="Quattrocento Sans"/>
                <a:cs typeface="Quattrocento Sans"/>
                <a:sym typeface="Quattrocento Sans"/>
              </a:rPr>
              <a:t>αστεί να αποφασιστεί η συχνότητα των μετρήσεων (μία φορά, σε τακτά χρονικά διαστήματα).</a:t>
            </a:r>
            <a:endParaRPr sz="1200" dirty="0"/>
          </a:p>
          <a:p>
            <a:pPr marL="342900" marR="0" lvl="0" indent="-228600" algn="l" rtl="0">
              <a:spcBef>
                <a:spcPts val="0"/>
              </a:spcBef>
              <a:spcAft>
                <a:spcPts val="0"/>
              </a:spcAft>
              <a:buClr>
                <a:schemeClr val="dk1"/>
              </a:buClr>
              <a:buSzPts val="1800"/>
              <a:buFont typeface="Calibri"/>
              <a:buNone/>
            </a:pPr>
            <a:endParaRPr sz="16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29BB89"/>
              </a:buClr>
              <a:buSzPts val="1800"/>
              <a:buFont typeface="Calibri"/>
              <a:buAutoNum type="arabicPeriod" startAt="5"/>
            </a:pPr>
            <a:r>
              <a:rPr lang="en-GB" sz="1600" b="1" dirty="0" err="1">
                <a:solidFill>
                  <a:srgbClr val="29BB89"/>
                </a:solidFill>
                <a:latin typeface="Quattrocento Sans"/>
                <a:ea typeface="Quattrocento Sans"/>
                <a:cs typeface="Quattrocento Sans"/>
                <a:sym typeface="Quattrocento Sans"/>
              </a:rPr>
              <a:t>Πού</a:t>
            </a:r>
            <a:r>
              <a:rPr lang="en-GB" sz="1600" b="1" dirty="0">
                <a:solidFill>
                  <a:srgbClr val="29BB89"/>
                </a:solidFill>
                <a:latin typeface="Quattrocento Sans"/>
                <a:ea typeface="Quattrocento Sans"/>
                <a:cs typeface="Quattrocento Sans"/>
                <a:sym typeface="Quattrocento Sans"/>
              </a:rPr>
              <a:t> </a:t>
            </a:r>
            <a:r>
              <a:rPr lang="en-GB" sz="1600" dirty="0">
                <a:solidFill>
                  <a:schemeClr val="dk1"/>
                </a:solidFill>
                <a:latin typeface="Quattrocento Sans"/>
                <a:ea typeface="Quattrocento Sans"/>
                <a:cs typeface="Quattrocento Sans"/>
                <a:sym typeface="Quattrocento Sans"/>
              </a:rPr>
              <a:t>π</a:t>
            </a:r>
            <a:r>
              <a:rPr lang="en-GB" sz="1600" dirty="0" err="1">
                <a:solidFill>
                  <a:schemeClr val="dk1"/>
                </a:solidFill>
                <a:latin typeface="Quattrocento Sans"/>
                <a:ea typeface="Quattrocento Sans"/>
                <a:cs typeface="Quattrocento Sans"/>
                <a:sym typeface="Quattrocento Sans"/>
              </a:rPr>
              <a:t>ρέ</a:t>
            </a:r>
            <a:r>
              <a:rPr lang="en-GB" sz="1600" dirty="0">
                <a:solidFill>
                  <a:schemeClr val="dk1"/>
                </a:solidFill>
                <a:latin typeface="Quattrocento Sans"/>
                <a:ea typeface="Quattrocento Sans"/>
                <a:cs typeface="Quattrocento Sans"/>
                <a:sym typeface="Quattrocento Sans"/>
              </a:rPr>
              <a:t>πει να συλλέγετε τις πληροφορίες;</a:t>
            </a:r>
            <a:endParaRPr sz="1200" dirty="0"/>
          </a:p>
          <a:p>
            <a:pPr marL="0" marR="0" lvl="0" indent="0" algn="l" rtl="0">
              <a:spcBef>
                <a:spcPts val="0"/>
              </a:spcBef>
              <a:spcAft>
                <a:spcPts val="0"/>
              </a:spcAft>
              <a:buNone/>
            </a:pPr>
            <a:endParaRPr sz="9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err="1">
                <a:solidFill>
                  <a:schemeClr val="dk1"/>
                </a:solidFill>
                <a:latin typeface="Quattrocento Sans"/>
                <a:ea typeface="Quattrocento Sans"/>
                <a:cs typeface="Quattrocento Sans"/>
                <a:sym typeface="Quattrocento Sans"/>
              </a:rPr>
              <a:t>Ανάλογ</a:t>
            </a:r>
            <a:r>
              <a:rPr lang="en-GB" sz="1600" dirty="0">
                <a:solidFill>
                  <a:schemeClr val="dk1"/>
                </a:solidFill>
                <a:latin typeface="Quattrocento Sans"/>
                <a:ea typeface="Quattrocento Sans"/>
                <a:cs typeface="Quattrocento Sans"/>
                <a:sym typeface="Quattrocento Sans"/>
              </a:rPr>
              <a:t>α με τις μεθόδους αγοράς που θα ακολουθηθούν (π.χ. </a:t>
            </a:r>
            <a:r>
              <a:rPr lang="en-GB" sz="1600" dirty="0" err="1">
                <a:solidFill>
                  <a:schemeClr val="dk1"/>
                </a:solidFill>
                <a:latin typeface="Quattrocento Sans"/>
                <a:ea typeface="Quattrocento Sans"/>
                <a:cs typeface="Quattrocento Sans"/>
                <a:sym typeface="Quattrocento Sans"/>
              </a:rPr>
              <a:t>ομάδες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εστί</a:t>
            </a:r>
            <a:r>
              <a:rPr lang="en-GB" sz="1600" dirty="0">
                <a:solidFill>
                  <a:schemeClr val="dk1"/>
                </a:solidFill>
                <a:latin typeface="Quattrocento Sans"/>
                <a:ea typeface="Quattrocento Sans"/>
                <a:cs typeface="Quattrocento Sans"/>
                <a:sym typeface="Quattrocento Sans"/>
              </a:rPr>
              <a:t>ασης, προσωπικές συνεντεύξεις, έρευνες κ.λπ.), πρέπει να αποφασίσετε αν οι συμμετέχοντες στην έρευνα θα προσεγγιστούν σε κανονικό περιβάλλον (π.χ. σπ</a:t>
            </a:r>
            <a:r>
              <a:rPr lang="en-GB" sz="1600" dirty="0" err="1">
                <a:solidFill>
                  <a:schemeClr val="dk1"/>
                </a:solidFill>
                <a:latin typeface="Quattrocento Sans"/>
                <a:ea typeface="Quattrocento Sans"/>
                <a:cs typeface="Quattrocento Sans"/>
                <a:sym typeface="Quattrocento Sans"/>
              </a:rPr>
              <a:t>ίτι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εργ</a:t>
            </a:r>
            <a:r>
              <a:rPr lang="en-GB" sz="1600" dirty="0">
                <a:solidFill>
                  <a:schemeClr val="dk1"/>
                </a:solidFill>
                <a:latin typeface="Quattrocento Sans"/>
                <a:ea typeface="Quattrocento Sans"/>
                <a:cs typeface="Quattrocento Sans"/>
                <a:sym typeface="Quattrocento Sans"/>
              </a:rPr>
              <a:t>ασία, δημόσιος χώρος, κατάστημα κ.λπ.) ή σε ελεγχόμενα περιβάλλοντα (π.χ. </a:t>
            </a:r>
            <a:r>
              <a:rPr lang="en-GB" sz="1600" dirty="0" err="1">
                <a:solidFill>
                  <a:schemeClr val="dk1"/>
                </a:solidFill>
                <a:latin typeface="Quattrocento Sans"/>
                <a:ea typeface="Quattrocento Sans"/>
                <a:cs typeface="Quattrocento Sans"/>
                <a:sym typeface="Quattrocento Sans"/>
              </a:rPr>
              <a:t>εργ</a:t>
            </a:r>
            <a:r>
              <a:rPr lang="en-GB" sz="1600" dirty="0">
                <a:solidFill>
                  <a:schemeClr val="dk1"/>
                </a:solidFill>
                <a:latin typeface="Quattrocento Sans"/>
                <a:ea typeface="Quattrocento Sans"/>
                <a:cs typeface="Quattrocento Sans"/>
                <a:sym typeface="Quattrocento Sans"/>
              </a:rPr>
              <a:t>αστήρια, εγκαταστάσεις για ομάδες εστίασης κ.λπ.).</a:t>
            </a:r>
            <a:endParaRPr sz="1200" dirty="0"/>
          </a:p>
          <a:p>
            <a:pPr marL="342900" marR="0" lvl="0" indent="-228600" algn="l" rtl="0">
              <a:spcBef>
                <a:spcPts val="0"/>
              </a:spcBef>
              <a:spcAft>
                <a:spcPts val="0"/>
              </a:spcAft>
              <a:buClr>
                <a:schemeClr val="dk1"/>
              </a:buClr>
              <a:buSzPts val="1800"/>
              <a:buFont typeface="Calibri"/>
              <a:buNone/>
            </a:pPr>
            <a:endParaRPr sz="16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800"/>
              <a:buFont typeface="Calibri"/>
              <a:buAutoNum type="arabicPeriod" startAt="6"/>
            </a:pPr>
            <a:r>
              <a:rPr lang="en-GB" sz="1600" dirty="0" err="1">
                <a:solidFill>
                  <a:schemeClr val="dk1"/>
                </a:solidFill>
                <a:latin typeface="Quattrocento Sans"/>
                <a:ea typeface="Quattrocento Sans"/>
                <a:cs typeface="Quattrocento Sans"/>
                <a:sym typeface="Quattrocento Sans"/>
              </a:rPr>
              <a:t>Με</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οιον</a:t>
            </a:r>
            <a:r>
              <a:rPr lang="en-GB" sz="1600" dirty="0">
                <a:solidFill>
                  <a:schemeClr val="dk1"/>
                </a:solidFill>
                <a:latin typeface="Quattrocento Sans"/>
                <a:ea typeface="Quattrocento Sans"/>
                <a:cs typeface="Quattrocento Sans"/>
                <a:sym typeface="Quattrocento Sans"/>
              </a:rPr>
              <a:t> </a:t>
            </a:r>
            <a:r>
              <a:rPr lang="en-GB" sz="1600" b="1" dirty="0" err="1">
                <a:solidFill>
                  <a:srgbClr val="29BB89"/>
                </a:solidFill>
                <a:latin typeface="Quattrocento Sans"/>
                <a:ea typeface="Quattrocento Sans"/>
                <a:cs typeface="Quattrocento Sans"/>
                <a:sym typeface="Quattrocento Sans"/>
              </a:rPr>
              <a:t>τρό</a:t>
            </a:r>
            <a:r>
              <a:rPr lang="en-GB" sz="1600" b="1" dirty="0">
                <a:solidFill>
                  <a:srgbClr val="29BB89"/>
                </a:solidFill>
                <a:latin typeface="Quattrocento Sans"/>
                <a:ea typeface="Quattrocento Sans"/>
                <a:cs typeface="Quattrocento Sans"/>
                <a:sym typeface="Quattrocento Sans"/>
              </a:rPr>
              <a:t>πο </a:t>
            </a:r>
            <a:r>
              <a:rPr lang="en-GB" sz="1600" dirty="0">
                <a:solidFill>
                  <a:schemeClr val="dk1"/>
                </a:solidFill>
                <a:latin typeface="Quattrocento Sans"/>
                <a:ea typeface="Quattrocento Sans"/>
                <a:cs typeface="Quattrocento Sans"/>
                <a:sym typeface="Quattrocento Sans"/>
              </a:rPr>
              <a:t>πρέπει να συλλέγετε τις πληροφορίες;</a:t>
            </a:r>
            <a:endParaRPr sz="1200" dirty="0"/>
          </a:p>
          <a:p>
            <a:pPr marL="0" marR="0" lvl="0" indent="0" algn="l" rtl="0">
              <a:spcBef>
                <a:spcPts val="0"/>
              </a:spcBef>
              <a:spcAft>
                <a:spcPts val="0"/>
              </a:spcAft>
              <a:buNone/>
            </a:pPr>
            <a:endParaRPr sz="9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err="1">
                <a:solidFill>
                  <a:schemeClr val="dk1"/>
                </a:solidFill>
                <a:latin typeface="Quattrocento Sans"/>
                <a:ea typeface="Quattrocento Sans"/>
                <a:cs typeface="Quattrocento Sans"/>
                <a:sym typeface="Quattrocento Sans"/>
              </a:rPr>
              <a:t>Αυτό</a:t>
            </a:r>
            <a:r>
              <a:rPr lang="en-GB" sz="1600" dirty="0">
                <a:solidFill>
                  <a:schemeClr val="dk1"/>
                </a:solidFill>
                <a:latin typeface="Quattrocento Sans"/>
                <a:ea typeface="Quattrocento Sans"/>
                <a:cs typeface="Quattrocento Sans"/>
                <a:sym typeface="Quattrocento Sans"/>
              </a:rPr>
              <a:t> α</a:t>
            </a:r>
            <a:r>
              <a:rPr lang="en-GB" sz="1600" dirty="0" err="1">
                <a:solidFill>
                  <a:schemeClr val="dk1"/>
                </a:solidFill>
                <a:latin typeface="Quattrocento Sans"/>
                <a:ea typeface="Quattrocento Sans"/>
                <a:cs typeface="Quattrocento Sans"/>
                <a:sym typeface="Quattrocento Sans"/>
              </a:rPr>
              <a:t>φορά</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τις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μεθόδους</a:t>
            </a:r>
            <a:r>
              <a:rPr lang="en-GB" sz="1600" dirty="0">
                <a:solidFill>
                  <a:schemeClr val="dk1"/>
                </a:solidFill>
                <a:latin typeface="Quattrocento Sans"/>
                <a:ea typeface="Quattrocento Sans"/>
                <a:cs typeface="Quattrocento Sans"/>
                <a:sym typeface="Quattrocento Sans"/>
              </a:rPr>
              <a:t> α</a:t>
            </a:r>
            <a:r>
              <a:rPr lang="en-GB" sz="1600" dirty="0" err="1">
                <a:solidFill>
                  <a:schemeClr val="dk1"/>
                </a:solidFill>
                <a:latin typeface="Quattrocento Sans"/>
                <a:ea typeface="Quattrocento Sans"/>
                <a:cs typeface="Quattrocento Sans"/>
                <a:sym typeface="Quattrocento Sans"/>
              </a:rPr>
              <a:t>γοράς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συμ</a:t>
            </a:r>
            <a:r>
              <a:rPr lang="en-GB" sz="1600" dirty="0">
                <a:solidFill>
                  <a:schemeClr val="dk1"/>
                </a:solidFill>
                <a:latin typeface="Quattrocento Sans"/>
                <a:ea typeface="Quattrocento Sans"/>
                <a:cs typeface="Quattrocento Sans"/>
                <a:sym typeface="Quattrocento Sans"/>
              </a:rPr>
              <a:t>περιλαμβανομένων των ομάδων εστίασης, των προσωπικών συνεντεύξεων, των ερευνών κ.λπ. </a:t>
            </a:r>
            <a:r>
              <a:rPr lang="en-GB" sz="1600" dirty="0" err="1">
                <a:solidFill>
                  <a:schemeClr val="dk1"/>
                </a:solidFill>
                <a:latin typeface="Quattrocento Sans"/>
                <a:ea typeface="Quattrocento Sans"/>
                <a:cs typeface="Quattrocento Sans"/>
                <a:sym typeface="Quattrocento Sans"/>
              </a:rPr>
              <a:t>Ότ</a:t>
            </a:r>
            <a:r>
              <a:rPr lang="en-GB" sz="1600" dirty="0">
                <a:solidFill>
                  <a:schemeClr val="dk1"/>
                </a:solidFill>
                <a:latin typeface="Quattrocento Sans"/>
                <a:ea typeface="Quattrocento Sans"/>
                <a:cs typeface="Quattrocento Sans"/>
                <a:sym typeface="Quattrocento Sans"/>
              </a:rPr>
              <a:t>αν αποφασίζετε για τις μεθόδους, πρέπει να εξετάζετε τόσο τα πλεονεκτήματα όσο και τα μειονεκτήματά τους όσον αφορά τη συνάφεια, την εφαρμοσιμότητά τους, το χρόνο και τη σχέση κόστους-αποτελεσματικότητας.</a:t>
            </a:r>
            <a:endParaRPr sz="1200" dirty="0"/>
          </a:p>
        </p:txBody>
      </p:sp>
      <p:sp>
        <p:nvSpPr>
          <p:cNvPr id="275" name="Google Shape;275;p16"/>
          <p:cNvSpPr/>
          <p:nvPr/>
        </p:nvSpPr>
        <p:spPr>
          <a:xfrm>
            <a:off x="952983" y="1049292"/>
            <a:ext cx="53746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chemeClr val="dk1"/>
                </a:solidFill>
                <a:latin typeface="Quattrocento Sans"/>
                <a:ea typeface="Quattrocento Sans"/>
                <a:cs typeface="Quattrocento Sans"/>
                <a:sym typeface="Quattrocento Sans"/>
              </a:rPr>
              <a:t>Βήμ</a:t>
            </a:r>
            <a:r>
              <a:rPr lang="en-GB" sz="1800" b="1" dirty="0">
                <a:solidFill>
                  <a:schemeClr val="dk1"/>
                </a:solidFill>
                <a:latin typeface="Quattrocento Sans"/>
                <a:ea typeface="Quattrocento Sans"/>
                <a:cs typeface="Quattrocento Sans"/>
                <a:sym typeface="Quattrocento Sans"/>
              </a:rPr>
              <a:t>α 2. Κα</a:t>
            </a:r>
            <a:r>
              <a:rPr lang="en-GB" sz="1800" b="1" dirty="0" err="1">
                <a:solidFill>
                  <a:schemeClr val="dk1"/>
                </a:solidFill>
                <a:latin typeface="Quattrocento Sans"/>
                <a:ea typeface="Quattrocento Sans"/>
                <a:cs typeface="Quattrocento Sans"/>
                <a:sym typeface="Quattrocento Sans"/>
              </a:rPr>
              <a:t>θορισμός</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του</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ερευνητικού</a:t>
            </a:r>
            <a:r>
              <a:rPr lang="en-GB" sz="1800" b="1" dirty="0">
                <a:solidFill>
                  <a:schemeClr val="dk1"/>
                </a:solidFill>
                <a:latin typeface="Quattrocento Sans"/>
                <a:ea typeface="Quattrocento Sans"/>
                <a:cs typeface="Quattrocento Sans"/>
                <a:sym typeface="Quattrocento Sans"/>
              </a:rPr>
              <a:t> </a:t>
            </a:r>
            <a:r>
              <a:rPr lang="en-GB" sz="1800" b="1" dirty="0" err="1">
                <a:solidFill>
                  <a:schemeClr val="dk1"/>
                </a:solidFill>
                <a:latin typeface="Quattrocento Sans"/>
                <a:ea typeface="Quattrocento Sans"/>
                <a:cs typeface="Quattrocento Sans"/>
                <a:sym typeface="Quattrocento Sans"/>
              </a:rPr>
              <a:t>σχεδίου</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p:nvPr/>
        </p:nvSpPr>
        <p:spPr>
          <a:xfrm>
            <a:off x="952983" y="48984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81" name="Google Shape;281;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82" name="Google Shape;282;p1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83" name="Google Shape;283;p17"/>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84" name="Google Shape;284;p17"/>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85" name="Google Shape;285;p17"/>
          <p:cNvSpPr txBox="1"/>
          <p:nvPr/>
        </p:nvSpPr>
        <p:spPr>
          <a:xfrm>
            <a:off x="952983" y="1613028"/>
            <a:ext cx="1058824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3. Προετοιμασία ερευνητικού εργαλείου</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Τώρα ήρθε η ώρα να σχεδιάσετε το </a:t>
            </a:r>
            <a:r>
              <a:rPr lang="en-GB" sz="2000" b="1">
                <a:solidFill>
                  <a:srgbClr val="29BB89"/>
                </a:solidFill>
                <a:latin typeface="Quattrocento Sans"/>
                <a:ea typeface="Quattrocento Sans"/>
                <a:cs typeface="Quattrocento Sans"/>
                <a:sym typeface="Quattrocento Sans"/>
              </a:rPr>
              <a:t>ερευνητικό εργαλείο</a:t>
            </a:r>
            <a:r>
              <a:rPr lang="en-GB" sz="2000">
                <a:solidFill>
                  <a:schemeClr val="dk1"/>
                </a:solidFill>
                <a:latin typeface="Quattrocento Sans"/>
                <a:ea typeface="Quattrocento Sans"/>
                <a:cs typeface="Quattrocento Sans"/>
                <a:sym typeface="Quattrocento Sans"/>
              </a:rPr>
              <a:t>. Αυτό είναι το πρώτο βήμα της υλοποίησης του σχεδίου.</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Ανάλογα με τη μέθοδο που επιλέγεται, δηλαδή έρευνες, ομάδες εστίασης ή/και προσωπικές συνεντεύξεις, πρέπει να προετοιμαστεί η </a:t>
            </a:r>
            <a:r>
              <a:rPr lang="en-GB" sz="2000" b="1">
                <a:solidFill>
                  <a:srgbClr val="29BB89"/>
                </a:solidFill>
                <a:latin typeface="Quattrocento Sans"/>
                <a:ea typeface="Quattrocento Sans"/>
                <a:cs typeface="Quattrocento Sans"/>
                <a:sym typeface="Quattrocento Sans"/>
              </a:rPr>
              <a:t>δομή και η μορφή της.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p:nvPr/>
        </p:nvSpPr>
        <p:spPr>
          <a:xfrm>
            <a:off x="952983" y="280841"/>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291" name="Google Shape;291;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92" name="Google Shape;292;p1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93" name="Google Shape;293;p18"/>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94" name="Google Shape;294;p18"/>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95" name="Google Shape;295;p18"/>
          <p:cNvSpPr txBox="1"/>
          <p:nvPr/>
        </p:nvSpPr>
        <p:spPr>
          <a:xfrm>
            <a:off x="952983" y="1797887"/>
            <a:ext cx="10588248" cy="43088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UcPeriod"/>
            </a:pPr>
            <a:r>
              <a:rPr lang="en-GB" sz="1800" u="sng" dirty="0">
                <a:solidFill>
                  <a:schemeClr val="dk1"/>
                </a:solidFill>
                <a:latin typeface="Quattrocento Sans"/>
                <a:ea typeface="Quattrocento Sans"/>
                <a:cs typeface="Quattrocento Sans"/>
                <a:sym typeface="Quattrocento Sans"/>
              </a:rPr>
              <a:t>Κα</a:t>
            </a:r>
            <a:r>
              <a:rPr lang="en-GB" sz="1800" u="sng" dirty="0" err="1">
                <a:solidFill>
                  <a:schemeClr val="dk1"/>
                </a:solidFill>
                <a:latin typeface="Quattrocento Sans"/>
                <a:ea typeface="Quattrocento Sans"/>
                <a:cs typeface="Quattrocento Sans"/>
                <a:sym typeface="Quattrocento Sans"/>
              </a:rPr>
              <a:t>τάλογος</a:t>
            </a:r>
            <a:r>
              <a:rPr lang="en-GB" sz="1800" u="sng" dirty="0">
                <a:solidFill>
                  <a:schemeClr val="dk1"/>
                </a:solidFill>
                <a:latin typeface="Quattrocento Sans"/>
                <a:ea typeface="Quattrocento Sans"/>
                <a:cs typeface="Quattrocento Sans"/>
                <a:sym typeface="Quattrocento Sans"/>
              </a:rPr>
              <a:t> </a:t>
            </a:r>
            <a:r>
              <a:rPr lang="en-GB" sz="1800" u="sng" dirty="0" err="1">
                <a:solidFill>
                  <a:schemeClr val="dk1"/>
                </a:solidFill>
                <a:latin typeface="Quattrocento Sans"/>
                <a:ea typeface="Quattrocento Sans"/>
                <a:cs typeface="Quattrocento Sans"/>
                <a:sym typeface="Quattrocento Sans"/>
              </a:rPr>
              <a:t>εργ</a:t>
            </a:r>
            <a:r>
              <a:rPr lang="en-GB" sz="1800" u="sng" dirty="0">
                <a:solidFill>
                  <a:schemeClr val="dk1"/>
                </a:solidFill>
                <a:latin typeface="Quattrocento Sans"/>
                <a:ea typeface="Quattrocento Sans"/>
                <a:cs typeface="Quattrocento Sans"/>
                <a:sym typeface="Quattrocento Sans"/>
              </a:rPr>
              <a:t>αλείων έρευνας αγοράς - Δωρεάν</a:t>
            </a:r>
            <a:endParaRPr dirty="0"/>
          </a:p>
          <a:p>
            <a:pPr marL="0" marR="0" lvl="0" indent="0" algn="l" rtl="0">
              <a:spcBef>
                <a:spcPts val="0"/>
              </a:spcBef>
              <a:spcAft>
                <a:spcPts val="0"/>
              </a:spcAft>
              <a:buNone/>
            </a:pPr>
            <a:endParaRPr sz="1000" u="sng"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Google Trends - </a:t>
            </a:r>
            <a:r>
              <a:rPr lang="en-GB" sz="1800" u="sng" dirty="0">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https://trends.google.com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Google Analytics - </a:t>
            </a:r>
            <a:r>
              <a:rPr lang="en-GB" sz="1800" u="sng" dirty="0">
                <a:solidFill>
                  <a:schemeClr val="dk1"/>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https://marketingplatform.google.com/about/analytics/</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Social Mention - </a:t>
            </a:r>
            <a:r>
              <a:rPr lang="en-GB" sz="1800" u="sng" dirty="0">
                <a:solidFill>
                  <a:schemeClr val="dk1"/>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http://socialmention.com</a:t>
            </a: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800"/>
              <a:buFont typeface="Calibri"/>
              <a:buAutoNum type="alphaUcPeriod" startAt="2"/>
            </a:pPr>
            <a:r>
              <a:rPr lang="en-GB" sz="1800" u="sng" dirty="0">
                <a:solidFill>
                  <a:schemeClr val="dk1"/>
                </a:solidFill>
                <a:latin typeface="Quattrocento Sans"/>
                <a:ea typeface="Quattrocento Sans"/>
                <a:cs typeface="Quattrocento Sans"/>
                <a:sym typeface="Quattrocento Sans"/>
              </a:rPr>
              <a:t>Κα</a:t>
            </a:r>
            <a:r>
              <a:rPr lang="en-GB" sz="1800" u="sng" dirty="0" err="1">
                <a:solidFill>
                  <a:schemeClr val="dk1"/>
                </a:solidFill>
                <a:latin typeface="Quattrocento Sans"/>
                <a:ea typeface="Quattrocento Sans"/>
                <a:cs typeface="Quattrocento Sans"/>
                <a:sym typeface="Quattrocento Sans"/>
              </a:rPr>
              <a:t>τάλογος</a:t>
            </a:r>
            <a:r>
              <a:rPr lang="en-GB" sz="1800" u="sng" dirty="0">
                <a:solidFill>
                  <a:schemeClr val="dk1"/>
                </a:solidFill>
                <a:latin typeface="Quattrocento Sans"/>
                <a:ea typeface="Quattrocento Sans"/>
                <a:cs typeface="Quattrocento Sans"/>
                <a:sym typeface="Quattrocento Sans"/>
              </a:rPr>
              <a:t> </a:t>
            </a:r>
            <a:r>
              <a:rPr lang="en-GB" sz="1800" u="sng" dirty="0" err="1">
                <a:solidFill>
                  <a:schemeClr val="dk1"/>
                </a:solidFill>
                <a:latin typeface="Quattrocento Sans"/>
                <a:ea typeface="Quattrocento Sans"/>
                <a:cs typeface="Quattrocento Sans"/>
                <a:sym typeface="Quattrocento Sans"/>
              </a:rPr>
              <a:t>εργ</a:t>
            </a:r>
            <a:r>
              <a:rPr lang="en-GB" sz="1800" u="sng" dirty="0">
                <a:solidFill>
                  <a:schemeClr val="dk1"/>
                </a:solidFill>
                <a:latin typeface="Quattrocento Sans"/>
                <a:ea typeface="Quattrocento Sans"/>
                <a:cs typeface="Quattrocento Sans"/>
                <a:sym typeface="Quattrocento Sans"/>
              </a:rPr>
              <a:t>αλείων έρευνας αγοράς - Με συνδρομή</a:t>
            </a:r>
            <a:endParaRPr dirty="0"/>
          </a:p>
          <a:p>
            <a:pPr marL="0" marR="0" lvl="0" indent="0" algn="l" rtl="0">
              <a:spcBef>
                <a:spcPts val="0"/>
              </a:spcBef>
              <a:spcAft>
                <a:spcPts val="0"/>
              </a:spcAft>
              <a:buNone/>
            </a:pPr>
            <a:endParaRPr sz="1000" b="1" dirty="0">
              <a:solidFill>
                <a:schemeClr val="dk1"/>
              </a:solidFill>
              <a:latin typeface="Calibri"/>
              <a:ea typeface="Calibri"/>
              <a:cs typeface="Calibri"/>
              <a:sym typeface="Calibri"/>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Survey Monkey - </a:t>
            </a:r>
            <a:r>
              <a:rPr lang="en-GB" sz="1800" u="sng" dirty="0">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https://www.surveymonkey.com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err="1">
                <a:solidFill>
                  <a:schemeClr val="dk1"/>
                </a:solidFill>
                <a:latin typeface="Quattrocento Sans"/>
                <a:ea typeface="Quattrocento Sans"/>
                <a:cs typeface="Quattrocento Sans"/>
                <a:sym typeface="Quattrocento Sans"/>
              </a:rPr>
              <a:t>Remesh</a:t>
            </a:r>
            <a:r>
              <a:rPr lang="en-GB" sz="1800" dirty="0">
                <a:solidFill>
                  <a:schemeClr val="dk1"/>
                </a:solidFill>
                <a:latin typeface="Quattrocento Sans"/>
                <a:ea typeface="Quattrocento Sans"/>
                <a:cs typeface="Quattrocento Sans"/>
                <a:sym typeface="Quattrocento Sans"/>
              </a:rPr>
              <a:t> - </a:t>
            </a:r>
            <a:r>
              <a:rPr lang="en-GB" sz="1800" u="sng" dirty="0">
                <a:solidFill>
                  <a:schemeClr val="dk1"/>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https://www.remesh.ai/</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Κα</a:t>
            </a:r>
            <a:r>
              <a:rPr lang="en-GB" sz="1800" dirty="0" err="1">
                <a:solidFill>
                  <a:schemeClr val="dk1"/>
                </a:solidFill>
                <a:latin typeface="Quattrocento Sans"/>
                <a:ea typeface="Quattrocento Sans"/>
                <a:cs typeface="Quattrocento Sans"/>
                <a:sym typeface="Quattrocento Sans"/>
              </a:rPr>
              <a:t>ρδιοχτύ</a:t>
            </a:r>
            <a:r>
              <a:rPr lang="en-GB" sz="1800" dirty="0">
                <a:solidFill>
                  <a:schemeClr val="dk1"/>
                </a:solidFill>
                <a:latin typeface="Quattrocento Sans"/>
                <a:ea typeface="Quattrocento Sans"/>
                <a:cs typeface="Quattrocento Sans"/>
                <a:sym typeface="Quattrocento Sans"/>
              </a:rPr>
              <a:t>πι Ai - </a:t>
            </a:r>
            <a:r>
              <a:rPr lang="en-GB" sz="1800" u="sng" dirty="0">
                <a:solidFill>
                  <a:schemeClr val="dk1"/>
                </a:solidFill>
                <a:latin typeface="Quattrocento Sans"/>
                <a:ea typeface="Quattrocento Sans"/>
                <a:cs typeface="Quattrocento Sans"/>
                <a:sym typeface="Quattrocento Sans"/>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https://www.heartbeatai.com/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Απ</a:t>
            </a:r>
            <a:r>
              <a:rPr lang="en-GB" sz="1800" dirty="0" err="1">
                <a:solidFill>
                  <a:schemeClr val="dk1"/>
                </a:solidFill>
                <a:latin typeface="Quattrocento Sans"/>
                <a:ea typeface="Quattrocento Sans"/>
                <a:cs typeface="Quattrocento Sans"/>
                <a:sym typeface="Quattrocento Sans"/>
              </a:rPr>
              <a:t>άντηση</a:t>
            </a:r>
            <a:r>
              <a:rPr lang="en-GB" sz="1800" dirty="0">
                <a:solidFill>
                  <a:schemeClr val="dk1"/>
                </a:solidFill>
                <a:latin typeface="Quattrocento Sans"/>
                <a:ea typeface="Quattrocento Sans"/>
                <a:cs typeface="Quattrocento Sans"/>
                <a:sym typeface="Quattrocento Sans"/>
              </a:rPr>
              <a:t> </a:t>
            </a:r>
            <a:r>
              <a:rPr lang="en-GB" sz="1800" dirty="0" err="1">
                <a:solidFill>
                  <a:schemeClr val="dk1"/>
                </a:solidFill>
                <a:latin typeface="Quattrocento Sans"/>
                <a:ea typeface="Quattrocento Sans"/>
                <a:cs typeface="Quattrocento Sans"/>
                <a:sym typeface="Quattrocento Sans"/>
              </a:rPr>
              <a:t>στο</a:t>
            </a:r>
            <a:r>
              <a:rPr lang="en-GB" sz="1800" dirty="0">
                <a:solidFill>
                  <a:schemeClr val="dk1"/>
                </a:solidFill>
                <a:latin typeface="Quattrocento Sans"/>
                <a:ea typeface="Quattrocento Sans"/>
                <a:cs typeface="Quattrocento Sans"/>
                <a:sym typeface="Quattrocento Sans"/>
              </a:rPr>
              <a:t> </a:t>
            </a:r>
            <a:r>
              <a:rPr lang="en-GB" sz="1800" dirty="0" err="1">
                <a:solidFill>
                  <a:schemeClr val="dk1"/>
                </a:solidFill>
                <a:latin typeface="Quattrocento Sans"/>
                <a:ea typeface="Quattrocento Sans"/>
                <a:cs typeface="Quattrocento Sans"/>
                <a:sym typeface="Quattrocento Sans"/>
              </a:rPr>
              <a:t>κοινό</a:t>
            </a:r>
            <a:r>
              <a:rPr lang="en-GB" sz="1800" dirty="0">
                <a:solidFill>
                  <a:schemeClr val="dk1"/>
                </a:solidFill>
                <a:latin typeface="Quattrocento Sans"/>
                <a:ea typeface="Quattrocento Sans"/>
                <a:cs typeface="Quattrocento Sans"/>
                <a:sym typeface="Quattrocento Sans"/>
              </a:rPr>
              <a:t> - </a:t>
            </a:r>
            <a:r>
              <a:rPr lang="en-GB" sz="1800" u="sng" dirty="0">
                <a:solidFill>
                  <a:schemeClr val="dk1"/>
                </a:solidFill>
                <a:latin typeface="Quattrocento Sans"/>
                <a:ea typeface="Quattrocento Sans"/>
                <a:cs typeface="Quattrocento Sans"/>
                <a:sym typeface="Quattrocento Sans"/>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https://answerthepublic.com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err="1">
                <a:solidFill>
                  <a:schemeClr val="dk1"/>
                </a:solidFill>
                <a:latin typeface="Quattrocento Sans"/>
                <a:ea typeface="Quattrocento Sans"/>
                <a:cs typeface="Quattrocento Sans"/>
                <a:sym typeface="Quattrocento Sans"/>
              </a:rPr>
              <a:t>Βε</a:t>
            </a:r>
            <a:r>
              <a:rPr lang="en-GB" sz="1800" dirty="0">
                <a:solidFill>
                  <a:schemeClr val="dk1"/>
                </a:solidFill>
                <a:latin typeface="Quattrocento Sans"/>
                <a:ea typeface="Quattrocento Sans"/>
                <a:cs typeface="Quattrocento Sans"/>
                <a:sym typeface="Quattrocento Sans"/>
              </a:rPr>
              <a:t>βαίωση - </a:t>
            </a:r>
            <a:r>
              <a:rPr lang="en-GB" sz="1800" u="sng" dirty="0">
                <a:solidFill>
                  <a:schemeClr val="dk1"/>
                </a:solidFill>
                <a:latin typeface="Quattrocento Sans"/>
                <a:ea typeface="Quattrocento Sans"/>
                <a:cs typeface="Quattrocento Sans"/>
                <a:sym typeface="Quattrocento Sans"/>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https://www.askattest.com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err="1">
                <a:solidFill>
                  <a:schemeClr val="dk1"/>
                </a:solidFill>
                <a:latin typeface="Quattrocento Sans"/>
                <a:ea typeface="Quattrocento Sans"/>
                <a:cs typeface="Quattrocento Sans"/>
                <a:sym typeface="Quattrocento Sans"/>
              </a:rPr>
              <a:t>Ρωτήστε</a:t>
            </a:r>
            <a:r>
              <a:rPr lang="en-GB" sz="1800" dirty="0">
                <a:solidFill>
                  <a:schemeClr val="dk1"/>
                </a:solidFill>
                <a:latin typeface="Quattrocento Sans"/>
                <a:ea typeface="Quattrocento Sans"/>
                <a:cs typeface="Quattrocento Sans"/>
                <a:sym typeface="Quattrocento Sans"/>
              </a:rPr>
              <a:t> </a:t>
            </a:r>
            <a:r>
              <a:rPr lang="en-GB" sz="1800" dirty="0" err="1">
                <a:solidFill>
                  <a:schemeClr val="dk1"/>
                </a:solidFill>
                <a:latin typeface="Quattrocento Sans"/>
                <a:ea typeface="Quattrocento Sans"/>
                <a:cs typeface="Quattrocento Sans"/>
                <a:sym typeface="Quattrocento Sans"/>
              </a:rPr>
              <a:t>την</a:t>
            </a:r>
            <a:r>
              <a:rPr lang="en-GB" sz="1800" dirty="0">
                <a:solidFill>
                  <a:schemeClr val="dk1"/>
                </a:solidFill>
                <a:latin typeface="Quattrocento Sans"/>
                <a:ea typeface="Quattrocento Sans"/>
                <a:cs typeface="Quattrocento Sans"/>
                <a:sym typeface="Quattrocento Sans"/>
              </a:rPr>
              <a:t> α</a:t>
            </a:r>
            <a:r>
              <a:rPr lang="en-GB" sz="1800" dirty="0" err="1">
                <a:solidFill>
                  <a:schemeClr val="dk1"/>
                </a:solidFill>
                <a:latin typeface="Quattrocento Sans"/>
                <a:ea typeface="Quattrocento Sans"/>
                <a:cs typeface="Quattrocento Sans"/>
                <a:sym typeface="Quattrocento Sans"/>
              </a:rPr>
              <a:t>γορά-στόχο</a:t>
            </a:r>
            <a:r>
              <a:rPr lang="en-GB" sz="1800" dirty="0">
                <a:solidFill>
                  <a:schemeClr val="dk1"/>
                </a:solidFill>
                <a:latin typeface="Quattrocento Sans"/>
                <a:ea typeface="Quattrocento Sans"/>
                <a:cs typeface="Quattrocento Sans"/>
                <a:sym typeface="Quattrocento Sans"/>
              </a:rPr>
              <a:t> σας - </a:t>
            </a:r>
            <a:r>
              <a:rPr lang="en-GB" sz="1800" u="sng" dirty="0">
                <a:solidFill>
                  <a:schemeClr val="dk1"/>
                </a:solidFill>
                <a:latin typeface="Quattrocento Sans"/>
                <a:ea typeface="Quattrocento Sans"/>
                <a:cs typeface="Quattrocento Sans"/>
                <a:sym typeface="Quattrocento Sans"/>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https://aytm.com/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err="1">
                <a:solidFill>
                  <a:schemeClr val="dk1"/>
                </a:solidFill>
                <a:latin typeface="Quattrocento Sans"/>
                <a:ea typeface="Quattrocento Sans"/>
                <a:cs typeface="Quattrocento Sans"/>
                <a:sym typeface="Quattrocento Sans"/>
              </a:rPr>
              <a:t>Questback</a:t>
            </a:r>
            <a:r>
              <a:rPr lang="en-GB" sz="1800" dirty="0">
                <a:solidFill>
                  <a:schemeClr val="dk1"/>
                </a:solidFill>
                <a:latin typeface="Quattrocento Sans"/>
                <a:ea typeface="Quattrocento Sans"/>
                <a:cs typeface="Quattrocento Sans"/>
                <a:sym typeface="Quattrocento Sans"/>
              </a:rPr>
              <a:t> - </a:t>
            </a:r>
            <a:r>
              <a:rPr lang="en-GB" sz="1800" u="sng" dirty="0">
                <a:solidFill>
                  <a:schemeClr val="dk1"/>
                </a:solidFill>
                <a:latin typeface="Quattrocento Sans"/>
                <a:ea typeface="Quattrocento Sans"/>
                <a:cs typeface="Quattrocento Sans"/>
                <a:sym typeface="Quattrocento Sans"/>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https://www.questback.com/</a:t>
            </a:r>
            <a:endParaRPr sz="1800" dirty="0">
              <a:solidFill>
                <a:schemeClr val="dk1"/>
              </a:solidFill>
              <a:latin typeface="Quattrocento Sans"/>
              <a:ea typeface="Quattrocento Sans"/>
              <a:cs typeface="Quattrocento Sans"/>
              <a:sym typeface="Quattrocento Sans"/>
            </a:endParaRPr>
          </a:p>
          <a:p>
            <a:pPr marL="714375" marR="0" lvl="0" indent="-285750" algn="l" rtl="0">
              <a:spcBef>
                <a:spcPts val="0"/>
              </a:spcBef>
              <a:spcAft>
                <a:spcPts val="0"/>
              </a:spcAft>
              <a:buClr>
                <a:schemeClr val="dk1"/>
              </a:buClr>
              <a:buSzPts val="1800"/>
              <a:buFont typeface="Noto Sans Symbols"/>
              <a:buChar char="✔"/>
            </a:pPr>
            <a:r>
              <a:rPr lang="en-GB" sz="1800" dirty="0">
                <a:solidFill>
                  <a:schemeClr val="dk1"/>
                </a:solidFill>
                <a:latin typeface="Quattrocento Sans"/>
                <a:ea typeface="Quattrocento Sans"/>
                <a:cs typeface="Quattrocento Sans"/>
                <a:sym typeface="Quattrocento Sans"/>
              </a:rPr>
              <a:t>Statista - </a:t>
            </a:r>
            <a:r>
              <a:rPr lang="en-GB" sz="1800" u="sng" dirty="0">
                <a:solidFill>
                  <a:schemeClr val="dk1"/>
                </a:solidFill>
                <a:latin typeface="Quattrocento Sans"/>
                <a:ea typeface="Quattrocento Sans"/>
                <a:cs typeface="Quattrocento Sans"/>
                <a:sym typeface="Quattrocento Sans"/>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https://www.statista.com</a:t>
            </a:r>
            <a:endParaRPr sz="2000" dirty="0">
              <a:solidFill>
                <a:schemeClr val="dk1"/>
              </a:solidFill>
              <a:latin typeface="Quattrocento Sans"/>
              <a:ea typeface="Quattrocento Sans"/>
              <a:cs typeface="Quattrocento Sans"/>
              <a:sym typeface="Quattrocento Sans"/>
            </a:endParaRPr>
          </a:p>
        </p:txBody>
      </p:sp>
      <p:sp>
        <p:nvSpPr>
          <p:cNvPr id="296" name="Google Shape;296;p18"/>
          <p:cNvSpPr/>
          <p:nvPr/>
        </p:nvSpPr>
        <p:spPr>
          <a:xfrm>
            <a:off x="952983" y="973943"/>
            <a:ext cx="4114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3. Προετοιμασία ερευνητικού εργαλείου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952983" y="48984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302" name="Google Shape;302;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03" name="Google Shape;303;p1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04" name="Google Shape;304;p19"/>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05" name="Google Shape;305;p19"/>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06" name="Google Shape;306;p19"/>
          <p:cNvSpPr txBox="1"/>
          <p:nvPr/>
        </p:nvSpPr>
        <p:spPr>
          <a:xfrm>
            <a:off x="952983" y="1613028"/>
            <a:ext cx="10588248"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4. Συλλογή δεδομένων</a:t>
            </a:r>
            <a:endParaRPr sz="20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Αυτή η φάση αφορά την εφαρμογή των πραγμάτων στην πράξη με </a:t>
            </a:r>
            <a:r>
              <a:rPr lang="en-GB" sz="2000" b="1">
                <a:solidFill>
                  <a:srgbClr val="29BA86"/>
                </a:solidFill>
                <a:latin typeface="Quattrocento Sans"/>
                <a:ea typeface="Quattrocento Sans"/>
                <a:cs typeface="Quattrocento Sans"/>
                <a:sym typeface="Quattrocento Sans"/>
              </a:rPr>
              <a:t>την ανταλλαγή </a:t>
            </a:r>
            <a:r>
              <a:rPr lang="en-GB" sz="2000">
                <a:solidFill>
                  <a:schemeClr val="dk1"/>
                </a:solidFill>
                <a:latin typeface="Quattrocento Sans"/>
                <a:ea typeface="Quattrocento Sans"/>
                <a:cs typeface="Quattrocento Sans"/>
                <a:sym typeface="Quattrocento Sans"/>
              </a:rPr>
              <a:t>της έρευνας, </a:t>
            </a:r>
            <a:r>
              <a:rPr lang="en-GB" sz="2000" b="1">
                <a:solidFill>
                  <a:srgbClr val="29BA86"/>
                </a:solidFill>
                <a:latin typeface="Quattrocento Sans"/>
                <a:ea typeface="Quattrocento Sans"/>
                <a:cs typeface="Quattrocento Sans"/>
                <a:sym typeface="Quattrocento Sans"/>
              </a:rPr>
              <a:t>τη διεξαγωγή </a:t>
            </a:r>
            <a:r>
              <a:rPr lang="en-GB" sz="2000">
                <a:solidFill>
                  <a:schemeClr val="dk1"/>
                </a:solidFill>
                <a:latin typeface="Quattrocento Sans"/>
                <a:ea typeface="Quattrocento Sans"/>
                <a:cs typeface="Quattrocento Sans"/>
                <a:sym typeface="Quattrocento Sans"/>
              </a:rPr>
              <a:t>των ομάδων εστίασης, τη </a:t>
            </a:r>
            <a:r>
              <a:rPr lang="en-GB" sz="2000" b="1">
                <a:solidFill>
                  <a:srgbClr val="29BA86"/>
                </a:solidFill>
                <a:latin typeface="Quattrocento Sans"/>
                <a:ea typeface="Quattrocento Sans"/>
                <a:cs typeface="Quattrocento Sans"/>
                <a:sym typeface="Quattrocento Sans"/>
              </a:rPr>
              <a:t>διεξαγωγή </a:t>
            </a:r>
            <a:r>
              <a:rPr lang="en-GB" sz="2000">
                <a:solidFill>
                  <a:schemeClr val="dk1"/>
                </a:solidFill>
                <a:latin typeface="Quattrocento Sans"/>
                <a:ea typeface="Quattrocento Sans"/>
                <a:cs typeface="Quattrocento Sans"/>
                <a:sym typeface="Quattrocento Sans"/>
              </a:rPr>
              <a:t>των συνεντεύξεων και/ή των δοκιμών πεδίου.</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Οι πληροφορίες συλλέγονται από όλες τις διαφορετικές πηγές και καταγράφονται είτε χειροκίνητα είτε μέσω ενός συστήματος.</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1"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5. Ανάλυση δεδομένων</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Οι πληροφορίες που συλλέχθηκαν στο προηγούμενο βήμα θα αναλυθούν με τη χρήση διαφόρων πακέτων λογισμικού, όπως το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Excel</a:t>
            </a:r>
            <a:r>
              <a:rPr lang="en-GB" sz="2000">
                <a:solidFill>
                  <a:schemeClr val="dk1"/>
                </a:solidFill>
                <a:latin typeface="Quattrocento Sans"/>
                <a:ea typeface="Quattrocento Sans"/>
                <a:cs typeface="Quattrocento Sans"/>
                <a:sym typeface="Quattrocento Sans"/>
              </a:rPr>
              <a:t>, το SPSS και το Minitab.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3786886" y="479123"/>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Ενότητα 5: Περιεχόμενα</a:t>
            </a:r>
            <a:endParaRPr/>
          </a:p>
        </p:txBody>
      </p:sp>
      <p:sp>
        <p:nvSpPr>
          <p:cNvPr id="93" name="Google Shape;93;p2"/>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1</a:t>
            </a:r>
            <a:endParaRPr/>
          </a:p>
        </p:txBody>
      </p:sp>
      <p:sp>
        <p:nvSpPr>
          <p:cNvPr id="94" name="Google Shape;94;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95" name="Google Shape;95;p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96" name="Google Shape;96;p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97" name="Google Shape;97;p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98" name="Google Shape;98;p2"/>
          <p:cNvPicPr preferRelativeResize="0"/>
          <p:nvPr/>
        </p:nvPicPr>
        <p:blipFill rotWithShape="1">
          <a:blip r:embed="rId4">
            <a:alphaModFix/>
          </a:blip>
          <a:srcRect t="1925" b="40296"/>
          <a:stretch/>
        </p:blipFill>
        <p:spPr>
          <a:xfrm>
            <a:off x="1045611" y="0"/>
            <a:ext cx="897978" cy="3428999"/>
          </a:xfrm>
          <a:prstGeom prst="rect">
            <a:avLst/>
          </a:prstGeom>
          <a:noFill/>
          <a:ln>
            <a:noFill/>
          </a:ln>
        </p:spPr>
      </p:pic>
      <p:pic>
        <p:nvPicPr>
          <p:cNvPr id="99" name="Google Shape;99;p2"/>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00" name="Google Shape;100;p2"/>
          <p:cNvSpPr txBox="1"/>
          <p:nvPr/>
        </p:nvSpPr>
        <p:spPr>
          <a:xfrm>
            <a:off x="2832921" y="1234208"/>
            <a:ext cx="7261149" cy="30996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Διεξαγωγή έρευνας αγοράς</a:t>
            </a:r>
            <a:endParaRPr sz="2400" b="1" i="0" u="none" strike="noStrike" cap="none">
              <a:solidFill>
                <a:srgbClr val="195562"/>
              </a:solidFill>
              <a:latin typeface="Quattrocento Sans"/>
              <a:ea typeface="Quattrocento Sans"/>
              <a:cs typeface="Quattrocento Sans"/>
              <a:sym typeface="Quattrocento Sans"/>
            </a:endParaRPr>
          </a:p>
          <a:p>
            <a:pPr marL="342900" marR="0" lvl="0" indent="-342900" algn="l" rtl="0">
              <a:lnSpc>
                <a:spcPct val="90000"/>
              </a:lnSpc>
              <a:spcBef>
                <a:spcPts val="1200"/>
              </a:spcBef>
              <a:spcAft>
                <a:spcPts val="0"/>
              </a:spcAft>
              <a:buClr>
                <a:srgbClr val="3F3F3F"/>
              </a:buClr>
              <a:buSzPts val="2000"/>
              <a:buFont typeface="Arial"/>
              <a:buChar char="•"/>
            </a:pPr>
            <a:r>
              <a:rPr lang="en-GB" sz="2000" b="0" i="0" u="none" strike="noStrike" cap="none">
                <a:solidFill>
                  <a:srgbClr val="3F3F3F"/>
                </a:solidFill>
                <a:latin typeface="Quattrocento Sans"/>
                <a:ea typeface="Quattrocento Sans"/>
                <a:cs typeface="Quattrocento Sans"/>
                <a:sym typeface="Quattrocento Sans"/>
              </a:rPr>
              <a:t>Έρευνα αγοράς στην πραγματική ζωή</a:t>
            </a:r>
            <a:endParaRPr/>
          </a:p>
          <a:p>
            <a:pPr marL="342900" marR="0" lvl="0" indent="-342900" algn="l" rtl="0">
              <a:lnSpc>
                <a:spcPct val="90000"/>
              </a:lnSpc>
              <a:spcBef>
                <a:spcPts val="1200"/>
              </a:spcBef>
              <a:spcAft>
                <a:spcPts val="0"/>
              </a:spcAft>
              <a:buClr>
                <a:srgbClr val="3F3F3F"/>
              </a:buClr>
              <a:buSzPts val="2000"/>
              <a:buFont typeface="Arial"/>
              <a:buChar char="•"/>
            </a:pPr>
            <a:r>
              <a:rPr lang="en-GB" sz="2000" b="0" i="0" u="none" strike="noStrike" cap="none">
                <a:solidFill>
                  <a:srgbClr val="3F3F3F"/>
                </a:solidFill>
                <a:latin typeface="Quattrocento Sans"/>
                <a:ea typeface="Quattrocento Sans"/>
                <a:cs typeface="Quattrocento Sans"/>
                <a:sym typeface="Quattrocento Sans"/>
              </a:rPr>
              <a:t>Έρευνα αγοράς με επιχειρηματικούς φακούς</a:t>
            </a:r>
            <a:endParaRPr/>
          </a:p>
          <a:p>
            <a:pPr marL="342900" marR="0" lvl="0" indent="-342900" algn="l" rtl="0">
              <a:lnSpc>
                <a:spcPct val="90000"/>
              </a:lnSpc>
              <a:spcBef>
                <a:spcPts val="1200"/>
              </a:spcBef>
              <a:spcAft>
                <a:spcPts val="0"/>
              </a:spcAft>
              <a:buClr>
                <a:srgbClr val="3F3F3F"/>
              </a:buClr>
              <a:buSzPts val="2000"/>
              <a:buFont typeface="Arial"/>
              <a:buChar char="•"/>
            </a:pPr>
            <a:r>
              <a:rPr lang="en-GB" sz="2000" b="0" i="0" u="none" strike="noStrike" cap="none">
                <a:solidFill>
                  <a:srgbClr val="3F3F3F"/>
                </a:solidFill>
                <a:latin typeface="Quattrocento Sans"/>
                <a:ea typeface="Quattrocento Sans"/>
                <a:cs typeface="Quattrocento Sans"/>
                <a:sym typeface="Quattrocento Sans"/>
              </a:rPr>
              <a:t>Γιατί είναι σημαντική η έρευνα αγοράς;</a:t>
            </a:r>
            <a:endParaRPr/>
          </a:p>
          <a:p>
            <a:pPr marL="342900" marR="0" lvl="0" indent="-342900" algn="l" rtl="0">
              <a:lnSpc>
                <a:spcPct val="90000"/>
              </a:lnSpc>
              <a:spcBef>
                <a:spcPts val="1200"/>
              </a:spcBef>
              <a:spcAft>
                <a:spcPts val="0"/>
              </a:spcAft>
              <a:buClr>
                <a:srgbClr val="3F3F3F"/>
              </a:buClr>
              <a:buSzPts val="2000"/>
              <a:buFont typeface="Arial"/>
              <a:buChar char="•"/>
            </a:pPr>
            <a:r>
              <a:rPr lang="en-GB" sz="2000" b="0" i="0" u="none" strike="noStrike" cap="none">
                <a:solidFill>
                  <a:srgbClr val="3F3F3F"/>
                </a:solidFill>
                <a:latin typeface="Quattrocento Sans"/>
                <a:ea typeface="Quattrocento Sans"/>
                <a:cs typeface="Quattrocento Sans"/>
                <a:sym typeface="Quattrocento Sans"/>
              </a:rPr>
              <a:t>Λόγοι διεξαγωγής έρευνας αγοράς</a:t>
            </a:r>
            <a:endParaRPr/>
          </a:p>
          <a:p>
            <a:pPr marL="342900" marR="0" lvl="0" indent="-342900" algn="l" rtl="0">
              <a:lnSpc>
                <a:spcPct val="90000"/>
              </a:lnSpc>
              <a:spcBef>
                <a:spcPts val="1200"/>
              </a:spcBef>
              <a:spcAft>
                <a:spcPts val="0"/>
              </a:spcAft>
              <a:buClr>
                <a:srgbClr val="3F3F3F"/>
              </a:buClr>
              <a:buSzPts val="2000"/>
              <a:buFont typeface="Arial"/>
              <a:buChar char="•"/>
            </a:pPr>
            <a:r>
              <a:rPr lang="en-GB" sz="2000" b="0" i="0" u="none" strike="noStrike" cap="none">
                <a:solidFill>
                  <a:srgbClr val="3F3F3F"/>
                </a:solidFill>
                <a:latin typeface="Quattrocento Sans"/>
                <a:ea typeface="Quattrocento Sans"/>
                <a:cs typeface="Quattrocento Sans"/>
                <a:sym typeface="Quattrocento Sans"/>
              </a:rPr>
              <a:t>Διαδικασία έρευνας αγοράς έξι βημάτων</a:t>
            </a:r>
            <a:endParaRPr sz="2000" b="0" i="0" u="none" strike="noStrike" cap="non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p:nvPr/>
        </p:nvSpPr>
        <p:spPr>
          <a:xfrm>
            <a:off x="952983" y="48984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Βήματα για τη διεξαγωγή έρευνας αγοράς</a:t>
            </a:r>
            <a:endParaRPr sz="3600" b="1">
              <a:solidFill>
                <a:srgbClr val="29BA86"/>
              </a:solidFill>
              <a:latin typeface="Quattrocento Sans"/>
              <a:ea typeface="Quattrocento Sans"/>
              <a:cs typeface="Quattrocento Sans"/>
              <a:sym typeface="Quattrocento Sans"/>
            </a:endParaRPr>
          </a:p>
        </p:txBody>
      </p:sp>
      <p:sp>
        <p:nvSpPr>
          <p:cNvPr id="312" name="Google Shape;312;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13" name="Google Shape;313;p2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14" name="Google Shape;314;p20"/>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15" name="Google Shape;315;p20"/>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16" name="Google Shape;316;p20"/>
          <p:cNvSpPr txBox="1"/>
          <p:nvPr/>
        </p:nvSpPr>
        <p:spPr>
          <a:xfrm>
            <a:off x="952983" y="1613028"/>
            <a:ext cx="1058824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Quattrocento Sans"/>
                <a:ea typeface="Quattrocento Sans"/>
                <a:cs typeface="Quattrocento Sans"/>
                <a:sym typeface="Quattrocento Sans"/>
              </a:rPr>
              <a:t>Βήμα 6. Οπτικοποίηση και κοινοποίηση των ευρημάτων</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Το τελικό βήμα είναι η μετατροπή των δομημένων πληροφοριών από το προηγούμενο βήμα σε χρήσιμα συμπεράσματα σχετικά με τις τάσεις της αγοράς και τις ανάγκες των πελατών. </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Η παρουσίαση των αποτελεσμάτων θα πρέπει να συνδέεται με τους στόχους της έρευνας και την επιχειρηματική ευκαιρία/πρόβλημα (βλ. βήμα 1).</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Τα αποτελέσματα θα πρέπει να παρουσιάζονται με τη μορφή συμπερασμάτων και συστάσεων.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1"/>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ΚΥΡΙΑ ΣΗΜΕΙΑ</a:t>
            </a:r>
            <a:endParaRPr/>
          </a:p>
        </p:txBody>
      </p:sp>
      <p:sp>
        <p:nvSpPr>
          <p:cNvPr id="322" name="Google Shape;322;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23" name="Google Shape;323;p2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24" name="Google Shape;324;p21"/>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25" name="Google Shape;325;p21"/>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26" name="Google Shape;326;p21"/>
          <p:cNvSpPr txBox="1"/>
          <p:nvPr/>
        </p:nvSpPr>
        <p:spPr>
          <a:xfrm>
            <a:off x="952983" y="1502931"/>
            <a:ext cx="1058824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Quattrocento Sans"/>
                <a:ea typeface="Quattrocento Sans"/>
                <a:cs typeface="Quattrocento Sans"/>
                <a:sym typeface="Quattrocento Sans"/>
              </a:rPr>
              <a:t>Ποια είναι τα βασικά σημεία της έρευνας αγοράς;</a:t>
            </a: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p:nvPr/>
        </p:nvSpPr>
        <p:spPr>
          <a:xfrm>
            <a:off x="952983" y="566284"/>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ΚΥΡΙΑ ΣΗΜΕΙΑ</a:t>
            </a:r>
            <a:endParaRPr/>
          </a:p>
        </p:txBody>
      </p:sp>
      <p:sp>
        <p:nvSpPr>
          <p:cNvPr id="332" name="Google Shape;332;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33" name="Google Shape;333;p2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34" name="Google Shape;334;p22"/>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35" name="Google Shape;335;p22"/>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36" name="Google Shape;336;p22"/>
          <p:cNvSpPr txBox="1"/>
          <p:nvPr/>
        </p:nvSpPr>
        <p:spPr>
          <a:xfrm>
            <a:off x="952983" y="1687259"/>
            <a:ext cx="10588248"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Η </a:t>
            </a:r>
            <a:r>
              <a:rPr lang="en-GB" sz="1600" dirty="0" err="1">
                <a:solidFill>
                  <a:schemeClr val="dk1"/>
                </a:solidFill>
                <a:latin typeface="Quattrocento Sans"/>
                <a:ea typeface="Quattrocento Sans"/>
                <a:cs typeface="Quattrocento Sans"/>
                <a:sym typeface="Quattrocento Sans"/>
              </a:rPr>
              <a:t>έρευν</a:t>
            </a:r>
            <a:r>
              <a:rPr lang="en-GB" sz="1600" dirty="0">
                <a:solidFill>
                  <a:schemeClr val="dk1"/>
                </a:solidFill>
                <a:latin typeface="Quattrocento Sans"/>
                <a:ea typeface="Quattrocento Sans"/>
                <a:cs typeface="Quattrocento Sans"/>
                <a:sym typeface="Quattrocento Sans"/>
              </a:rPr>
              <a:t>α αγοράς </a:t>
            </a:r>
            <a:r>
              <a:rPr lang="en-GB" sz="1600" b="1" dirty="0">
                <a:solidFill>
                  <a:srgbClr val="29BB89"/>
                </a:solidFill>
                <a:latin typeface="Quattrocento Sans"/>
                <a:ea typeface="Quattrocento Sans"/>
                <a:cs typeface="Quattrocento Sans"/>
                <a:sym typeface="Quattrocento Sans"/>
              </a:rPr>
              <a:t>διεξάγεται από οποιονδήποτε οργανισμό</a:t>
            </a:r>
            <a:r>
              <a:rPr lang="en-GB" sz="1600" dirty="0">
                <a:solidFill>
                  <a:schemeClr val="dk1"/>
                </a:solidFill>
                <a:latin typeface="Quattrocento Sans"/>
                <a:ea typeface="Quattrocento Sans"/>
                <a:cs typeface="Quattrocento Sans"/>
                <a:sym typeface="Quattrocento Sans"/>
              </a:rPr>
              <a:t>, είτε πρόκειται για νεοσύστατη επιχείρηση είτε για καθιερωμένο οργανισμό.</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err="1">
                <a:solidFill>
                  <a:schemeClr val="dk1"/>
                </a:solidFill>
                <a:latin typeface="Quattrocento Sans"/>
                <a:ea typeface="Quattrocento Sans"/>
                <a:cs typeface="Quattrocento Sans"/>
                <a:sym typeface="Quattrocento Sans"/>
              </a:rPr>
              <a:t>Οι</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ληροφορίες</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ου</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συλλέγοντ</a:t>
            </a:r>
            <a:r>
              <a:rPr lang="en-GB" sz="1600" dirty="0">
                <a:solidFill>
                  <a:schemeClr val="dk1"/>
                </a:solidFill>
                <a:latin typeface="Quattrocento Sans"/>
                <a:ea typeface="Quattrocento Sans"/>
                <a:cs typeface="Quattrocento Sans"/>
                <a:sym typeface="Quattrocento Sans"/>
              </a:rPr>
              <a:t>αι μέσω μιας έρευνας αγοράς αποδεικνύονται ένα εργαλείο που επιτρέπει στην εταιρεία να έχει μια σαφή εικόνα της </a:t>
            </a:r>
            <a:r>
              <a:rPr lang="en-GB" sz="1600" b="1" dirty="0">
                <a:solidFill>
                  <a:srgbClr val="29BB89"/>
                </a:solidFill>
                <a:latin typeface="Quattrocento Sans"/>
                <a:ea typeface="Quattrocento Sans"/>
                <a:cs typeface="Quattrocento Sans"/>
                <a:sym typeface="Quattrocento Sans"/>
              </a:rPr>
              <a:t>τρέχουσας κατάστασης της αγοράς στην οποία </a:t>
            </a:r>
            <a:r>
              <a:rPr lang="en-GB" sz="1600" dirty="0">
                <a:solidFill>
                  <a:schemeClr val="dk1"/>
                </a:solidFill>
                <a:latin typeface="Quattrocento Sans"/>
                <a:ea typeface="Quattrocento Sans"/>
                <a:cs typeface="Quattrocento Sans"/>
                <a:sym typeface="Quattrocento Sans"/>
              </a:rPr>
              <a:t>θέλει να εισέλθει/να επεκταθεί και ταυτόχρονα θεωρείται ως </a:t>
            </a:r>
            <a:r>
              <a:rPr lang="en-GB" sz="1600" b="1" dirty="0">
                <a:solidFill>
                  <a:srgbClr val="29BB89"/>
                </a:solidFill>
                <a:latin typeface="Quattrocento Sans"/>
                <a:ea typeface="Quattrocento Sans"/>
                <a:cs typeface="Quattrocento Sans"/>
                <a:sym typeface="Quattrocento Sans"/>
              </a:rPr>
              <a:t>ανατροφοδότηση του οργανισμού </a:t>
            </a:r>
            <a:r>
              <a:rPr lang="en-GB" sz="1600" dirty="0">
                <a:solidFill>
                  <a:schemeClr val="dk1"/>
                </a:solidFill>
                <a:latin typeface="Quattrocento Sans"/>
                <a:ea typeface="Quattrocento Sans"/>
                <a:cs typeface="Quattrocento Sans"/>
                <a:sym typeface="Quattrocento Sans"/>
              </a:rPr>
              <a:t>για την καλύτερη λήψη αποφάσεων. </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Ο κα</a:t>
            </a:r>
            <a:r>
              <a:rPr lang="en-GB" sz="1600" dirty="0" err="1">
                <a:solidFill>
                  <a:schemeClr val="dk1"/>
                </a:solidFill>
                <a:latin typeface="Quattrocento Sans"/>
                <a:ea typeface="Quattrocento Sans"/>
                <a:cs typeface="Quattrocento Sans"/>
                <a:sym typeface="Quattrocento Sans"/>
              </a:rPr>
              <a:t>θορισμός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των</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στόχων</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της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έρευν</a:t>
            </a:r>
            <a:r>
              <a:rPr lang="en-GB" sz="1600" dirty="0">
                <a:solidFill>
                  <a:schemeClr val="dk1"/>
                </a:solidFill>
                <a:latin typeface="Quattrocento Sans"/>
                <a:ea typeface="Quattrocento Sans"/>
                <a:cs typeface="Quattrocento Sans"/>
                <a:sym typeface="Quattrocento Sans"/>
              </a:rPr>
              <a:t>ας αγοράς είναι σημαντικός για τη </a:t>
            </a:r>
            <a:r>
              <a:rPr lang="en-GB" sz="1600" b="1" dirty="0">
                <a:solidFill>
                  <a:srgbClr val="29BB89"/>
                </a:solidFill>
                <a:latin typeface="Quattrocento Sans"/>
                <a:ea typeface="Quattrocento Sans"/>
                <a:cs typeface="Quattrocento Sans"/>
                <a:sym typeface="Quattrocento Sans"/>
              </a:rPr>
              <a:t>μείωση του κινδύνου απόκλισης </a:t>
            </a:r>
            <a:r>
              <a:rPr lang="en-GB" sz="1600" dirty="0">
                <a:solidFill>
                  <a:schemeClr val="dk1"/>
                </a:solidFill>
                <a:latin typeface="Quattrocento Sans"/>
                <a:ea typeface="Quattrocento Sans"/>
                <a:cs typeface="Quattrocento Sans"/>
                <a:sym typeface="Quattrocento Sans"/>
              </a:rPr>
              <a:t>από τα προκαθορισμένα αποτελέσματα και </a:t>
            </a:r>
            <a:r>
              <a:rPr lang="en-GB" sz="1600" b="1" dirty="0">
                <a:solidFill>
                  <a:srgbClr val="29BB89"/>
                </a:solidFill>
                <a:latin typeface="Quattrocento Sans"/>
                <a:ea typeface="Quattrocento Sans"/>
                <a:cs typeface="Quattrocento Sans"/>
                <a:sym typeface="Quattrocento Sans"/>
              </a:rPr>
              <a:t>λειτουργεί ως σημείο αναφοράς </a:t>
            </a:r>
            <a:r>
              <a:rPr lang="en-GB" sz="1600" dirty="0">
                <a:solidFill>
                  <a:schemeClr val="dk1"/>
                </a:solidFill>
                <a:latin typeface="Quattrocento Sans"/>
                <a:ea typeface="Quattrocento Sans"/>
                <a:cs typeface="Quattrocento Sans"/>
                <a:sym typeface="Quattrocento Sans"/>
              </a:rPr>
              <a:t>στη συνολική διαδικασία της έρευνας αγοράς.</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Η </a:t>
            </a:r>
            <a:r>
              <a:rPr lang="en-GB" sz="1600" dirty="0" err="1">
                <a:solidFill>
                  <a:schemeClr val="dk1"/>
                </a:solidFill>
                <a:latin typeface="Quattrocento Sans"/>
                <a:ea typeface="Quattrocento Sans"/>
                <a:cs typeface="Quattrocento Sans"/>
                <a:sym typeface="Quattrocento Sans"/>
              </a:rPr>
              <a:t>έρευν</a:t>
            </a:r>
            <a:r>
              <a:rPr lang="en-GB" sz="1600" dirty="0">
                <a:solidFill>
                  <a:schemeClr val="dk1"/>
                </a:solidFill>
                <a:latin typeface="Quattrocento Sans"/>
                <a:ea typeface="Quattrocento Sans"/>
                <a:cs typeface="Quattrocento Sans"/>
                <a:sym typeface="Quattrocento Sans"/>
              </a:rPr>
              <a:t>α αγοράς αποσκοπεί στη συλλογή και την εξαγωγή συμπερασμάτων με βάση ακριβείς πληροφορίες που αντικατοπτρίζουν την "πραγματική κατάσταση των πραγμάτων". </a:t>
            </a:r>
            <a:r>
              <a:rPr lang="en-GB" sz="1600" dirty="0" err="1">
                <a:solidFill>
                  <a:schemeClr val="dk1"/>
                </a:solidFill>
                <a:latin typeface="Quattrocento Sans"/>
                <a:ea typeface="Quattrocento Sans"/>
                <a:cs typeface="Quattrocento Sans"/>
                <a:sym typeface="Quattrocento Sans"/>
              </a:rPr>
              <a:t>Ως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εκ</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τούτου</a:t>
            </a:r>
            <a:r>
              <a:rPr lang="en-GB" sz="1600" dirty="0">
                <a:solidFill>
                  <a:schemeClr val="dk1"/>
                </a:solidFill>
                <a:latin typeface="Quattrocento Sans"/>
                <a:ea typeface="Quattrocento Sans"/>
                <a:cs typeface="Quattrocento Sans"/>
                <a:sym typeface="Quattrocento Sans"/>
              </a:rPr>
              <a:t>, η </a:t>
            </a:r>
            <a:r>
              <a:rPr lang="en-GB" sz="1600" dirty="0" err="1">
                <a:solidFill>
                  <a:schemeClr val="dk1"/>
                </a:solidFill>
                <a:latin typeface="Quattrocento Sans"/>
                <a:ea typeface="Quattrocento Sans"/>
                <a:cs typeface="Quattrocento Sans"/>
                <a:sym typeface="Quattrocento Sans"/>
              </a:rPr>
              <a:t>έρευν</a:t>
            </a:r>
            <a:r>
              <a:rPr lang="en-GB" sz="1600" dirty="0">
                <a:solidFill>
                  <a:schemeClr val="dk1"/>
                </a:solidFill>
                <a:latin typeface="Quattrocento Sans"/>
                <a:ea typeface="Quattrocento Sans"/>
                <a:cs typeface="Quattrocento Sans"/>
                <a:sym typeface="Quattrocento Sans"/>
              </a:rPr>
              <a:t>α αγοράς πρέπει να είναι </a:t>
            </a:r>
            <a:r>
              <a:rPr lang="en-GB" sz="1600" b="1" dirty="0">
                <a:solidFill>
                  <a:srgbClr val="29BB89"/>
                </a:solidFill>
                <a:latin typeface="Quattrocento Sans"/>
                <a:ea typeface="Quattrocento Sans"/>
                <a:cs typeface="Quattrocento Sans"/>
                <a:sym typeface="Quattrocento Sans"/>
              </a:rPr>
              <a:t>απαλλαγμένη από κάθε είδους προκατάληψη </a:t>
            </a:r>
            <a:r>
              <a:rPr lang="en-GB" sz="1600" dirty="0">
                <a:solidFill>
                  <a:schemeClr val="dk1"/>
                </a:solidFill>
                <a:latin typeface="Quattrocento Sans"/>
                <a:ea typeface="Quattrocento Sans"/>
                <a:cs typeface="Quattrocento Sans"/>
                <a:sym typeface="Quattrocento Sans"/>
              </a:rPr>
              <a:t>του ερευνητή ή της διοίκησης.</a:t>
            </a:r>
            <a:endParaRPr sz="1200"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600" dirty="0">
                <a:solidFill>
                  <a:schemeClr val="dk1"/>
                </a:solidFill>
                <a:latin typeface="Quattrocento Sans"/>
                <a:ea typeface="Quattrocento Sans"/>
                <a:cs typeface="Quattrocento Sans"/>
                <a:sym typeface="Quattrocento Sans"/>
              </a:rPr>
              <a:t>Τα </a:t>
            </a:r>
            <a:r>
              <a:rPr lang="en-GB" sz="1600" dirty="0" err="1">
                <a:solidFill>
                  <a:schemeClr val="dk1"/>
                </a:solidFill>
                <a:latin typeface="Quattrocento Sans"/>
                <a:ea typeface="Quattrocento Sans"/>
                <a:cs typeface="Quattrocento Sans"/>
                <a:sym typeface="Quattrocento Sans"/>
              </a:rPr>
              <a:t>εργ</a:t>
            </a:r>
            <a:r>
              <a:rPr lang="en-GB" sz="1600" dirty="0">
                <a:solidFill>
                  <a:schemeClr val="dk1"/>
                </a:solidFill>
                <a:latin typeface="Quattrocento Sans"/>
                <a:ea typeface="Quattrocento Sans"/>
                <a:cs typeface="Quattrocento Sans"/>
                <a:sym typeface="Quattrocento Sans"/>
              </a:rPr>
              <a:t>αλεία έρευνας αγοράς είναι ο καλύτερος τρόπος για να εξασφαλιστεί η </a:t>
            </a:r>
            <a:r>
              <a:rPr lang="en-GB" sz="1600" b="1" dirty="0">
                <a:solidFill>
                  <a:schemeClr val="dk1"/>
                </a:solidFill>
                <a:latin typeface="Quattrocento Sans"/>
                <a:ea typeface="Quattrocento Sans"/>
                <a:cs typeface="Quattrocento Sans"/>
                <a:sym typeface="Quattrocento Sans"/>
              </a:rPr>
              <a:t>εξάλειψη της προκατάληψης της διαθεσιμότητας</a:t>
            </a:r>
            <a:r>
              <a:rPr lang="en-GB" sz="1600" dirty="0">
                <a:solidFill>
                  <a:schemeClr val="dk1"/>
                </a:solidFill>
                <a:latin typeface="Quattrocento Sans"/>
                <a:ea typeface="Quattrocento Sans"/>
                <a:cs typeface="Quattrocento Sans"/>
                <a:sym typeface="Quattrocento Sans"/>
              </a:rPr>
              <a:t>, επειδή παρέχουν μια ακριβή εικόνα των αναγκών και των προτιμήσεων των πελατών. </a:t>
            </a: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ΚΥΡΙΑ ΣΗΜΕΙΑ</a:t>
            </a:r>
            <a:endParaRPr/>
          </a:p>
        </p:txBody>
      </p:sp>
      <p:sp>
        <p:nvSpPr>
          <p:cNvPr id="342" name="Google Shape;342;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43" name="Google Shape;343;p2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44" name="Google Shape;344;p23"/>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45" name="Google Shape;345;p23"/>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46" name="Google Shape;346;p23"/>
          <p:cNvSpPr txBox="1"/>
          <p:nvPr/>
        </p:nvSpPr>
        <p:spPr>
          <a:xfrm>
            <a:off x="952983" y="1502931"/>
            <a:ext cx="10588248" cy="16312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Σκεφτείτε τα βασικά σημεία αυτής της ενότητας 5. </a:t>
            </a:r>
            <a:endParaRPr sz="20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Αναλογιστείτε τι μάθατε στις σημερινές συνεδρίες και προσπαθήστε να εντοπίσετε τα νέα γεγονότα που δεν γνωρίζατε πριν από σήμερα. </a:t>
            </a:r>
            <a:endParaRPr sz="20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4"/>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352" name="Google Shape;352;p2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53" name="Google Shape;353;p24"/>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354" name="Google Shape;354;p24"/>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55" name="Google Shape;355;p24"/>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356" name="Google Shape;356;p24"/>
          <p:cNvGrpSpPr/>
          <p:nvPr/>
        </p:nvGrpSpPr>
        <p:grpSpPr>
          <a:xfrm>
            <a:off x="2569288" y="3802743"/>
            <a:ext cx="7053424" cy="1670958"/>
            <a:chOff x="2569288" y="3802743"/>
            <a:chExt cx="7053424" cy="1670958"/>
          </a:xfrm>
        </p:grpSpPr>
        <p:pic>
          <p:nvPicPr>
            <p:cNvPr id="357" name="Google Shape;357;p24"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358" name="Google Shape;358;p24"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1367274" y="2409507"/>
            <a:ext cx="2013790" cy="2968271"/>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3898026" y="2409507"/>
            <a:ext cx="2013790" cy="2968271"/>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6428778" y="2409506"/>
            <a:ext cx="2013790" cy="2968271"/>
          </a:xfrm>
          <a:prstGeom prst="rect">
            <a:avLst/>
          </a:prstGeom>
          <a:noFill/>
          <a:ln>
            <a:noFill/>
          </a:ln>
        </p:spPr>
      </p:pic>
      <p:pic>
        <p:nvPicPr>
          <p:cNvPr id="108" name="Google Shape;108;p3"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109" name="Google Shape;109;p3"/>
          <p:cNvSpPr txBox="1"/>
          <p:nvPr/>
        </p:nvSpPr>
        <p:spPr>
          <a:xfrm>
            <a:off x="1533430"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ΓΝΩΡΙΣΤΕ</a:t>
            </a:r>
            <a:endParaRPr/>
          </a:p>
        </p:txBody>
      </p:sp>
      <p:sp>
        <p:nvSpPr>
          <p:cNvPr id="110" name="Google Shape;110;p3"/>
          <p:cNvSpPr txBox="1"/>
          <p:nvPr/>
        </p:nvSpPr>
        <p:spPr>
          <a:xfrm>
            <a:off x="4064181"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ΚΑΤΑΝΟΗΣΗ</a:t>
            </a:r>
            <a:endParaRPr/>
          </a:p>
        </p:txBody>
      </p:sp>
      <p:sp>
        <p:nvSpPr>
          <p:cNvPr id="111" name="Google Shape;111;p3"/>
          <p:cNvSpPr txBox="1"/>
          <p:nvPr/>
        </p:nvSpPr>
        <p:spPr>
          <a:xfrm>
            <a:off x="6594934"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COMPREHEND</a:t>
            </a:r>
            <a:endParaRPr/>
          </a:p>
        </p:txBody>
      </p:sp>
      <p:sp>
        <p:nvSpPr>
          <p:cNvPr id="112" name="Google Shape;112;p3"/>
          <p:cNvSpPr txBox="1"/>
          <p:nvPr/>
        </p:nvSpPr>
        <p:spPr>
          <a:xfrm>
            <a:off x="1533429" y="3213098"/>
            <a:ext cx="168148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Μάθετε τι είναι η έρευνα αγοράς και τους λόγους για τη διεξαγωγή της</a:t>
            </a:r>
            <a:endParaRPr sz="1400" b="0" i="0" u="none" strike="noStrike" cap="none">
              <a:solidFill>
                <a:schemeClr val="lt1"/>
              </a:solidFill>
              <a:latin typeface="Quattrocento Sans"/>
              <a:ea typeface="Quattrocento Sans"/>
              <a:cs typeface="Quattrocento Sans"/>
              <a:sym typeface="Quattrocento Sans"/>
            </a:endParaRPr>
          </a:p>
        </p:txBody>
      </p:sp>
      <p:sp>
        <p:nvSpPr>
          <p:cNvPr id="113" name="Google Shape;113;p3"/>
          <p:cNvSpPr txBox="1"/>
          <p:nvPr/>
        </p:nvSpPr>
        <p:spPr>
          <a:xfrm>
            <a:off x="4037865" y="3213098"/>
            <a:ext cx="168148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Κατανοήστε τη σημασία της διεξαγωγής έρευνας αγοράς</a:t>
            </a:r>
            <a:endParaRPr sz="1400" b="0" i="0" u="none" strike="noStrike" cap="none">
              <a:solidFill>
                <a:schemeClr val="lt1"/>
              </a:solidFill>
              <a:latin typeface="Quattrocento Sans"/>
              <a:ea typeface="Quattrocento Sans"/>
              <a:cs typeface="Quattrocento Sans"/>
              <a:sym typeface="Quattrocento Sans"/>
            </a:endParaRPr>
          </a:p>
        </p:txBody>
      </p:sp>
      <p:sp>
        <p:nvSpPr>
          <p:cNvPr id="114" name="Google Shape;114;p3"/>
          <p:cNvSpPr txBox="1"/>
          <p:nvPr/>
        </p:nvSpPr>
        <p:spPr>
          <a:xfrm>
            <a:off x="6594934" y="3187527"/>
            <a:ext cx="1681480" cy="1600438"/>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Να κατανοήσουν τον αντίκτυπο της έρευνας αγοράς στη σκοπιμότητα και τη βιωσιμότητα μιας ιδέας για προϊόν/υπηρεσία.</a:t>
            </a:r>
            <a:endParaRPr sz="1400" b="0" i="0" u="none" strike="noStrike" cap="none">
              <a:solidFill>
                <a:schemeClr val="lt1"/>
              </a:solidFill>
              <a:latin typeface="Quattrocento Sans"/>
              <a:ea typeface="Quattrocento Sans"/>
              <a:cs typeface="Quattrocento Sans"/>
              <a:sym typeface="Quattrocento Sans"/>
            </a:endParaRPr>
          </a:p>
        </p:txBody>
      </p:sp>
      <p:sp>
        <p:nvSpPr>
          <p:cNvPr id="115" name="Google Shape;115;p3"/>
          <p:cNvSpPr txBox="1">
            <a:spLocks noGrp="1"/>
          </p:cNvSpPr>
          <p:nvPr>
            <p:ph type="title"/>
          </p:nvPr>
        </p:nvSpPr>
        <p:spPr>
          <a:xfrm>
            <a:off x="2692861" y="934784"/>
            <a:ext cx="6192371"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ΣΤΟΧΟΙ</a:t>
            </a:r>
            <a:endParaRPr/>
          </a:p>
        </p:txBody>
      </p:sp>
      <p:pic>
        <p:nvPicPr>
          <p:cNvPr id="116" name="Google Shape;116;p3"/>
          <p:cNvPicPr preferRelativeResize="0"/>
          <p:nvPr/>
        </p:nvPicPr>
        <p:blipFill rotWithShape="1">
          <a:blip r:embed="rId6">
            <a:alphaModFix/>
          </a:blip>
          <a:srcRect/>
          <a:stretch/>
        </p:blipFill>
        <p:spPr>
          <a:xfrm>
            <a:off x="11541231" y="108086"/>
            <a:ext cx="495921" cy="495921"/>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8959530" y="2409506"/>
            <a:ext cx="2013790" cy="2968271"/>
          </a:xfrm>
          <a:prstGeom prst="rect">
            <a:avLst/>
          </a:prstGeom>
          <a:noFill/>
          <a:ln>
            <a:noFill/>
          </a:ln>
        </p:spPr>
      </p:pic>
      <p:sp>
        <p:nvSpPr>
          <p:cNvPr id="118" name="Google Shape;118;p3"/>
          <p:cNvSpPr txBox="1"/>
          <p:nvPr/>
        </p:nvSpPr>
        <p:spPr>
          <a:xfrm>
            <a:off x="9125686"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ΓΝΩΡΙΣΤΕ</a:t>
            </a:r>
            <a:endParaRPr sz="1400" b="1" i="0" u="none" strike="noStrike" cap="none">
              <a:solidFill>
                <a:srgbClr val="29BB89"/>
              </a:solidFill>
              <a:latin typeface="Quattrocento Sans"/>
              <a:ea typeface="Quattrocento Sans"/>
              <a:cs typeface="Quattrocento Sans"/>
              <a:sym typeface="Quattrocento Sans"/>
            </a:endParaRPr>
          </a:p>
        </p:txBody>
      </p:sp>
      <p:sp>
        <p:nvSpPr>
          <p:cNvPr id="119" name="Google Shape;119;p3"/>
          <p:cNvSpPr txBox="1"/>
          <p:nvPr/>
        </p:nvSpPr>
        <p:spPr>
          <a:xfrm>
            <a:off x="9125685" y="3213098"/>
            <a:ext cx="1681480" cy="1384995"/>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Γνωρίστε τα βασικά βήματα για μια επιτυχημένη έρευνα αγοράς και τα διαθέσιμα ερευνητικά εργαλεία. </a:t>
            </a: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26" name="Google Shape;126;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27" name="Google Shape;127;p4"/>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txBox="1"/>
          <p:nvPr/>
        </p:nvSpPr>
        <p:spPr>
          <a:xfrm>
            <a:off x="2754443" y="1573630"/>
            <a:ext cx="6486166"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0" i="0" u="none" strike="noStrike" cap="none" dirty="0">
                <a:solidFill>
                  <a:schemeClr val="dk1"/>
                </a:solidFill>
                <a:latin typeface="Quattrocento Sans"/>
                <a:ea typeface="Quattrocento Sans"/>
                <a:cs typeface="Quattrocento Sans"/>
                <a:sym typeface="Quattrocento Sans"/>
              </a:rPr>
              <a:t>Η </a:t>
            </a:r>
            <a:r>
              <a:rPr lang="en-GB" sz="1800" b="0" i="0" u="none" strike="noStrike" cap="none" dirty="0" err="1">
                <a:solidFill>
                  <a:schemeClr val="dk1"/>
                </a:solidFill>
                <a:latin typeface="Quattrocento Sans"/>
                <a:ea typeface="Quattrocento Sans"/>
                <a:cs typeface="Quattrocento Sans"/>
                <a:sym typeface="Quattrocento Sans"/>
              </a:rPr>
              <a:t>έρευν</a:t>
            </a:r>
            <a:r>
              <a:rPr lang="en-GB" sz="1800" b="0" i="0" u="none" strike="noStrike" cap="none" dirty="0">
                <a:solidFill>
                  <a:schemeClr val="dk1"/>
                </a:solidFill>
                <a:latin typeface="Quattrocento Sans"/>
                <a:ea typeface="Quattrocento Sans"/>
                <a:cs typeface="Quattrocento Sans"/>
                <a:sym typeface="Quattrocento Sans"/>
              </a:rPr>
              <a:t>α αγοράς είναι μια διαδικασία που χρησιμοποιούμε στην καθημερινή μας ζωή χωρίς να το συνειδητοποιούμε. </a:t>
            </a:r>
            <a:endParaRPr dirty="0"/>
          </a:p>
          <a:p>
            <a:pPr marL="0" marR="0" lvl="0" indent="0" algn="just" rtl="0">
              <a:spcBef>
                <a:spcPts val="0"/>
              </a:spcBef>
              <a:spcAft>
                <a:spcPts val="0"/>
              </a:spcAft>
              <a:buNone/>
            </a:pPr>
            <a:endParaRPr sz="1800" b="0" i="0" u="none" strike="noStrike" cap="none" dirty="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en-GB" sz="1800" b="0" i="0" u="none" strike="noStrike" cap="none" dirty="0" err="1">
                <a:solidFill>
                  <a:schemeClr val="dk1"/>
                </a:solidFill>
                <a:latin typeface="Quattrocento Sans"/>
                <a:ea typeface="Quattrocento Sans"/>
                <a:cs typeface="Quattrocento Sans"/>
                <a:sym typeface="Quattrocento Sans"/>
              </a:rPr>
              <a:t>Ας</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σκεφτούμε</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έν</a:t>
            </a:r>
            <a:r>
              <a:rPr lang="en-GB" sz="1800" b="0" i="0" u="none" strike="noStrike" cap="none" dirty="0">
                <a:solidFill>
                  <a:schemeClr val="dk1"/>
                </a:solidFill>
                <a:latin typeface="Quattrocento Sans"/>
                <a:ea typeface="Quattrocento Sans"/>
                <a:cs typeface="Quattrocento Sans"/>
                <a:sym typeface="Quattrocento Sans"/>
              </a:rPr>
              <a:t>α παράδειγμα, τον προγραμματισμό ενός ταξιδιού.</a:t>
            </a:r>
            <a:endParaRPr dirty="0"/>
          </a:p>
          <a:p>
            <a:pPr marL="0" marR="0" lvl="0" indent="0" algn="just" rtl="0">
              <a:spcBef>
                <a:spcPts val="0"/>
              </a:spcBef>
              <a:spcAft>
                <a:spcPts val="0"/>
              </a:spcAft>
              <a:buNone/>
            </a:pPr>
            <a:endParaRPr sz="1800" b="0" i="0" u="none" strike="noStrike" cap="none" dirty="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en-GB" sz="1800" b="0" i="0" u="none" strike="noStrike" cap="none" dirty="0" err="1">
                <a:solidFill>
                  <a:schemeClr val="dk1"/>
                </a:solidFill>
                <a:latin typeface="Quattrocento Sans"/>
                <a:ea typeface="Quattrocento Sans"/>
                <a:cs typeface="Quattrocento Sans"/>
                <a:sym typeface="Quattrocento Sans"/>
              </a:rPr>
              <a:t>Πριν</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φτάσετε</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στον</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τελικό</a:t>
            </a:r>
            <a:r>
              <a:rPr lang="en-GB" sz="1800" b="0" i="0" u="none" strike="noStrike" cap="none" dirty="0">
                <a:solidFill>
                  <a:schemeClr val="dk1"/>
                </a:solidFill>
                <a:latin typeface="Quattrocento Sans"/>
                <a:ea typeface="Quattrocento Sans"/>
                <a:cs typeface="Quattrocento Sans"/>
                <a:sym typeface="Quattrocento Sans"/>
              </a:rPr>
              <a:t> π</a:t>
            </a:r>
            <a:r>
              <a:rPr lang="en-GB" sz="1800" b="0" i="0" u="none" strike="noStrike" cap="none" dirty="0" err="1">
                <a:solidFill>
                  <a:schemeClr val="dk1"/>
                </a:solidFill>
                <a:latin typeface="Quattrocento Sans"/>
                <a:ea typeface="Quattrocento Sans"/>
                <a:cs typeface="Quattrocento Sans"/>
                <a:sym typeface="Quattrocento Sans"/>
              </a:rPr>
              <a:t>ροορισμό</a:t>
            </a:r>
            <a:r>
              <a:rPr lang="en-GB" sz="1800" b="0" i="0" u="none" strike="noStrike" cap="none" dirty="0">
                <a:solidFill>
                  <a:schemeClr val="dk1"/>
                </a:solidFill>
                <a:latin typeface="Quattrocento Sans"/>
                <a:ea typeface="Quattrocento Sans"/>
                <a:cs typeface="Quattrocento Sans"/>
                <a:sym typeface="Quattrocento Sans"/>
              </a:rPr>
              <a:t> σας, </a:t>
            </a:r>
            <a:r>
              <a:rPr lang="en-GB" sz="1800" b="0" i="0" u="none" strike="noStrike" cap="none" dirty="0" err="1">
                <a:solidFill>
                  <a:schemeClr val="dk1"/>
                </a:solidFill>
                <a:latin typeface="Quattrocento Sans"/>
                <a:ea typeface="Quattrocento Sans"/>
                <a:cs typeface="Quattrocento Sans"/>
                <a:sym typeface="Quattrocento Sans"/>
              </a:rPr>
              <a:t>έχετε</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ήδη</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ολοκληρώσει</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την</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έρευνά</a:t>
            </a:r>
            <a:r>
              <a:rPr lang="en-GB" sz="1800" b="0" i="0" u="none" strike="noStrike" cap="none" dirty="0">
                <a:solidFill>
                  <a:schemeClr val="dk1"/>
                </a:solidFill>
                <a:latin typeface="Quattrocento Sans"/>
                <a:ea typeface="Quattrocento Sans"/>
                <a:cs typeface="Quattrocento Sans"/>
                <a:sym typeface="Quattrocento Sans"/>
              </a:rPr>
              <a:t> σας </a:t>
            </a:r>
            <a:r>
              <a:rPr lang="en-GB" sz="1800" b="0" i="0" u="none" strike="noStrike" cap="none" dirty="0" err="1">
                <a:solidFill>
                  <a:schemeClr val="dk1"/>
                </a:solidFill>
                <a:latin typeface="Quattrocento Sans"/>
                <a:ea typeface="Quattrocento Sans"/>
                <a:cs typeface="Quattrocento Sans"/>
                <a:sym typeface="Quattrocento Sans"/>
              </a:rPr>
              <a:t>όσον</a:t>
            </a:r>
            <a:r>
              <a:rPr lang="en-GB" sz="1800" b="0" i="0" u="none" strike="noStrike" cap="none" dirty="0">
                <a:solidFill>
                  <a:schemeClr val="dk1"/>
                </a:solidFill>
                <a:latin typeface="Quattrocento Sans"/>
                <a:ea typeface="Quattrocento Sans"/>
                <a:cs typeface="Quattrocento Sans"/>
                <a:sym typeface="Quattrocento Sans"/>
              </a:rPr>
              <a:t> α</a:t>
            </a:r>
            <a:r>
              <a:rPr lang="en-GB" sz="1800" b="0" i="0" u="none" strike="noStrike" cap="none" dirty="0" err="1">
                <a:solidFill>
                  <a:schemeClr val="dk1"/>
                </a:solidFill>
                <a:latin typeface="Quattrocento Sans"/>
                <a:ea typeface="Quattrocento Sans"/>
                <a:cs typeface="Quattrocento Sans"/>
                <a:sym typeface="Quattrocento Sans"/>
              </a:rPr>
              <a:t>φορά</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το</a:t>
            </a:r>
            <a:r>
              <a:rPr lang="en-GB" sz="1800" b="0" i="0" u="none" strike="noStrike" cap="none" dirty="0">
                <a:solidFill>
                  <a:schemeClr val="dk1"/>
                </a:solidFill>
                <a:latin typeface="Quattrocento Sans"/>
                <a:ea typeface="Quattrocento Sans"/>
                <a:cs typeface="Quattrocento Sans"/>
                <a:sym typeface="Quattrocento Sans"/>
              </a:rPr>
              <a:t> π</a:t>
            </a:r>
            <a:r>
              <a:rPr lang="en-GB" sz="1800" b="0" i="0" u="none" strike="noStrike" cap="none" dirty="0" err="1">
                <a:solidFill>
                  <a:schemeClr val="dk1"/>
                </a:solidFill>
                <a:latin typeface="Quattrocento Sans"/>
                <a:ea typeface="Quattrocento Sans"/>
                <a:cs typeface="Quattrocento Sans"/>
                <a:sym typeface="Quattrocento Sans"/>
              </a:rPr>
              <a:t>ού</a:t>
            </a:r>
            <a:r>
              <a:rPr lang="en-GB" sz="1800" b="0" i="0" u="none" strike="noStrike" cap="none" dirty="0">
                <a:solidFill>
                  <a:schemeClr val="dk1"/>
                </a:solidFill>
                <a:latin typeface="Quattrocento Sans"/>
                <a:ea typeface="Quattrocento Sans"/>
                <a:cs typeface="Quattrocento Sans"/>
                <a:sym typeface="Quattrocento Sans"/>
              </a:rPr>
              <a:t> θα </a:t>
            </a:r>
            <a:r>
              <a:rPr lang="en-GB" sz="1800" b="0" i="0" u="none" strike="noStrike" cap="none" dirty="0" err="1">
                <a:solidFill>
                  <a:schemeClr val="dk1"/>
                </a:solidFill>
                <a:latin typeface="Quattrocento Sans"/>
                <a:ea typeface="Quattrocento Sans"/>
                <a:cs typeface="Quattrocento Sans"/>
                <a:sym typeface="Quattrocento Sans"/>
              </a:rPr>
              <a:t>μείνετε</a:t>
            </a:r>
            <a:r>
              <a:rPr lang="en-GB" sz="1800" b="0" i="0" u="none" strike="noStrike" cap="none" dirty="0">
                <a:solidFill>
                  <a:schemeClr val="dk1"/>
                </a:solidFill>
                <a:latin typeface="Quattrocento Sans"/>
                <a:ea typeface="Quattrocento Sans"/>
                <a:cs typeface="Quattrocento Sans"/>
                <a:sym typeface="Quattrocento Sans"/>
              </a:rPr>
              <a:t> (από άπ</a:t>
            </a:r>
            <a:r>
              <a:rPr lang="en-GB" sz="1800" b="0" i="0" u="none" strike="noStrike" cap="none" dirty="0" err="1">
                <a:solidFill>
                  <a:schemeClr val="dk1"/>
                </a:solidFill>
                <a:latin typeface="Quattrocento Sans"/>
                <a:ea typeface="Quattrocento Sans"/>
                <a:cs typeface="Quattrocento Sans"/>
                <a:sym typeface="Quattrocento Sans"/>
              </a:rPr>
              <a:t>οψη</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το</a:t>
            </a:r>
            <a:r>
              <a:rPr lang="en-GB" sz="1800" b="0" i="0" u="none" strike="noStrike" cap="none" dirty="0">
                <a:solidFill>
                  <a:schemeClr val="dk1"/>
                </a:solidFill>
                <a:latin typeface="Quattrocento Sans"/>
                <a:ea typeface="Quattrocento Sans"/>
                <a:cs typeface="Quattrocento Sans"/>
                <a:sym typeface="Quattrocento Sans"/>
              </a:rPr>
              <a:t>ποθεσίας και χρημάτων), ποια αξιοθέατα θα επισκεφθείτε, πού θα φάτε και θα πιείτε- όλα αυτά με βάση τις προτιμήσεις σας. </a:t>
            </a:r>
            <a:r>
              <a:rPr lang="en-GB" sz="1800" b="0" i="0" u="none" strike="noStrike" cap="none" dirty="0" err="1">
                <a:solidFill>
                  <a:schemeClr val="dk1"/>
                </a:solidFill>
                <a:latin typeface="Quattrocento Sans"/>
                <a:ea typeface="Quattrocento Sans"/>
                <a:cs typeface="Quattrocento Sans"/>
                <a:sym typeface="Quattrocento Sans"/>
              </a:rPr>
              <a:t>Αν</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δεν</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έχει</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γίνει</a:t>
            </a:r>
            <a:r>
              <a:rPr lang="en-GB" sz="1800" b="0" i="0" u="none" strike="noStrike" cap="none" dirty="0">
                <a:solidFill>
                  <a:schemeClr val="dk1"/>
                </a:solidFill>
                <a:latin typeface="Quattrocento Sans"/>
                <a:ea typeface="Quattrocento Sans"/>
                <a:cs typeface="Quattrocento Sans"/>
                <a:sym typeface="Quattrocento Sans"/>
              </a:rPr>
              <a:t> </a:t>
            </a:r>
            <a:r>
              <a:rPr lang="en-GB" sz="1800" b="0" i="0" u="none" strike="noStrike" cap="none" dirty="0" err="1">
                <a:solidFill>
                  <a:schemeClr val="dk1"/>
                </a:solidFill>
                <a:latin typeface="Quattrocento Sans"/>
                <a:ea typeface="Quattrocento Sans"/>
                <a:cs typeface="Quattrocento Sans"/>
                <a:sym typeface="Quattrocento Sans"/>
              </a:rPr>
              <a:t>έρευν</a:t>
            </a:r>
            <a:r>
              <a:rPr lang="en-GB" sz="1800" b="0" i="0" u="none" strike="noStrike" cap="none" dirty="0">
                <a:solidFill>
                  <a:schemeClr val="dk1"/>
                </a:solidFill>
                <a:latin typeface="Quattrocento Sans"/>
                <a:ea typeface="Quattrocento Sans"/>
                <a:cs typeface="Quattrocento Sans"/>
                <a:sym typeface="Quattrocento Sans"/>
              </a:rPr>
              <a:t>α εκ των προτέρων, υπάρχει ο κίνδυνος το ταξίδι να μην είναι ευχάριστο, η τοποθεσία του καταλύματός σας να μην είναι κοντά στο κέντρο της πόλης, να χάσετε να επισκεφθείτε όμορφα μέρη και να δοκιμάσετε διαφορετικά πράγματα. </a:t>
            </a:r>
            <a:endParaRPr sz="1800" b="0" i="0" u="none" strike="noStrike" cap="none" dirty="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Clr>
                <a:schemeClr val="dk1"/>
              </a:buClr>
              <a:buSzPts val="1100"/>
              <a:buFont typeface="Calibri"/>
              <a:buNone/>
            </a:pPr>
            <a:endParaRPr sz="1800" b="0" i="0" u="none" strike="noStrike" cap="none" dirty="0">
              <a:solidFill>
                <a:schemeClr val="dk1"/>
              </a:solidFill>
              <a:latin typeface="Quattrocento Sans"/>
              <a:ea typeface="Quattrocento Sans"/>
              <a:cs typeface="Quattrocento Sans"/>
              <a:sym typeface="Quattrocento Sans"/>
            </a:endParaRPr>
          </a:p>
        </p:txBody>
      </p:sp>
      <p:pic>
        <p:nvPicPr>
          <p:cNvPr id="129" name="Google Shape;129;p4"/>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30" name="Google Shape;130;p4"/>
          <p:cNvSpPr txBox="1"/>
          <p:nvPr/>
        </p:nvSpPr>
        <p:spPr>
          <a:xfrm>
            <a:off x="2754443" y="843677"/>
            <a:ext cx="70142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rgbClr val="29BB89"/>
                </a:solidFill>
                <a:latin typeface="Quattrocento Sans"/>
                <a:ea typeface="Quattrocento Sans"/>
                <a:cs typeface="Quattrocento Sans"/>
                <a:sym typeface="Quattrocento Sans"/>
              </a:rPr>
              <a:t>Έρευνα αγοράς στην πραγματική ζωή</a:t>
            </a:r>
            <a:endParaRPr sz="3200" b="1">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37" name="Google Shape;137;p5"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8" name="Google Shape;138;p5"/>
          <p:cNvSpPr/>
          <p:nvPr/>
        </p:nvSpPr>
        <p:spPr>
          <a:xfrm>
            <a:off x="2293620" y="562016"/>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
          <p:cNvSpPr txBox="1"/>
          <p:nvPr/>
        </p:nvSpPr>
        <p:spPr>
          <a:xfrm>
            <a:off x="2754443" y="843677"/>
            <a:ext cx="701425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a:solidFill>
                  <a:srgbClr val="29BB89"/>
                </a:solidFill>
                <a:latin typeface="Quattrocento Sans"/>
                <a:ea typeface="Quattrocento Sans"/>
                <a:cs typeface="Quattrocento Sans"/>
                <a:sym typeface="Quattrocento Sans"/>
              </a:rPr>
              <a:t>Έρευνα αγοράς με επιχειρηματικούς φακούς</a:t>
            </a:r>
            <a:endParaRPr sz="3000" b="1">
              <a:solidFill>
                <a:srgbClr val="29BB89"/>
              </a:solidFill>
              <a:latin typeface="Quattrocento Sans"/>
              <a:ea typeface="Quattrocento Sans"/>
              <a:cs typeface="Quattrocento Sans"/>
              <a:sym typeface="Quattrocento Sans"/>
            </a:endParaRPr>
          </a:p>
        </p:txBody>
      </p:sp>
      <p:sp>
        <p:nvSpPr>
          <p:cNvPr id="140" name="Google Shape;140;p5"/>
          <p:cNvSpPr txBox="1"/>
          <p:nvPr/>
        </p:nvSpPr>
        <p:spPr>
          <a:xfrm>
            <a:off x="2754443" y="1959691"/>
            <a:ext cx="6486166" cy="372258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600" dirty="0" err="1">
                <a:solidFill>
                  <a:schemeClr val="dk1"/>
                </a:solidFill>
                <a:latin typeface="Quattrocento Sans"/>
                <a:ea typeface="Quattrocento Sans"/>
                <a:cs typeface="Quattrocento Sans"/>
                <a:sym typeface="Quattrocento Sans"/>
              </a:rPr>
              <a:t>Αυτό</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ου</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δι</a:t>
            </a:r>
            <a:r>
              <a:rPr lang="en-GB" sz="1600" dirty="0">
                <a:solidFill>
                  <a:schemeClr val="dk1"/>
                </a:solidFill>
                <a:latin typeface="Quattrocento Sans"/>
                <a:ea typeface="Quattrocento Sans"/>
                <a:cs typeface="Quattrocento Sans"/>
                <a:sym typeface="Quattrocento Sans"/>
              </a:rPr>
              <a:t>αφοροποιεί τις ιδέες που μπαίνουν στο τραπέζι από το να έχουμε ένα ελάχιστα βιώσιμο προϊόν (MVP) και τελικά ένα επιτυχημένο προϊόν στην αγορά, είναι αυτή η φάση της έρευνας της αγοράς και του προσδιορισμού </a:t>
            </a:r>
            <a:r>
              <a:rPr lang="en-GB" sz="1600" b="1" dirty="0">
                <a:solidFill>
                  <a:schemeClr val="dk1"/>
                </a:solidFill>
                <a:latin typeface="Quattrocento Sans"/>
                <a:ea typeface="Quattrocento Sans"/>
                <a:cs typeface="Quattrocento Sans"/>
                <a:sym typeface="Quattrocento Sans"/>
              </a:rPr>
              <a:t>του τι, πώς, γιατί και πότε </a:t>
            </a:r>
            <a:r>
              <a:rPr lang="en-GB" sz="1600" dirty="0">
                <a:solidFill>
                  <a:schemeClr val="dk1"/>
                </a:solidFill>
                <a:latin typeface="Quattrocento Sans"/>
                <a:ea typeface="Quattrocento Sans"/>
                <a:cs typeface="Quattrocento Sans"/>
                <a:sym typeface="Quattrocento Sans"/>
              </a:rPr>
              <a:t>θα προσεγγίσει το κοινό-στόχο.</a:t>
            </a:r>
            <a:endParaRPr sz="1200" dirty="0"/>
          </a:p>
          <a:p>
            <a:pPr marL="0" marR="0" lvl="0" indent="0" algn="just" rtl="0">
              <a:lnSpc>
                <a:spcPct val="107000"/>
              </a:lnSpc>
              <a:spcBef>
                <a:spcPts val="800"/>
              </a:spcBef>
              <a:spcAft>
                <a:spcPts val="0"/>
              </a:spcAft>
              <a:buNone/>
            </a:pPr>
            <a:r>
              <a:rPr lang="en-GB" sz="1600" dirty="0" err="1">
                <a:solidFill>
                  <a:schemeClr val="dk1"/>
                </a:solidFill>
                <a:latin typeface="Quattrocento Sans"/>
                <a:ea typeface="Quattrocento Sans"/>
                <a:cs typeface="Quattrocento Sans"/>
                <a:sym typeface="Quattrocento Sans"/>
              </a:rPr>
              <a:t>Πρόκειτ</a:t>
            </a:r>
            <a:r>
              <a:rPr lang="en-GB" sz="1600" dirty="0">
                <a:solidFill>
                  <a:schemeClr val="dk1"/>
                </a:solidFill>
                <a:latin typeface="Quattrocento Sans"/>
                <a:ea typeface="Quattrocento Sans"/>
                <a:cs typeface="Quattrocento Sans"/>
                <a:sym typeface="Quattrocento Sans"/>
              </a:rPr>
              <a:t>αι για τον εντοπισμό πληροφοριών αποτίμησης και τη σύνδεσή τους με τους βραχυπρόθεσμους και μακροπρόθεσμους στόχους του οργανισμού.</a:t>
            </a:r>
            <a:endParaRPr sz="1200" dirty="0"/>
          </a:p>
          <a:p>
            <a:pPr marL="0" marR="0" lvl="0" indent="0" algn="just" rtl="0">
              <a:lnSpc>
                <a:spcPct val="107000"/>
              </a:lnSpc>
              <a:spcBef>
                <a:spcPts val="800"/>
              </a:spcBef>
              <a:spcAft>
                <a:spcPts val="0"/>
              </a:spcAft>
              <a:buNone/>
            </a:pPr>
            <a:r>
              <a:rPr lang="en-GB" sz="1600" dirty="0" err="1">
                <a:solidFill>
                  <a:schemeClr val="dk1"/>
                </a:solidFill>
                <a:latin typeface="Quattrocento Sans"/>
                <a:ea typeface="Quattrocento Sans"/>
                <a:cs typeface="Quattrocento Sans"/>
                <a:sym typeface="Quattrocento Sans"/>
              </a:rPr>
              <a:t>Έν</a:t>
            </a:r>
            <a:r>
              <a:rPr lang="en-GB" sz="1600" dirty="0">
                <a:solidFill>
                  <a:schemeClr val="dk1"/>
                </a:solidFill>
                <a:latin typeface="Quattrocento Sans"/>
                <a:ea typeface="Quattrocento Sans"/>
                <a:cs typeface="Quattrocento Sans"/>
                <a:sym typeface="Quattrocento Sans"/>
              </a:rPr>
              <a:t>ας οργανισμός πρέπει να απαντήσει στο ερώτημα για ποιο λόγο η έρευνα αγοράς θέλει να </a:t>
            </a:r>
            <a:r>
              <a:rPr lang="en-GB" sz="1600" b="1" dirty="0">
                <a:solidFill>
                  <a:schemeClr val="dk1"/>
                </a:solidFill>
                <a:latin typeface="Quattrocento Sans"/>
                <a:ea typeface="Quattrocento Sans"/>
                <a:cs typeface="Quattrocento Sans"/>
                <a:sym typeface="Quattrocento Sans"/>
              </a:rPr>
              <a:t>αποκτήσει πληροφορίες</a:t>
            </a:r>
            <a:r>
              <a:rPr lang="en-GB" sz="1600" dirty="0">
                <a:solidFill>
                  <a:schemeClr val="dk1"/>
                </a:solidFill>
                <a:latin typeface="Quattrocento Sans"/>
                <a:ea typeface="Quattrocento Sans"/>
                <a:cs typeface="Quattrocento Sans"/>
                <a:sym typeface="Quattrocento Sans"/>
              </a:rPr>
              <a:t>, πώς θα το κάνει (</a:t>
            </a:r>
            <a:r>
              <a:rPr lang="en-GB" sz="1600" b="1" dirty="0">
                <a:solidFill>
                  <a:schemeClr val="dk1"/>
                </a:solidFill>
                <a:latin typeface="Quattrocento Sans"/>
                <a:ea typeface="Quattrocento Sans"/>
                <a:cs typeface="Quattrocento Sans"/>
                <a:sym typeface="Quattrocento Sans"/>
              </a:rPr>
              <a:t>μέθοδοι και εργαλεία</a:t>
            </a:r>
            <a:r>
              <a:rPr lang="en-GB" sz="1600" dirty="0">
                <a:solidFill>
                  <a:schemeClr val="dk1"/>
                </a:solidFill>
                <a:latin typeface="Quattrocento Sans"/>
                <a:ea typeface="Quattrocento Sans"/>
                <a:cs typeface="Quattrocento Sans"/>
                <a:sym typeface="Quattrocento Sans"/>
              </a:rPr>
              <a:t>) και γιατί διεξάγει την έρευνα αγοράς. </a:t>
            </a:r>
            <a:r>
              <a:rPr lang="en-GB" sz="1600" dirty="0" err="1">
                <a:solidFill>
                  <a:schemeClr val="dk1"/>
                </a:solidFill>
                <a:latin typeface="Quattrocento Sans"/>
                <a:ea typeface="Quattrocento Sans"/>
                <a:cs typeface="Quattrocento Sans"/>
                <a:sym typeface="Quattrocento Sans"/>
              </a:rPr>
              <a:t>Οι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οργ</a:t>
            </a:r>
            <a:r>
              <a:rPr lang="en-GB" sz="1600" dirty="0">
                <a:solidFill>
                  <a:schemeClr val="dk1"/>
                </a:solidFill>
                <a:latin typeface="Quattrocento Sans"/>
                <a:ea typeface="Quattrocento Sans"/>
                <a:cs typeface="Quattrocento Sans"/>
                <a:sym typeface="Quattrocento Sans"/>
              </a:rPr>
              <a:t>ανισμοί θα πρέπει να επικεντρωθούν </a:t>
            </a:r>
            <a:r>
              <a:rPr lang="en-GB" sz="1600" b="1" dirty="0">
                <a:solidFill>
                  <a:schemeClr val="dk1"/>
                </a:solidFill>
                <a:latin typeface="Quattrocento Sans"/>
                <a:ea typeface="Quattrocento Sans"/>
                <a:cs typeface="Quattrocento Sans"/>
                <a:sym typeface="Quattrocento Sans"/>
              </a:rPr>
              <a:t>πρώτα στον προσδιορισμό του κοινού-στόχου </a:t>
            </a:r>
            <a:r>
              <a:rPr lang="en-GB" sz="1600" dirty="0">
                <a:solidFill>
                  <a:schemeClr val="dk1"/>
                </a:solidFill>
                <a:latin typeface="Quattrocento Sans"/>
                <a:ea typeface="Quattrocento Sans"/>
                <a:cs typeface="Quattrocento Sans"/>
                <a:sym typeface="Quattrocento Sans"/>
              </a:rPr>
              <a:t>του </a:t>
            </a:r>
            <a:r>
              <a:rPr lang="en-GB" sz="1600" b="1" dirty="0">
                <a:solidFill>
                  <a:schemeClr val="dk1"/>
                </a:solidFill>
                <a:latin typeface="Quattrocento Sans"/>
                <a:ea typeface="Quattrocento Sans"/>
                <a:cs typeface="Quattrocento Sans"/>
                <a:sym typeface="Quattrocento Sans"/>
              </a:rPr>
              <a:t>προϊόντος ή της υπηρεσίας που </a:t>
            </a:r>
            <a:r>
              <a:rPr lang="en-GB" sz="1600" dirty="0">
                <a:solidFill>
                  <a:schemeClr val="dk1"/>
                </a:solidFill>
                <a:latin typeface="Quattrocento Sans"/>
                <a:ea typeface="Quattrocento Sans"/>
                <a:cs typeface="Quattrocento Sans"/>
                <a:sym typeface="Quattrocento Sans"/>
              </a:rPr>
              <a:t>θέλουν να εισαγάγουν/επεκτείνουν. </a:t>
            </a:r>
            <a:endParaRPr sz="1200" dirty="0"/>
          </a:p>
        </p:txBody>
      </p:sp>
      <p:pic>
        <p:nvPicPr>
          <p:cNvPr id="141" name="Google Shape;141;p5"/>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Γιατί είναι σημαντική η έρευνα αγοράς;</a:t>
            </a:r>
            <a:endParaRPr sz="3600" b="1">
              <a:solidFill>
                <a:srgbClr val="29BA86"/>
              </a:solidFill>
              <a:latin typeface="Quattrocento Sans"/>
              <a:ea typeface="Quattrocento Sans"/>
              <a:cs typeface="Quattrocento Sans"/>
              <a:sym typeface="Quattrocento Sans"/>
            </a:endParaRPr>
          </a:p>
        </p:txBody>
      </p:sp>
      <p:sp>
        <p:nvSpPr>
          <p:cNvPr id="147" name="Google Shape;147;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8" name="Google Shape;148;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50" name="Google Shape;150;p6"/>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151" name="Google Shape;151;p6"/>
          <p:cNvSpPr txBox="1"/>
          <p:nvPr/>
        </p:nvSpPr>
        <p:spPr>
          <a:xfrm>
            <a:off x="952983" y="2196152"/>
            <a:ext cx="1058824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err="1">
                <a:solidFill>
                  <a:schemeClr val="dk1"/>
                </a:solidFill>
                <a:latin typeface="Quattrocento Sans"/>
                <a:ea typeface="Quattrocento Sans"/>
                <a:cs typeface="Quattrocento Sans"/>
                <a:sym typeface="Quattrocento Sans"/>
              </a:rPr>
              <a:t>Ερωτήσεις</a:t>
            </a:r>
            <a:r>
              <a:rPr lang="en-GB" sz="2000" dirty="0">
                <a:solidFill>
                  <a:schemeClr val="dk1"/>
                </a:solidFill>
                <a:latin typeface="Quattrocento Sans"/>
                <a:ea typeface="Quattrocento Sans"/>
                <a:cs typeface="Quattrocento Sans"/>
                <a:sym typeface="Quattrocento Sans"/>
              </a:rPr>
              <a:t>:</a:t>
            </a:r>
            <a:endParaRPr dirty="0"/>
          </a:p>
          <a:p>
            <a:pPr marL="342900" marR="0" lvl="0" indent="-342900" algn="l" rtl="0">
              <a:spcBef>
                <a:spcPts val="0"/>
              </a:spcBef>
              <a:spcAft>
                <a:spcPts val="0"/>
              </a:spcAft>
              <a:buClr>
                <a:schemeClr val="dk1"/>
              </a:buClr>
              <a:buSzPts val="2000"/>
              <a:buFont typeface="Arial"/>
              <a:buChar char="•"/>
            </a:pPr>
            <a:r>
              <a:rPr lang="en-GB" sz="2000" dirty="0" err="1">
                <a:solidFill>
                  <a:schemeClr val="dk1"/>
                </a:solidFill>
                <a:latin typeface="Quattrocento Sans"/>
                <a:ea typeface="Quattrocento Sans"/>
                <a:cs typeface="Quattrocento Sans"/>
                <a:sym typeface="Quattrocento Sans"/>
              </a:rPr>
              <a:t>Γι</a:t>
            </a:r>
            <a:r>
              <a:rPr lang="en-GB" sz="2000" dirty="0">
                <a:solidFill>
                  <a:schemeClr val="dk1"/>
                </a:solidFill>
                <a:latin typeface="Quattrocento Sans"/>
                <a:ea typeface="Quattrocento Sans"/>
                <a:cs typeface="Quattrocento Sans"/>
                <a:sym typeface="Quattrocento Sans"/>
              </a:rPr>
              <a:t>ατί είναι σημαντική η έρευνα αγοράς;</a:t>
            </a:r>
            <a:endParaRPr dirty="0"/>
          </a:p>
          <a:p>
            <a:pPr marL="342900" marR="0" lvl="0" indent="-342900" algn="l" rtl="0">
              <a:spcBef>
                <a:spcPts val="0"/>
              </a:spcBef>
              <a:spcAft>
                <a:spcPts val="0"/>
              </a:spcAft>
              <a:buClr>
                <a:schemeClr val="dk1"/>
              </a:buClr>
              <a:buSzPts val="2000"/>
              <a:buFont typeface="Arial"/>
              <a:buChar char="•"/>
            </a:pPr>
            <a:r>
              <a:rPr lang="en-GB" sz="2000" dirty="0" err="1">
                <a:solidFill>
                  <a:schemeClr val="dk1"/>
                </a:solidFill>
                <a:latin typeface="Quattrocento Sans"/>
                <a:ea typeface="Quattrocento Sans"/>
                <a:cs typeface="Quattrocento Sans"/>
                <a:sym typeface="Quattrocento Sans"/>
              </a:rPr>
              <a:t>Είν</a:t>
            </a:r>
            <a:r>
              <a:rPr lang="en-GB" sz="2000" dirty="0">
                <a:solidFill>
                  <a:schemeClr val="dk1"/>
                </a:solidFill>
                <a:latin typeface="Quattrocento Sans"/>
                <a:ea typeface="Quattrocento Sans"/>
                <a:cs typeface="Quattrocento Sans"/>
                <a:sym typeface="Quattrocento Sans"/>
              </a:rPr>
              <a:t>αι η έρευνα αγοράς πολύτιμη μόνο για τις νεοσύστατες επιχειρήσεις ή θα πρέπει να διεξάγεται από ήδη εδραιωμένες εταιρείες;</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Quattrocento Sans"/>
                <a:ea typeface="Quattrocento Sans"/>
                <a:cs typeface="Quattrocento Sans"/>
                <a:sym typeface="Quattrocento Sans"/>
              </a:rPr>
              <a:t>Από π</a:t>
            </a:r>
            <a:r>
              <a:rPr lang="en-GB" sz="2000" dirty="0" err="1">
                <a:solidFill>
                  <a:schemeClr val="dk1"/>
                </a:solidFill>
                <a:latin typeface="Quattrocento Sans"/>
                <a:ea typeface="Quattrocento Sans"/>
                <a:cs typeface="Quattrocento Sans"/>
                <a:sym typeface="Quattrocento Sans"/>
              </a:rPr>
              <a:t>ού</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ξεκινάμε</a:t>
            </a:r>
            <a:r>
              <a:rPr lang="en-GB" sz="2000" dirty="0">
                <a:solidFill>
                  <a:schemeClr val="dk1"/>
                </a:solidFill>
                <a:latin typeface="Quattrocento Sans"/>
                <a:ea typeface="Quattrocento Sans"/>
                <a:cs typeface="Quattrocento Sans"/>
                <a:sym typeface="Quattrocento Sans"/>
              </a:rPr>
              <a:t> και π</a:t>
            </a:r>
            <a:r>
              <a:rPr lang="en-GB" sz="2000" dirty="0" err="1">
                <a:solidFill>
                  <a:schemeClr val="dk1"/>
                </a:solidFill>
                <a:latin typeface="Quattrocento Sans"/>
                <a:ea typeface="Quattrocento Sans"/>
                <a:cs typeface="Quattrocento Sans"/>
                <a:sym typeface="Quattrocento Sans"/>
              </a:rPr>
              <a:t>ώς</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το</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κάνουμε</a:t>
            </a:r>
            <a:r>
              <a:rPr lang="en-GB" sz="2000" dirty="0">
                <a:solidFill>
                  <a:schemeClr val="dk1"/>
                </a:solidFill>
                <a:latin typeface="Quattrocento Sans"/>
                <a:ea typeface="Quattrocento Sans"/>
                <a:cs typeface="Quattrocento Sans"/>
                <a:sym typeface="Quattrocento Sans"/>
              </a:rPr>
              <a:t>;</a:t>
            </a:r>
            <a:endParaRPr dirty="0"/>
          </a:p>
        </p:txBody>
      </p:sp>
      <p:sp>
        <p:nvSpPr>
          <p:cNvPr id="152" name="Google Shape;152;p6"/>
          <p:cNvSpPr txBox="1"/>
          <p:nvPr/>
        </p:nvSpPr>
        <p:spPr>
          <a:xfrm>
            <a:off x="952983" y="1463719"/>
            <a:ext cx="10588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Δείτε αυτό το βίντεο: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https://www.youtube.com/watch?v=AxAkJA74QWI</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8" name="Google Shape;158;p7"/>
          <p:cNvSpPr txBox="1"/>
          <p:nvPr/>
        </p:nvSpPr>
        <p:spPr>
          <a:xfrm>
            <a:off x="1270616" y="1530155"/>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Καλύτερη κατανόηση του υπάρχοντος κοινού σας</a:t>
            </a:r>
            <a:endParaRPr sz="1600" b="1" i="0" u="none" strike="noStrike" cap="none">
              <a:solidFill>
                <a:srgbClr val="29BB89"/>
              </a:solidFill>
              <a:latin typeface="Quattrocento Sans"/>
              <a:ea typeface="Quattrocento Sans"/>
              <a:cs typeface="Quattrocento Sans"/>
              <a:sym typeface="Quattrocento Sans"/>
            </a:endParaRPr>
          </a:p>
        </p:txBody>
      </p:sp>
      <p:sp>
        <p:nvSpPr>
          <p:cNvPr id="159" name="Google Shape;159;p7"/>
          <p:cNvSpPr txBox="1"/>
          <p:nvPr/>
        </p:nvSpPr>
        <p:spPr>
          <a:xfrm>
            <a:off x="1308060" y="1905125"/>
            <a:ext cx="9470008" cy="6330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Μέσω πραγματικών δεδομένων, για παράδειγμα, σχετικά με το τι εκτιμούν οι υφιστάμενοι πελάτες, ποιος επηρεάζει τις αγοραστικές τους αποφάσεις και ποια μέσα χρησιμοποιούν για τις αγορές τους, μπορεί να βοηθήσει στη λήψη σημαντικών αποφάσεων και στη στρατηγική μάρκετινγκ.</a:t>
            </a:r>
            <a:endParaRPr/>
          </a:p>
        </p:txBody>
      </p:sp>
      <p:sp>
        <p:nvSpPr>
          <p:cNvPr id="160" name="Google Shape;160;p7"/>
          <p:cNvSpPr txBox="1"/>
          <p:nvPr/>
        </p:nvSpPr>
        <p:spPr>
          <a:xfrm>
            <a:off x="1308061" y="4163258"/>
            <a:ext cx="5311816"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Εντοπισμός νέων πελατών</a:t>
            </a:r>
            <a:endParaRPr/>
          </a:p>
        </p:txBody>
      </p:sp>
      <p:sp>
        <p:nvSpPr>
          <p:cNvPr id="161" name="Google Shape;161;p7"/>
          <p:cNvSpPr txBox="1"/>
          <p:nvPr/>
        </p:nvSpPr>
        <p:spPr>
          <a:xfrm>
            <a:off x="1308061" y="4604655"/>
            <a:ext cx="9470007" cy="8123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Η απόκτηση πληροφοριών από ένα ευρύ φάσμα οπτικών γωνιών επιτρέπει στους οργανισμούς να επανασχεδιάσουν τη στρατηγική μάρκετινγκ τους για να επεκταθούν και να προσεγγίσουν διαφορετικές ομάδες-στόχους. Παραδείγματα ερωτήσεων περιλαμβάνουν ποιοι είναι πιθανό να χρησιμοποιήσουν το προϊόν ή την υπηρεσία σας, πού ζουν, ποιο είναι το μορφωτικό τους επίπεδο, η ηλικία τους, η οικογενειακή τους κατάσταση.</a:t>
            </a:r>
            <a:endParaRPr/>
          </a:p>
        </p:txBody>
      </p:sp>
      <p:sp>
        <p:nvSpPr>
          <p:cNvPr id="162" name="Google Shape;162;p7"/>
          <p:cNvSpPr/>
          <p:nvPr/>
        </p:nvSpPr>
        <p:spPr>
          <a:xfrm>
            <a:off x="1057424" y="1591662"/>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p:nvPr/>
        </p:nvSpPr>
        <p:spPr>
          <a:xfrm>
            <a:off x="1057424" y="4270879"/>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7"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66" name="Google Shape;166;p7"/>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67" name="Google Shape;167;p7"/>
          <p:cNvSpPr txBox="1"/>
          <p:nvPr/>
        </p:nvSpPr>
        <p:spPr>
          <a:xfrm>
            <a:off x="911430" y="501668"/>
            <a:ext cx="9508919"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Λόγοι διεξαγωγής έρευνας αγοράς</a:t>
            </a:r>
            <a:endParaRPr sz="3600" b="1" i="0" u="none" strike="noStrike" cap="none">
              <a:solidFill>
                <a:srgbClr val="29BB89"/>
              </a:solidFill>
              <a:latin typeface="Quattrocento Sans"/>
              <a:ea typeface="Quattrocento Sans"/>
              <a:cs typeface="Quattrocento Sans"/>
              <a:sym typeface="Quattrocento Sans"/>
            </a:endParaRPr>
          </a:p>
        </p:txBody>
      </p:sp>
      <p:sp>
        <p:nvSpPr>
          <p:cNvPr id="168" name="Google Shape;168;p7"/>
          <p:cNvSpPr txBox="1"/>
          <p:nvPr/>
        </p:nvSpPr>
        <p:spPr>
          <a:xfrm>
            <a:off x="1308061" y="2701160"/>
            <a:ext cx="5311816"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Στρατηγικές καινοτομίες</a:t>
            </a:r>
            <a:endParaRPr sz="1600" b="1" i="0" u="none" strike="noStrike" cap="none">
              <a:solidFill>
                <a:srgbClr val="29BB89"/>
              </a:solidFill>
              <a:latin typeface="Quattrocento Sans"/>
              <a:ea typeface="Quattrocento Sans"/>
              <a:cs typeface="Quattrocento Sans"/>
              <a:sym typeface="Quattrocento Sans"/>
            </a:endParaRPr>
          </a:p>
        </p:txBody>
      </p:sp>
      <p:sp>
        <p:nvSpPr>
          <p:cNvPr id="169" name="Google Shape;169;p7"/>
          <p:cNvSpPr/>
          <p:nvPr/>
        </p:nvSpPr>
        <p:spPr>
          <a:xfrm>
            <a:off x="1057424" y="2808781"/>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txBox="1"/>
          <p:nvPr/>
        </p:nvSpPr>
        <p:spPr>
          <a:xfrm>
            <a:off x="1308060" y="3094760"/>
            <a:ext cx="9470008" cy="8397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Στην περίπτωση αυτή, η έρευνα αγοράς μπορεί να βοηθήσει τους οργανισμούς να αποκτήσουν πληροφορίες σχετικά με το περιβάλλον που σχετίζεται με την τιμολόγηση, τα προϊόντα, τη διανομή και τα κανάλια προώθησης, καθώς επιδιώκουν να βελτιώσουν ένα προϊόν ή/και μια υπηρεσία μέσω καινοτομίας και τεχνικών αιχμής.</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6" name="Google Shape;176;p8"/>
          <p:cNvSpPr txBox="1"/>
          <p:nvPr/>
        </p:nvSpPr>
        <p:spPr>
          <a:xfrm>
            <a:off x="1270616" y="1530155"/>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Προσδιορισμός μελλοντικών επιχειρηματικών ευκαιριών</a:t>
            </a:r>
            <a:endParaRPr/>
          </a:p>
        </p:txBody>
      </p:sp>
      <p:sp>
        <p:nvSpPr>
          <p:cNvPr id="177" name="Google Shape;177;p8"/>
          <p:cNvSpPr txBox="1"/>
          <p:nvPr/>
        </p:nvSpPr>
        <p:spPr>
          <a:xfrm>
            <a:off x="1308060" y="1905125"/>
            <a:ext cx="9470008" cy="6330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Η έρευνα αγοράς επιτρέπει στους οργανισμούς να εντοπίζουν πρότυπα που μπορούν να οδηγήσουν σε μελλοντικές επιχειρηματικές ευκαιρίες, είτε μέσω έρευνας είτε μέσω άλλου είδους ποιοτικής ανατροφοδότησης. Οι ερευνητικές μελέτες διευκολύνουν τον εντοπισμό μεταβαλλόμενων βιομηχανικών τάσεων, πληθυσμιακών μετατοπίσεων, αυξανόμενων επιπέδων εκπαίδευσης ή αλλαγών στις δραστηριότητες αναψυχής. </a:t>
            </a:r>
            <a:endParaRPr/>
          </a:p>
        </p:txBody>
      </p:sp>
      <p:sp>
        <p:nvSpPr>
          <p:cNvPr id="178" name="Google Shape;178;p8"/>
          <p:cNvSpPr/>
          <p:nvPr/>
        </p:nvSpPr>
        <p:spPr>
          <a:xfrm>
            <a:off x="1057424" y="1591662"/>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8"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81" name="Google Shape;181;p8"/>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82" name="Google Shape;182;p8"/>
          <p:cNvSpPr txBox="1"/>
          <p:nvPr/>
        </p:nvSpPr>
        <p:spPr>
          <a:xfrm>
            <a:off x="911430" y="501668"/>
            <a:ext cx="10629801"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Λόγοι διεξαγωγής έρευνας αγοράς (συνέχεια)</a:t>
            </a:r>
            <a:endParaRPr sz="3600" b="1" i="0" u="none" strike="noStrike" cap="none">
              <a:solidFill>
                <a:srgbClr val="29BB89"/>
              </a:solidFill>
              <a:latin typeface="Quattrocento Sans"/>
              <a:ea typeface="Quattrocento Sans"/>
              <a:cs typeface="Quattrocento Sans"/>
              <a:sym typeface="Quattrocento Sans"/>
            </a:endParaRPr>
          </a:p>
        </p:txBody>
      </p:sp>
      <p:sp>
        <p:nvSpPr>
          <p:cNvPr id="183" name="Google Shape;183;p8"/>
          <p:cNvSpPr txBox="1"/>
          <p:nvPr/>
        </p:nvSpPr>
        <p:spPr>
          <a:xfrm>
            <a:off x="1308061" y="2882135"/>
            <a:ext cx="5311816"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Επιχειρηματική επέκταση</a:t>
            </a:r>
            <a:endParaRPr/>
          </a:p>
        </p:txBody>
      </p:sp>
      <p:sp>
        <p:nvSpPr>
          <p:cNvPr id="184" name="Google Shape;184;p8"/>
          <p:cNvSpPr/>
          <p:nvPr/>
        </p:nvSpPr>
        <p:spPr>
          <a:xfrm>
            <a:off x="1057424" y="2989756"/>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8"/>
          <p:cNvSpPr txBox="1"/>
          <p:nvPr/>
        </p:nvSpPr>
        <p:spPr>
          <a:xfrm>
            <a:off x="1308060" y="3275735"/>
            <a:ext cx="9470008" cy="8397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Μέσω της έρευνας αγοράς, οι οργανισμοί μπορούν να ελέγξουν την ετοιμότητα της αγοράς για ένα νέο προϊόν ή/και υπηρεσία (π.χ. να αποφασίσουν αν θα ανοίξουν ένα δεύτερο κατάστημα λιανικής πώλησης και να επιλέξουν τη σωστή τοποθεσία) και να κατανοήσουν το ανταγωνιστικό τοπίο της αγοράς, αξιολογώντας τις βέλτιστες πρακτικές των ανταγωνιστών.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Διαδικασία έρευνας αγοράς έξι βημάτων</a:t>
            </a:r>
            <a:endParaRPr sz="3600" b="1">
              <a:solidFill>
                <a:srgbClr val="29BA86"/>
              </a:solidFill>
              <a:latin typeface="Quattrocento Sans"/>
              <a:ea typeface="Quattrocento Sans"/>
              <a:cs typeface="Quattrocento Sans"/>
              <a:sym typeface="Quattrocento Sans"/>
            </a:endParaRPr>
          </a:p>
        </p:txBody>
      </p:sp>
      <p:sp>
        <p:nvSpPr>
          <p:cNvPr id="191" name="Google Shape;191;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92" name="Google Shape;192;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93" name="Google Shape;193;p9"/>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94" name="Google Shape;194;p9"/>
          <p:cNvPicPr preferRelativeResize="0"/>
          <p:nvPr/>
        </p:nvPicPr>
        <p:blipFill rotWithShape="1">
          <a:blip r:embed="rId5">
            <a:alphaModFix/>
          </a:blip>
          <a:srcRect t="52289" r="71473"/>
          <a:stretch/>
        </p:blipFill>
        <p:spPr>
          <a:xfrm rot="5400000">
            <a:off x="7321527" y="2000840"/>
            <a:ext cx="3644945" cy="6096001"/>
          </a:xfrm>
          <a:prstGeom prst="rect">
            <a:avLst/>
          </a:prstGeom>
          <a:noFill/>
          <a:ln>
            <a:noFill/>
          </a:ln>
        </p:spPr>
      </p:pic>
      <p:pic>
        <p:nvPicPr>
          <p:cNvPr id="195" name="Google Shape;195;p9" descr="The Market Research Process: 6 Steps to Success"/>
          <p:cNvPicPr preferRelativeResize="0"/>
          <p:nvPr/>
        </p:nvPicPr>
        <p:blipFill rotWithShape="1">
          <a:blip r:embed="rId6">
            <a:alphaModFix/>
          </a:blip>
          <a:srcRect t="675" b="39698"/>
          <a:stretch/>
        </p:blipFill>
        <p:spPr>
          <a:xfrm>
            <a:off x="6496799" y="1695450"/>
            <a:ext cx="5695201" cy="3467691"/>
          </a:xfrm>
          <a:prstGeom prst="rect">
            <a:avLst/>
          </a:prstGeom>
          <a:noFill/>
          <a:ln>
            <a:noFill/>
          </a:ln>
        </p:spPr>
      </p:pic>
      <p:sp>
        <p:nvSpPr>
          <p:cNvPr id="196" name="Google Shape;196;p9"/>
          <p:cNvSpPr/>
          <p:nvPr/>
        </p:nvSpPr>
        <p:spPr>
          <a:xfrm>
            <a:off x="952983" y="1622980"/>
            <a:ext cx="732741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1. Καθορίστε τον στόχο σας</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2. Καθορισμός του ερευνητικού σχεδίου</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3. Προετοιμασία ερευνητικού εργαλείου</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4. Συλλογή δεδομένων</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5. Ανάλυση δεδομένων</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b="1">
                <a:solidFill>
                  <a:schemeClr val="dk1"/>
                </a:solidFill>
                <a:latin typeface="Quattrocento Sans"/>
                <a:ea typeface="Quattrocento Sans"/>
                <a:cs typeface="Quattrocento Sans"/>
                <a:sym typeface="Quattrocento Sans"/>
              </a:rPr>
              <a:t>Βήμα 6. Οπτικοποίηση και κοινοποίηση των ευρημάτων</a:t>
            </a:r>
            <a:endParaRPr sz="1800" b="1">
              <a:solidFill>
                <a:schemeClr val="dk1"/>
              </a:solidFill>
              <a:latin typeface="Quattrocento Sans"/>
              <a:ea typeface="Quattrocento Sans"/>
              <a:cs typeface="Quattrocento Sans"/>
              <a:sym typeface="Quattrocento Sans"/>
            </a:endParaRPr>
          </a:p>
        </p:txBody>
      </p:sp>
      <p:sp>
        <p:nvSpPr>
          <p:cNvPr id="197" name="Google Shape;197;p9"/>
          <p:cNvSpPr/>
          <p:nvPr/>
        </p:nvSpPr>
        <p:spPr>
          <a:xfrm>
            <a:off x="6734175" y="5163141"/>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i="1">
                <a:solidFill>
                  <a:srgbClr val="000000"/>
                </a:solidFill>
                <a:latin typeface="Quattrocento Sans"/>
                <a:ea typeface="Quattrocento Sans"/>
                <a:cs typeface="Quattrocento Sans"/>
                <a:sym typeface="Quattrocento Sans"/>
              </a:rPr>
              <a:t>(Πηγή: </a:t>
            </a:r>
            <a:r>
              <a:rPr lang="en-GB" sz="900" i="1" u="sng">
                <a:solidFill>
                  <a:srgbClr val="1155CC"/>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GB" sz="900" i="1">
                <a:solidFill>
                  <a:srgbClr val="000000"/>
                </a:solidFill>
                <a:latin typeface="Quattrocento Sans"/>
                <a:ea typeface="Quattrocento Sans"/>
                <a:cs typeface="Quattrocento Sans"/>
                <a:sym typeface="Quattrocento Sans"/>
              </a:rPr>
              <a:t>//www.mymarketresearchmethods.com/the-market-research-process-6-steps-to-success/)</a:t>
            </a:r>
            <a:endParaRPr sz="9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2326</Words>
  <Application>Microsoft Office PowerPoint</Application>
  <PresentationFormat>Widescreen</PresentationFormat>
  <Paragraphs>196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Quattrocento Sans</vt:lpstr>
      <vt:lpstr>Arial</vt:lpstr>
      <vt:lpstr>Abel</vt:lpstr>
      <vt:lpstr>Fjalla One</vt:lpstr>
      <vt:lpstr>Calibri</vt:lpstr>
      <vt:lpstr>Noto Sans Symbols</vt:lpstr>
      <vt:lpstr>Office Theme</vt:lpstr>
      <vt:lpstr>IO1: Πρόγραμμα ενδοϋπηρεσιακής κατάρτισης Ενότητα 5: Έρευνα αγοράς και δοκιμές - PPT1</vt:lpstr>
      <vt:lpstr>Ενότητα 5: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Πρόγραμμα ενδοϋπηρεσιακής κατάρτισης Ενότητα 5: Έρευνα αγοράς και δοκιμές - PPT1</dc:title>
  <dc:creator>Gary</dc:creator>
  <cp:keywords>, docId:5B56639C2A0B274086AFA18344C1536E</cp:keywords>
  <cp:lastModifiedBy>Alexandros</cp:lastModifiedBy>
  <cp:revision>2</cp:revision>
  <dcterms:created xsi:type="dcterms:W3CDTF">2021-04-20T08:47:25Z</dcterms:created>
  <dcterms:modified xsi:type="dcterms:W3CDTF">2023-05-16T12:39:14Z</dcterms:modified>
</cp:coreProperties>
</file>