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7" r:id="rId4"/>
    <p:sldId id="258" r:id="rId5"/>
    <p:sldId id="294" r:id="rId6"/>
    <p:sldId id="266" r:id="rId7"/>
    <p:sldId id="291" r:id="rId8"/>
    <p:sldId id="295" r:id="rId9"/>
    <p:sldId id="296" r:id="rId10"/>
    <p:sldId id="268" r:id="rId11"/>
    <p:sldId id="298" r:id="rId12"/>
    <p:sldId id="299" r:id="rId13"/>
    <p:sldId id="300" r:id="rId14"/>
    <p:sldId id="302" r:id="rId15"/>
    <p:sldId id="303" r:id="rId16"/>
    <p:sldId id="304" r:id="rId17"/>
    <p:sldId id="305" r:id="rId18"/>
    <p:sldId id="306" r:id="rId19"/>
    <p:sldId id="310" r:id="rId20"/>
    <p:sldId id="309" r:id="rId21"/>
    <p:sldId id="30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62"/>
    <a:srgbClr val="04B9D9"/>
    <a:srgbClr val="29BA86"/>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xmlns:p14="http://schemas.microsoft.com/office/powerpoint/2010/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xmlns:p14="http://schemas.microsoft.com/office/powerpoint/2010/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p14="http://schemas.microsoft.com/office/powerpoint/2010/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p14="http://schemas.microsoft.com/office/powerpoint/2010/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hyperlink" Target="https://dycle.org/e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svg"/><Relationship Id="rId7" Type="http://schemas.openxmlformats.org/officeDocument/2006/relationships/hyperlink" Target="https://dycle.org/e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svg"/><Relationship Id="rId7" Type="http://schemas.openxmlformats.org/officeDocument/2006/relationships/hyperlink" Target="https://dycle.org/e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hyperlink" Target="https://www.retalhar.com.b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hyperlink" Target="https://www.retalhar.com.b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hyperlink" Target="https://www.retalhar.com.b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4.svg"/><Relationship Id="rId7" Type="http://schemas.openxmlformats.org/officeDocument/2006/relationships/hyperlink" Target="https://energy4all.co.uk/"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4.svg"/><Relationship Id="rId7" Type="http://schemas.openxmlformats.org/officeDocument/2006/relationships/hyperlink" Target="https://energy4all.co.uk/"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4.svg"/><Relationship Id="rId7" Type="http://schemas.openxmlformats.org/officeDocument/2006/relationships/hyperlink" Target="https://energy4all.co.uk/"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energy4all.co.uk/" TargetMode="External"/><Relationship Id="rId12"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3.jp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Πρόγραμμα ενδοϋπηρεσιακής κατάρτισης</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Ενότητα 4: Βέλτιστες πρακτικές για την κυκλική οικονομία και την κοινωνική επιχειρηματικότητα- PPT3</a:t>
            </a:r>
          </a:p>
        </p:txBody>
      </p:sp>
      <p:pic>
        <p:nvPicPr>
          <p:cNvPr id="5" name="Picture 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6906A27-D795-4865-B42F-92014B347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41ED3A-6319-4C7F-B64E-B4981B7C9E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3B5E576-69B4-460E-91DE-9D9534318DC5}"/>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ΕΡΩΤΗΣΕΙΣ</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643395"/>
            <a:ext cx="10588248" cy="1569660"/>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Πώς εμπλέκουν την τοπική κοινωνία;</a:t>
            </a:r>
          </a:p>
          <a:p>
            <a:r>
              <a:rPr lang="en-IE" sz="2400" dirty="0">
                <a:latin typeface="Segoe UI" panose="020B0502040204020203" pitchFamily="34" charset="0"/>
                <a:ea typeface="Source Sans Pro" panose="020B0503030403020204" pitchFamily="34" charset="0"/>
                <a:cs typeface="Segoe UI" panose="020B0502040204020203" pitchFamily="34" charset="0"/>
              </a:rPr>
              <a:t>Γιατί είναι κοινωνική επιχείρηση;</a:t>
            </a:r>
          </a:p>
          <a:p>
            <a:r>
              <a:rPr lang="en-IE" sz="2400" dirty="0">
                <a:latin typeface="Segoe UI" panose="020B0502040204020203" pitchFamily="34" charset="0"/>
                <a:ea typeface="Source Sans Pro" panose="020B0503030403020204" pitchFamily="34" charset="0"/>
                <a:cs typeface="Segoe UI" panose="020B0502040204020203" pitchFamily="34" charset="0"/>
              </a:rPr>
              <a:t>Πώς εφαρμόζουν την κυκλική οικονομία;</a:t>
            </a:r>
          </a:p>
          <a:p>
            <a:r>
              <a:rPr lang="en-IE" sz="2400" dirty="0">
                <a:latin typeface="Segoe UI" panose="020B0502040204020203" pitchFamily="34" charset="0"/>
                <a:ea typeface="Source Sans Pro" panose="020B0503030403020204" pitchFamily="34" charset="0"/>
                <a:cs typeface="Segoe UI" panose="020B0502040204020203" pitchFamily="34" charset="0"/>
              </a:rPr>
              <a:t>Ποια άλλα οφέλη έχει αυτό το σύστημα;</a:t>
            </a:r>
          </a:p>
        </p:txBody>
      </p:sp>
    </p:spTree>
    <p:extLst>
      <p:ext uri="{BB962C8B-B14F-4D97-AF65-F5344CB8AC3E}">
        <p14:creationId xmlns:p14="http://schemas.microsoft.com/office/powerpoint/2010/main" val="1852344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1569660"/>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Καλή πρακτική: Ανάκτηση πόρων</a:t>
            </a:r>
          </a:p>
          <a:p>
            <a:endParaRPr lang="en-IE" sz="3200" b="1" dirty="0">
              <a:solidFill>
                <a:srgbClr val="29BB89"/>
              </a:solidFill>
              <a:latin typeface="Segoe UI" panose="020B0502040204020203" pitchFamily="34" charset="0"/>
              <a:cs typeface="Segoe UI" panose="020B0502040204020203" pitchFamily="34" charset="0"/>
            </a:endParaRPr>
          </a:p>
          <a:p>
            <a:r>
              <a:rPr lang="en-IE" sz="3200" dirty="0" err="1">
                <a:latin typeface="Segoe UI" panose="020B0502040204020203" pitchFamily="34" charset="0"/>
                <a:cs typeface="Segoe UI" panose="020B0502040204020203" pitchFamily="34" charset="0"/>
              </a:rPr>
              <a:t>Dycle</a:t>
            </a:r>
            <a:endParaRPr lang="en-IE" sz="3200" dirty="0">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56971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84DB3CE-A7D2-484B-B8AB-8069DFCE4259}"/>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Dycle </a:t>
            </a: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(Βερολίνο, Γερμανία)</a:t>
            </a: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346917" y="1844665"/>
            <a:ext cx="7178191" cy="14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latin typeface="Segoe UI" panose="020B0502040204020203" pitchFamily="34" charset="0"/>
                <a:cs typeface="Segoe UI" panose="020B0502040204020203" pitchFamily="34" charset="0"/>
              </a:rPr>
              <a:t>Το DYCLE είναι ένας θεμελιωδώς νέος τρόπος παραγωγής, χρήσης και ανακύκλωσης των βρεφικών πάνες, ή μάλλον ανακύκλωσης, όταν αυτές δεν αποτελούν πλέον απόβλητα αλλά θρεπτικό υλικό για τα φυτά, που μετατρέπεται σε γόνιμο έδαφος.</a:t>
            </a:r>
          </a:p>
          <a:p>
            <a:pPr marL="0" lvl="0" indent="0" algn="just" rtl="0">
              <a:spcBef>
                <a:spcPts val="0"/>
              </a:spcBef>
              <a:spcAft>
                <a:spcPts val="0"/>
              </a:spcAft>
              <a:buClr>
                <a:schemeClr val="dk1"/>
              </a:buClr>
              <a:buSzPts val="1100"/>
              <a:buFont typeface="Arial"/>
              <a:buNone/>
            </a:pPr>
            <a:endParaRPr lang="en-GB" sz="20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2000" dirty="0">
                <a:latin typeface="Segoe UI" panose="020B0502040204020203" pitchFamily="34" charset="0"/>
                <a:cs typeface="Segoe UI" panose="020B0502040204020203" pitchFamily="34" charset="0"/>
              </a:rPr>
              <a:t>Το έργο θα δημιουργήσει μικρές κοινότητες περίπου 100 οικογενειών που θα ζουν στην ίδια γειτονιά, θα συναντώνται τακτικά στα σημεία διανομής/συλλογής πάνες, θα φυτεύουν μαζί οπωροφόρα δέντρα και θα ζουν τη ζωή τους με έναν πιο συνδεδεμένο τρόπο. Πιστεύουμε ότι η μικρή αλλαγή πολλών ανθρώπων στην καθημερινή ζωή μπορεί να φέρει μεγαλύτερες αλλαγές στο προσκήνιο - ενισχύοντας τις κοινότητες από κάτω προς τα πάνω.</a:t>
            </a:r>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D76DA9A-93F3-4551-B9DA-02C2333EA41B}"/>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https://dycle.org/en </a:t>
            </a:r>
          </a:p>
        </p:txBody>
      </p:sp>
      <p:pic>
        <p:nvPicPr>
          <p:cNvPr id="8" name="Imagen 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D5FF353-E29C-4466-B5F6-7E3F04010DBF}"/>
              </a:ext>
            </a:extLst>
          </p:cNvPr>
          <p:cNvPicPr>
            <a:picLocks noChangeAspect="1"/>
          </p:cNvPicPr>
          <p:nvPr/>
        </p:nvPicPr>
        <p:blipFill rotWithShape="1">
          <a:blip r:embed="rId8"/>
          <a:srcRect l="14202" t="29217" r="70638" b="58018"/>
          <a:stretch/>
        </p:blipFill>
        <p:spPr>
          <a:xfrm>
            <a:off x="1369492" y="2715398"/>
            <a:ext cx="1848256" cy="875021"/>
          </a:xfrm>
          <a:prstGeom prst="rect">
            <a:avLst/>
          </a:prstGeom>
        </p:spPr>
      </p:pic>
    </p:spTree>
    <p:extLst>
      <p:ext uri="{BB962C8B-B14F-4D97-AF65-F5344CB8AC3E}">
        <p14:creationId xmlns:p14="http://schemas.microsoft.com/office/powerpoint/2010/main" val="2638449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709141" y="1337766"/>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ΠΡΟΚΛΗΣΗ</a:t>
            </a: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558782" y="1654788"/>
            <a:ext cx="7319792" cy="1430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Οι πάνες μίας χρήσης αποτελούν γνωστό περιβαλλοντικό κίνδυνο και αποτελούν το 10% των οικιακών απορριμμάτων. Κάθε παιδί παράγει περίπου 500 κιλά απορριμμάτων από πάνες κατά τα πρώτα δυόμισι χρόνια της ζωής του που μεταφράζεται σε περίπου 1400 λίτρα αργού πετρελαίου που χρησιμοποιούνται για πλαστικά εξαρτήματα σύμφωνα με τις εκτιμήσεις του DYCLE.</a:t>
            </a:r>
          </a:p>
          <a:p>
            <a:pPr marL="0" indent="0" algn="l">
              <a:buClr>
                <a:schemeClr val="dk1"/>
              </a:buClr>
              <a:buSzPts val="1100"/>
            </a:pPr>
            <a:r>
              <a:rPr lang="en-GB" dirty="0">
                <a:latin typeface="Segoe UI" panose="020B0502040204020203" pitchFamily="34" charset="0"/>
                <a:cs typeface="Segoe UI" panose="020B0502040204020203" pitchFamily="34" charset="0"/>
              </a:rPr>
              <a:t>Το αποτύπωμα αερίων CO2 και μεθανίου είναι υψηλό. Μόνο οι επιπτώσεις των πάνες είναι 500 κιλά εκπομπών CO2 ανά παιδί, χωρίς να λαμβάνονται υπόψη η μεταφορά, η συσκευασία και άλλα.</a:t>
            </a:r>
          </a:p>
        </p:txBody>
      </p:sp>
      <p:sp>
        <p:nvSpPr>
          <p:cNvPr id="14"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1EED842-AF3F-467F-AF9C-A79F194252EC}"/>
              </a:ext>
            </a:extLst>
          </p:cNvPr>
          <p:cNvSpPr txBox="1">
            <a:spLocks noGrp="1"/>
          </p:cNvSpPr>
          <p:nvPr/>
        </p:nvSpPr>
        <p:spPr>
          <a:xfrm>
            <a:off x="4709141" y="3777437"/>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a:solidFill>
                  <a:srgbClr val="29BB89"/>
                </a:solidFill>
                <a:latin typeface="Segoe UI" panose="020B0502040204020203" pitchFamily="34" charset="0"/>
                <a:cs typeface="Segoe UI" panose="020B0502040204020203" pitchFamily="34" charset="0"/>
              </a:rPr>
              <a:t>ΛΥΣΗ</a:t>
            </a:r>
          </a:p>
        </p:txBody>
      </p:sp>
      <p:sp>
        <p:nvSpPr>
          <p:cNvPr id="15" name="Google Shape;879;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4DB03C9-D404-4F0F-9010-E1718371A309}"/>
              </a:ext>
            </a:extLst>
          </p:cNvPr>
          <p:cNvSpPr txBox="1">
            <a:spLocks noGrp="1"/>
          </p:cNvSpPr>
          <p:nvPr/>
        </p:nvSpPr>
        <p:spPr>
          <a:xfrm>
            <a:off x="4629496" y="4101801"/>
            <a:ext cx="7407656"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Το DYCLE υποστηρίζει τους γονείς που θέλουν να ακολουθήσουν μια βιώσιμη προσέγγιση, χρησιμοποιώντας πάνες που μπορούν να κομποστοποιηθούν, μέσω ενός συστήματος συλλογής πάνες και μετατρέποντας τα απόβλητα των πάνες σε μαύρο χώμα, το οποίο στη συνέχεια θα χρησιμοποιηθεί για την καλλιέργεια δέντρων και φυτών σε τοπικό επίπεδο. Καθώς μια πάνα είναι γεμάτη από απόβλητα μωρών, περιέχει εξαιρετικά θρεπτικά συστατικά με τη μορφή φωσφορικών αλάτων και αζώτου και αποσυντίθεται σε υγιεινό και γόνιμο μαύρο χώμα.</a:t>
            </a:r>
          </a:p>
          <a:p>
            <a:pPr marL="0" lvl="0" indent="0" algn="l"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Η συγκομιδή από τα δέντρα θα μπορούσε να προμηθεύεται για την παραγωγή παιδικών τροφών και χυμών, κλείνοντας έτσι τον κύκλο των θρεπτικών συστατικών και των υλικών των βρεφικών πάνες. </a:t>
            </a:r>
          </a:p>
        </p:txBody>
      </p:sp>
      <p:sp>
        <p:nvSpPr>
          <p:cNvPr id="19"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71015F1-1D56-4008-8562-3BD70D1E34C1}"/>
              </a:ext>
            </a:extLst>
          </p:cNvPr>
          <p:cNvSpPr/>
          <p:nvPr/>
        </p:nvSpPr>
        <p:spPr>
          <a:xfrm>
            <a:off x="4495949" y="139927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D6B5B3C-6127-497F-9798-6B41F00584A9}"/>
              </a:ext>
            </a:extLst>
          </p:cNvPr>
          <p:cNvSpPr/>
          <p:nvPr/>
        </p:nvSpPr>
        <p:spPr>
          <a:xfrm>
            <a:off x="4466232" y="386749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6"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81329C2B-B94F-4DE9-9ABA-883385D20C21}"/>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Dycle </a:t>
            </a: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(Βερολίνο, Γερμανία)</a:t>
            </a:r>
          </a:p>
        </p:txBody>
      </p:sp>
      <p:sp>
        <p:nvSpPr>
          <p:cNvPr id="17"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692101B-A6E5-4A7E-AED2-EA3D6800C57D}"/>
              </a:ext>
            </a:extLst>
          </p:cNvPr>
          <p:cNvSpPr txBox="1">
            <a:spLocks noGrp="1"/>
          </p:cNvSpPr>
          <p:nvPr/>
        </p:nvSpPr>
        <p:spPr>
          <a:xfrm>
            <a:off x="807572" y="1244276"/>
            <a:ext cx="28784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https://dycle.org/en </a:t>
            </a:r>
          </a:p>
        </p:txBody>
      </p:sp>
      <p:pic>
        <p:nvPicPr>
          <p:cNvPr id="6" name="Imagen 5" descr="Diagrama&#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99F9BC3-55ED-45F1-94A3-062C6B1D76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342" y="2446129"/>
            <a:ext cx="3718794" cy="2702060"/>
          </a:xfrm>
          <a:prstGeom prst="rect">
            <a:avLst/>
          </a:prstGeom>
        </p:spPr>
      </p:pic>
    </p:spTree>
    <p:extLst>
      <p:ext uri="{BB962C8B-B14F-4D97-AF65-F5344CB8AC3E}">
        <p14:creationId xmlns:p14="http://schemas.microsoft.com/office/powerpoint/2010/main" val="4226125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709141" y="1689459"/>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ΕΚΤΙΜΗΣΕΙΣ</a:t>
            </a: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725264" y="1966530"/>
            <a:ext cx="7136055" cy="8781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Η DYCLE εκτιμά ότι 1000 κιλά μαύρης γης μπορούν να παραχθούν από τις πάνες ενός έτους από ένα μόνο παιδί.</a:t>
            </a:r>
          </a:p>
          <a:p>
            <a:pPr marL="0" indent="0" algn="l">
              <a:buClr>
                <a:schemeClr val="dk1"/>
              </a:buClr>
              <a:buSzPts val="1100"/>
            </a:pPr>
            <a:endParaRPr lang="en-GB" sz="1600" dirty="0">
              <a:latin typeface="Segoe UI" panose="020B0502040204020203" pitchFamily="34" charset="0"/>
              <a:cs typeface="Segoe UI" panose="020B0502040204020203" pitchFamily="34" charset="0"/>
            </a:endParaRPr>
          </a:p>
          <a:p>
            <a:pPr marL="0" indent="0" algn="l">
              <a:buClr>
                <a:schemeClr val="dk1"/>
              </a:buClr>
              <a:buSzPts val="1100"/>
            </a:pPr>
            <a:r>
              <a:rPr lang="en-GB" dirty="0">
                <a:latin typeface="Segoe UI" panose="020B0502040204020203" pitchFamily="34" charset="0"/>
                <a:cs typeface="Segoe UI" panose="020B0502040204020203" pitchFamily="34" charset="0"/>
              </a:rPr>
              <a:t>Δείτε το βίντεο στην ιστοσελίδα!</a:t>
            </a:r>
          </a:p>
        </p:txBody>
      </p:sp>
      <p:sp>
        <p:nvSpPr>
          <p:cNvPr id="14"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1EED842-AF3F-467F-AF9C-A79F194252EC}"/>
              </a:ext>
            </a:extLst>
          </p:cNvPr>
          <p:cNvSpPr txBox="1">
            <a:spLocks noGrp="1"/>
          </p:cNvSpPr>
          <p:nvPr/>
        </p:nvSpPr>
        <p:spPr>
          <a:xfrm>
            <a:off x="4709141" y="3707097"/>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ΥΓΕΙΑ ΜΩΡΩΝ</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4DB03C9-D404-4F0F-9010-E1718371A309}"/>
              </a:ext>
            </a:extLst>
          </p:cNvPr>
          <p:cNvSpPr txBox="1">
            <a:spLocks noGrp="1"/>
          </p:cNvSpPr>
          <p:nvPr/>
        </p:nvSpPr>
        <p:spPr>
          <a:xfrm>
            <a:off x="4629495" y="4101801"/>
            <a:ext cx="7231825"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Το πρώτο τους μέλημα είναι η υγεία των μωρών. Γι' αυτό έχουμε αυστηρά κριτήρια για τα υλικά της πάνας (π.χ. Μη χημικά επεξεργασμένο υλικό απορρόφησης, Μη τροφική πηγή, 100% ανανεώσιμη πηγή, μη ερεθιστικό). Ταυτόχρονα μελετήσαμε προσεκτικά πώς αυτά τα υλικά θα μπορούσαν να υποστηρίξουν τελικά την ποιότητα του λιπασμένου ανώτερου εδάφους. Όταν συνειδητοποιήσαμε ότι δεν υπήρχε καμία πάνα διαθέσιμη στην αγορά που να πληροί τα κριτήριά μας, αποφασίσαμε να συνδυάσουμε την εκτεταμένη αναζήτησή μας για υλικά σε έναν σχεδιασμό προϊόντος που δημιουργεί ένα εξαιρετικά πλούσιο έδαφος.</a:t>
            </a:r>
          </a:p>
        </p:txBody>
      </p:sp>
      <p:sp>
        <p:nvSpPr>
          <p:cNvPr id="19"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71015F1-1D56-4008-8562-3BD70D1E34C1}"/>
              </a:ext>
            </a:extLst>
          </p:cNvPr>
          <p:cNvSpPr/>
          <p:nvPr/>
        </p:nvSpPr>
        <p:spPr>
          <a:xfrm>
            <a:off x="4495949" y="1750966"/>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D6B5B3C-6127-497F-9798-6B41F00584A9}"/>
              </a:ext>
            </a:extLst>
          </p:cNvPr>
          <p:cNvSpPr/>
          <p:nvPr/>
        </p:nvSpPr>
        <p:spPr>
          <a:xfrm>
            <a:off x="4466232" y="379715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6"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81329C2B-B94F-4DE9-9ABA-883385D20C21}"/>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Dycle </a:t>
            </a: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(Βερολίνο, Γερμανία)</a:t>
            </a:r>
          </a:p>
        </p:txBody>
      </p:sp>
      <p:sp>
        <p:nvSpPr>
          <p:cNvPr id="17"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692101B-A6E5-4A7E-AED2-EA3D6800C57D}"/>
              </a:ext>
            </a:extLst>
          </p:cNvPr>
          <p:cNvSpPr txBox="1">
            <a:spLocks noGrp="1"/>
          </p:cNvSpPr>
          <p:nvPr/>
        </p:nvSpPr>
        <p:spPr>
          <a:xfrm>
            <a:off x="807572" y="1244276"/>
            <a:ext cx="28784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https://dycle.org/en </a:t>
            </a:r>
          </a:p>
        </p:txBody>
      </p:sp>
      <p:pic>
        <p:nvPicPr>
          <p:cNvPr id="4" name="Imagen 3" descr="Imagen que contiene Diagrama&#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3B05282E-2C87-4BC3-B3D9-2DD250CA1F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60" y="2075687"/>
            <a:ext cx="3947620" cy="2827005"/>
          </a:xfrm>
          <a:prstGeom prst="rect">
            <a:avLst/>
          </a:prstGeom>
        </p:spPr>
      </p:pic>
    </p:spTree>
    <p:extLst>
      <p:ext uri="{BB962C8B-B14F-4D97-AF65-F5344CB8AC3E}">
        <p14:creationId xmlns:p14="http://schemas.microsoft.com/office/powerpoint/2010/main" val="334314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ΕΡΩΤΗΣΕΙΣ</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585385"/>
            <a:ext cx="10588248" cy="1200329"/>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Πώς εμπλέκουν την τοπική κοινωνία;</a:t>
            </a:r>
          </a:p>
          <a:p>
            <a:r>
              <a:rPr lang="en-IE" sz="2400" dirty="0">
                <a:latin typeface="Segoe UI" panose="020B0502040204020203" pitchFamily="34" charset="0"/>
                <a:ea typeface="Source Sans Pro" panose="020B0503030403020204" pitchFamily="34" charset="0"/>
                <a:cs typeface="Segoe UI" panose="020B0502040204020203" pitchFamily="34" charset="0"/>
              </a:rPr>
              <a:t>Πώς εφαρμόζουν την κυκλική οικονομία;</a:t>
            </a:r>
          </a:p>
          <a:p>
            <a:r>
              <a:rPr lang="en-IE" sz="2400" dirty="0">
                <a:latin typeface="Segoe UI" panose="020B0502040204020203" pitchFamily="34" charset="0"/>
                <a:ea typeface="Source Sans Pro" panose="020B0503030403020204" pitchFamily="34" charset="0"/>
                <a:cs typeface="Segoe UI" panose="020B0502040204020203" pitchFamily="34" charset="0"/>
              </a:rPr>
              <a:t>Ποιες μπορεί να είναι οι κοινωνικές και περιβαλλοντικές επιπτώσεις τους;</a:t>
            </a:r>
          </a:p>
        </p:txBody>
      </p:sp>
    </p:spTree>
    <p:extLst>
      <p:ext uri="{BB962C8B-B14F-4D97-AF65-F5344CB8AC3E}">
        <p14:creationId xmlns:p14="http://schemas.microsoft.com/office/powerpoint/2010/main" val="53821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2554545"/>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Καλή πρακτική: Ανάκτηση </a:t>
            </a:r>
            <a:r>
              <a:rPr lang="en-IE"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κλωστοϋφαντουργικών προϊόντων</a:t>
            </a:r>
          </a:p>
          <a:p>
            <a:endParaRPr lang="en-IE" sz="3200" b="1" dirty="0">
              <a:solidFill>
                <a:srgbClr val="29BB89"/>
              </a:solidFill>
              <a:latin typeface="Segoe UI" panose="020B0502040204020203" pitchFamily="34" charset="0"/>
              <a:cs typeface="Segoe UI" panose="020B0502040204020203" pitchFamily="34" charset="0"/>
            </a:endParaRPr>
          </a:p>
          <a:p>
            <a:r>
              <a:rPr lang="en-IE" sz="3200" dirty="0" err="1">
                <a:latin typeface="Segoe UI" panose="020B0502040204020203" pitchFamily="34" charset="0"/>
                <a:cs typeface="Segoe UI" panose="020B0502040204020203" pitchFamily="34" charset="0"/>
              </a:rPr>
              <a:t>Retalhar </a:t>
            </a:r>
            <a:r>
              <a:rPr lang="en-IE" sz="3200" dirty="0">
                <a:latin typeface="Segoe UI" panose="020B0502040204020203" pitchFamily="34" charset="0"/>
                <a:cs typeface="Segoe UI" panose="020B0502040204020203" pitchFamily="34" charset="0"/>
              </a:rPr>
              <a:t>(Σάο Πάολο, Βραζιλία)</a:t>
            </a: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2219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84DB3CE-A7D2-484B-B8AB-8069DFCE4259}"/>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 </a:t>
            </a: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(Σάο Πάολο, Βραζιλία)</a:t>
            </a: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472503" y="2161089"/>
            <a:ext cx="7178191" cy="14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800" dirty="0" err="1">
                <a:latin typeface="Segoe UI" panose="020B0502040204020203" pitchFamily="34" charset="0"/>
                <a:cs typeface="Segoe UI" panose="020B0502040204020203" pitchFamily="34" charset="0"/>
              </a:rPr>
              <a:t>Η Retalhar </a:t>
            </a:r>
            <a:r>
              <a:rPr lang="en-GB" sz="1800" dirty="0">
                <a:latin typeface="Segoe UI" panose="020B0502040204020203" pitchFamily="34" charset="0"/>
                <a:cs typeface="Segoe UI" panose="020B0502040204020203" pitchFamily="34" charset="0"/>
              </a:rPr>
              <a:t>ειδικεύεται στην αντίστροφη εφοδιαστική των εταιρικών στολών και στη συνέχεια στην ανακαίνιση ή επαναχρησιμοποίησή τους σε νέα προϊόντα.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Αυτό γίνεται σε βάση σύμβασης για την επιστροφή των αποβλήτων (ή μάλλον των "πόρων") πίσω στον οργανισμό που τα παρήγαγε αρχικά.</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Μέσω καινοτόμων υπηρεσιών, καθιστούν την απόρριψη των επαγγελματικών στολών της εταιρείας μια μοναδική ιστορία επιτυχίας στην κυκλική οικονομία!</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D76DA9A-93F3-4551-B9DA-02C2333EA41B}"/>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https://www.retalhar.com.br/ </a:t>
            </a:r>
          </a:p>
        </p:txBody>
      </p:sp>
      <p:pic>
        <p:nvPicPr>
          <p:cNvPr id="5" name="Imagen 4" descr="Logotipo&#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C8FB280-97E0-41C3-A3C8-584FBD4E0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17" y="2662858"/>
            <a:ext cx="3658406" cy="1196152"/>
          </a:xfrm>
          <a:prstGeom prst="rect">
            <a:avLst/>
          </a:prstGeom>
        </p:spPr>
      </p:pic>
      <p:sp>
        <p:nvSpPr>
          <p:cNvPr id="15"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766BE5FE-A91B-486C-AE9B-CFB9C3CC5C93}"/>
              </a:ext>
            </a:extLst>
          </p:cNvPr>
          <p:cNvSpPr txBox="1">
            <a:spLocks noGrp="1"/>
          </p:cNvSpPr>
          <p:nvPr/>
        </p:nvSpPr>
        <p:spPr>
          <a:xfrm>
            <a:off x="4709141" y="1703526"/>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ΕΠΙΧΕΙΡΗΜΑΤΙΚΌ ΜΟΝΤΈΛΟ ΚΥΚΛΙΚΉΣ ΟΙΚΟΝΟΜΊΑΣ</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6"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FF22C89-89EE-4D4B-960B-E6C1CCA7976C}"/>
              </a:ext>
            </a:extLst>
          </p:cNvPr>
          <p:cNvSpPr/>
          <p:nvPr/>
        </p:nvSpPr>
        <p:spPr>
          <a:xfrm>
            <a:off x="4495949" y="176503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1915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709141" y="1422170"/>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ΚΟΙΝΩΝΙΚΗ ΕΠΙΔΡΑΣΗ</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538579" y="3187555"/>
            <a:ext cx="7002651" cy="1430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Οι στολές παραδίδονται στη </a:t>
            </a:r>
            <a:r>
              <a:rPr lang="en-GB" dirty="0" err="1">
                <a:latin typeface="Segoe UI" panose="020B0502040204020203" pitchFamily="34" charset="0"/>
                <a:cs typeface="Segoe UI" panose="020B0502040204020203" pitchFamily="34" charset="0"/>
              </a:rPr>
              <a:t>Retalhar</a:t>
            </a:r>
            <a:r>
              <a:rPr lang="en-GB" dirty="0">
                <a:latin typeface="Segoe UI" panose="020B0502040204020203" pitchFamily="34" charset="0"/>
                <a:cs typeface="Segoe UI" panose="020B0502040204020203" pitchFamily="34" charset="0"/>
              </a:rPr>
              <a:t>, η οποία απασχολεί έναν πρώην κατάδικο για να ταξινομεί τα αντικείμενα και να διασφαλίζει ότι πράγματα όπως τα λογότυπα της εταιρείας είναι ασφαλή (καταστρέφονται ή επιστρέφονται) και στη συνέχεια χρησιμοποιεί ένα τρίτο μέρος για το πλυντήριο.</a:t>
            </a:r>
          </a:p>
          <a:p>
            <a:pPr marL="0" indent="0" algn="l">
              <a:buClr>
                <a:schemeClr val="dk1"/>
              </a:buClr>
              <a:buSzPts val="1100"/>
            </a:pPr>
            <a:endParaRPr lang="en-GB" sz="1600" dirty="0">
              <a:latin typeface="Segoe UI" panose="020B0502040204020203" pitchFamily="34" charset="0"/>
              <a:cs typeface="Segoe UI" panose="020B0502040204020203" pitchFamily="34" charset="0"/>
            </a:endParaRPr>
          </a:p>
          <a:p>
            <a:pPr marL="0" indent="0" algn="l">
              <a:buClr>
                <a:schemeClr val="dk1"/>
              </a:buClr>
              <a:buSzPts val="1100"/>
            </a:pPr>
            <a:r>
              <a:rPr lang="en-GB" dirty="0">
                <a:latin typeface="Segoe UI" panose="020B0502040204020203" pitchFamily="34" charset="0"/>
                <a:cs typeface="Segoe UI" panose="020B0502040204020203" pitchFamily="34" charset="0"/>
              </a:rPr>
              <a:t>Στη συνέχεια, </a:t>
            </a:r>
            <a:r>
              <a:rPr lang="en-GB" dirty="0" err="1">
                <a:latin typeface="Segoe UI" panose="020B0502040204020203" pitchFamily="34" charset="0"/>
                <a:cs typeface="Segoe UI" panose="020B0502040204020203" pitchFamily="34" charset="0"/>
              </a:rPr>
              <a:t>η Retalhar συνεργάζεται </a:t>
            </a:r>
            <a:r>
              <a:rPr lang="en-GB" dirty="0">
                <a:latin typeface="Segoe UI" panose="020B0502040204020203" pitchFamily="34" charset="0"/>
                <a:cs typeface="Segoe UI" panose="020B0502040204020203" pitchFamily="34" charset="0"/>
              </a:rPr>
              <a:t>με έξι γυναικείες κολεκτίβες ραπτικής για την ανακαίνιση ή την επαναχρησιμοποίηση. Οι κολεκτίβες είναι συνήθως επιχειρηματικές γυναίκες που έχουν μάθει δεξιότητες ραπτικής από ένα εκπαιδευτικό πρόγραμμα Σαββατοκύριακου που διοργανώνεται από μια τοπική ΜΚΟ, εξασφαλίζοντας έτσι ένα καλό τακτικό εισόδημα για τις γυναίκες.</a:t>
            </a:r>
          </a:p>
          <a:p>
            <a:pPr marL="0" indent="0" algn="l">
              <a:buClr>
                <a:schemeClr val="dk1"/>
              </a:buClr>
              <a:buSzPts val="1100"/>
            </a:pPr>
            <a:endParaRPr lang="en-GB" sz="1600" dirty="0">
              <a:latin typeface="Segoe UI" panose="020B0502040204020203" pitchFamily="34" charset="0"/>
              <a:cs typeface="Segoe UI" panose="020B0502040204020203" pitchFamily="34" charset="0"/>
            </a:endParaRPr>
          </a:p>
          <a:p>
            <a:pPr marL="0" indent="0" algn="l">
              <a:buClr>
                <a:schemeClr val="dk1"/>
              </a:buClr>
              <a:buSzPts val="1100"/>
            </a:pPr>
            <a:r>
              <a:rPr lang="en-GB" dirty="0">
                <a:latin typeface="Segoe UI" panose="020B0502040204020203" pitchFamily="34" charset="0"/>
                <a:cs typeface="Segoe UI" panose="020B0502040204020203" pitchFamily="34" charset="0"/>
              </a:rPr>
              <a:t>Συμβάλλουν </a:t>
            </a:r>
            <a:r>
              <a:rPr lang="en-GB" sz="1600" dirty="0">
                <a:latin typeface="Segoe UI" panose="020B0502040204020203" pitchFamily="34" charset="0"/>
                <a:cs typeface="Segoe UI" panose="020B0502040204020203" pitchFamily="34" charset="0"/>
              </a:rPr>
              <a:t>στην επίτευξη των ακόλουθων στόχων βιώσιμης ανάπτυξης:</a:t>
            </a:r>
          </a:p>
        </p:txBody>
      </p:sp>
      <p:sp>
        <p:nvSpPr>
          <p:cNvPr id="19"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71015F1-1D56-4008-8562-3BD70D1E34C1}"/>
              </a:ext>
            </a:extLst>
          </p:cNvPr>
          <p:cNvSpPr/>
          <p:nvPr/>
        </p:nvSpPr>
        <p:spPr>
          <a:xfrm>
            <a:off x="4495949" y="1483677"/>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64B2FBD-0B3F-4480-8490-6A26018549FA}"/>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 </a:t>
            </a: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(Σάο Πάολο, Βραζιλία)</a:t>
            </a:r>
          </a:p>
        </p:txBody>
      </p:sp>
      <p:sp>
        <p:nvSpPr>
          <p:cNvPr id="21"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0282E89-3721-4359-831E-0880F68264A1}"/>
              </a:ext>
            </a:extLst>
          </p:cNvPr>
          <p:cNvSpPr txBox="1">
            <a:spLocks noGrp="1"/>
          </p:cNvSpPr>
          <p:nvPr/>
        </p:nvSpPr>
        <p:spPr>
          <a:xfrm>
            <a:off x="807572" y="1244276"/>
            <a:ext cx="347330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https://www.retalhar.com.br/ </a:t>
            </a:r>
          </a:p>
        </p:txBody>
      </p:sp>
      <p:pic>
        <p:nvPicPr>
          <p:cNvPr id="22" name="Imagen 21" descr="Logotipo&#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8C14990-2019-4A4A-91F9-CA70A1D27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17" y="2662858"/>
            <a:ext cx="3658406" cy="1196152"/>
          </a:xfrm>
          <a:prstGeom prst="rect">
            <a:avLst/>
          </a:prstGeom>
        </p:spPr>
      </p:pic>
      <p:sp>
        <p:nvSpPr>
          <p:cNvPr id="23" name="CuadroTexto 2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21A02E4-A024-4849-9890-83D54270A70A}"/>
              </a:ext>
            </a:extLst>
          </p:cNvPr>
          <p:cNvSpPr txBox="1"/>
          <p:nvPr/>
        </p:nvSpPr>
        <p:spPr>
          <a:xfrm>
            <a:off x="4538580" y="1699274"/>
            <a:ext cx="6196818" cy="1600438"/>
          </a:xfrm>
          <a:prstGeom prst="rect">
            <a:avLst/>
          </a:prstGeom>
          <a:noFill/>
        </p:spPr>
        <p:txBody>
          <a:bodyPr wrap="square">
            <a:spAutoFit/>
          </a:bodyPr>
          <a:lstStyle/>
          <a:p>
            <a:pPr>
              <a:buClr>
                <a:schemeClr val="dk1"/>
              </a:buClr>
              <a:buSzPts val="1100"/>
            </a:pPr>
            <a:r>
              <a:rPr lang="en-GB" sz="1400" dirty="0">
                <a:solidFill>
                  <a:schemeClr val="lt1"/>
                </a:solidFill>
                <a:latin typeface="Segoe UI" panose="020B0502040204020203" pitchFamily="34" charset="0"/>
                <a:cs typeface="Segoe UI" panose="020B0502040204020203" pitchFamily="34" charset="0"/>
                <a:sym typeface="Abel"/>
              </a:rPr>
              <a:t>Για αυτούς είναι μια αρχή: αν η διάρθρωση της υπεύθυνης διαχείρισης των αποβλήτων δημιουργεί εργασία και εισόδημα, ας δημιουργηθούν ευκαιρίες πέρα από την απλή δημιουργία θέσεων εργασίας. Συνεργάζονται με ιδιαίτερα αποτελεσματικούς και αποδοτικούς συνεταιρισμούς, εκτιμώντας και ενδυναμώνοντας τους επιχειρηματίες και τους εργαζόμενους των οποίων οι πρωτοβουλίες συμβάλλουν στην ανθρώπινη ανάπτυξη. </a:t>
            </a:r>
          </a:p>
        </p:txBody>
      </p:sp>
      <p:pic>
        <p:nvPicPr>
          <p:cNvPr id="5" name="Imagen 4">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34FB8235-86FE-45AB-8EDC-DA8D726B1B3B}"/>
              </a:ext>
            </a:extLst>
          </p:cNvPr>
          <p:cNvPicPr>
            <a:picLocks noChangeAspect="1"/>
          </p:cNvPicPr>
          <p:nvPr/>
        </p:nvPicPr>
        <p:blipFill>
          <a:blip r:embed="rId9"/>
          <a:stretch>
            <a:fillRect/>
          </a:stretch>
        </p:blipFill>
        <p:spPr>
          <a:xfrm>
            <a:off x="5411040" y="6040306"/>
            <a:ext cx="4451897" cy="696610"/>
          </a:xfrm>
          <a:prstGeom prst="rect">
            <a:avLst/>
          </a:prstGeom>
        </p:spPr>
      </p:pic>
    </p:spTree>
    <p:extLst>
      <p:ext uri="{BB962C8B-B14F-4D97-AF65-F5344CB8AC3E}">
        <p14:creationId xmlns:p14="http://schemas.microsoft.com/office/powerpoint/2010/main" val="1695096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709141" y="1337766"/>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ΣΚΟΠΟΣ</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558782" y="1654789"/>
            <a:ext cx="6815966" cy="6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err="1">
                <a:latin typeface="Segoe UI" panose="020B0502040204020203" pitchFamily="34" charset="0"/>
                <a:cs typeface="Segoe UI" panose="020B0502040204020203" pitchFamily="34" charset="0"/>
              </a:rPr>
              <a:t>Η Retalhar </a:t>
            </a:r>
            <a:r>
              <a:rPr lang="en-GB" dirty="0">
                <a:latin typeface="Segoe UI" panose="020B0502040204020203" pitchFamily="34" charset="0"/>
                <a:cs typeface="Segoe UI" panose="020B0502040204020203" pitchFamily="34" charset="0"/>
              </a:rPr>
              <a:t>ενσωματώνει την κλωστοϋφαντουργική ζωή χρησιμοποιώντας την επαναχρησιμοποίηση των αποβλήτων ως εργαλείο για την ενίσχυση των ανθρώπων.</a:t>
            </a:r>
          </a:p>
        </p:txBody>
      </p:sp>
      <p:sp>
        <p:nvSpPr>
          <p:cNvPr id="14"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1EED842-AF3F-467F-AF9C-A79F194252EC}"/>
              </a:ext>
            </a:extLst>
          </p:cNvPr>
          <p:cNvSpPr txBox="1">
            <a:spLocks noGrp="1"/>
          </p:cNvSpPr>
          <p:nvPr/>
        </p:nvSpPr>
        <p:spPr>
          <a:xfrm>
            <a:off x="4591082" y="5089320"/>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ΑΞΙΕΣ</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4DB03C9-D404-4F0F-9010-E1718371A309}"/>
              </a:ext>
            </a:extLst>
          </p:cNvPr>
          <p:cNvSpPr txBox="1">
            <a:spLocks noGrp="1"/>
          </p:cNvSpPr>
          <p:nvPr/>
        </p:nvSpPr>
        <p:spPr>
          <a:xfrm>
            <a:off x="4558782" y="5386446"/>
            <a:ext cx="6815966" cy="7613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Ανησυχία, συνεργατική αυτονομία, διαφάνεια, καλή διάθεση και </a:t>
            </a:r>
            <a:r>
              <a:rPr lang="en-GB" dirty="0" err="1">
                <a:latin typeface="Segoe UI" panose="020B0502040204020203" pitchFamily="34" charset="0"/>
                <a:cs typeface="Segoe UI" panose="020B0502040204020203" pitchFamily="34" charset="0"/>
              </a:rPr>
              <a:t>τριτοδιεπιστημονικότητα</a:t>
            </a:r>
            <a:r>
              <a:rPr lang="en-GB" dirty="0">
                <a:latin typeface="Segoe UI" panose="020B0502040204020203" pitchFamily="34" charset="0"/>
                <a:cs typeface="Segoe UI" panose="020B0502040204020203" pitchFamily="34" charset="0"/>
              </a:rPr>
              <a:t>.</a:t>
            </a:r>
          </a:p>
        </p:txBody>
      </p:sp>
      <p:sp>
        <p:nvSpPr>
          <p:cNvPr id="19"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71015F1-1D56-4008-8562-3BD70D1E34C1}"/>
              </a:ext>
            </a:extLst>
          </p:cNvPr>
          <p:cNvSpPr/>
          <p:nvPr/>
        </p:nvSpPr>
        <p:spPr>
          <a:xfrm>
            <a:off x="4495949" y="139927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D6B5B3C-6127-497F-9798-6B41F00584A9}"/>
              </a:ext>
            </a:extLst>
          </p:cNvPr>
          <p:cNvSpPr/>
          <p:nvPr/>
        </p:nvSpPr>
        <p:spPr>
          <a:xfrm>
            <a:off x="4373682" y="5193570"/>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64B2FBD-0B3F-4480-8490-6A26018549FA}"/>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 </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(Σάο Πάολο, Βραζιλία)</a:t>
            </a:r>
          </a:p>
        </p:txBody>
      </p:sp>
      <p:sp>
        <p:nvSpPr>
          <p:cNvPr id="21"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0282E89-3721-4359-831E-0880F68264A1}"/>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https://www.retalhar.com.br/ </a:t>
            </a:r>
          </a:p>
        </p:txBody>
      </p:sp>
      <p:pic>
        <p:nvPicPr>
          <p:cNvPr id="22" name="Imagen 21" descr="Logotipo&#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8C14990-2019-4A4A-91F9-CA70A1D27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17" y="2662858"/>
            <a:ext cx="3658406" cy="1196152"/>
          </a:xfrm>
          <a:prstGeom prst="rect">
            <a:avLst/>
          </a:prstGeom>
        </p:spPr>
      </p:pic>
      <p:sp>
        <p:nvSpPr>
          <p:cNvPr id="16"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C11166F-4BFB-47E1-B0D8-1468EB57C394}"/>
              </a:ext>
            </a:extLst>
          </p:cNvPr>
          <p:cNvSpPr txBox="1">
            <a:spLocks noGrp="1"/>
          </p:cNvSpPr>
          <p:nvPr/>
        </p:nvSpPr>
        <p:spPr>
          <a:xfrm>
            <a:off x="4588735" y="3609863"/>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ΟΡΑΜΑ</a:t>
            </a:r>
            <a:endParaRPr lang="en-GB" b="1" dirty="0">
              <a:solidFill>
                <a:srgbClr val="29BB89"/>
              </a:solidFill>
              <a:latin typeface="Segoe UI" panose="020B0502040204020203" pitchFamily="34" charset="0"/>
              <a:cs typeface="Segoe UI" panose="020B0502040204020203" pitchFamily="34" charset="0"/>
            </a:endParaRPr>
          </a:p>
        </p:txBody>
      </p:sp>
      <p:sp>
        <p:nvSpPr>
          <p:cNvPr id="17"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C3A5F8-4195-4F14-9088-00BE527197A5}"/>
              </a:ext>
            </a:extLst>
          </p:cNvPr>
          <p:cNvSpPr/>
          <p:nvPr/>
        </p:nvSpPr>
        <p:spPr>
          <a:xfrm>
            <a:off x="4371335" y="3714113"/>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3"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ECE6E7A1-E752-4AE6-BAD9-8BBE509CC7C6}"/>
              </a:ext>
            </a:extLst>
          </p:cNvPr>
          <p:cNvSpPr txBox="1">
            <a:spLocks noGrp="1"/>
          </p:cNvSpPr>
          <p:nvPr/>
        </p:nvSpPr>
        <p:spPr>
          <a:xfrm>
            <a:off x="4741134" y="2411769"/>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ΑΠΟΣΤΟΛΗ</a:t>
            </a:r>
            <a:endParaRPr lang="en-GB" b="1" dirty="0">
              <a:solidFill>
                <a:srgbClr val="29BB89"/>
              </a:solidFill>
              <a:latin typeface="Segoe UI" panose="020B0502040204020203" pitchFamily="34" charset="0"/>
              <a:cs typeface="Segoe UI" panose="020B0502040204020203" pitchFamily="34" charset="0"/>
            </a:endParaRPr>
          </a:p>
        </p:txBody>
      </p:sp>
      <p:sp>
        <p:nvSpPr>
          <p:cNvPr id="24"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325B130A-AE0B-4B8D-A00D-B17DEE9BBD4D}"/>
              </a:ext>
            </a:extLst>
          </p:cNvPr>
          <p:cNvSpPr/>
          <p:nvPr/>
        </p:nvSpPr>
        <p:spPr>
          <a:xfrm>
            <a:off x="4523734" y="251601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5"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E9079EB-5FBC-422E-85C7-B0C074B22C11}"/>
              </a:ext>
            </a:extLst>
          </p:cNvPr>
          <p:cNvSpPr txBox="1">
            <a:spLocks noGrp="1"/>
          </p:cNvSpPr>
          <p:nvPr/>
        </p:nvSpPr>
        <p:spPr>
          <a:xfrm>
            <a:off x="4558782" y="2749608"/>
            <a:ext cx="6815966" cy="6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Να καταστήσει δυνατή την υπεύθυνη διαχείριση των αποβλήτων κλωστοϋφαντουργικών προϊόντων μέσω καινοτόμων και χωρίς αποκλεισμούς λύσεων, δημιουργώντας θετικό κοινωνικοπεριβαλλοντικό αντίκτυπο.</a:t>
            </a:r>
          </a:p>
        </p:txBody>
      </p:sp>
      <p:sp>
        <p:nvSpPr>
          <p:cNvPr id="26"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B9BB50B-8E0D-4153-9383-67C3F04F0DEA}"/>
              </a:ext>
            </a:extLst>
          </p:cNvPr>
          <p:cNvSpPr txBox="1">
            <a:spLocks noGrp="1"/>
          </p:cNvSpPr>
          <p:nvPr/>
        </p:nvSpPr>
        <p:spPr>
          <a:xfrm>
            <a:off x="4556435" y="3999962"/>
            <a:ext cx="6815966" cy="6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Να αποτελέσει σημείο αναφοράς στην κοινωνικοπεριβαλλοντική καινοτομία στην αλυσίδα κλωστοϋφαντουργικών προϊόντων της Λατινικής Αμερικής έως το 2023, συμβάλλοντας έτσι ώστε όλα τα κλωστοϋφαντουργικά απόβλητα που παράγονται στον κόσμο να παρατείνουν τη διάρκεια ζωής τους.</a:t>
            </a:r>
          </a:p>
        </p:txBody>
      </p:sp>
    </p:spTree>
    <p:extLst>
      <p:ext uri="{BB962C8B-B14F-4D97-AF65-F5344CB8AC3E}">
        <p14:creationId xmlns:p14="http://schemas.microsoft.com/office/powerpoint/2010/main" val="129279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Ενότητα 2: Περιεχόμενα</a:t>
            </a:r>
          </a:p>
        </p:txBody>
      </p:sp>
      <p:sp>
        <p:nvSpPr>
          <p:cNvPr id="14"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6"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8"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47567D2E-4A65-4757-8E71-5D385602F374}"/>
              </a:ext>
            </a:extLst>
          </p:cNvPr>
          <p:cNvSpPr txBox="1">
            <a:spLocks/>
          </p:cNvSpPr>
          <p:nvPr/>
        </p:nvSpPr>
        <p:spPr>
          <a:xfrm>
            <a:off x="3262907" y="3917766"/>
            <a:ext cx="7261149" cy="724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Καλές πρακτικές στον τομέα της ενέργειας και της ανάκτησης πόρων: Energy4all, </a:t>
            </a:r>
            <a:r>
              <a:rPr kumimoji="0" lang="en-IE" sz="2400" b="1"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Dycle </a:t>
            </a: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και </a:t>
            </a:r>
            <a:r>
              <a:rPr kumimoji="0" lang="en-IE" sz="2400" b="1"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Retalhar</a:t>
            </a:r>
            <a:endPar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23" name="Rectangle 2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90947FD-64AB-4746-83F8-A7D42DF8F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4C45CDC-5AFD-403D-A05E-4FD31FC15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1001FC8-5637-4FFB-BBC1-F83612BD573A}"/>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9"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74A6C8F9-D67E-4AAE-862D-183CBC8F9633}"/>
              </a:ext>
            </a:extLst>
          </p:cNvPr>
          <p:cNvSpPr txBox="1">
            <a:spLocks/>
          </p:cNvSpPr>
          <p:nvPr/>
        </p:nvSpPr>
        <p:spPr>
          <a:xfrm>
            <a:off x="3262906" y="1471132"/>
            <a:ext cx="7261149" cy="657894"/>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Καλές πρακτικές στον τομέα της παραγωγής τροφίμων: </a:t>
            </a:r>
            <a:r>
              <a:rPr kumimoji="0" lang="en-GB" sz="240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Espigoladors </a:t>
            </a: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και βιολογικό αγρόκτημα </a:t>
            </a:r>
            <a:r>
              <a:rPr kumimoji="0" lang="en-GB" sz="240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Karakeleko</a:t>
            </a:r>
          </a:p>
        </p:txBody>
      </p:sp>
      <p:sp>
        <p:nvSpPr>
          <p:cNvPr id="22"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2E5671D-A364-4697-AA1A-84A8FDC2320C}"/>
              </a:ext>
            </a:extLst>
          </p:cNvPr>
          <p:cNvSpPr txBox="1">
            <a:spLocks/>
          </p:cNvSpPr>
          <p:nvPr/>
        </p:nvSpPr>
        <p:spPr>
          <a:xfrm>
            <a:off x="3262907" y="2694448"/>
            <a:ext cx="7583284" cy="734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Καλές πρακτικές στις υπηρεσίες και τη συσκευασία: </a:t>
            </a:r>
            <a:r>
              <a:rPr kumimoji="0" lang="en-GB" sz="240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Ausolan </a:t>
            </a: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Cooperative και Repack</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1779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7F22385-E665-4BD5-9CE3-7A9C918AD21C}"/>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 </a:t>
            </a: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(Σάο Πάολο, Βραζιλία)</a:t>
            </a:r>
          </a:p>
        </p:txBody>
      </p:sp>
      <p:pic>
        <p:nvPicPr>
          <p:cNvPr id="4" name="Imagen 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9B95E00-5C47-47EE-9C17-69160B3C524C}"/>
              </a:ext>
            </a:extLst>
          </p:cNvPr>
          <p:cNvPicPr>
            <a:picLocks noChangeAspect="1"/>
          </p:cNvPicPr>
          <p:nvPr/>
        </p:nvPicPr>
        <p:blipFill>
          <a:blip r:embed="rId7"/>
          <a:stretch>
            <a:fillRect/>
          </a:stretch>
        </p:blipFill>
        <p:spPr>
          <a:xfrm>
            <a:off x="1426363" y="1296953"/>
            <a:ext cx="9833163" cy="4675528"/>
          </a:xfrm>
          <a:prstGeom prst="rect">
            <a:avLst/>
          </a:prstGeom>
        </p:spPr>
      </p:pic>
      <p:sp>
        <p:nvSpPr>
          <p:cNvPr id="6" name="CuadroTexto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54F5833-3812-4078-B9A2-19D94E335311}"/>
              </a:ext>
            </a:extLst>
          </p:cNvPr>
          <p:cNvSpPr txBox="1"/>
          <p:nvPr/>
        </p:nvSpPr>
        <p:spPr>
          <a:xfrm>
            <a:off x="3446585" y="2335641"/>
            <a:ext cx="6342442" cy="369332"/>
          </a:xfrm>
          <a:prstGeom prst="rect">
            <a:avLst/>
          </a:prstGeom>
          <a:solidFill>
            <a:srgbClr val="195562"/>
          </a:solidFill>
        </p:spPr>
        <p:txBody>
          <a:bodyPr wrap="none" rtlCol="0">
            <a:spAutoFit/>
          </a:bodyPr>
          <a:lstStyle/>
          <a:p>
            <a:r>
              <a:rPr lang="en-GB" dirty="0">
                <a:solidFill>
                  <a:schemeClr val="bg1"/>
                </a:solidFill>
              </a:rPr>
              <a:t>kg των επαγγελματικών στολών επαναχρησιμοποιούνται. Περισσότερα από 725.000 τεμάχια</a:t>
            </a:r>
          </a:p>
        </p:txBody>
      </p:sp>
      <p:sp>
        <p:nvSpPr>
          <p:cNvPr id="16" name="CuadroTexto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CBFDDEB-05CF-4370-90EE-7741F6CEDEA1}"/>
              </a:ext>
            </a:extLst>
          </p:cNvPr>
          <p:cNvSpPr txBox="1"/>
          <p:nvPr/>
        </p:nvSpPr>
        <p:spPr>
          <a:xfrm>
            <a:off x="5118296" y="3050460"/>
            <a:ext cx="5938910" cy="923330"/>
          </a:xfrm>
          <a:prstGeom prst="rect">
            <a:avLst/>
          </a:prstGeom>
          <a:solidFill>
            <a:srgbClr val="195562"/>
          </a:solidFill>
        </p:spPr>
        <p:txBody>
          <a:bodyPr wrap="square" rtlCol="0">
            <a:spAutoFit/>
          </a:bodyPr>
          <a:lstStyle/>
          <a:p>
            <a:r>
              <a:rPr lang="en-GB" dirty="0">
                <a:solidFill>
                  <a:schemeClr val="bg1"/>
                </a:solidFill>
              </a:rPr>
              <a:t>Εξοικονομούμε χώρους υγειονομικής ταφής και την επιβάρυνση των φυσικών πόρων με την επαναχρησιμοποίηση όγκου απορριμμάτων που ισοδυναμεί με αυτόν που απορροφούν 482 αυτοκίνητα.</a:t>
            </a:r>
          </a:p>
        </p:txBody>
      </p:sp>
      <p:sp>
        <p:nvSpPr>
          <p:cNvPr id="20" name="CuadroTexto 1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E714C85-C452-4098-900D-E4C9DBA65992}"/>
              </a:ext>
            </a:extLst>
          </p:cNvPr>
          <p:cNvSpPr txBox="1"/>
          <p:nvPr/>
        </p:nvSpPr>
        <p:spPr>
          <a:xfrm>
            <a:off x="3126545" y="4698114"/>
            <a:ext cx="3119510" cy="923330"/>
          </a:xfrm>
          <a:prstGeom prst="rect">
            <a:avLst/>
          </a:prstGeom>
          <a:solidFill>
            <a:srgbClr val="195562"/>
          </a:solidFill>
        </p:spPr>
        <p:txBody>
          <a:bodyPr wrap="square" rtlCol="0">
            <a:spAutoFit/>
          </a:bodyPr>
          <a:lstStyle/>
          <a:p>
            <a:r>
              <a:rPr lang="en-GB" dirty="0">
                <a:solidFill>
                  <a:schemeClr val="bg1"/>
                </a:solidFill>
              </a:rPr>
              <a:t>Έχουμε παράγει περισσότερες από 75.000 κουβέρτες που διανεμήθηκαν στους άστεγους.</a:t>
            </a:r>
          </a:p>
        </p:txBody>
      </p:sp>
      <p:sp>
        <p:nvSpPr>
          <p:cNvPr id="23" name="CuadroTexto 2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DCA99C5-47C0-4F0D-98C2-F31408399B03}"/>
              </a:ext>
            </a:extLst>
          </p:cNvPr>
          <p:cNvSpPr txBox="1"/>
          <p:nvPr/>
        </p:nvSpPr>
        <p:spPr>
          <a:xfrm>
            <a:off x="8087751" y="4829815"/>
            <a:ext cx="3119510" cy="646331"/>
          </a:xfrm>
          <a:prstGeom prst="rect">
            <a:avLst/>
          </a:prstGeom>
          <a:solidFill>
            <a:srgbClr val="195562"/>
          </a:solidFill>
        </p:spPr>
        <p:txBody>
          <a:bodyPr wrap="square">
            <a:spAutoFit/>
          </a:bodyPr>
          <a:lstStyle/>
          <a:p>
            <a:r>
              <a:rPr lang="en-GB" dirty="0">
                <a:solidFill>
                  <a:schemeClr val="bg1"/>
                </a:solidFill>
              </a:rPr>
              <a:t>Έχουμε κατασκευάσει πάνω από 33.000 εξατομικευμένα προϊόντα</a:t>
            </a:r>
          </a:p>
        </p:txBody>
      </p:sp>
    </p:spTree>
    <p:extLst>
      <p:ext uri="{BB962C8B-B14F-4D97-AF65-F5344CB8AC3E}">
        <p14:creationId xmlns:p14="http://schemas.microsoft.com/office/powerpoint/2010/main" val="1148028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ΕΡΩΤΗΣΕΙΣ</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585385"/>
            <a:ext cx="10588248" cy="1200329"/>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Πώς εμπλέκουν την τοπική κοινωνία;</a:t>
            </a:r>
          </a:p>
          <a:p>
            <a:r>
              <a:rPr lang="en-IE" sz="2400" dirty="0">
                <a:latin typeface="Segoe UI" panose="020B0502040204020203" pitchFamily="34" charset="0"/>
                <a:ea typeface="Source Sans Pro" panose="020B0503030403020204" pitchFamily="34" charset="0"/>
                <a:cs typeface="Segoe UI" panose="020B0502040204020203" pitchFamily="34" charset="0"/>
              </a:rPr>
              <a:t>Πώς εφαρμόζουν την κυκλική οικονομία;</a:t>
            </a:r>
          </a:p>
          <a:p>
            <a:r>
              <a:rPr lang="en-IE" sz="2400" dirty="0">
                <a:latin typeface="Segoe UI" panose="020B0502040204020203" pitchFamily="34" charset="0"/>
                <a:ea typeface="Source Sans Pro" panose="020B0503030403020204" pitchFamily="34" charset="0"/>
                <a:cs typeface="Segoe UI" panose="020B0502040204020203" pitchFamily="34" charset="0"/>
              </a:rPr>
              <a:t>Ποιος είναι ο κοινωνικός και περιβαλλοντικός αντίκτυπος;</a:t>
            </a:r>
          </a:p>
        </p:txBody>
      </p:sp>
    </p:spTree>
    <p:extLst>
      <p:ext uri="{BB962C8B-B14F-4D97-AF65-F5344CB8AC3E}">
        <p14:creationId xmlns:p14="http://schemas.microsoft.com/office/powerpoint/2010/main" val="84199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046E75C-E353-4A3C-B7E4-09408ABF9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B66006C-4DCB-433C-BE7A-F55AD5F33B2E}"/>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39559AF-F531-471B-B912-415886E9B051}"/>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7F0A8DB-9B38-4BB3-A152-AC62251D9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3FEFAED-3DDE-4A89-872E-E646C67DAC1D}"/>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2277715" y="2409507"/>
            <a:ext cx="2013790" cy="2968271"/>
          </a:xfrm>
          <a:prstGeom prst="rect">
            <a:avLst/>
          </a:prstGeom>
        </p:spPr>
      </p:pic>
      <p:pic>
        <p:nvPicPr>
          <p:cNvPr id="24" name="Graphic 2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425891DB-D6E7-4CDE-8A56-5813AC00D51B}"/>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4808467" y="2409507"/>
            <a:ext cx="2013790" cy="2968271"/>
          </a:xfrm>
          <a:prstGeom prst="rect">
            <a:avLst/>
          </a:prstGeom>
        </p:spPr>
      </p:pic>
      <p:pic>
        <p:nvPicPr>
          <p:cNvPr id="26" name="Graphic 2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06D52E4-F8A8-431F-85F7-02C1630A2434}"/>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7339219"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F7BAF40-FC82-436C-976B-CAD2D83A3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58D6A29-ABF4-4C62-AB18-E3342113E243}"/>
              </a:ext>
            </a:extLst>
          </p:cNvPr>
          <p:cNvSpPr txBox="1"/>
          <p:nvPr/>
        </p:nvSpPr>
        <p:spPr>
          <a:xfrm>
            <a:off x="2443871"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ΓΝΩΡΙΣΤΕ</a:t>
            </a:r>
          </a:p>
        </p:txBody>
      </p:sp>
      <p:sp>
        <p:nvSpPr>
          <p:cNvPr id="29" name="TextBox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95B5783-3E87-49EA-90BD-4302731872E4}"/>
              </a:ext>
            </a:extLst>
          </p:cNvPr>
          <p:cNvSpPr txBox="1"/>
          <p:nvPr/>
        </p:nvSpPr>
        <p:spPr>
          <a:xfrm>
            <a:off x="497462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ΚΑΤΑΝΟΗΣΗ</a:t>
            </a:r>
          </a:p>
        </p:txBody>
      </p:sp>
      <p:sp>
        <p:nvSpPr>
          <p:cNvPr id="30" name="TextBox 2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48D579B-7518-430E-9AA0-655A44BD4FE1}"/>
              </a:ext>
            </a:extLst>
          </p:cNvPr>
          <p:cNvSpPr txBox="1"/>
          <p:nvPr/>
        </p:nvSpPr>
        <p:spPr>
          <a:xfrm>
            <a:off x="7505375"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ΚΑΤΑΝΟΗΣΗ</a:t>
            </a:r>
          </a:p>
        </p:txBody>
      </p:sp>
      <p:sp>
        <p:nvSpPr>
          <p:cNvPr id="32" name="TextBox 3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CE7BC70-096B-4E70-9609-5C487768B159}"/>
              </a:ext>
            </a:extLst>
          </p:cNvPr>
          <p:cNvSpPr txBox="1"/>
          <p:nvPr/>
        </p:nvSpPr>
        <p:spPr>
          <a:xfrm>
            <a:off x="2369325" y="3458336"/>
            <a:ext cx="1681480" cy="954107"/>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Γνωρίστε τις καλές πρακτικές των κοινωνικών επιχειρήσεων στην κυκλική οικονομία</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1D2DFB1-1C8D-4863-A0C1-EFFC3352A2D2}"/>
              </a:ext>
            </a:extLst>
          </p:cNvPr>
          <p:cNvSpPr txBox="1"/>
          <p:nvPr/>
        </p:nvSpPr>
        <p:spPr>
          <a:xfrm>
            <a:off x="4948306" y="3524309"/>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Να κατανοήσουν την προστιθέμενη αξία των κοινωνικών επιχειρήσεων</a:t>
            </a:r>
          </a:p>
        </p:txBody>
      </p:sp>
      <p:sp>
        <p:nvSpPr>
          <p:cNvPr id="35" name="TextBox 3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A720F05-E5A1-4216-A5A2-E0BF5D000479}"/>
              </a:ext>
            </a:extLst>
          </p:cNvPr>
          <p:cNvSpPr txBox="1"/>
          <p:nvPr/>
        </p:nvSpPr>
        <p:spPr>
          <a:xfrm>
            <a:off x="7505375" y="3566057"/>
            <a:ext cx="1681480" cy="738664"/>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pPr marL="0" lvl="1"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Κατανόηση των κυκλικών επιχειρηματικών μοντέλων</a:t>
            </a: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ΣΤΟΧΟΙ</a:t>
            </a:r>
          </a:p>
        </p:txBody>
      </p:sp>
      <p:pic>
        <p:nvPicPr>
          <p:cNvPr id="22" name="Graphic 2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0A1F8D4-1037-4A14-8F3A-E10815CE1A02}"/>
              </a:ext>
            </a:extLst>
          </p:cNvPr>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1077218"/>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Ανανεώσιμες πηγές ενέργειας και κυκλική οικονομία</a:t>
            </a:r>
            <a:endParaRPr lang="en-IE" sz="32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754443" y="2262968"/>
            <a:ext cx="6486166" cy="1477328"/>
          </a:xfrm>
          <a:prstGeom prst="rect">
            <a:avLst/>
          </a:prstGeom>
          <a:noFill/>
        </p:spPr>
        <p:txBody>
          <a:bodyPr wrap="square" rtlCol="0">
            <a:spAutoFit/>
          </a:bodyPr>
          <a:lstStyle/>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Η κυκλική οικονομία δεν αφορά μόνο τη διαχείριση των αποβλήτων, αλλά και τη χρήση καθαρής ενέργειας, όπως η αιολική ή η φωτοβολταϊκή ενέργεια, ως μοχλός προς την κατεύθυνση της βιώσιμης παραγωγής και κατανάλωσης ενέργειας, ως μία από τις θεμελιώδεις αρχές που διέπουν την κυκλική οικονομία.</a:t>
            </a: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1938992"/>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Καλή πρακτική: Ανανεώσιμες πηγές ενέργειας</a:t>
            </a:r>
          </a:p>
          <a:p>
            <a:endParaRPr lang="en-IE" sz="3200" b="1" dirty="0">
              <a:solidFill>
                <a:srgbClr val="29BB89"/>
              </a:solidFill>
              <a:latin typeface="Segoe UI" panose="020B0502040204020203" pitchFamily="34" charset="0"/>
              <a:cs typeface="Segoe UI" panose="020B0502040204020203" pitchFamily="34" charset="0"/>
            </a:endParaRPr>
          </a:p>
          <a:p>
            <a:r>
              <a:rPr lang="en-IE" sz="2400" dirty="0">
                <a:latin typeface="Segoe UI" panose="020B0502040204020203" pitchFamily="34" charset="0"/>
                <a:cs typeface="Segoe UI" panose="020B0502040204020203" pitchFamily="34" charset="0"/>
              </a:rPr>
              <a:t>Energy4all - Συνεταιρισμός πράσινης ενέργειας</a:t>
            </a: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1397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84DB3CE-A7D2-484B-B8AB-8069DFCE4259}"/>
              </a:ext>
            </a:extLst>
          </p:cNvPr>
          <p:cNvSpPr txBox="1">
            <a:spLocks noGrp="1"/>
          </p:cNvSpPr>
          <p:nvPr/>
        </p:nvSpPr>
        <p:spPr>
          <a:xfrm>
            <a:off x="779436" y="532093"/>
            <a:ext cx="11257716"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 - Πράσινη συνεταιριστική ενέργεια(UK)</a:t>
            </a: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709142" y="1844665"/>
            <a:ext cx="6815966" cy="14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Η Energy4All υποστηρίζει μια οικογένεια 30 ανεξάρτητων συνεταιρισμών ανανεώσιμων πηγών ενέργειας. Οι συνεταιρισμοί μας έχουν 16.880 μεμονωμένα μέλη.</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Η Energy4All, που ιδρύθηκε από τον ενεργειακό συνεταιρισμό </a:t>
            </a:r>
            <a:r>
              <a:rPr lang="en-GB" sz="1600" dirty="0" err="1">
                <a:latin typeface="Segoe UI" panose="020B0502040204020203" pitchFamily="34" charset="0"/>
                <a:cs typeface="Segoe UI" panose="020B0502040204020203" pitchFamily="34" charset="0"/>
              </a:rPr>
              <a:t>Baywind </a:t>
            </a:r>
            <a:r>
              <a:rPr lang="en-GB" sz="1600" dirty="0">
                <a:latin typeface="Segoe UI" panose="020B0502040204020203" pitchFamily="34" charset="0"/>
                <a:cs typeface="Segoe UI" panose="020B0502040204020203" pitchFamily="34" charset="0"/>
              </a:rPr>
              <a:t>(τον πρώτο συνεταιρισμό ανανεώσιμων πηγών ενέργειας στο Ηνωμένο Βασίλειο) το 2002, αποδεικνύει τη δύναμη της συνεργασίας στον τομέα των ανανεώσιμων πηγών ενέργειας. </a:t>
            </a:r>
          </a:p>
          <a:p>
            <a:pPr marL="0" lvl="0" indent="0" algn="just"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Συνεργάζονται με τις κοινότητες για την ανάπτυξη καινοτόμων έργων ανανεώσιμης ενέργειας, στη συνέχεια συγκεντρώνουν τα κεφάλαια που χρειάζονται τα έργα αυτά για να προχωρήσουν, φέρνουν διαχειριστές έργων υψηλής ποιότητας για να υποστηρίξουν τη διαδικασία κατασκευής και, τέλος, συνεργάζονται με τους διευθυντές για να τους βοηθήσουν να διαχειριστούν τα έργα μακροπρόθεσμα.</a:t>
            </a:r>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6D76DA9A-93F3-4551-B9DA-02C2333EA41B}"/>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https://energy4all.co.uk/ </a:t>
            </a:r>
          </a:p>
        </p:txBody>
      </p:sp>
      <p:pic>
        <p:nvPicPr>
          <p:cNvPr id="14" name="Imagen 13" descr="Logotipo, nombre de la empresa&#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F20816C-F888-48CD-B145-0AF2F61A50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15" y="2636378"/>
            <a:ext cx="2981325" cy="1943100"/>
          </a:xfrm>
          <a:prstGeom prst="rect">
            <a:avLst/>
          </a:prstGeom>
        </p:spPr>
      </p:pic>
    </p:spTree>
    <p:extLst>
      <p:ext uri="{BB962C8B-B14F-4D97-AF65-F5344CB8AC3E}">
        <p14:creationId xmlns:p14="http://schemas.microsoft.com/office/powerpoint/2010/main" val="48820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84DB3CE-A7D2-484B-B8AB-8069DFCE4259}"/>
              </a:ext>
            </a:extLst>
          </p:cNvPr>
          <p:cNvSpPr txBox="1">
            <a:spLocks noGrp="1"/>
          </p:cNvSpPr>
          <p:nvPr/>
        </p:nvSpPr>
        <p:spPr>
          <a:xfrm>
            <a:off x="911431" y="501668"/>
            <a:ext cx="608021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a:t>
            </a:r>
          </a:p>
        </p:txBody>
      </p:sp>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709141" y="1661323"/>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ΑΠΟΣΤΟΛΗ</a:t>
            </a: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709141" y="1844664"/>
            <a:ext cx="7229815" cy="1430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Έχουν διττή αποστολή: να υποστηρίξουν τη μετάβαση του Ηνωμένου Βασιλείου σε ενεργειακά συστήματα χαμηλών εκπομπών άνθρακα και να το κάνουν αυτό με τρόπο που να προσφέρει στους απλούς ανθρώπους την ευκαιρία να συμβάλουν απτά στην αντιμετώπιση της κλιματικής αλλαγής.</a:t>
            </a:r>
          </a:p>
        </p:txBody>
      </p:sp>
      <p:sp>
        <p:nvSpPr>
          <p:cNvPr id="14"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1EED842-AF3F-467F-AF9C-A79F194252EC}"/>
              </a:ext>
            </a:extLst>
          </p:cNvPr>
          <p:cNvSpPr txBox="1">
            <a:spLocks noGrp="1"/>
          </p:cNvSpPr>
          <p:nvPr/>
        </p:nvSpPr>
        <p:spPr>
          <a:xfrm>
            <a:off x="4709141" y="3059979"/>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smtClean="0">
                <a:solidFill>
                  <a:srgbClr val="29BB89"/>
                </a:solidFill>
                <a:latin typeface="Segoe UI" panose="020B0502040204020203" pitchFamily="34" charset="0"/>
                <a:cs typeface="Segoe UI" panose="020B0502040204020203" pitchFamily="34" charset="0"/>
              </a:rPr>
              <a:t>Π</a:t>
            </a:r>
            <a:r>
              <a:rPr lang="el-GR" b="1" dirty="0" smtClean="0">
                <a:solidFill>
                  <a:srgbClr val="29BB89"/>
                </a:solidFill>
                <a:latin typeface="Segoe UI" panose="020B0502040204020203" pitchFamily="34" charset="0"/>
                <a:cs typeface="Segoe UI" panose="020B0502040204020203" pitchFamily="34" charset="0"/>
              </a:rPr>
              <a:t>Ω</a:t>
            </a:r>
            <a:r>
              <a:rPr lang="en-GB" b="1" dirty="0" smtClean="0">
                <a:solidFill>
                  <a:srgbClr val="29BB89"/>
                </a:solidFill>
                <a:latin typeface="Segoe UI" panose="020B0502040204020203" pitchFamily="34" charset="0"/>
                <a:cs typeface="Segoe UI" panose="020B0502040204020203" pitchFamily="34" charset="0"/>
              </a:rPr>
              <a:t>Σ ΛΕΙΤΟΥΡΓΟ</a:t>
            </a:r>
            <a:r>
              <a:rPr lang="el-GR" b="1" dirty="0" smtClean="0">
                <a:solidFill>
                  <a:srgbClr val="29BB89"/>
                </a:solidFill>
                <a:latin typeface="Segoe UI" panose="020B0502040204020203" pitchFamily="34" charset="0"/>
                <a:cs typeface="Segoe UI" panose="020B0502040204020203" pitchFamily="34" charset="0"/>
              </a:rPr>
              <a:t>Υ</a:t>
            </a:r>
            <a:r>
              <a:rPr lang="en-GB" b="1" dirty="0" smtClean="0">
                <a:solidFill>
                  <a:srgbClr val="29BB89"/>
                </a:solidFill>
                <a:latin typeface="Segoe UI" panose="020B0502040204020203" pitchFamily="34" charset="0"/>
                <a:cs typeface="Segoe UI" panose="020B0502040204020203" pitchFamily="34" charset="0"/>
              </a:rPr>
              <a:t>Ν</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4DB03C9-D404-4F0F-9010-E1718371A309}"/>
              </a:ext>
            </a:extLst>
          </p:cNvPr>
          <p:cNvSpPr txBox="1">
            <a:spLocks noGrp="1"/>
          </p:cNvSpPr>
          <p:nvPr/>
        </p:nvSpPr>
        <p:spPr>
          <a:xfrm>
            <a:off x="4681048" y="3429000"/>
            <a:ext cx="7257909"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Συνεργάζονται με κοινότητες που θέλουν να αναπτύξουν συνεταιριστικά, πραγματικά κοινοτική ανανεώσιμη ενέργεια.  Βοηθούν τις κοινότητες αυτές να αναπτύξουν μια επιτυχημένη επιχειρηματική υπόθεση και υποστηρίζουν τα έργα μέσω των αιτήσεων σχεδιασμού.  Στόχος είναι η δημιουργία ισορροπημένων, ανεξάρτητων διοικητικών συμβουλίων με τοπικούς κατοίκους που θα επιβλέπουν κάθε νέο συνεταιρισμό.  Στη συνέχεια, η Energy4All βοηθά τις κοινότητες να συγκεντρώσουν κεφάλαια μέσω δημόσιων προσφορών μετοχών και ομολόγων, παρέχει την τεχνική εμπειρογνωμοσύνη για την κατασκευή έργων σύμφωνα με τον χρόνο και τον προϋπολογισμό και στη συνέχεια διαχειρίζεται τη συνεχή λειτουργία τους.  Ένα βασικό χαρακτηριστικό είναι ότι οι αποδόσεις των μελών επί του κεφαλαίου περιορίζονται σύμφωνα με τις συνεταιριστικές αρχές, επιτρέποντας την εφαρμογή των πλεονασμάτων για την υποστήριξη της αποστολής.</a:t>
            </a:r>
          </a:p>
        </p:txBody>
      </p:sp>
      <p:sp>
        <p:nvSpPr>
          <p:cNvPr id="19"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71015F1-1D56-4008-8562-3BD70D1E34C1}"/>
              </a:ext>
            </a:extLst>
          </p:cNvPr>
          <p:cNvSpPr/>
          <p:nvPr/>
        </p:nvSpPr>
        <p:spPr>
          <a:xfrm>
            <a:off x="4495949" y="17228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D6B5B3C-6127-497F-9798-6B41F00584A9}"/>
              </a:ext>
            </a:extLst>
          </p:cNvPr>
          <p:cNvSpPr/>
          <p:nvPr/>
        </p:nvSpPr>
        <p:spPr>
          <a:xfrm>
            <a:off x="4466232" y="3192245"/>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2"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EA7CF709-8830-4F32-9055-00DC14A2DB88}"/>
              </a:ext>
            </a:extLst>
          </p:cNvPr>
          <p:cNvSpPr txBox="1">
            <a:spLocks noGrp="1"/>
          </p:cNvSpPr>
          <p:nvPr/>
        </p:nvSpPr>
        <p:spPr>
          <a:xfrm>
            <a:off x="922003" y="1157624"/>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https://energy4all.co.uk/ </a:t>
            </a:r>
          </a:p>
        </p:txBody>
      </p:sp>
      <p:pic>
        <p:nvPicPr>
          <p:cNvPr id="5" name="Imagen 4" descr="Logotipo, nombre de la empresa&#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74F2AD68-2574-4153-A9DA-1A18D7A30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15" y="2636378"/>
            <a:ext cx="2981325" cy="1943100"/>
          </a:xfrm>
          <a:prstGeom prst="rect">
            <a:avLst/>
          </a:prstGeom>
        </p:spPr>
      </p:pic>
    </p:spTree>
    <p:extLst>
      <p:ext uri="{BB962C8B-B14F-4D97-AF65-F5344CB8AC3E}">
        <p14:creationId xmlns:p14="http://schemas.microsoft.com/office/powerpoint/2010/main" val="2203813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84DB3CE-A7D2-484B-B8AB-8069DFCE4259}"/>
              </a:ext>
            </a:extLst>
          </p:cNvPr>
          <p:cNvSpPr txBox="1">
            <a:spLocks noGrp="1"/>
          </p:cNvSpPr>
          <p:nvPr/>
        </p:nvSpPr>
        <p:spPr>
          <a:xfrm>
            <a:off x="911431" y="501668"/>
            <a:ext cx="608021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a:t>
            </a:r>
          </a:p>
        </p:txBody>
      </p:sp>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709141" y="1661323"/>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ΑΝΑΝΕ</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Ω</a:t>
            </a:r>
            <a:r>
              <a:rPr lang="en-GB"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ΣΙΜΕΣ ΠΗΓ</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a:t>
            </a:r>
            <a:r>
              <a:rPr lang="en-GB"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 ΕΝ</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a:t>
            </a:r>
            <a:r>
              <a:rPr lang="en-GB"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ΡΓΕΙΑΣ</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A151849E-4696-4589-88AD-FED9D9F01138}"/>
              </a:ext>
            </a:extLst>
          </p:cNvPr>
          <p:cNvSpPr txBox="1">
            <a:spLocks noGrp="1"/>
          </p:cNvSpPr>
          <p:nvPr/>
        </p:nvSpPr>
        <p:spPr>
          <a:xfrm>
            <a:off x="4709141" y="1953536"/>
            <a:ext cx="6815966" cy="744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dirty="0">
                <a:latin typeface="Segoe UI" panose="020B0502040204020203" pitchFamily="34" charset="0"/>
                <a:cs typeface="Segoe UI" panose="020B0502040204020203" pitchFamily="34" charset="0"/>
              </a:rPr>
              <a:t>Οι συνεταιρισμοί Energy4All καλύπτουν ένα ευρύ φάσμα τεχνολογιών, από αιολική και ηλιακή ενέργεια (επίγεια και οροφής) έως κοινοτικά συστήματα θερμότητας και υδροηλεκτρικής ενέργειας.</a:t>
            </a:r>
          </a:p>
        </p:txBody>
      </p:sp>
      <p:sp>
        <p:nvSpPr>
          <p:cNvPr id="14" name="Google Shape;87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1EED842-AF3F-467F-AF9C-A79F194252EC}"/>
              </a:ext>
            </a:extLst>
          </p:cNvPr>
          <p:cNvSpPr txBox="1">
            <a:spLocks noGrp="1"/>
          </p:cNvSpPr>
          <p:nvPr/>
        </p:nvSpPr>
        <p:spPr>
          <a:xfrm>
            <a:off x="4709141" y="2722352"/>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smtClean="0">
                <a:solidFill>
                  <a:srgbClr val="29BB89"/>
                </a:solidFill>
                <a:latin typeface="Segoe UI" panose="020B0502040204020203" pitchFamily="34" charset="0"/>
                <a:cs typeface="Segoe UI" panose="020B0502040204020203" pitchFamily="34" charset="0"/>
              </a:rPr>
              <a:t>ΙΔΙΟΚΤ</a:t>
            </a:r>
            <a:r>
              <a:rPr lang="el-GR" b="1" dirty="0" smtClean="0">
                <a:solidFill>
                  <a:srgbClr val="29BB89"/>
                </a:solidFill>
                <a:latin typeface="Segoe UI" panose="020B0502040204020203" pitchFamily="34" charset="0"/>
                <a:cs typeface="Segoe UI" panose="020B0502040204020203" pitchFamily="34" charset="0"/>
              </a:rPr>
              <a:t>Η</a:t>
            </a:r>
            <a:r>
              <a:rPr lang="es-ES" b="1" dirty="0" smtClean="0">
                <a:solidFill>
                  <a:srgbClr val="29BB89"/>
                </a:solidFill>
                <a:latin typeface="Segoe UI" panose="020B0502040204020203" pitchFamily="34" charset="0"/>
                <a:cs typeface="Segoe UI" panose="020B0502040204020203" pitchFamily="34" charset="0"/>
              </a:rPr>
              <a:t>ΤΕΣ </a:t>
            </a:r>
            <a:r>
              <a:rPr lang="es-ES" b="1" dirty="0">
                <a:solidFill>
                  <a:srgbClr val="29BB89"/>
                </a:solidFill>
                <a:latin typeface="Segoe UI" panose="020B0502040204020203" pitchFamily="34" charset="0"/>
                <a:cs typeface="Segoe UI" panose="020B0502040204020203" pitchFamily="34" charset="0"/>
              </a:rPr>
              <a:t>ΓΗΣ ΚΑΙ </a:t>
            </a:r>
            <a:r>
              <a:rPr lang="es-ES" b="1" dirty="0" smtClean="0">
                <a:solidFill>
                  <a:srgbClr val="29BB89"/>
                </a:solidFill>
                <a:latin typeface="Segoe UI" panose="020B0502040204020203" pitchFamily="34" charset="0"/>
                <a:cs typeface="Segoe UI" panose="020B0502040204020203" pitchFamily="34" charset="0"/>
              </a:rPr>
              <a:t>ΚΑΤΑΣΚΕΥΑΣΤ</a:t>
            </a:r>
            <a:r>
              <a:rPr lang="el-GR" b="1" dirty="0" smtClean="0">
                <a:solidFill>
                  <a:srgbClr val="29BB89"/>
                </a:solidFill>
                <a:latin typeface="Segoe UI" panose="020B0502040204020203" pitchFamily="34" charset="0"/>
                <a:cs typeface="Segoe UI" panose="020B0502040204020203" pitchFamily="34" charset="0"/>
              </a:rPr>
              <a:t>Ε</a:t>
            </a:r>
            <a:r>
              <a:rPr lang="es-ES" b="1" dirty="0" smtClean="0">
                <a:solidFill>
                  <a:srgbClr val="29BB89"/>
                </a:solidFill>
                <a:latin typeface="Segoe UI" panose="020B0502040204020203" pitchFamily="34" charset="0"/>
                <a:cs typeface="Segoe UI" panose="020B0502040204020203" pitchFamily="34" charset="0"/>
              </a:rPr>
              <a:t>Σ</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4DB03C9-D404-4F0F-9010-E1718371A309}"/>
              </a:ext>
            </a:extLst>
          </p:cNvPr>
          <p:cNvSpPr txBox="1">
            <a:spLocks noGrp="1"/>
          </p:cNvSpPr>
          <p:nvPr/>
        </p:nvSpPr>
        <p:spPr>
          <a:xfrm>
            <a:off x="4681049" y="3091373"/>
            <a:ext cx="6736322"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Η συμμετοχή των κοινοτήτων στην ιδιοκτησία και τη λειτουργία των έργων ανανεώσιμων πηγών ενέργειας πρόκειται να αυξηθεί.  Οι ιδιοκτήτες γης που επιθυμούν να αναπτύξουν έργα στη γη τους μπορεί να επιθυμούν να εξετάσουν τη συμμετοχή της τοπικής κοινότητας στην ιδιοκτησία του έργου, είτε μέσω πλήρους ιδιοκτησίας είτε μέσω συμμετοχής στο έργο.</a:t>
            </a:r>
          </a:p>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cs typeface="Segoe UI" panose="020B0502040204020203" pitchFamily="34" charset="0"/>
              </a:rPr>
              <a:t>Είτε τα έργα ανήκουν εξ ολοκλήρου στην κοινότητα είτε η ιδιοκτησία μοιράζεται με έναν εργολάβο ή ιδιοκτήτη γης, η ατομική συμμετοχή σε έναν συνεταιρισμό Energy4All ξεκινά συνήθως από 250 λίρες, οπότε σχεδόν όλοι μπορούν να ενταχθούν σε έναν συνεταιρισμό πράσινης ενέργειας και η μέγιστη νόμιμη επένδυση είναι 100.000 λίρες. Στη συνέχεια, ο συνεταιρισμός κατασκευάζει ή αγοράζει ένα μερίδιο του έργου παραγωγής και τα μέλη λαμβάνουν μια δίκαιη απόδοση της επένδυσής τους από την πώληση πράσινης ηλεκτρικής ενέργειας, ενώ μέρος των κερδών χορηγείται επίσης σε ένα κοινοτικό ταμείο.</a:t>
            </a:r>
          </a:p>
        </p:txBody>
      </p:sp>
      <p:sp>
        <p:nvSpPr>
          <p:cNvPr id="19" name="Google Shape;883;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71015F1-1D56-4008-8562-3BD70D1E34C1}"/>
              </a:ext>
            </a:extLst>
          </p:cNvPr>
          <p:cNvSpPr/>
          <p:nvPr/>
        </p:nvSpPr>
        <p:spPr>
          <a:xfrm>
            <a:off x="4495949" y="17228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D6B5B3C-6127-497F-9798-6B41F00584A9}"/>
              </a:ext>
            </a:extLst>
          </p:cNvPr>
          <p:cNvSpPr/>
          <p:nvPr/>
        </p:nvSpPr>
        <p:spPr>
          <a:xfrm>
            <a:off x="4466232" y="2854618"/>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2"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EA7CF709-8830-4F32-9055-00DC14A2DB88}"/>
              </a:ext>
            </a:extLst>
          </p:cNvPr>
          <p:cNvSpPr txBox="1">
            <a:spLocks noGrp="1"/>
          </p:cNvSpPr>
          <p:nvPr/>
        </p:nvSpPr>
        <p:spPr>
          <a:xfrm>
            <a:off x="922004" y="1157624"/>
            <a:ext cx="312024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https://energy4all.co.uk/ </a:t>
            </a:r>
          </a:p>
        </p:txBody>
      </p:sp>
      <p:pic>
        <p:nvPicPr>
          <p:cNvPr id="5" name="Imagen 4" descr="Logotipo, nombre de la empresa&#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74F2AD68-2574-4153-A9DA-1A18D7A30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15" y="2636378"/>
            <a:ext cx="2981325" cy="1943100"/>
          </a:xfrm>
          <a:prstGeom prst="rect">
            <a:avLst/>
          </a:prstGeom>
        </p:spPr>
      </p:pic>
    </p:spTree>
    <p:extLst>
      <p:ext uri="{BB962C8B-B14F-4D97-AF65-F5344CB8AC3E}">
        <p14:creationId xmlns:p14="http://schemas.microsoft.com/office/powerpoint/2010/main" val="2820094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84DB3CE-A7D2-484B-B8AB-8069DFCE4259}"/>
              </a:ext>
            </a:extLst>
          </p:cNvPr>
          <p:cNvSpPr txBox="1">
            <a:spLocks noGrp="1"/>
          </p:cNvSpPr>
          <p:nvPr/>
        </p:nvSpPr>
        <p:spPr>
          <a:xfrm>
            <a:off x="911431" y="501668"/>
            <a:ext cx="608021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a:t>
            </a:r>
          </a:p>
        </p:txBody>
      </p:sp>
      <p:sp>
        <p:nvSpPr>
          <p:cNvPr id="12" name="Google Shape;876;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ED9C09-5921-401E-A5C3-0DE7AD1DBF7A}"/>
              </a:ext>
            </a:extLst>
          </p:cNvPr>
          <p:cNvSpPr txBox="1">
            <a:spLocks noGrp="1"/>
          </p:cNvSpPr>
          <p:nvPr/>
        </p:nvSpPr>
        <p:spPr>
          <a:xfrm>
            <a:off x="4117534" y="833230"/>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sz="2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ΟΡΙΣΜΈΝΟΙ ΣΥΝΕΤΑΙΡΙΣΜΟΊ ΤΟΥ ΟΜΊΛΟΥ</a:t>
            </a:r>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D93EB17-9EDA-4C6B-A54F-19E34550D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FD2B428-1BC9-492A-9AA8-429367A849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hyp="http://schemas.microsoft.com/office/drawing/2018/hyperlinkcolor"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2"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EA7CF709-8830-4F32-9055-00DC14A2DB88}"/>
              </a:ext>
            </a:extLst>
          </p:cNvPr>
          <p:cNvSpPr txBox="1">
            <a:spLocks noGrp="1"/>
          </p:cNvSpPr>
          <p:nvPr/>
        </p:nvSpPr>
        <p:spPr>
          <a:xfrm>
            <a:off x="922004" y="1157624"/>
            <a:ext cx="312024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xmlns:p14="http://schemas.microsoft.com/office/powerpoint/2010/main" xmlns:a14="http://schemas.microsoft.com/office/drawing/2010/main" xmlns:asvg="http://schemas.microsoft.com/office/drawing/2016/SVG/main" xmlns:a16="http://schemas.microsoft.com/office/drawing/2014/main" xmlns="" val="tx"/>
                    </a:ext>
                  </a:extLst>
                </a:hlinkClick>
              </a:rPr>
              <a:t>https://energy4all.co.uk/ </a:t>
            </a:r>
          </a:p>
        </p:txBody>
      </p:sp>
      <p:pic>
        <p:nvPicPr>
          <p:cNvPr id="6" name="Imagen 5" descr="The Schools’ Energy Co-operative&#10;&#10;&#10;Descripción generada automáticamente con confianza media">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EF1AA36-B994-4A3E-AA03-9B2031420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555" y="1827117"/>
            <a:ext cx="3192170" cy="1773427"/>
          </a:xfrm>
          <a:prstGeom prst="rect">
            <a:avLst/>
          </a:prstGeom>
        </p:spPr>
      </p:pic>
      <p:sp>
        <p:nvSpPr>
          <p:cNvPr id="17"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7F4D6281-E827-4411-A0C6-7A03E2B81C91}"/>
              </a:ext>
            </a:extLst>
          </p:cNvPr>
          <p:cNvSpPr txBox="1">
            <a:spLocks noGrp="1"/>
          </p:cNvSpPr>
          <p:nvPr/>
        </p:nvSpPr>
        <p:spPr>
          <a:xfrm>
            <a:off x="438015" y="3505671"/>
            <a:ext cx="3899112" cy="744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s-ES" dirty="0">
                <a:latin typeface="Segoe UI" panose="020B0502040204020203" pitchFamily="34" charset="0"/>
                <a:cs typeface="Segoe UI" panose="020B0502040204020203" pitchFamily="34" charset="0"/>
              </a:rPr>
              <a:t>Ο </a:t>
            </a:r>
            <a:r>
              <a:rPr lang="es-ES" dirty="0" err="1">
                <a:latin typeface="Segoe UI" panose="020B0502040204020203" pitchFamily="34" charset="0"/>
                <a:cs typeface="Segoe UI" panose="020B0502040204020203" pitchFamily="34" charset="0"/>
              </a:rPr>
              <a:t>Σχολικός </a:t>
            </a:r>
            <a:r>
              <a:rPr lang="es-ES" dirty="0">
                <a:latin typeface="Segoe UI" panose="020B0502040204020203" pitchFamily="34" charset="0"/>
                <a:cs typeface="Segoe UI" panose="020B0502040204020203" pitchFamily="34" charset="0"/>
              </a:rPr>
              <a:t>Ενεργειακός Συνεταιρισμός</a:t>
            </a:r>
            <a:endParaRPr lang="en-GB" dirty="0">
              <a:latin typeface="Segoe UI" panose="020B0502040204020203" pitchFamily="34" charset="0"/>
              <a:cs typeface="Segoe UI" panose="020B0502040204020203" pitchFamily="34" charset="0"/>
            </a:endParaRPr>
          </a:p>
        </p:txBody>
      </p:sp>
      <p:pic>
        <p:nvPicPr>
          <p:cNvPr id="8" name="Imagen 7" descr="Un grupo de personas de pie sobre pasto&#10;&#10;Descripción generada automáticamente con confianza baja">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2B42489-1A12-4E35-9175-6165058DCA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6637" y="1798718"/>
            <a:ext cx="2934508" cy="1630282"/>
          </a:xfrm>
          <a:prstGeom prst="rect">
            <a:avLst/>
          </a:prstGeom>
        </p:spPr>
      </p:pic>
      <p:sp>
        <p:nvSpPr>
          <p:cNvPr id="21" name="Google Shape;877;p37">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3A1290A3-8957-4F66-9D3E-322624573E8C}"/>
              </a:ext>
            </a:extLst>
          </p:cNvPr>
          <p:cNvSpPr txBox="1">
            <a:spLocks noGrp="1"/>
          </p:cNvSpPr>
          <p:nvPr/>
        </p:nvSpPr>
        <p:spPr>
          <a:xfrm>
            <a:off x="4722568" y="3377297"/>
            <a:ext cx="3061660" cy="364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s-ES" dirty="0">
                <a:latin typeface="Segoe UI" panose="020B0502040204020203" pitchFamily="34" charset="0"/>
                <a:cs typeface="Segoe UI" panose="020B0502040204020203" pitchFamily="34" charset="0"/>
              </a:rPr>
              <a:t>West </a:t>
            </a:r>
            <a:r>
              <a:rPr lang="es-ES" dirty="0" err="1">
                <a:latin typeface="Segoe UI" panose="020B0502040204020203" pitchFamily="34" charset="0"/>
                <a:cs typeface="Segoe UI" panose="020B0502040204020203" pitchFamily="34" charset="0"/>
              </a:rPr>
              <a:t>Solent </a:t>
            </a:r>
            <a:r>
              <a:rPr lang="es-ES" dirty="0">
                <a:latin typeface="Segoe UI" panose="020B0502040204020203" pitchFamily="34" charset="0"/>
                <a:cs typeface="Segoe UI" panose="020B0502040204020203" pitchFamily="34" charset="0"/>
              </a:rPr>
              <a:t>Solar Cooperative</a:t>
            </a:r>
            <a:endParaRPr lang="en-GB" dirty="0">
              <a:latin typeface="Segoe UI" panose="020B0502040204020203" pitchFamily="34" charset="0"/>
              <a:cs typeface="Segoe UI" panose="020B0502040204020203" pitchFamily="34" charset="0"/>
            </a:endParaRPr>
          </a:p>
        </p:txBody>
      </p:sp>
      <p:sp>
        <p:nvSpPr>
          <p:cNvPr id="23" name="CuadroTexto 22">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BA8B16EB-E7B1-4F83-9F0D-D1ADDBB73323}"/>
              </a:ext>
            </a:extLst>
          </p:cNvPr>
          <p:cNvSpPr txBox="1"/>
          <p:nvPr/>
        </p:nvSpPr>
        <p:spPr>
          <a:xfrm>
            <a:off x="8379562" y="3429000"/>
            <a:ext cx="3812437" cy="307777"/>
          </a:xfrm>
          <a:prstGeom prst="rect">
            <a:avLst/>
          </a:prstGeom>
          <a:noFill/>
        </p:spPr>
        <p:txBody>
          <a:bodyPr wrap="square">
            <a:spAutoFit/>
          </a:bodyPr>
          <a:lstStyle/>
          <a:p>
            <a:r>
              <a:rPr lang="en-GB" sz="1400" dirty="0">
                <a:solidFill>
                  <a:schemeClr val="bg1"/>
                </a:solidFill>
                <a:latin typeface="Segoe UI" panose="020B0502040204020203" pitchFamily="34" charset="0"/>
                <a:cs typeface="Segoe UI" panose="020B0502040204020203" pitchFamily="34" charset="0"/>
              </a:rPr>
              <a:t>Συνεταιρισμός αιολικής ενέργειας Drumlin</a:t>
            </a:r>
          </a:p>
        </p:txBody>
      </p:sp>
      <p:pic>
        <p:nvPicPr>
          <p:cNvPr id="11" name="Imagen 10">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041CF50D-687C-4956-8264-81DAAE512FC3}"/>
              </a:ext>
            </a:extLst>
          </p:cNvPr>
          <p:cNvPicPr>
            <a:picLocks noChangeAspect="1"/>
          </p:cNvPicPr>
          <p:nvPr/>
        </p:nvPicPr>
        <p:blipFill rotWithShape="1">
          <a:blip r:embed="rId10"/>
          <a:srcRect l="18282" t="20943" r="42654" b="15059"/>
          <a:stretch/>
        </p:blipFill>
        <p:spPr>
          <a:xfrm>
            <a:off x="8205401" y="3767554"/>
            <a:ext cx="3219848" cy="2965705"/>
          </a:xfrm>
          <a:prstGeom prst="rect">
            <a:avLst/>
          </a:prstGeom>
        </p:spPr>
      </p:pic>
      <p:pic>
        <p:nvPicPr>
          <p:cNvPr id="24" name="Imagen 23" descr="Un grupo de personas posando junto a un perro&#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F4EF9380-7058-4B22-87E3-6F764434BB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8385" y="1798718"/>
            <a:ext cx="2934508" cy="1630282"/>
          </a:xfrm>
          <a:prstGeom prst="rect">
            <a:avLst/>
          </a:prstGeom>
        </p:spPr>
      </p:pic>
      <p:pic>
        <p:nvPicPr>
          <p:cNvPr id="27" name="Imagen 26" descr="Un grupo de personas de pie&#10;&#10;Descripción generada automáticamente">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98D0B56D-A8EB-4840-9BD3-2E84625929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75141" y="3842190"/>
            <a:ext cx="2857500" cy="2076450"/>
          </a:xfrm>
          <a:prstGeom prst="rect">
            <a:avLst/>
          </a:prstGeom>
        </p:spPr>
      </p:pic>
      <p:sp>
        <p:nvSpPr>
          <p:cNvPr id="34" name="CuadroTexto 3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565D121B-0F22-4C0D-8F4D-C675532BB793}"/>
              </a:ext>
            </a:extLst>
          </p:cNvPr>
          <p:cNvSpPr txBox="1"/>
          <p:nvPr/>
        </p:nvSpPr>
        <p:spPr>
          <a:xfrm>
            <a:off x="3696615" y="6183652"/>
            <a:ext cx="4682947" cy="276999"/>
          </a:xfrm>
          <a:prstGeom prst="rect">
            <a:avLst/>
          </a:prstGeom>
          <a:noFill/>
        </p:spPr>
        <p:txBody>
          <a:bodyPr wrap="square">
            <a:spAutoFit/>
          </a:bodyPr>
          <a:lstStyle/>
          <a:p>
            <a:r>
              <a:rPr lang="en-GB" sz="1200" dirty="0">
                <a:solidFill>
                  <a:schemeClr val="bg1"/>
                </a:solidFill>
                <a:latin typeface="Segoe UI" panose="020B0502040204020203" pitchFamily="34" charset="0"/>
                <a:cs typeface="Segoe UI" panose="020B0502040204020203" pitchFamily="34" charset="0"/>
              </a:rPr>
              <a:t>Συνεταιρισμός Springbok Sustainable Wood Heat Co-operative</a:t>
            </a:r>
          </a:p>
        </p:txBody>
      </p:sp>
      <p:pic>
        <p:nvPicPr>
          <p:cNvPr id="31" name="Imagen 30">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asvg="http://schemas.microsoft.com/office/drawing/2016/SVG/main" xmlns="" id="{26C3D985-BD4E-49DE-9BAC-3B2DA37DAE73}"/>
              </a:ext>
            </a:extLst>
          </p:cNvPr>
          <p:cNvPicPr>
            <a:picLocks noChangeAspect="1"/>
          </p:cNvPicPr>
          <p:nvPr/>
        </p:nvPicPr>
        <p:blipFill rotWithShape="1">
          <a:blip r:embed="rId13"/>
          <a:srcRect l="9923" t="24287" r="10923" b="9666"/>
          <a:stretch/>
        </p:blipFill>
        <p:spPr>
          <a:xfrm>
            <a:off x="331076" y="3965368"/>
            <a:ext cx="4302101" cy="2018230"/>
          </a:xfrm>
          <a:prstGeom prst="rect">
            <a:avLst/>
          </a:prstGeom>
        </p:spPr>
      </p:pic>
    </p:spTree>
    <p:extLst>
      <p:ext uri="{BB962C8B-B14F-4D97-AF65-F5344CB8AC3E}">
        <p14:creationId xmlns:p14="http://schemas.microsoft.com/office/powerpoint/2010/main" val="366822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5775</TotalTime>
  <Words>1688</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Abel</vt:lpstr>
      <vt:lpstr>Arial</vt:lpstr>
      <vt:lpstr>Calibri</vt:lpstr>
      <vt:lpstr>Calibri Light</vt:lpstr>
      <vt:lpstr>Fjalla One</vt:lpstr>
      <vt:lpstr>Grandview</vt:lpstr>
      <vt:lpstr>Segoe UI</vt:lpstr>
      <vt:lpstr>Source Sans Pro</vt:lpstr>
      <vt:lpstr>Source Sans Pro Bold</vt:lpstr>
      <vt:lpstr>Office Theme</vt:lpstr>
      <vt:lpstr>IO1: Πρόγραμμα ενδοϋπηρεσιακής κατάρτισης Ενότητα 4: Βέλτιστες πρακτικές για την κυκλική οικονομία και την κοινωνική επιχειρηματικότητα- PPT3</vt:lpstr>
      <vt:lpstr>Ενότητα 2: Περιεχόμενα</vt:lpstr>
      <vt:lpstr>ΣΤΟΧΟΙ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keywords>, docId:9D53C102B8B1067FE029DCA944F2EF0C</cp:keywords>
  <cp:lastModifiedBy>Alexandros</cp:lastModifiedBy>
  <cp:revision>254</cp:revision>
  <dcterms:created xsi:type="dcterms:W3CDTF">2021-04-20T08:47:25Z</dcterms:created>
  <dcterms:modified xsi:type="dcterms:W3CDTF">2023-05-16T12:50:00Z</dcterms:modified>
</cp:coreProperties>
</file>