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Abel" panose="020B0604020202020204" charset="0"/>
      <p:regular r:id="rId24"/>
    </p:embeddedFont>
    <p:embeddedFont>
      <p:font typeface="Quattrocento Sans"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yuexWifZwXxNZ7QI+nX3VCgQA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4267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37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95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20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0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16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77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04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10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57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45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4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4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5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33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56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56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10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1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59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13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spigoladors.cat/en/"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spigoladors.cat/en/"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spigoladors.cat/en/"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6W9ec1HK4UE" TargetMode="Externa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karabeleko.org/"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karabeleko.org/"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karabeleko.org/"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karabeleko.org/"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karabeleko.org/"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spigoladors.cat/en/"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spigoladors.cat/en/" TargetMode="Externa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3013" y="4760111"/>
            <a:ext cx="5585974" cy="9373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Πρόγραμμα ενδοϋπηρεσιακής κατάρτισης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Ενότητα 4: Βέλτιστες πρακτικές για την κυκλική οικονομία και την κοινωνική επιχειρηματικότητα- PPT1</a:t>
            </a:r>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5" name="Google Shape;195;p10"/>
          <p:cNvSpPr txBox="1"/>
          <p:nvPr/>
        </p:nvSpPr>
        <p:spPr>
          <a:xfrm>
            <a:off x="911431" y="501668"/>
            <a:ext cx="8387314"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Espigoladors (Καταλονία, Ισπανία)</a:t>
            </a:r>
            <a:endParaRPr/>
          </a:p>
        </p:txBody>
      </p:sp>
      <p:sp>
        <p:nvSpPr>
          <p:cNvPr id="196" name="Google Shape;196;p10"/>
          <p:cNvSpPr txBox="1"/>
          <p:nvPr/>
        </p:nvSpPr>
        <p:spPr>
          <a:xfrm>
            <a:off x="4686844" y="2154394"/>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a:solidFill>
                  <a:schemeClr val="lt1"/>
                </a:solidFill>
                <a:latin typeface="Quattrocento Sans"/>
                <a:ea typeface="Quattrocento Sans"/>
                <a:cs typeface="Quattrocento Sans"/>
                <a:sym typeface="Quattrocento Sans"/>
              </a:rPr>
              <a:t>Στο Espigoladors, θέλουν να ανακτήσουν και να αξιοποιήσουν τη δραστηριότητα της συλλογής, μια αρχαία πρακτική με προγονικές ρίζες που συνίσταται στη συγκομιδή και συλλογή, μέσω μιας συμφωνίας με τον αγρότη, φρούτων και λαχανικών που απορρίπτονται από την εμπορική αγορά λόγω πλεονάζουσας παραγωγής, μείωσης των πωλήσεων ή αισθητικών ζητημάτων.</a:t>
            </a:r>
            <a:endParaRPr/>
          </a:p>
          <a:p>
            <a:pPr marL="0" marR="0" lvl="0" indent="0" algn="just" rtl="0">
              <a:lnSpc>
                <a:spcPct val="100000"/>
              </a:lnSpc>
              <a:spcBef>
                <a:spcPts val="0"/>
              </a:spcBef>
              <a:spcAft>
                <a:spcPts val="0"/>
              </a:spcAft>
              <a:buClr>
                <a:schemeClr val="dk1"/>
              </a:buClr>
              <a:buSzPts val="1100"/>
              <a:buFont typeface="Arial"/>
              <a:buNone/>
            </a:pPr>
            <a:endParaRPr sz="1600" b="0" i="0" u="none" strike="noStrike" cap="none">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a:solidFill>
                  <a:schemeClr val="lt1"/>
                </a:solidFill>
                <a:latin typeface="Quattrocento Sans"/>
                <a:ea typeface="Quattrocento Sans"/>
                <a:cs typeface="Quattrocento Sans"/>
                <a:sym typeface="Quattrocento Sans"/>
              </a:rPr>
              <a:t>Έτσι, συμβάλλουν στη μείωση της σπατάλης και των απωλειών τροφίμων, καθιστώντας παράλληλα ορατό το έργο του πρωτογενούς τομέα, καθώς και στην ευαισθητοποίηση σχετικά με την αξία των τροφίμων.</a:t>
            </a:r>
            <a:endParaRPr/>
          </a:p>
          <a:p>
            <a:pPr marL="0" marR="0" lvl="0" indent="0" algn="just" rtl="0">
              <a:lnSpc>
                <a:spcPct val="100000"/>
              </a:lnSpc>
              <a:spcBef>
                <a:spcPts val="0"/>
              </a:spcBef>
              <a:spcAft>
                <a:spcPts val="0"/>
              </a:spcAft>
              <a:buClr>
                <a:schemeClr val="dk1"/>
              </a:buClr>
              <a:buSzPts val="1100"/>
              <a:buFont typeface="Arial"/>
              <a:buNone/>
            </a:pPr>
            <a:endParaRPr sz="1600" b="0" i="0" u="none" strike="noStrike" cap="none">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a:solidFill>
                  <a:schemeClr val="lt1"/>
                </a:solidFill>
                <a:latin typeface="Quattrocento Sans"/>
                <a:ea typeface="Quattrocento Sans"/>
                <a:cs typeface="Quattrocento Sans"/>
                <a:sym typeface="Quattrocento Sans"/>
              </a:rPr>
              <a:t>Οργανώνουν συλλογές απευθείας στα χωράφια των τροφίμων που δεν μπορούν να πωληθούν και τα διανέμουμε σε κοινωνικούς φορείς, προκειμένου να παρέχουμε πρόσβαση σε υγιεινά και θρεπτικά τρόφιμα σε άτομα που βρίσκονται σε ευάλωτες καταστάσεις.</a:t>
            </a:r>
            <a:endParaRPr/>
          </a:p>
        </p:txBody>
      </p:sp>
      <p:pic>
        <p:nvPicPr>
          <p:cNvPr id="198" name="Google Shape;198;p10"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00" name="Google Shape;200;p10"/>
          <p:cNvSpPr txBox="1"/>
          <p:nvPr/>
        </p:nvSpPr>
        <p:spPr>
          <a:xfrm>
            <a:off x="922004" y="1157624"/>
            <a:ext cx="349525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https://espigoladors.cat/en/ </a:t>
            </a:r>
            <a:endParaRPr sz="2000" b="0" i="0" u="none" strike="noStrike" cap="none">
              <a:solidFill>
                <a:srgbClr val="04B9D9"/>
              </a:solidFill>
              <a:latin typeface="Arial"/>
              <a:ea typeface="Arial"/>
              <a:cs typeface="Arial"/>
              <a:sym typeface="Arial"/>
            </a:endParaRPr>
          </a:p>
        </p:txBody>
      </p:sp>
      <p:pic>
        <p:nvPicPr>
          <p:cNvPr id="201" name="Google Shape;201;p10"/>
          <p:cNvPicPr preferRelativeResize="0"/>
          <p:nvPr/>
        </p:nvPicPr>
        <p:blipFill rotWithShape="1">
          <a:blip r:embed="rId7">
            <a:alphaModFix/>
          </a:blip>
          <a:srcRect/>
          <a:stretch/>
        </p:blipFill>
        <p:spPr>
          <a:xfrm>
            <a:off x="1235259" y="4624782"/>
            <a:ext cx="2430931" cy="1468984"/>
          </a:xfrm>
          <a:prstGeom prst="rect">
            <a:avLst/>
          </a:prstGeom>
          <a:noFill/>
          <a:ln>
            <a:noFill/>
          </a:ln>
        </p:spPr>
      </p:pic>
      <p:sp>
        <p:nvSpPr>
          <p:cNvPr id="202" name="Google Shape;202;p10"/>
          <p:cNvSpPr txBox="1"/>
          <p:nvPr/>
        </p:nvSpPr>
        <p:spPr>
          <a:xfrm>
            <a:off x="6862195" y="1697048"/>
            <a:ext cx="2225534"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chemeClr val="lt1"/>
                </a:solidFill>
                <a:latin typeface="Quattrocento Sans"/>
                <a:ea typeface="Quattrocento Sans"/>
                <a:cs typeface="Quattrocento Sans"/>
                <a:sym typeface="Quattrocento Sans"/>
              </a:rPr>
              <a:t>GLEANINGS</a:t>
            </a:r>
            <a:endParaRPr/>
          </a:p>
        </p:txBody>
      </p:sp>
      <p:pic>
        <p:nvPicPr>
          <p:cNvPr id="203" name="Google Shape;203;p10"/>
          <p:cNvPicPr preferRelativeResize="0"/>
          <p:nvPr/>
        </p:nvPicPr>
        <p:blipFill rotWithShape="1">
          <a:blip r:embed="rId8">
            <a:alphaModFix/>
          </a:blip>
          <a:srcRect t="7526"/>
          <a:stretch/>
        </p:blipFill>
        <p:spPr>
          <a:xfrm>
            <a:off x="1266388" y="1968627"/>
            <a:ext cx="2368675" cy="25561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9" name="Google Shape;209;p11"/>
          <p:cNvSpPr txBox="1"/>
          <p:nvPr/>
        </p:nvSpPr>
        <p:spPr>
          <a:xfrm>
            <a:off x="4746582" y="4274499"/>
            <a:ext cx="6548982"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Ένα ΔΙΚΤΥΟ τοπικών γεωργικών εκμεταλλεύσεων και εθελοντών</a:t>
            </a:r>
            <a:endParaRPr/>
          </a:p>
        </p:txBody>
      </p:sp>
      <p:sp>
        <p:nvSpPr>
          <p:cNvPr id="210" name="Google Shape;210;p11"/>
          <p:cNvSpPr txBox="1"/>
          <p:nvPr/>
        </p:nvSpPr>
        <p:spPr>
          <a:xfrm>
            <a:off x="4746582" y="4661237"/>
            <a:ext cx="6437232"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Παίρνουν περίεργους, συμβιβασμένους ανθρώπους με προθυμία να μάθουν, που θέλουν να συμβάλουν στον αγώνα για καλύτερη χρήση των τροφίμων, που θέλουν να μοιραστούν εμπειρίες και να δουλέψουν πρακτικά με τη γη.</a:t>
            </a:r>
            <a:endParaRPr/>
          </a:p>
          <a:p>
            <a:pPr marL="0" marR="0" lvl="0" indent="0" algn="l" rtl="0">
              <a:lnSpc>
                <a:spcPct val="100000"/>
              </a:lnSpc>
              <a:spcBef>
                <a:spcPts val="0"/>
              </a:spcBef>
              <a:spcAft>
                <a:spcPts val="0"/>
              </a:spcAft>
              <a:buClr>
                <a:schemeClr val="dk1"/>
              </a:buClr>
              <a:buSzPts val="1100"/>
              <a:buFont typeface="Abel"/>
              <a:buNone/>
            </a:pPr>
            <a:endParaRPr sz="1400" b="0" i="0" u="none" strike="noStrike" cap="none">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Αναζητούμε αγρότες που θέλουν να συμβάλουν σε μια καλύτερη χρήση των τροφίμων μαζί τους, εφαρμόζοντας μια συνεκτική λύση με το περιβάλλον και το κοινωνικό πλαίσιο.</a:t>
            </a:r>
            <a:endParaRPr/>
          </a:p>
        </p:txBody>
      </p:sp>
      <p:sp>
        <p:nvSpPr>
          <p:cNvPr id="211" name="Google Shape;211;p11"/>
          <p:cNvSpPr txBox="1"/>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ΔΈΣΜΕΥΣΗ ΜΕ ΤΟΥΣ ΣΤΌΧΟΥΣ ΒΙΏΣΙΜΗΣ ΑΝΆΠΤΥΞΗΣ (ΣΒΑ)</a:t>
            </a:r>
            <a:endParaRPr/>
          </a:p>
        </p:txBody>
      </p:sp>
      <p:sp>
        <p:nvSpPr>
          <p:cNvPr id="212" name="Google Shape;212;p11"/>
          <p:cNvSpPr txBox="1"/>
          <p:nvPr/>
        </p:nvSpPr>
        <p:spPr>
          <a:xfrm>
            <a:off x="4709142" y="1844665"/>
            <a:ext cx="6815966"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400" b="0" i="0" u="none" strike="noStrike" cap="none">
                <a:solidFill>
                  <a:schemeClr val="lt1"/>
                </a:solidFill>
                <a:latin typeface="Quattrocento Sans"/>
                <a:ea typeface="Quattrocento Sans"/>
                <a:cs typeface="Quattrocento Sans"/>
                <a:sym typeface="Quattrocento Sans"/>
              </a:rPr>
              <a:t>Οι δράσεις που προωθούνται από τους Espigoladors είναι ευθυγραμμισμένες με ορισμένους από τους Στόχους Βιώσιμης Ανάπτυξης, οι οποίοι εγκρίθηκαν το 2015 από τα Ηνωμένα Έθνη για την εξάλειψη της φτώχειας, την προστασία του πλανήτη και την εξασφάλιση ευημερίας για όλους, στο πλαίσιο μιας νέας παγκόσμιας ατζέντας για την ανάπτυξη της βιωσιμότητας.</a:t>
            </a:r>
            <a:endParaRPr/>
          </a:p>
        </p:txBody>
      </p:sp>
      <p:sp>
        <p:nvSpPr>
          <p:cNvPr id="213" name="Google Shape;213;p11"/>
          <p:cNvSpPr txBox="1"/>
          <p:nvPr/>
        </p:nvSpPr>
        <p:spPr>
          <a:xfrm>
            <a:off x="4746582" y="2946890"/>
            <a:ext cx="5311816"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ΚΥΚΛΙΚΉ ΟΙΚΟΝΟΜΊΑ</a:t>
            </a:r>
            <a:endParaRPr/>
          </a:p>
        </p:txBody>
      </p:sp>
      <p:sp>
        <p:nvSpPr>
          <p:cNvPr id="214" name="Google Shape;214;p11"/>
          <p:cNvSpPr txBox="1"/>
          <p:nvPr/>
        </p:nvSpPr>
        <p:spPr>
          <a:xfrm>
            <a:off x="4746582" y="3258373"/>
            <a:ext cx="6736322"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lt1"/>
                </a:solidFill>
                <a:latin typeface="Quattrocento Sans"/>
                <a:ea typeface="Quattrocento Sans"/>
                <a:cs typeface="Quattrocento Sans"/>
                <a:sym typeface="Quattrocento Sans"/>
              </a:rPr>
              <a:t>Ταυτόχρονα, το μοντέλο Espigoladors είναι στενά συνδεδεμένο με τις αρχές της κυκλικής οικονομίας, μιας νέας αλλαγής παραδείγματος που στοχεύει στην παράταση της διάρκειας ζωής των προϊόντων και τη μεγιστοποίηση της χρήσης τους, μειώνοντας παράλληλα τη δημιουργία αποβλήτων.</a:t>
            </a:r>
            <a:endParaRPr/>
          </a:p>
        </p:txBody>
      </p:sp>
      <p:sp>
        <p:nvSpPr>
          <p:cNvPr id="215" name="Google Shape;215;p11"/>
          <p:cNvSpPr/>
          <p:nvPr/>
        </p:nvSpPr>
        <p:spPr>
          <a:xfrm>
            <a:off x="4495949" y="1722830"/>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1"/>
          <p:cNvSpPr/>
          <p:nvPr/>
        </p:nvSpPr>
        <p:spPr>
          <a:xfrm>
            <a:off x="4495945" y="3054511"/>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1"/>
          <p:cNvSpPr/>
          <p:nvPr/>
        </p:nvSpPr>
        <p:spPr>
          <a:xfrm>
            <a:off x="4413966" y="4386192"/>
            <a:ext cx="185100" cy="185100"/>
          </a:xfrm>
          <a:prstGeom prst="ellipse">
            <a:avLst/>
          </a:prstGeom>
          <a:solidFill>
            <a:srgbClr val="FF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1"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20" name="Google Shape;220;p11"/>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21" name="Google Shape;221;p11"/>
          <p:cNvSpPr txBox="1"/>
          <p:nvPr/>
        </p:nvSpPr>
        <p:spPr>
          <a:xfrm>
            <a:off x="911431" y="501668"/>
            <a:ext cx="8387314"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Espigoladors (Καταλονία, Ισπανία)</a:t>
            </a:r>
            <a:endParaRPr/>
          </a:p>
        </p:txBody>
      </p:sp>
      <p:sp>
        <p:nvSpPr>
          <p:cNvPr id="222" name="Google Shape;222;p11"/>
          <p:cNvSpPr txBox="1"/>
          <p:nvPr/>
        </p:nvSpPr>
        <p:spPr>
          <a:xfrm>
            <a:off x="666892" y="1157624"/>
            <a:ext cx="3567484"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https://espigoladors.cat/en/ </a:t>
            </a:r>
            <a:endParaRPr sz="2000" b="0" i="0" u="none" strike="noStrike" cap="none">
              <a:solidFill>
                <a:srgbClr val="04B9D9"/>
              </a:solidFill>
              <a:latin typeface="Arial"/>
              <a:ea typeface="Arial"/>
              <a:cs typeface="Arial"/>
              <a:sym typeface="Arial"/>
            </a:endParaRPr>
          </a:p>
        </p:txBody>
      </p:sp>
      <p:pic>
        <p:nvPicPr>
          <p:cNvPr id="223" name="Google Shape;223;p11"/>
          <p:cNvPicPr preferRelativeResize="0"/>
          <p:nvPr/>
        </p:nvPicPr>
        <p:blipFill rotWithShape="1">
          <a:blip r:embed="rId7">
            <a:alphaModFix/>
          </a:blip>
          <a:srcRect l="50000" t="35378" r="8126" b="18754"/>
          <a:stretch/>
        </p:blipFill>
        <p:spPr>
          <a:xfrm>
            <a:off x="494924" y="1785843"/>
            <a:ext cx="3657089" cy="2252289"/>
          </a:xfrm>
          <a:prstGeom prst="rect">
            <a:avLst/>
          </a:prstGeom>
          <a:noFill/>
          <a:ln>
            <a:noFill/>
          </a:ln>
        </p:spPr>
      </p:pic>
      <p:pic>
        <p:nvPicPr>
          <p:cNvPr id="224" name="Google Shape;224;p11"/>
          <p:cNvPicPr preferRelativeResize="0"/>
          <p:nvPr/>
        </p:nvPicPr>
        <p:blipFill rotWithShape="1">
          <a:blip r:embed="rId8">
            <a:alphaModFix/>
          </a:blip>
          <a:srcRect/>
          <a:stretch/>
        </p:blipFill>
        <p:spPr>
          <a:xfrm>
            <a:off x="1217490" y="4285774"/>
            <a:ext cx="2430931" cy="1468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0" name="Google Shape;230;p12"/>
          <p:cNvSpPr txBox="1"/>
          <p:nvPr/>
        </p:nvSpPr>
        <p:spPr>
          <a:xfrm>
            <a:off x="6487392" y="1345117"/>
            <a:ext cx="3092705"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400" b="1" i="0" u="none" strike="noStrike" cap="none">
                <a:solidFill>
                  <a:srgbClr val="29BB89"/>
                </a:solidFill>
                <a:latin typeface="Quattrocento Sans"/>
                <a:ea typeface="Quattrocento Sans"/>
                <a:cs typeface="Quattrocento Sans"/>
                <a:sym typeface="Quattrocento Sans"/>
              </a:rPr>
              <a:t>Η ΕΠΙΔΡΑΣΗ ΤΟΥΣ</a:t>
            </a:r>
            <a:endParaRPr/>
          </a:p>
        </p:txBody>
      </p:sp>
      <p:pic>
        <p:nvPicPr>
          <p:cNvPr id="232" name="Google Shape;232;p12"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33" name="Google Shape;233;p12"/>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34" name="Google Shape;234;p12"/>
          <p:cNvSpPr txBox="1"/>
          <p:nvPr/>
        </p:nvSpPr>
        <p:spPr>
          <a:xfrm>
            <a:off x="911431" y="501668"/>
            <a:ext cx="8387314"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Espigoladors (Καταλονία, Ισπανία)</a:t>
            </a:r>
            <a:endParaRPr/>
          </a:p>
        </p:txBody>
      </p:sp>
      <p:sp>
        <p:nvSpPr>
          <p:cNvPr id="235" name="Google Shape;235;p12"/>
          <p:cNvSpPr txBox="1"/>
          <p:nvPr/>
        </p:nvSpPr>
        <p:spPr>
          <a:xfrm>
            <a:off x="922004" y="1157624"/>
            <a:ext cx="3545854"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https://espigoladors.cat/en/ </a:t>
            </a:r>
            <a:endParaRPr sz="2000" b="0" i="0" u="none" strike="noStrike" cap="none">
              <a:solidFill>
                <a:srgbClr val="04B9D9"/>
              </a:solidFill>
              <a:latin typeface="Arial"/>
              <a:ea typeface="Arial"/>
              <a:cs typeface="Arial"/>
              <a:sym typeface="Arial"/>
            </a:endParaRPr>
          </a:p>
        </p:txBody>
      </p:sp>
      <p:pic>
        <p:nvPicPr>
          <p:cNvPr id="236" name="Google Shape;236;p12"/>
          <p:cNvPicPr preferRelativeResize="0"/>
          <p:nvPr/>
        </p:nvPicPr>
        <p:blipFill rotWithShape="1">
          <a:blip r:embed="rId7">
            <a:alphaModFix/>
          </a:blip>
          <a:srcRect/>
          <a:stretch/>
        </p:blipFill>
        <p:spPr>
          <a:xfrm>
            <a:off x="922004" y="2484038"/>
            <a:ext cx="2105014" cy="1272036"/>
          </a:xfrm>
          <a:prstGeom prst="rect">
            <a:avLst/>
          </a:prstGeom>
          <a:noFill/>
          <a:ln>
            <a:noFill/>
          </a:ln>
        </p:spPr>
      </p:pic>
      <p:pic>
        <p:nvPicPr>
          <p:cNvPr id="237" name="Google Shape;237;p12"/>
          <p:cNvPicPr preferRelativeResize="0"/>
          <p:nvPr/>
        </p:nvPicPr>
        <p:blipFill rotWithShape="1">
          <a:blip r:embed="rId8">
            <a:alphaModFix/>
          </a:blip>
          <a:srcRect l="9923" t="26538" r="10460" b="7295"/>
          <a:stretch/>
        </p:blipFill>
        <p:spPr>
          <a:xfrm>
            <a:off x="3354781" y="1922782"/>
            <a:ext cx="8605639" cy="40210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ΕΡΩΤΗΣΕΙΣ</a:t>
            </a:r>
            <a:endParaRPr/>
          </a:p>
        </p:txBody>
      </p:sp>
      <p:sp>
        <p:nvSpPr>
          <p:cNvPr id="243" name="Google Shape;243;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44" name="Google Shape;244;p1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45" name="Google Shape;245;p13"/>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46" name="Google Shape;246;p13"/>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247" name="Google Shape;247;p13"/>
          <p:cNvSpPr txBox="1"/>
          <p:nvPr/>
        </p:nvSpPr>
        <p:spPr>
          <a:xfrm>
            <a:off x="952983" y="2196152"/>
            <a:ext cx="10588248"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chemeClr val="dk1"/>
                </a:solidFill>
                <a:latin typeface="Quattrocento Sans"/>
                <a:ea typeface="Quattrocento Sans"/>
                <a:cs typeface="Quattrocento Sans"/>
                <a:sym typeface="Quattrocento Sans"/>
              </a:rPr>
              <a:t>Πώς</a:t>
            </a:r>
            <a:r>
              <a:rPr lang="en-GB" sz="2400" dirty="0">
                <a:solidFill>
                  <a:schemeClr val="dk1"/>
                </a:solidFill>
                <a:latin typeface="Quattrocento Sans"/>
                <a:ea typeface="Quattrocento Sans"/>
                <a:cs typeface="Quattrocento Sans"/>
                <a:sym typeface="Quattrocento Sans"/>
              </a:rPr>
              <a:t> </a:t>
            </a:r>
            <a:r>
              <a:rPr lang="en-GB" sz="2400" dirty="0" err="1">
                <a:solidFill>
                  <a:schemeClr val="dk1"/>
                </a:solidFill>
                <a:latin typeface="Quattrocento Sans"/>
                <a:ea typeface="Quattrocento Sans"/>
                <a:cs typeface="Quattrocento Sans"/>
                <a:sym typeface="Quattrocento Sans"/>
              </a:rPr>
              <a:t>εμ</a:t>
            </a:r>
            <a:r>
              <a:rPr lang="en-GB" sz="2400" dirty="0">
                <a:solidFill>
                  <a:schemeClr val="dk1"/>
                </a:solidFill>
                <a:latin typeface="Quattrocento Sans"/>
                <a:ea typeface="Quattrocento Sans"/>
                <a:cs typeface="Quattrocento Sans"/>
                <a:sym typeface="Quattrocento Sans"/>
              </a:rPr>
              <a:t>πλέκει η Espigoladors την τοπική κοινότητα;</a:t>
            </a:r>
            <a:endParaRPr dirty="0"/>
          </a:p>
          <a:p>
            <a:pPr marL="0" marR="0" lvl="0" indent="0" algn="l" rtl="0">
              <a:spcBef>
                <a:spcPts val="0"/>
              </a:spcBef>
              <a:spcAft>
                <a:spcPts val="0"/>
              </a:spcAft>
              <a:buNone/>
            </a:pPr>
            <a:r>
              <a:rPr lang="en-GB" sz="2400" dirty="0" err="1">
                <a:solidFill>
                  <a:schemeClr val="dk1"/>
                </a:solidFill>
                <a:latin typeface="Quattrocento Sans"/>
                <a:ea typeface="Quattrocento Sans"/>
                <a:cs typeface="Quattrocento Sans"/>
                <a:sym typeface="Quattrocento Sans"/>
              </a:rPr>
              <a:t>Γι</a:t>
            </a:r>
            <a:r>
              <a:rPr lang="en-GB" sz="2400" dirty="0">
                <a:solidFill>
                  <a:schemeClr val="dk1"/>
                </a:solidFill>
                <a:latin typeface="Quattrocento Sans"/>
                <a:ea typeface="Quattrocento Sans"/>
                <a:cs typeface="Quattrocento Sans"/>
                <a:sym typeface="Quattrocento Sans"/>
              </a:rPr>
              <a:t>ατί είναι κοινωνική επιχείρηση;</a:t>
            </a:r>
            <a:endParaRPr dirty="0"/>
          </a:p>
          <a:p>
            <a:pPr marL="0" marR="0" lvl="0" indent="0" algn="l" rtl="0">
              <a:spcBef>
                <a:spcPts val="0"/>
              </a:spcBef>
              <a:spcAft>
                <a:spcPts val="0"/>
              </a:spcAft>
              <a:buNone/>
            </a:pPr>
            <a:r>
              <a:rPr lang="en-GB" sz="2400" dirty="0" err="1">
                <a:solidFill>
                  <a:schemeClr val="dk1"/>
                </a:solidFill>
                <a:latin typeface="Quattrocento Sans"/>
                <a:ea typeface="Quattrocento Sans"/>
                <a:cs typeface="Quattrocento Sans"/>
                <a:sym typeface="Quattrocento Sans"/>
              </a:rPr>
              <a:t>Πώς</a:t>
            </a:r>
            <a:r>
              <a:rPr lang="en-GB" sz="2400" dirty="0">
                <a:solidFill>
                  <a:schemeClr val="dk1"/>
                </a:solidFill>
                <a:latin typeface="Quattrocento Sans"/>
                <a:ea typeface="Quattrocento Sans"/>
                <a:cs typeface="Quattrocento Sans"/>
                <a:sym typeface="Quattrocento Sans"/>
              </a:rPr>
              <a:t> </a:t>
            </a:r>
            <a:r>
              <a:rPr lang="en-GB" sz="2400" dirty="0" err="1">
                <a:solidFill>
                  <a:schemeClr val="dk1"/>
                </a:solidFill>
                <a:latin typeface="Quattrocento Sans"/>
                <a:ea typeface="Quattrocento Sans"/>
                <a:cs typeface="Quattrocento Sans"/>
                <a:sym typeface="Quattrocento Sans"/>
              </a:rPr>
              <a:t>εφ</a:t>
            </a:r>
            <a:r>
              <a:rPr lang="en-GB" sz="2400" dirty="0">
                <a:solidFill>
                  <a:schemeClr val="dk1"/>
                </a:solidFill>
                <a:latin typeface="Quattrocento Sans"/>
                <a:ea typeface="Quattrocento Sans"/>
                <a:cs typeface="Quattrocento Sans"/>
                <a:sym typeface="Quattrocento Sans"/>
              </a:rPr>
              <a:t>αρμόζουν την κυκλική οικονομία;</a:t>
            </a:r>
            <a:endParaRPr dirty="0"/>
          </a:p>
          <a:p>
            <a:pPr marL="0" marR="0" lvl="0" indent="0" algn="l" rtl="0">
              <a:spcBef>
                <a:spcPts val="0"/>
              </a:spcBef>
              <a:spcAft>
                <a:spcPts val="0"/>
              </a:spcAft>
              <a:buNone/>
            </a:pPr>
            <a:endParaRPr sz="20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000" dirty="0" err="1">
                <a:solidFill>
                  <a:schemeClr val="dk1"/>
                </a:solidFill>
                <a:latin typeface="Quattrocento Sans"/>
                <a:ea typeface="Quattrocento Sans"/>
                <a:cs typeface="Quattrocento Sans"/>
                <a:sym typeface="Quattrocento Sans"/>
              </a:rPr>
              <a:t>Διδάγμ</a:t>
            </a:r>
            <a:r>
              <a:rPr lang="en-GB" sz="2000" dirty="0">
                <a:solidFill>
                  <a:schemeClr val="dk1"/>
                </a:solidFill>
                <a:latin typeface="Quattrocento Sans"/>
                <a:ea typeface="Quattrocento Sans"/>
                <a:cs typeface="Quattrocento Sans"/>
                <a:sym typeface="Quattrocento Sans"/>
              </a:rPr>
              <a:t>ατα:</a:t>
            </a:r>
            <a:endParaRPr dirty="0"/>
          </a:p>
          <a:p>
            <a:pPr marL="0" marR="0" lvl="0" indent="0" algn="l" rtl="0">
              <a:spcBef>
                <a:spcPts val="0"/>
              </a:spcBef>
              <a:spcAft>
                <a:spcPts val="0"/>
              </a:spcAft>
              <a:buNone/>
            </a:pPr>
            <a:r>
              <a:rPr lang="en-GB" sz="2000" dirty="0">
                <a:solidFill>
                  <a:schemeClr val="dk1"/>
                </a:solidFill>
                <a:latin typeface="Quattrocento Sans"/>
                <a:ea typeface="Quattrocento Sans"/>
                <a:cs typeface="Quattrocento Sans"/>
                <a:sym typeface="Quattrocento Sans"/>
              </a:rPr>
              <a:t>- Τα </a:t>
            </a:r>
            <a:r>
              <a:rPr lang="en-GB" sz="2000" dirty="0" err="1">
                <a:solidFill>
                  <a:schemeClr val="dk1"/>
                </a:solidFill>
                <a:latin typeface="Quattrocento Sans"/>
                <a:ea typeface="Quattrocento Sans"/>
                <a:cs typeface="Quattrocento Sans"/>
                <a:sym typeface="Quattrocento Sans"/>
              </a:rPr>
              <a:t>μέτρ</a:t>
            </a:r>
            <a:r>
              <a:rPr lang="en-GB" sz="2000" dirty="0">
                <a:solidFill>
                  <a:schemeClr val="dk1"/>
                </a:solidFill>
                <a:latin typeface="Quattrocento Sans"/>
                <a:ea typeface="Quattrocento Sans"/>
                <a:cs typeface="Quattrocento Sans"/>
                <a:sym typeface="Quattrocento Sans"/>
              </a:rPr>
              <a:t>α για την οικολογική και κοινωνική βιωσιμότητα μπορούν να συνδυαστούν στο μοντέλο της κυκλικής οικονομίας.</a:t>
            </a:r>
            <a:endParaRPr dirty="0"/>
          </a:p>
          <a:p>
            <a:pPr marL="0" marR="0" lvl="0" indent="0" algn="l" rtl="0">
              <a:spcBef>
                <a:spcPts val="0"/>
              </a:spcBef>
              <a:spcAft>
                <a:spcPts val="0"/>
              </a:spcAft>
              <a:buNone/>
            </a:pP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Μι</a:t>
            </a:r>
            <a:r>
              <a:rPr lang="en-GB" sz="2000" dirty="0">
                <a:solidFill>
                  <a:schemeClr val="dk1"/>
                </a:solidFill>
                <a:latin typeface="Quattrocento Sans"/>
                <a:ea typeface="Quattrocento Sans"/>
                <a:cs typeface="Quattrocento Sans"/>
                <a:sym typeface="Quattrocento Sans"/>
              </a:rPr>
              <a:t>α αρχαία πρακτική σε συνδυασμό με νέες ιδέες μπορεί να ικανοποιήσει τις απαιτήσεις του 21ου αιώνα</a:t>
            </a:r>
            <a:endParaRPr dirty="0"/>
          </a:p>
          <a:p>
            <a:pPr marL="0" marR="0" lvl="0" indent="0" algn="l" rtl="0">
              <a:spcBef>
                <a:spcPts val="0"/>
              </a:spcBef>
              <a:spcAft>
                <a:spcPts val="0"/>
              </a:spcAft>
              <a:buNone/>
            </a:pPr>
            <a:r>
              <a:rPr lang="en-GB" sz="2000" dirty="0">
                <a:solidFill>
                  <a:schemeClr val="dk1"/>
                </a:solidFill>
                <a:latin typeface="Quattrocento Sans"/>
                <a:ea typeface="Quattrocento Sans"/>
                <a:cs typeface="Quattrocento Sans"/>
                <a:sym typeface="Quattrocento Sans"/>
              </a:rPr>
              <a:t>- </a:t>
            </a:r>
            <a:r>
              <a:rPr lang="en-GB" sz="2000" dirty="0" err="1">
                <a:solidFill>
                  <a:schemeClr val="dk1"/>
                </a:solidFill>
                <a:latin typeface="Quattrocento Sans"/>
                <a:ea typeface="Quattrocento Sans"/>
                <a:cs typeface="Quattrocento Sans"/>
                <a:sym typeface="Quattrocento Sans"/>
              </a:rPr>
              <a:t>Έν</a:t>
            </a:r>
            <a:r>
              <a:rPr lang="en-GB" sz="2000" dirty="0">
                <a:solidFill>
                  <a:schemeClr val="dk1"/>
                </a:solidFill>
                <a:latin typeface="Quattrocento Sans"/>
                <a:ea typeface="Quattrocento Sans"/>
                <a:cs typeface="Quattrocento Sans"/>
                <a:sym typeface="Quattrocento Sans"/>
              </a:rPr>
              <a:t>α μεγάλο δίκτυο με διάφορα ιδρύματα , επιχειρήσεις , κοινωνικές οντότητες και τον γεωργικό τομέα επιτρέπει μια τόσο μεγάλη επίδραση</a:t>
            </a:r>
            <a:endParaRPr sz="2000" dirty="0">
              <a:solidFill>
                <a:schemeClr val="dk1"/>
              </a:solidFill>
              <a:latin typeface="Quattrocento Sans"/>
              <a:ea typeface="Quattrocento Sans"/>
              <a:cs typeface="Quattrocento Sans"/>
              <a:sym typeface="Quattrocento Sans"/>
            </a:endParaRPr>
          </a:p>
        </p:txBody>
      </p:sp>
      <p:sp>
        <p:nvSpPr>
          <p:cNvPr id="248" name="Google Shape;248;p13"/>
          <p:cNvSpPr txBox="1"/>
          <p:nvPr/>
        </p:nvSpPr>
        <p:spPr>
          <a:xfrm>
            <a:off x="952983" y="1463719"/>
            <a:ext cx="10588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Δείτε αυτό το βίντεο: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GB" sz="2400">
                <a:solidFill>
                  <a:schemeClr val="dk1"/>
                </a:solidFill>
                <a:latin typeface="Quattrocento Sans"/>
                <a:ea typeface="Quattrocento Sans"/>
                <a:cs typeface="Quattrocento Sans"/>
                <a:sym typeface="Quattrocento Sans"/>
              </a:rPr>
              <a:t>//www.youtube.com/watch?v=6W9ec1HK4UE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254" name="Google Shape;254;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55" name="Google Shape;255;p1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256" name="Google Shape;256;p14"/>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txBox="1"/>
          <p:nvPr/>
        </p:nvSpPr>
        <p:spPr>
          <a:xfrm>
            <a:off x="2754443" y="843677"/>
            <a:ext cx="7014257"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29BB89"/>
                </a:solidFill>
                <a:latin typeface="Quattrocento Sans"/>
                <a:ea typeface="Quattrocento Sans"/>
                <a:cs typeface="Quattrocento Sans"/>
                <a:sym typeface="Quattrocento Sans"/>
              </a:rPr>
              <a:t>Κα</a:t>
            </a:r>
            <a:r>
              <a:rPr lang="en-GB" sz="3200" b="1" dirty="0" err="1">
                <a:solidFill>
                  <a:srgbClr val="29BB89"/>
                </a:solidFill>
                <a:latin typeface="Quattrocento Sans"/>
                <a:ea typeface="Quattrocento Sans"/>
                <a:cs typeface="Quattrocento Sans"/>
                <a:sym typeface="Quattrocento Sans"/>
              </a:rPr>
              <a:t>λές</a:t>
            </a:r>
            <a:r>
              <a:rPr lang="en-GB" sz="3200" b="1" dirty="0">
                <a:solidFill>
                  <a:srgbClr val="29BB89"/>
                </a:solidFill>
                <a:latin typeface="Quattrocento Sans"/>
                <a:ea typeface="Quattrocento Sans"/>
                <a:cs typeface="Quattrocento Sans"/>
                <a:sym typeface="Quattrocento Sans"/>
              </a:rPr>
              <a:t> πρα</a:t>
            </a:r>
            <a:r>
              <a:rPr lang="en-GB" sz="3200" b="1" dirty="0" err="1">
                <a:solidFill>
                  <a:srgbClr val="29BB89"/>
                </a:solidFill>
                <a:latin typeface="Quattrocento Sans"/>
                <a:ea typeface="Quattrocento Sans"/>
                <a:cs typeface="Quattrocento Sans"/>
                <a:sym typeface="Quattrocento Sans"/>
              </a:rPr>
              <a:t>κτικές</a:t>
            </a:r>
            <a:r>
              <a:rPr lang="en-GB" sz="3200" b="1" dirty="0">
                <a:solidFill>
                  <a:srgbClr val="29BB89"/>
                </a:solidFill>
                <a:latin typeface="Quattrocento Sans"/>
                <a:ea typeface="Quattrocento Sans"/>
                <a:cs typeface="Quattrocento Sans"/>
                <a:sym typeface="Quattrocento Sans"/>
              </a:rPr>
              <a:t>: </a:t>
            </a:r>
            <a:r>
              <a:rPr lang="en-GB" sz="3200" b="1" dirty="0" err="1">
                <a:solidFill>
                  <a:srgbClr val="29BB89"/>
                </a:solidFill>
                <a:latin typeface="Quattrocento Sans"/>
                <a:ea typeface="Quattrocento Sans"/>
                <a:cs typeface="Quattrocento Sans"/>
                <a:sym typeface="Quattrocento Sans"/>
              </a:rPr>
              <a:t>κυκλική</a:t>
            </a:r>
            <a:r>
              <a:rPr lang="en-GB" sz="3200" b="1" dirty="0">
                <a:solidFill>
                  <a:srgbClr val="29BB89"/>
                </a:solidFill>
                <a:latin typeface="Quattrocento Sans"/>
                <a:ea typeface="Quattrocento Sans"/>
                <a:cs typeface="Quattrocento Sans"/>
                <a:sym typeface="Quattrocento Sans"/>
              </a:rPr>
              <a:t> </a:t>
            </a:r>
            <a:r>
              <a:rPr lang="en-GB" sz="3200" b="1" dirty="0" err="1">
                <a:solidFill>
                  <a:srgbClr val="29BB89"/>
                </a:solidFill>
                <a:latin typeface="Quattrocento Sans"/>
                <a:ea typeface="Quattrocento Sans"/>
                <a:cs typeface="Quattrocento Sans"/>
                <a:sym typeface="Quattrocento Sans"/>
              </a:rPr>
              <a:t>οικονομί</a:t>
            </a:r>
            <a:r>
              <a:rPr lang="en-GB" sz="3200" b="1" dirty="0">
                <a:solidFill>
                  <a:srgbClr val="29BB89"/>
                </a:solidFill>
                <a:latin typeface="Quattrocento Sans"/>
                <a:ea typeface="Quattrocento Sans"/>
                <a:cs typeface="Quattrocento Sans"/>
                <a:sym typeface="Quattrocento Sans"/>
              </a:rPr>
              <a:t>α + κοινωνική επιχειρηματικότητα στον τομέα της παραγωγής τροφίμων</a:t>
            </a:r>
            <a:endParaRPr dirty="0"/>
          </a:p>
          <a:p>
            <a:pPr marL="0" marR="0" lvl="0" indent="0" algn="l" rtl="0">
              <a:spcBef>
                <a:spcPts val="0"/>
              </a:spcBef>
              <a:spcAft>
                <a:spcPts val="0"/>
              </a:spcAft>
              <a:buNone/>
            </a:pPr>
            <a:endParaRPr sz="3200" b="1" dirty="0">
              <a:solidFill>
                <a:srgbClr val="29BB89"/>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3200" dirty="0" err="1">
                <a:solidFill>
                  <a:schemeClr val="tx1"/>
                </a:solidFill>
                <a:latin typeface="Quattrocento Sans"/>
                <a:ea typeface="Quattrocento Sans"/>
                <a:cs typeface="Quattrocento Sans"/>
                <a:sym typeface="Quattrocento Sans"/>
              </a:rPr>
              <a:t>Βιολογικό</a:t>
            </a:r>
            <a:r>
              <a:rPr lang="en-GB" sz="3200" dirty="0">
                <a:solidFill>
                  <a:schemeClr val="tx1"/>
                </a:solidFill>
                <a:latin typeface="Quattrocento Sans"/>
                <a:ea typeface="Quattrocento Sans"/>
                <a:cs typeface="Quattrocento Sans"/>
                <a:sym typeface="Quattrocento Sans"/>
              </a:rPr>
              <a:t> α</a:t>
            </a:r>
            <a:r>
              <a:rPr lang="en-GB" sz="3200" dirty="0" err="1">
                <a:solidFill>
                  <a:schemeClr val="tx1"/>
                </a:solidFill>
                <a:latin typeface="Quattrocento Sans"/>
                <a:ea typeface="Quattrocento Sans"/>
                <a:cs typeface="Quattrocento Sans"/>
                <a:sym typeface="Quattrocento Sans"/>
              </a:rPr>
              <a:t>γρόκτημ</a:t>
            </a:r>
            <a:r>
              <a:rPr lang="en-GB" sz="3200" dirty="0">
                <a:solidFill>
                  <a:schemeClr val="tx1"/>
                </a:solidFill>
                <a:latin typeface="Quattrocento Sans"/>
                <a:ea typeface="Quattrocento Sans"/>
                <a:cs typeface="Quattrocento Sans"/>
                <a:sym typeface="Quattrocento Sans"/>
              </a:rPr>
              <a:t>α Karabeleko</a:t>
            </a:r>
            <a:endParaRPr dirty="0">
              <a:solidFill>
                <a:schemeClr val="tx1"/>
              </a:solidFill>
            </a:endParaRPr>
          </a:p>
        </p:txBody>
      </p:sp>
      <p:pic>
        <p:nvPicPr>
          <p:cNvPr id="258" name="Google Shape;258;p1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15"/>
          <p:cNvSpPr txBox="1"/>
          <p:nvPr/>
        </p:nvSpPr>
        <p:spPr>
          <a:xfrm>
            <a:off x="911431" y="501668"/>
            <a:ext cx="7697997"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Karabeleko (Guipuzcoa, Ισπανία)</a:t>
            </a:r>
            <a:endParaRPr/>
          </a:p>
        </p:txBody>
      </p:sp>
      <p:sp>
        <p:nvSpPr>
          <p:cNvPr id="265" name="Google Shape;265;p15"/>
          <p:cNvSpPr txBox="1"/>
          <p:nvPr/>
        </p:nvSpPr>
        <p:spPr>
          <a:xfrm>
            <a:off x="4709142" y="1844665"/>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dirty="0" err="1">
                <a:solidFill>
                  <a:schemeClr val="lt1"/>
                </a:solidFill>
                <a:latin typeface="Quattrocento Sans"/>
                <a:ea typeface="Quattrocento Sans"/>
                <a:cs typeface="Quattrocento Sans"/>
                <a:sym typeface="Quattrocento Sans"/>
              </a:rPr>
              <a:t>Το</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Karabeleko</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είν</a:t>
            </a:r>
            <a:r>
              <a:rPr lang="en-GB" sz="1600" b="0" i="0" u="none" strike="noStrike" cap="none" dirty="0">
                <a:solidFill>
                  <a:schemeClr val="lt1"/>
                </a:solidFill>
                <a:latin typeface="Quattrocento Sans"/>
                <a:ea typeface="Quattrocento Sans"/>
                <a:cs typeface="Quattrocento Sans"/>
                <a:sym typeface="Quattrocento Sans"/>
              </a:rPr>
              <a:t>αι ένα πρωτοποριακό πειραματικό αγρόκτημα βιολογικής γεωργίας στη Βόρεια Ισπανία (Guipuzcoa), που δημιουργήθηκε από τις κοινές προσπάθειες των Agifes (Σύλλογος Συγγενών και Ατόμων με Προβλήματα Ψυχικής Υγείας Guipuzcoa), Blasenea (οικολογικό φυτώριο) και Kimu Bat (εταιρεία εξωραϊσμού και κηπουρικής), και έχει τον τίτλο του Ειδικού Κέντρου Απασχόλησης. </a:t>
            </a:r>
            <a:endParaRPr sz="1200" dirty="0"/>
          </a:p>
          <a:p>
            <a:pPr marL="0" marR="0" lvl="0" indent="0" algn="just" rtl="0">
              <a:lnSpc>
                <a:spcPct val="100000"/>
              </a:lnSpc>
              <a:spcBef>
                <a:spcPts val="0"/>
              </a:spcBef>
              <a:spcAft>
                <a:spcPts val="0"/>
              </a:spcAft>
              <a:buClr>
                <a:schemeClr val="dk1"/>
              </a:buClr>
              <a:buSzPts val="1100"/>
              <a:buFont typeface="Arial"/>
              <a:buNone/>
            </a:pPr>
            <a:endParaRPr sz="16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dirty="0" err="1">
                <a:solidFill>
                  <a:schemeClr val="lt1"/>
                </a:solidFill>
                <a:latin typeface="Quattrocento Sans"/>
                <a:ea typeface="Quattrocento Sans"/>
                <a:cs typeface="Quattrocento Sans"/>
                <a:sym typeface="Quattrocento Sans"/>
              </a:rPr>
              <a:t>Μέσω</a:t>
            </a:r>
            <a:r>
              <a:rPr lang="en-GB" sz="1600" b="0" i="0" u="none" strike="noStrike" cap="none" dirty="0">
                <a:solidFill>
                  <a:schemeClr val="lt1"/>
                </a:solidFill>
                <a:latin typeface="Quattrocento Sans"/>
                <a:ea typeface="Quattrocento Sans"/>
                <a:cs typeface="Quattrocento Sans"/>
                <a:sym typeface="Quattrocento Sans"/>
              </a:rPr>
              <a:t> α</a:t>
            </a:r>
            <a:r>
              <a:rPr lang="en-GB" sz="1600" b="0" i="0" u="none" strike="noStrike" cap="none" dirty="0" err="1">
                <a:solidFill>
                  <a:schemeClr val="lt1"/>
                </a:solidFill>
                <a:latin typeface="Quattrocento Sans"/>
                <a:ea typeface="Quattrocento Sans"/>
                <a:cs typeface="Quattrocento Sans"/>
                <a:sym typeface="Quattrocento Sans"/>
              </a:rPr>
              <a:t>υτού</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του</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μη</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κερδοσκο</a:t>
            </a:r>
            <a:r>
              <a:rPr lang="en-GB" sz="1600" b="0" i="0" u="none" strike="noStrike" cap="none" dirty="0">
                <a:solidFill>
                  <a:schemeClr val="lt1"/>
                </a:solidFill>
                <a:latin typeface="Quattrocento Sans"/>
                <a:ea typeface="Quattrocento Sans"/>
                <a:cs typeface="Quattrocento Sans"/>
                <a:sym typeface="Quattrocento Sans"/>
              </a:rPr>
              <a:t>πικού σωματείου, θέλουν να προωθήσουν μια κουλτούρα παραγωγής και κατανάλωσης βιολογικών κηπευτικών, καθώς και την κοινωνική και εργασιακή ένταξη των ατόμων με προβλήματα ψυχικής υγείας.</a:t>
            </a:r>
            <a:endParaRPr sz="1200" dirty="0"/>
          </a:p>
          <a:p>
            <a:pPr marL="0" marR="0" lvl="0" indent="0" algn="just" rtl="0">
              <a:lnSpc>
                <a:spcPct val="100000"/>
              </a:lnSpc>
              <a:spcBef>
                <a:spcPts val="0"/>
              </a:spcBef>
              <a:spcAft>
                <a:spcPts val="0"/>
              </a:spcAft>
              <a:buClr>
                <a:schemeClr val="dk1"/>
              </a:buClr>
              <a:buSzPts val="1100"/>
              <a:buFont typeface="Arial"/>
              <a:buNone/>
            </a:pPr>
            <a:endParaRPr sz="16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rial"/>
              <a:buNone/>
            </a:pPr>
            <a:r>
              <a:rPr lang="en-GB" sz="1600" b="0" i="0" u="none" strike="noStrike" cap="none" dirty="0" err="1">
                <a:solidFill>
                  <a:schemeClr val="lt1"/>
                </a:solidFill>
                <a:latin typeface="Quattrocento Sans"/>
                <a:ea typeface="Quattrocento Sans"/>
                <a:cs typeface="Quattrocento Sans"/>
                <a:sym typeface="Quattrocento Sans"/>
              </a:rPr>
              <a:t>Γι</a:t>
            </a:r>
            <a:r>
              <a:rPr lang="en-GB" sz="1600" b="0" i="0" u="none" strike="noStrike" cap="none" dirty="0">
                <a:solidFill>
                  <a:schemeClr val="lt1"/>
                </a:solidFill>
                <a:latin typeface="Quattrocento Sans"/>
                <a:ea typeface="Quattrocento Sans"/>
                <a:cs typeface="Quattrocento Sans"/>
                <a:sym typeface="Quattrocento Sans"/>
              </a:rPr>
              <a:t>α την ευαισθητοποίηση των επαγγελματιών και των ιδιωτών διοργανώνουν μαθήματα βιολογικής γεωργίας και επισκέψεις με ξενάγηση.</a:t>
            </a:r>
            <a:endParaRPr sz="1200" dirty="0"/>
          </a:p>
        </p:txBody>
      </p:sp>
      <p:pic>
        <p:nvPicPr>
          <p:cNvPr id="267" name="Google Shape;267;p15"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68" name="Google Shape;268;p15"/>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69" name="Google Shape;269;p15"/>
          <p:cNvSpPr txBox="1"/>
          <p:nvPr/>
        </p:nvSpPr>
        <p:spPr>
          <a:xfrm>
            <a:off x="922003" y="1157624"/>
            <a:ext cx="5045611"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https://www.karabeleko.org/ </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04B9D9"/>
              </a:solidFill>
              <a:latin typeface="Arial"/>
              <a:ea typeface="Arial"/>
              <a:cs typeface="Arial"/>
              <a:sym typeface="Arial"/>
            </a:endParaRPr>
          </a:p>
        </p:txBody>
      </p:sp>
      <p:pic>
        <p:nvPicPr>
          <p:cNvPr id="270" name="Google Shape;270;p15" descr="Imagen que contiene Logotipo&#10;&#10;Descripción generada automáticamente"/>
          <p:cNvPicPr preferRelativeResize="0"/>
          <p:nvPr/>
        </p:nvPicPr>
        <p:blipFill rotWithShape="1">
          <a:blip r:embed="rId7">
            <a:alphaModFix/>
          </a:blip>
          <a:srcRect/>
          <a:stretch/>
        </p:blipFill>
        <p:spPr>
          <a:xfrm>
            <a:off x="745587" y="2922622"/>
            <a:ext cx="3523371" cy="8094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6" name="Google Shape;276;p16"/>
          <p:cNvSpPr txBox="1"/>
          <p:nvPr/>
        </p:nvSpPr>
        <p:spPr>
          <a:xfrm>
            <a:off x="745587" y="530083"/>
            <a:ext cx="6080211"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Karabeleko - Αποστολή</a:t>
            </a:r>
            <a:endParaRPr/>
          </a:p>
        </p:txBody>
      </p:sp>
      <p:sp>
        <p:nvSpPr>
          <p:cNvPr id="277" name="Google Shape;277;p16"/>
          <p:cNvSpPr txBox="1"/>
          <p:nvPr/>
        </p:nvSpPr>
        <p:spPr>
          <a:xfrm>
            <a:off x="4729677" y="1697048"/>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rgbClr val="29BB89"/>
                </a:solidFill>
                <a:latin typeface="Quattrocento Sans"/>
                <a:ea typeface="Quattrocento Sans"/>
                <a:cs typeface="Quattrocento Sans"/>
                <a:sym typeface="Quattrocento Sans"/>
              </a:rPr>
              <a:t>ΒΙΟΛΟΓΙΚΉ ΚΗΠΟΥΡΙΚΉ + ΈΡΕΥΝΑ:</a:t>
            </a:r>
            <a:endParaRPr/>
          </a:p>
        </p:txBody>
      </p:sp>
      <p:sp>
        <p:nvSpPr>
          <p:cNvPr id="278" name="Google Shape;278;p16"/>
          <p:cNvSpPr txBox="1"/>
          <p:nvPr/>
        </p:nvSpPr>
        <p:spPr>
          <a:xfrm>
            <a:off x="4681049" y="2128423"/>
            <a:ext cx="6815966" cy="320724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Το</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Karabeleko</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θέλει</a:t>
            </a:r>
            <a:r>
              <a:rPr lang="en-GB" sz="1800" b="0" i="0" u="none" strike="noStrike" cap="none" dirty="0">
                <a:solidFill>
                  <a:schemeClr val="lt1"/>
                </a:solidFill>
                <a:latin typeface="Quattrocento Sans"/>
                <a:ea typeface="Quattrocento Sans"/>
                <a:cs typeface="Quattrocento Sans"/>
                <a:sym typeface="Quattrocento Sans"/>
              </a:rPr>
              <a:t> να π</a:t>
            </a:r>
            <a:r>
              <a:rPr lang="en-GB" sz="1800" b="0" i="0" u="none" strike="noStrike" cap="none" dirty="0" err="1">
                <a:solidFill>
                  <a:schemeClr val="lt1"/>
                </a:solidFill>
                <a:latin typeface="Quattrocento Sans"/>
                <a:ea typeface="Quattrocento Sans"/>
                <a:cs typeface="Quattrocento Sans"/>
                <a:sym typeface="Quattrocento Sans"/>
              </a:rPr>
              <a:t>ροωθήσει</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μι</a:t>
            </a:r>
            <a:r>
              <a:rPr lang="en-GB" sz="1800" b="0" i="0" u="none" strike="noStrike" cap="none" dirty="0">
                <a:solidFill>
                  <a:schemeClr val="lt1"/>
                </a:solidFill>
                <a:latin typeface="Quattrocento Sans"/>
                <a:ea typeface="Quattrocento Sans"/>
                <a:cs typeface="Quattrocento Sans"/>
                <a:sym typeface="Quattrocento Sans"/>
              </a:rPr>
              <a:t>α κουλτούρα παραγωγής και κατανάλωσης βιολογικών κηπευτικών.</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Πρόκειτ</a:t>
            </a:r>
            <a:r>
              <a:rPr lang="en-GB" sz="1800" b="0" i="0" u="none" strike="noStrike" cap="none" dirty="0">
                <a:solidFill>
                  <a:schemeClr val="lt1"/>
                </a:solidFill>
                <a:latin typeface="Quattrocento Sans"/>
                <a:ea typeface="Quattrocento Sans"/>
                <a:cs typeface="Quattrocento Sans"/>
                <a:sym typeface="Quattrocento Sans"/>
              </a:rPr>
              <a:t>αι για ένα πειραματικό κέντρο ανοιχτό στο κοινό γενικά και στον επαγγελματικό τομέα της βιολογικής κηπουρικής ειδικότερα, όπου αναλύεται η συμπεριφορά διαφόρων ειδών και ποικιλιών κηπουρικής και άλλων προϊόντων, προκειμένου να είναι σε θέση να συμβουλεύει τους βιολογικούς παραγωγούς στην πλαγιά της Κανταβρίας. </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Γι</a:t>
            </a:r>
            <a:r>
              <a:rPr lang="en-GB" sz="1800" b="0" i="0" u="none" strike="noStrike" cap="none" dirty="0">
                <a:solidFill>
                  <a:schemeClr val="lt1"/>
                </a:solidFill>
                <a:latin typeface="Quattrocento Sans"/>
                <a:ea typeface="Quattrocento Sans"/>
                <a:cs typeface="Quattrocento Sans"/>
                <a:sym typeface="Quattrocento Sans"/>
              </a:rPr>
              <a:t>α το σκοπό αυτό, παράγονται τοπικές και εξωτικές τοπικές και εξωτικές ποικιλίες, καθώς και ανακτώνται σχεδόν χαμένες ποικιλίες, οι οποίες έχουν διατηρηθεί σε ορισμένα μικρά αγροκτήματα.</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p:txBody>
      </p:sp>
      <p:sp>
        <p:nvSpPr>
          <p:cNvPr id="279" name="Google Shape;279;p16"/>
          <p:cNvSpPr/>
          <p:nvPr/>
        </p:nvSpPr>
        <p:spPr>
          <a:xfrm>
            <a:off x="4495949" y="1722830"/>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1" name="Google Shape;281;p16"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82" name="Google Shape;282;p16"/>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83" name="Google Shape;283;p16"/>
          <p:cNvSpPr txBox="1"/>
          <p:nvPr/>
        </p:nvSpPr>
        <p:spPr>
          <a:xfrm>
            <a:off x="745587" y="1152347"/>
            <a:ext cx="352337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https://www.karabeleko.org/ </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04B9D9"/>
              </a:solidFill>
              <a:latin typeface="Arial"/>
              <a:ea typeface="Arial"/>
              <a:cs typeface="Arial"/>
              <a:sym typeface="Arial"/>
            </a:endParaRPr>
          </a:p>
        </p:txBody>
      </p:sp>
      <p:pic>
        <p:nvPicPr>
          <p:cNvPr id="284" name="Google Shape;284;p16" descr="Imagen que contiene Logotipo&#10;&#10;Descripción generada automáticamente"/>
          <p:cNvPicPr preferRelativeResize="0"/>
          <p:nvPr/>
        </p:nvPicPr>
        <p:blipFill rotWithShape="1">
          <a:blip r:embed="rId7">
            <a:alphaModFix/>
          </a:blip>
          <a:srcRect/>
          <a:stretch/>
        </p:blipFill>
        <p:spPr>
          <a:xfrm>
            <a:off x="745587" y="2922622"/>
            <a:ext cx="3523371" cy="8094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0" name="Google Shape;290;p17"/>
          <p:cNvSpPr txBox="1"/>
          <p:nvPr/>
        </p:nvSpPr>
        <p:spPr>
          <a:xfrm>
            <a:off x="745587" y="530083"/>
            <a:ext cx="6080211"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Karabeleko - Αποστολή</a:t>
            </a:r>
            <a:endParaRPr/>
          </a:p>
        </p:txBody>
      </p:sp>
      <p:sp>
        <p:nvSpPr>
          <p:cNvPr id="291" name="Google Shape;291;p17"/>
          <p:cNvSpPr txBox="1"/>
          <p:nvPr/>
        </p:nvSpPr>
        <p:spPr>
          <a:xfrm>
            <a:off x="4729677" y="1697048"/>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rgbClr val="29BB89"/>
                </a:solidFill>
                <a:latin typeface="Quattrocento Sans"/>
                <a:ea typeface="Quattrocento Sans"/>
                <a:cs typeface="Quattrocento Sans"/>
                <a:sym typeface="Quattrocento Sans"/>
              </a:rPr>
              <a:t>ΚΟΙΝΩΝΙΚΉ ΑΠΟΣΤΟΛΉ:</a:t>
            </a:r>
            <a:endParaRPr/>
          </a:p>
        </p:txBody>
      </p:sp>
      <p:sp>
        <p:nvSpPr>
          <p:cNvPr id="292" name="Google Shape;292;p17"/>
          <p:cNvSpPr txBox="1"/>
          <p:nvPr/>
        </p:nvSpPr>
        <p:spPr>
          <a:xfrm>
            <a:off x="4681049" y="2040263"/>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bel"/>
              <a:buNone/>
            </a:pPr>
            <a:r>
              <a:rPr lang="en-GB" sz="1600" b="0" i="0" u="none" strike="noStrike" cap="none" dirty="0" err="1">
                <a:solidFill>
                  <a:schemeClr val="lt1"/>
                </a:solidFill>
                <a:latin typeface="Quattrocento Sans"/>
                <a:ea typeface="Quattrocento Sans"/>
                <a:cs typeface="Quattrocento Sans"/>
                <a:sym typeface="Quattrocento Sans"/>
              </a:rPr>
              <a:t>Λειτουργεί</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ως</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Ειδικό</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Κέντρο</a:t>
            </a:r>
            <a:r>
              <a:rPr lang="en-GB" sz="1600" b="0" i="0" u="none" strike="noStrike" cap="none" dirty="0">
                <a:solidFill>
                  <a:schemeClr val="lt1"/>
                </a:solidFill>
                <a:latin typeface="Quattrocento Sans"/>
                <a:ea typeface="Quattrocento Sans"/>
                <a:cs typeface="Quattrocento Sans"/>
                <a:sym typeface="Quattrocento Sans"/>
              </a:rPr>
              <a:t> Απα</a:t>
            </a:r>
            <a:r>
              <a:rPr lang="en-GB" sz="1600" b="0" i="0" u="none" strike="noStrike" cap="none" dirty="0" err="1">
                <a:solidFill>
                  <a:schemeClr val="lt1"/>
                </a:solidFill>
                <a:latin typeface="Quattrocento Sans"/>
                <a:ea typeface="Quattrocento Sans"/>
                <a:cs typeface="Quattrocento Sans"/>
                <a:sym typeface="Quattrocento Sans"/>
              </a:rPr>
              <a:t>σχόλησης</a:t>
            </a:r>
            <a:r>
              <a:rPr lang="en-GB" sz="1600" b="0" i="0" u="none" strike="noStrike" cap="none" dirty="0">
                <a:solidFill>
                  <a:schemeClr val="lt1"/>
                </a:solidFill>
                <a:latin typeface="Quattrocento Sans"/>
                <a:ea typeface="Quattrocento Sans"/>
                <a:cs typeface="Quattrocento Sans"/>
                <a:sym typeface="Quattrocento Sans"/>
              </a:rPr>
              <a:t>, κα</a:t>
            </a:r>
            <a:r>
              <a:rPr lang="en-GB" sz="1600" b="0" i="0" u="none" strike="noStrike" cap="none" dirty="0" err="1">
                <a:solidFill>
                  <a:schemeClr val="lt1"/>
                </a:solidFill>
                <a:latin typeface="Quattrocento Sans"/>
                <a:ea typeface="Quattrocento Sans"/>
                <a:cs typeface="Quattrocento Sans"/>
                <a:sym typeface="Quattrocento Sans"/>
              </a:rPr>
              <a:t>θώς</a:t>
            </a:r>
            <a:r>
              <a:rPr lang="en-GB" sz="1600" b="0" i="0" u="none" strike="noStrike" cap="none" dirty="0">
                <a:solidFill>
                  <a:schemeClr val="lt1"/>
                </a:solidFill>
                <a:latin typeface="Quattrocento Sans"/>
                <a:ea typeface="Quattrocento Sans"/>
                <a:cs typeface="Quattrocento Sans"/>
                <a:sym typeface="Quattrocento Sans"/>
              </a:rPr>
              <a:t> και </a:t>
            </a:r>
            <a:r>
              <a:rPr lang="en-GB" sz="1600" b="0" i="0" u="none" strike="noStrike" cap="none" dirty="0" err="1">
                <a:solidFill>
                  <a:schemeClr val="lt1"/>
                </a:solidFill>
                <a:latin typeface="Quattrocento Sans"/>
                <a:ea typeface="Quattrocento Sans"/>
                <a:cs typeface="Quattrocento Sans"/>
                <a:sym typeface="Quattrocento Sans"/>
              </a:rPr>
              <a:t>ως</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κέντρο</a:t>
            </a:r>
            <a:r>
              <a:rPr lang="en-GB" sz="1600" b="0" i="0" u="none" strike="noStrike" cap="none" dirty="0">
                <a:solidFill>
                  <a:schemeClr val="lt1"/>
                </a:solidFill>
                <a:latin typeface="Quattrocento Sans"/>
                <a:ea typeface="Quattrocento Sans"/>
                <a:cs typeface="Quattrocento Sans"/>
                <a:sym typeface="Quattrocento Sans"/>
              </a:rPr>
              <a:t> επα</a:t>
            </a:r>
            <a:r>
              <a:rPr lang="en-GB" sz="1600" b="0" i="0" u="none" strike="noStrike" cap="none" dirty="0" err="1">
                <a:solidFill>
                  <a:schemeClr val="lt1"/>
                </a:solidFill>
                <a:latin typeface="Quattrocento Sans"/>
                <a:ea typeface="Quattrocento Sans"/>
                <a:cs typeface="Quattrocento Sans"/>
                <a:sym typeface="Quattrocento Sans"/>
              </a:rPr>
              <a:t>γγελμ</a:t>
            </a:r>
            <a:r>
              <a:rPr lang="en-GB" sz="1600" b="0" i="0" u="none" strike="noStrike" cap="none" dirty="0">
                <a:solidFill>
                  <a:schemeClr val="lt1"/>
                </a:solidFill>
                <a:latin typeface="Quattrocento Sans"/>
                <a:ea typeface="Quattrocento Sans"/>
                <a:cs typeface="Quattrocento Sans"/>
                <a:sym typeface="Quattrocento Sans"/>
              </a:rPr>
              <a:t>ατικής και ψυχοκοινωνικής αποκατάστασης για άτομα με προβλήματα ψυχικής υγείας.</a:t>
            </a:r>
            <a:endParaRPr sz="1200" dirty="0"/>
          </a:p>
          <a:p>
            <a:pPr marL="0" marR="0" lvl="0" indent="0" algn="just" rtl="0">
              <a:lnSpc>
                <a:spcPct val="100000"/>
              </a:lnSpc>
              <a:spcBef>
                <a:spcPts val="0"/>
              </a:spcBef>
              <a:spcAft>
                <a:spcPts val="0"/>
              </a:spcAft>
              <a:buClr>
                <a:schemeClr val="dk1"/>
              </a:buClr>
              <a:buSzPts val="1100"/>
              <a:buFont typeface="Abel"/>
              <a:buNone/>
            </a:pPr>
            <a:r>
              <a:rPr lang="en-GB" sz="1600" b="0" i="0" u="none" strike="noStrike" cap="none" dirty="0" err="1">
                <a:solidFill>
                  <a:schemeClr val="lt1"/>
                </a:solidFill>
                <a:latin typeface="Quattrocento Sans"/>
                <a:ea typeface="Quattrocento Sans"/>
                <a:cs typeface="Quattrocento Sans"/>
                <a:sym typeface="Quattrocento Sans"/>
              </a:rPr>
              <a:t>Έν</a:t>
            </a:r>
            <a:r>
              <a:rPr lang="en-GB" sz="1600" b="0" i="0" u="none" strike="noStrike" cap="none" dirty="0">
                <a:solidFill>
                  <a:schemeClr val="lt1"/>
                </a:solidFill>
                <a:latin typeface="Quattrocento Sans"/>
                <a:ea typeface="Quattrocento Sans"/>
                <a:cs typeface="Quattrocento Sans"/>
                <a:sym typeface="Quattrocento Sans"/>
              </a:rPr>
              <a:t>ας από τους ιδρυτικούς στόχους είναι να επιτευχθεί η αποκατάσταση, η κοινωνική και εργασιακή ένταξη των ατόμων με ψυχικές διαταραχές, διασφαλίζοντας ταυτόχρονα την αυτονομία και την προσωπική τους ανάπτυξη. </a:t>
            </a:r>
            <a:endParaRPr sz="1200" dirty="0"/>
          </a:p>
          <a:p>
            <a:pPr marL="0" marR="0" lvl="0" indent="0" algn="just" rtl="0">
              <a:lnSpc>
                <a:spcPct val="100000"/>
              </a:lnSpc>
              <a:spcBef>
                <a:spcPts val="0"/>
              </a:spcBef>
              <a:spcAft>
                <a:spcPts val="0"/>
              </a:spcAft>
              <a:buClr>
                <a:schemeClr val="dk1"/>
              </a:buClr>
              <a:buSzPts val="1100"/>
              <a:buFont typeface="Abel"/>
              <a:buNone/>
            </a:pPr>
            <a:r>
              <a:rPr lang="en-GB" sz="1600" b="0" i="0" u="none" strike="noStrike" cap="none" dirty="0" err="1">
                <a:solidFill>
                  <a:schemeClr val="lt1"/>
                </a:solidFill>
                <a:latin typeface="Quattrocento Sans"/>
                <a:ea typeface="Quattrocento Sans"/>
                <a:cs typeface="Quattrocento Sans"/>
                <a:sym typeface="Quattrocento Sans"/>
              </a:rPr>
              <a:t>Το</a:t>
            </a:r>
            <a:r>
              <a:rPr lang="en-GB" sz="1600" b="0" i="0" u="none" strike="noStrike" cap="none" dirty="0">
                <a:solidFill>
                  <a:schemeClr val="lt1"/>
                </a:solidFill>
                <a:latin typeface="Quattrocento Sans"/>
                <a:ea typeface="Quattrocento Sans"/>
                <a:cs typeface="Quattrocento Sans"/>
                <a:sym typeface="Quattrocento Sans"/>
              </a:rPr>
              <a:t> 70% </a:t>
            </a:r>
            <a:r>
              <a:rPr lang="en-GB" sz="1600" b="0" i="0" u="none" strike="noStrike" cap="none" dirty="0" err="1">
                <a:solidFill>
                  <a:schemeClr val="lt1"/>
                </a:solidFill>
                <a:latin typeface="Quattrocento Sans"/>
                <a:ea typeface="Quattrocento Sans"/>
                <a:cs typeface="Quattrocento Sans"/>
                <a:sym typeface="Quattrocento Sans"/>
              </a:rPr>
              <a:t>του</a:t>
            </a:r>
            <a:r>
              <a:rPr lang="en-GB" sz="1600" b="0" i="0" u="none" strike="noStrike" cap="none" dirty="0">
                <a:solidFill>
                  <a:schemeClr val="lt1"/>
                </a:solidFill>
                <a:latin typeface="Quattrocento Sans"/>
                <a:ea typeface="Quattrocento Sans"/>
                <a:cs typeface="Quattrocento Sans"/>
                <a:sym typeface="Quattrocento Sans"/>
              </a:rPr>
              <a:t> π</a:t>
            </a:r>
            <a:r>
              <a:rPr lang="en-GB" sz="1600" b="0" i="0" u="none" strike="noStrike" cap="none" dirty="0" err="1">
                <a:solidFill>
                  <a:schemeClr val="lt1"/>
                </a:solidFill>
                <a:latin typeface="Quattrocento Sans"/>
                <a:ea typeface="Quattrocento Sans"/>
                <a:cs typeface="Quattrocento Sans"/>
                <a:sym typeface="Quattrocento Sans"/>
              </a:rPr>
              <a:t>ροσω</a:t>
            </a:r>
            <a:r>
              <a:rPr lang="en-GB" sz="1600" b="0" i="0" u="none" strike="noStrike" cap="none" dirty="0">
                <a:solidFill>
                  <a:schemeClr val="lt1"/>
                </a:solidFill>
                <a:latin typeface="Quattrocento Sans"/>
                <a:ea typeface="Quattrocento Sans"/>
                <a:cs typeface="Quattrocento Sans"/>
                <a:sym typeface="Quattrocento Sans"/>
              </a:rPr>
              <a:t>πικού της αποτελείται από εργαζόμενους με αναπηρία, καθώς και από μια υποστηρικτική μονάδα που αποτελείται από έναν ψυχολόγο και έναν υπεύθυνο παραγωγής. </a:t>
            </a:r>
            <a:r>
              <a:rPr lang="en-GB" sz="1600" b="0" i="0" u="none" strike="noStrike" cap="none" dirty="0" err="1">
                <a:solidFill>
                  <a:schemeClr val="lt1"/>
                </a:solidFill>
                <a:latin typeface="Quattrocento Sans"/>
                <a:ea typeface="Quattrocento Sans"/>
                <a:cs typeface="Quattrocento Sans"/>
                <a:sym typeface="Quattrocento Sans"/>
              </a:rPr>
              <a:t>Οργ</a:t>
            </a:r>
            <a:r>
              <a:rPr lang="en-GB" sz="1600" b="0" i="0" u="none" strike="noStrike" cap="none" dirty="0">
                <a:solidFill>
                  <a:schemeClr val="lt1"/>
                </a:solidFill>
                <a:latin typeface="Quattrocento Sans"/>
                <a:ea typeface="Quattrocento Sans"/>
                <a:cs typeface="Quattrocento Sans"/>
                <a:sym typeface="Quattrocento Sans"/>
              </a:rPr>
              <a:t>ανώνουν μια εργασία που τους επιτρέπει να προχωρήσουν στην ανάρρωσή τους και να αποκτήσουν πρόσβαση σε κανονική απασχόληση. </a:t>
            </a:r>
            <a:endParaRPr sz="1200" dirty="0"/>
          </a:p>
          <a:p>
            <a:pPr marL="0" marR="0" lvl="0" indent="0" algn="just" rtl="0">
              <a:lnSpc>
                <a:spcPct val="100000"/>
              </a:lnSpc>
              <a:spcBef>
                <a:spcPts val="0"/>
              </a:spcBef>
              <a:spcAft>
                <a:spcPts val="0"/>
              </a:spcAft>
              <a:buClr>
                <a:schemeClr val="dk1"/>
              </a:buClr>
              <a:buSzPts val="1100"/>
              <a:buFont typeface="Abel"/>
              <a:buNone/>
            </a:pPr>
            <a:endParaRPr sz="16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600" b="0" i="0" u="none" strike="noStrike" cap="none" dirty="0" err="1">
                <a:solidFill>
                  <a:schemeClr val="lt1"/>
                </a:solidFill>
                <a:latin typeface="Quattrocento Sans"/>
                <a:ea typeface="Quattrocento Sans"/>
                <a:cs typeface="Quattrocento Sans"/>
                <a:sym typeface="Quattrocento Sans"/>
              </a:rPr>
              <a:t>Στόχος</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του</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Karabeleko</a:t>
            </a:r>
            <a:r>
              <a:rPr lang="en-GB" sz="1600" b="0" i="0" u="none" strike="noStrike" cap="none" dirty="0">
                <a:solidFill>
                  <a:schemeClr val="lt1"/>
                </a:solidFill>
                <a:latin typeface="Quattrocento Sans"/>
                <a:ea typeface="Quattrocento Sans"/>
                <a:cs typeface="Quattrocento Sans"/>
                <a:sym typeface="Quattrocento Sans"/>
              </a:rPr>
              <a:t> </a:t>
            </a:r>
            <a:r>
              <a:rPr lang="en-GB" sz="1600" b="0" i="0" u="none" strike="noStrike" cap="none" dirty="0" err="1">
                <a:solidFill>
                  <a:schemeClr val="lt1"/>
                </a:solidFill>
                <a:latin typeface="Quattrocento Sans"/>
                <a:ea typeface="Quattrocento Sans"/>
                <a:cs typeface="Quattrocento Sans"/>
                <a:sym typeface="Quattrocento Sans"/>
              </a:rPr>
              <a:t>είν</a:t>
            </a:r>
            <a:r>
              <a:rPr lang="en-GB" sz="1600" b="0" i="0" u="none" strike="noStrike" cap="none" dirty="0">
                <a:solidFill>
                  <a:schemeClr val="lt1"/>
                </a:solidFill>
                <a:latin typeface="Quattrocento Sans"/>
                <a:ea typeface="Quattrocento Sans"/>
                <a:cs typeface="Quattrocento Sans"/>
                <a:sym typeface="Quattrocento Sans"/>
              </a:rPr>
              <a:t>αι επίσης να ευαισθητοποιήσει την κοινωνία σχετικά με τα προβλήματα ψυχικής υγείας και να συμβάλει στην υπέρβαση των προκαταλήψεων και των μύθων που περιβάλλουν αυτή την ομάδα. </a:t>
            </a:r>
            <a:endParaRPr sz="1200" dirty="0"/>
          </a:p>
          <a:p>
            <a:pPr marL="0" marR="0" lvl="0" indent="0" algn="just" rtl="0">
              <a:lnSpc>
                <a:spcPct val="100000"/>
              </a:lnSpc>
              <a:spcBef>
                <a:spcPts val="0"/>
              </a:spcBef>
              <a:spcAft>
                <a:spcPts val="0"/>
              </a:spcAft>
              <a:buClr>
                <a:schemeClr val="dk1"/>
              </a:buClr>
              <a:buSzPts val="1100"/>
              <a:buFont typeface="Abel"/>
              <a:buNone/>
            </a:pPr>
            <a:r>
              <a:rPr lang="en-GB" sz="1600" b="0" i="0" u="none" strike="noStrike" cap="none" dirty="0" err="1">
                <a:solidFill>
                  <a:schemeClr val="lt1"/>
                </a:solidFill>
                <a:latin typeface="Quattrocento Sans"/>
                <a:ea typeface="Quattrocento Sans"/>
                <a:cs typeface="Quattrocento Sans"/>
                <a:sym typeface="Quattrocento Sans"/>
              </a:rPr>
              <a:t>Οργ</a:t>
            </a:r>
            <a:r>
              <a:rPr lang="en-GB" sz="1600" b="0" i="0" u="none" strike="noStrike" cap="none" dirty="0">
                <a:solidFill>
                  <a:schemeClr val="lt1"/>
                </a:solidFill>
                <a:latin typeface="Quattrocento Sans"/>
                <a:ea typeface="Quattrocento Sans"/>
                <a:cs typeface="Quattrocento Sans"/>
                <a:sym typeface="Quattrocento Sans"/>
              </a:rPr>
              <a:t>ανώνουν επισκέψεις</a:t>
            </a:r>
            <a:endParaRPr sz="1200" dirty="0"/>
          </a:p>
          <a:p>
            <a:pPr marL="0" marR="0" lvl="0" indent="0" algn="l" rtl="0">
              <a:lnSpc>
                <a:spcPct val="100000"/>
              </a:lnSpc>
              <a:spcBef>
                <a:spcPts val="0"/>
              </a:spcBef>
              <a:spcAft>
                <a:spcPts val="0"/>
              </a:spcAft>
              <a:buClr>
                <a:schemeClr val="dk1"/>
              </a:buClr>
              <a:buSzPts val="1100"/>
              <a:buFont typeface="Abel"/>
              <a:buNone/>
            </a:pPr>
            <a:endParaRPr sz="1200" b="0" i="0" u="none" strike="noStrike" cap="none" dirty="0">
              <a:solidFill>
                <a:schemeClr val="lt1"/>
              </a:solidFill>
              <a:latin typeface="Quattrocento Sans"/>
              <a:ea typeface="Quattrocento Sans"/>
              <a:cs typeface="Quattrocento Sans"/>
              <a:sym typeface="Quattrocento Sans"/>
            </a:endParaRPr>
          </a:p>
        </p:txBody>
      </p:sp>
      <p:sp>
        <p:nvSpPr>
          <p:cNvPr id="293" name="Google Shape;293;p17"/>
          <p:cNvSpPr/>
          <p:nvPr/>
        </p:nvSpPr>
        <p:spPr>
          <a:xfrm>
            <a:off x="4495949" y="1722830"/>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17"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296" name="Google Shape;296;p17"/>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97" name="Google Shape;297;p17"/>
          <p:cNvSpPr txBox="1"/>
          <p:nvPr/>
        </p:nvSpPr>
        <p:spPr>
          <a:xfrm>
            <a:off x="745587" y="1152347"/>
            <a:ext cx="352337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https://www.karabeleko.org/ </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04B9D9"/>
              </a:solidFill>
              <a:latin typeface="Arial"/>
              <a:ea typeface="Arial"/>
              <a:cs typeface="Arial"/>
              <a:sym typeface="Arial"/>
            </a:endParaRPr>
          </a:p>
        </p:txBody>
      </p:sp>
      <p:pic>
        <p:nvPicPr>
          <p:cNvPr id="298" name="Google Shape;298;p17" descr="Imagen que contiene Logotipo&#10;&#10;Descripción generada automáticamente"/>
          <p:cNvPicPr preferRelativeResize="0"/>
          <p:nvPr/>
        </p:nvPicPr>
        <p:blipFill rotWithShape="1">
          <a:blip r:embed="rId7">
            <a:alphaModFix/>
          </a:blip>
          <a:srcRect/>
          <a:stretch/>
        </p:blipFill>
        <p:spPr>
          <a:xfrm>
            <a:off x="745587" y="2922622"/>
            <a:ext cx="3523371" cy="809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4" name="Google Shape;304;p18"/>
          <p:cNvSpPr txBox="1"/>
          <p:nvPr/>
        </p:nvSpPr>
        <p:spPr>
          <a:xfrm>
            <a:off x="745587" y="530083"/>
            <a:ext cx="7765367"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Karabeleko - Κυκλική οικονομία</a:t>
            </a:r>
            <a:endParaRPr/>
          </a:p>
        </p:txBody>
      </p:sp>
      <p:sp>
        <p:nvSpPr>
          <p:cNvPr id="305" name="Google Shape;305;p18"/>
          <p:cNvSpPr txBox="1"/>
          <p:nvPr/>
        </p:nvSpPr>
        <p:spPr>
          <a:xfrm>
            <a:off x="4729677" y="1697048"/>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rgbClr val="29BB89"/>
                </a:solidFill>
                <a:latin typeface="Quattrocento Sans"/>
                <a:ea typeface="Quattrocento Sans"/>
                <a:cs typeface="Quattrocento Sans"/>
                <a:sym typeface="Quattrocento Sans"/>
              </a:rPr>
              <a:t>ΚΥΚΛΙΚΉ ΟΙΚΟΝΟΜΊΑ</a:t>
            </a:r>
            <a:endParaRPr/>
          </a:p>
        </p:txBody>
      </p:sp>
      <p:sp>
        <p:nvSpPr>
          <p:cNvPr id="306" name="Google Shape;306;p18"/>
          <p:cNvSpPr txBox="1"/>
          <p:nvPr/>
        </p:nvSpPr>
        <p:spPr>
          <a:xfrm>
            <a:off x="4681049" y="2040263"/>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Γι</a:t>
            </a:r>
            <a:r>
              <a:rPr lang="en-GB" sz="1800" b="0" i="0" u="none" strike="noStrike" cap="none" dirty="0">
                <a:solidFill>
                  <a:schemeClr val="lt1"/>
                </a:solidFill>
                <a:latin typeface="Quattrocento Sans"/>
                <a:ea typeface="Quattrocento Sans"/>
                <a:cs typeface="Quattrocento Sans"/>
                <a:sym typeface="Quattrocento Sans"/>
              </a:rPr>
              <a:t>α τη βελτιστοποίηση της χρήσης νερού, χρησιμοποιείται σύστημα άρδευσης με σταγόνες και καταιονισμό.</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Προκειμένου</a:t>
            </a:r>
            <a:r>
              <a:rPr lang="en-GB" sz="1800" b="0" i="0" u="none" strike="noStrike" cap="none" dirty="0">
                <a:solidFill>
                  <a:schemeClr val="lt1"/>
                </a:solidFill>
                <a:latin typeface="Quattrocento Sans"/>
                <a:ea typeface="Quattrocento Sans"/>
                <a:cs typeface="Quattrocento Sans"/>
                <a:sym typeface="Quattrocento Sans"/>
              </a:rPr>
              <a:t> να πα</a:t>
            </a:r>
            <a:r>
              <a:rPr lang="en-GB" sz="1800" b="0" i="0" u="none" strike="noStrike" cap="none" dirty="0" err="1">
                <a:solidFill>
                  <a:schemeClr val="lt1"/>
                </a:solidFill>
                <a:latin typeface="Quattrocento Sans"/>
                <a:ea typeface="Quattrocento Sans"/>
                <a:cs typeface="Quattrocento Sans"/>
                <a:sym typeface="Quattrocento Sans"/>
              </a:rPr>
              <a:t>ράγοντ</a:t>
            </a:r>
            <a:r>
              <a:rPr lang="en-GB" sz="1800" b="0" i="0" u="none" strike="noStrike" cap="none" dirty="0">
                <a:solidFill>
                  <a:schemeClr val="lt1"/>
                </a:solidFill>
                <a:latin typeface="Quattrocento Sans"/>
                <a:ea typeface="Quattrocento Sans"/>
                <a:cs typeface="Quattrocento Sans"/>
                <a:sym typeface="Quattrocento Sans"/>
              </a:rPr>
              <a:t>αι όσο το δυνατόν λιγότερα απόβλητα, τα οργανικά απόβλητα ανακτώνται με κομποστοποίηση. 100% </a:t>
            </a:r>
            <a:r>
              <a:rPr lang="en-GB" sz="1800" b="0" i="0" u="none" strike="noStrike" cap="none" dirty="0" err="1">
                <a:solidFill>
                  <a:schemeClr val="lt1"/>
                </a:solidFill>
                <a:latin typeface="Quattrocento Sans"/>
                <a:ea typeface="Quattrocento Sans"/>
                <a:cs typeface="Quattrocento Sans"/>
                <a:sym typeface="Quattrocento Sans"/>
              </a:rPr>
              <a:t>κομ</a:t>
            </a:r>
            <a:r>
              <a:rPr lang="en-GB" sz="1800" b="0" i="0" u="none" strike="noStrike" cap="none" dirty="0">
                <a:solidFill>
                  <a:schemeClr val="lt1"/>
                </a:solidFill>
                <a:latin typeface="Quattrocento Sans"/>
                <a:ea typeface="Quattrocento Sans"/>
                <a:cs typeface="Quattrocento Sans"/>
                <a:sym typeface="Quattrocento Sans"/>
              </a:rPr>
              <a:t>ποστοποίηση των οργανικών αποβλήτων στο αγρόκτημα (15 m3 κομπόστ/έτος). </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a:solidFill>
                  <a:schemeClr val="lt1"/>
                </a:solidFill>
                <a:latin typeface="Quattrocento Sans"/>
                <a:ea typeface="Quattrocento Sans"/>
                <a:cs typeface="Quattrocento Sans"/>
                <a:sym typeface="Quattrocento Sans"/>
              </a:rPr>
              <a:t>Τα </a:t>
            </a:r>
            <a:r>
              <a:rPr lang="en-GB" sz="1800" b="0" i="0" u="none" strike="noStrike" cap="none" dirty="0" err="1">
                <a:solidFill>
                  <a:schemeClr val="lt1"/>
                </a:solidFill>
                <a:latin typeface="Quattrocento Sans"/>
                <a:ea typeface="Quattrocento Sans"/>
                <a:cs typeface="Quattrocento Sans"/>
                <a:sym typeface="Quattrocento Sans"/>
              </a:rPr>
              <a:t>λύμ</a:t>
            </a:r>
            <a:r>
              <a:rPr lang="en-GB" sz="1800" b="0" i="0" u="none" strike="noStrike" cap="none" dirty="0">
                <a:solidFill>
                  <a:schemeClr val="lt1"/>
                </a:solidFill>
                <a:latin typeface="Quattrocento Sans"/>
                <a:ea typeface="Quattrocento Sans"/>
                <a:cs typeface="Quattrocento Sans"/>
                <a:sym typeface="Quattrocento Sans"/>
              </a:rPr>
              <a:t>ατα των εγκαταστάσεων καθαρίζονται χάρη σε ένα σύστημα υγροτόπων επεξεργασίας.</a:t>
            </a:r>
            <a:endParaRPr sz="1200" dirty="0"/>
          </a:p>
          <a:p>
            <a:pPr marL="0" marR="0" lvl="0" indent="0" algn="l"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100"/>
              <a:buFont typeface="Abel"/>
              <a:buNone/>
            </a:pPr>
            <a:r>
              <a:rPr lang="en-GB" sz="1800" b="0" i="0" u="none" strike="noStrike" cap="none" dirty="0">
                <a:solidFill>
                  <a:schemeClr val="lt1"/>
                </a:solidFill>
                <a:latin typeface="Quattrocento Sans"/>
                <a:ea typeface="Quattrocento Sans"/>
                <a:cs typeface="Quattrocento Sans"/>
                <a:sym typeface="Quattrocento Sans"/>
              </a:rPr>
              <a:t>Εβ</a:t>
            </a:r>
            <a:r>
              <a:rPr lang="en-GB" sz="1800" b="0" i="0" u="none" strike="noStrike" cap="none" dirty="0" err="1">
                <a:solidFill>
                  <a:schemeClr val="lt1"/>
                </a:solidFill>
                <a:latin typeface="Quattrocento Sans"/>
                <a:ea typeface="Quattrocento Sans"/>
                <a:cs typeface="Quattrocento Sans"/>
                <a:sym typeface="Quattrocento Sans"/>
              </a:rPr>
              <a:t>δομ</a:t>
            </a:r>
            <a:r>
              <a:rPr lang="en-GB" sz="1800" b="0" i="0" u="none" strike="noStrike" cap="none" dirty="0">
                <a:solidFill>
                  <a:schemeClr val="lt1"/>
                </a:solidFill>
                <a:latin typeface="Quattrocento Sans"/>
                <a:ea typeface="Quattrocento Sans"/>
                <a:cs typeface="Quattrocento Sans"/>
                <a:sym typeface="Quattrocento Sans"/>
              </a:rPr>
              <a:t>αδιαία παράδοση πλεονασμάτων στην Τράπεζα Τροφίμων της Gipuzkoa.</a:t>
            </a:r>
            <a:endParaRPr sz="1200" dirty="0"/>
          </a:p>
        </p:txBody>
      </p:sp>
      <p:sp>
        <p:nvSpPr>
          <p:cNvPr id="307" name="Google Shape;307;p18"/>
          <p:cNvSpPr/>
          <p:nvPr/>
        </p:nvSpPr>
        <p:spPr>
          <a:xfrm>
            <a:off x="4495949" y="1722830"/>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18"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310" name="Google Shape;310;p18"/>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311" name="Google Shape;311;p18"/>
          <p:cNvSpPr txBox="1"/>
          <p:nvPr/>
        </p:nvSpPr>
        <p:spPr>
          <a:xfrm>
            <a:off x="745587" y="1152347"/>
            <a:ext cx="352337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https://www.karabeleko.org/ </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04B9D9"/>
              </a:solidFill>
              <a:latin typeface="Arial"/>
              <a:ea typeface="Arial"/>
              <a:cs typeface="Arial"/>
              <a:sym typeface="Arial"/>
            </a:endParaRPr>
          </a:p>
        </p:txBody>
      </p:sp>
      <p:pic>
        <p:nvPicPr>
          <p:cNvPr id="312" name="Google Shape;312;p18" descr="Imagen que contiene Logotipo&#10;&#10;Descripción generada automáticamente"/>
          <p:cNvPicPr preferRelativeResize="0"/>
          <p:nvPr/>
        </p:nvPicPr>
        <p:blipFill rotWithShape="1">
          <a:blip r:embed="rId7">
            <a:alphaModFix/>
          </a:blip>
          <a:srcRect/>
          <a:stretch/>
        </p:blipFill>
        <p:spPr>
          <a:xfrm>
            <a:off x="745587" y="2922622"/>
            <a:ext cx="3523371" cy="8094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8" name="Google Shape;318;p19"/>
          <p:cNvSpPr txBox="1"/>
          <p:nvPr/>
        </p:nvSpPr>
        <p:spPr>
          <a:xfrm>
            <a:off x="745587" y="530083"/>
            <a:ext cx="6080211"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Karabeleko </a:t>
            </a:r>
            <a:endParaRPr/>
          </a:p>
        </p:txBody>
      </p:sp>
      <p:sp>
        <p:nvSpPr>
          <p:cNvPr id="319" name="Google Shape;319;p19"/>
          <p:cNvSpPr txBox="1"/>
          <p:nvPr/>
        </p:nvSpPr>
        <p:spPr>
          <a:xfrm>
            <a:off x="4729677" y="1697048"/>
            <a:ext cx="5855696"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rgbClr val="29BB89"/>
                </a:solidFill>
                <a:latin typeface="Quattrocento Sans"/>
                <a:ea typeface="Quattrocento Sans"/>
                <a:cs typeface="Quattrocento Sans"/>
                <a:sym typeface="Quattrocento Sans"/>
              </a:rPr>
              <a:t>ΠΡΟΏΘΗΣΗ ΤΗΣ ΤΟΠΙΚΉΣ ΚΑΤΑΝΆΛΩΣΗΣ </a:t>
            </a:r>
            <a:endParaRPr sz="2000" b="1" i="0" u="none" strike="noStrike" cap="none">
              <a:solidFill>
                <a:srgbClr val="29BB89"/>
              </a:solidFill>
              <a:latin typeface="Quattrocento Sans"/>
              <a:ea typeface="Quattrocento Sans"/>
              <a:cs typeface="Quattrocento Sans"/>
              <a:sym typeface="Quattrocento Sans"/>
            </a:endParaRPr>
          </a:p>
        </p:txBody>
      </p:sp>
      <p:sp>
        <p:nvSpPr>
          <p:cNvPr id="320" name="Google Shape;320;p19"/>
          <p:cNvSpPr txBox="1"/>
          <p:nvPr/>
        </p:nvSpPr>
        <p:spPr>
          <a:xfrm>
            <a:off x="4681049" y="1907930"/>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Στο</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οικολογικό</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τους</a:t>
            </a:r>
            <a:r>
              <a:rPr lang="en-GB" sz="1800" b="0" i="0" u="none" strike="noStrike" cap="none" dirty="0">
                <a:solidFill>
                  <a:schemeClr val="lt1"/>
                </a:solidFill>
                <a:latin typeface="Quattrocento Sans"/>
                <a:ea typeface="Quattrocento Sans"/>
                <a:cs typeface="Quattrocento Sans"/>
                <a:sym typeface="Quattrocento Sans"/>
              </a:rPr>
              <a:t> κα</a:t>
            </a:r>
            <a:r>
              <a:rPr lang="en-GB" sz="1800" b="0" i="0" u="none" strike="noStrike" cap="none" dirty="0" err="1">
                <a:solidFill>
                  <a:schemeClr val="lt1"/>
                </a:solidFill>
                <a:latin typeface="Quattrocento Sans"/>
                <a:ea typeface="Quattrocento Sans"/>
                <a:cs typeface="Quattrocento Sans"/>
                <a:sym typeface="Quattrocento Sans"/>
              </a:rPr>
              <a:t>τάστημ</a:t>
            </a:r>
            <a:r>
              <a:rPr lang="en-GB" sz="1800" b="0" i="0" u="none" strike="noStrike" cap="none" dirty="0">
                <a:solidFill>
                  <a:schemeClr val="lt1"/>
                </a:solidFill>
                <a:latin typeface="Quattrocento Sans"/>
                <a:ea typeface="Quattrocento Sans"/>
                <a:cs typeface="Quattrocento Sans"/>
                <a:sym typeface="Quattrocento Sans"/>
              </a:rPr>
              <a:t>α, που βρίσκεται στο αγρόκτημα Karabeleko, πωλούν μια μεγάλη ποικιλία βιολογικών και τοπικών προϊόντων. </a:t>
            </a:r>
            <a:endParaRPr sz="1200" dirty="0"/>
          </a:p>
          <a:p>
            <a:pPr marL="0" marR="0" lvl="0" indent="0" algn="just"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Προσφέρουν</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φρέσκ</a:t>
            </a:r>
            <a:r>
              <a:rPr lang="en-GB" sz="1800" b="0" i="0" u="none" strike="noStrike" cap="none" dirty="0">
                <a:solidFill>
                  <a:schemeClr val="lt1"/>
                </a:solidFill>
                <a:latin typeface="Quattrocento Sans"/>
                <a:ea typeface="Quattrocento Sans"/>
                <a:cs typeface="Quattrocento Sans"/>
                <a:sym typeface="Quattrocento Sans"/>
              </a:rPr>
              <a:t>α λαχανικά από τον δικό τους κήπο και τρόφιμα που παράγονται από τοπικούς παραγωγούς. </a:t>
            </a:r>
            <a:r>
              <a:rPr lang="en-GB" sz="1800" b="0" i="0" u="none" strike="noStrike" cap="none" dirty="0" err="1">
                <a:solidFill>
                  <a:schemeClr val="lt1"/>
                </a:solidFill>
                <a:latin typeface="Quattrocento Sans"/>
                <a:ea typeface="Quattrocento Sans"/>
                <a:cs typeface="Quattrocento Sans"/>
                <a:sym typeface="Quattrocento Sans"/>
              </a:rPr>
              <a:t>Υφ</a:t>
            </a:r>
            <a:r>
              <a:rPr lang="en-GB" sz="1800" b="0" i="0" u="none" strike="noStrike" cap="none" dirty="0">
                <a:solidFill>
                  <a:schemeClr val="lt1"/>
                </a:solidFill>
                <a:latin typeface="Quattrocento Sans"/>
                <a:ea typeface="Quattrocento Sans"/>
                <a:cs typeface="Quattrocento Sans"/>
                <a:sym typeface="Quattrocento Sans"/>
              </a:rPr>
              <a:t>αίνουν ένα δίκτυο συνεργασίας με τους παραγωγούς της περιοχής τους. </a:t>
            </a:r>
            <a:endParaRPr sz="1200" dirty="0"/>
          </a:p>
          <a:p>
            <a:pPr marL="0" marR="0" lvl="0" indent="0" algn="just"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800" b="0" i="0" u="none" strike="noStrike" cap="none" dirty="0" err="1">
                <a:solidFill>
                  <a:schemeClr val="lt1"/>
                </a:solidFill>
                <a:latin typeface="Quattrocento Sans"/>
                <a:ea typeface="Quattrocento Sans"/>
                <a:cs typeface="Quattrocento Sans"/>
                <a:sym typeface="Quattrocento Sans"/>
              </a:rPr>
              <a:t>Θέλουν</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το</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οικολογικό</a:t>
            </a:r>
            <a:r>
              <a:rPr lang="en-GB" sz="1800" b="0" i="0" u="none" strike="noStrike" cap="none" dirty="0">
                <a:solidFill>
                  <a:schemeClr val="lt1"/>
                </a:solidFill>
                <a:latin typeface="Quattrocento Sans"/>
                <a:ea typeface="Quattrocento Sans"/>
                <a:cs typeface="Quattrocento Sans"/>
                <a:sym typeface="Quattrocento Sans"/>
              </a:rPr>
              <a:t> </a:t>
            </a:r>
            <a:r>
              <a:rPr lang="en-GB" sz="1800" b="0" i="0" u="none" strike="noStrike" cap="none" dirty="0" err="1">
                <a:solidFill>
                  <a:schemeClr val="lt1"/>
                </a:solidFill>
                <a:latin typeface="Quattrocento Sans"/>
                <a:ea typeface="Quattrocento Sans"/>
                <a:cs typeface="Quattrocento Sans"/>
                <a:sym typeface="Quattrocento Sans"/>
              </a:rPr>
              <a:t>τους</a:t>
            </a:r>
            <a:r>
              <a:rPr lang="en-GB" sz="1800" b="0" i="0" u="none" strike="noStrike" cap="none" dirty="0">
                <a:solidFill>
                  <a:schemeClr val="lt1"/>
                </a:solidFill>
                <a:latin typeface="Quattrocento Sans"/>
                <a:ea typeface="Quattrocento Sans"/>
                <a:cs typeface="Quattrocento Sans"/>
                <a:sym typeface="Quattrocento Sans"/>
              </a:rPr>
              <a:t> κα</a:t>
            </a:r>
            <a:r>
              <a:rPr lang="en-GB" sz="1800" b="0" i="0" u="none" strike="noStrike" cap="none" dirty="0" err="1">
                <a:solidFill>
                  <a:schemeClr val="lt1"/>
                </a:solidFill>
                <a:latin typeface="Quattrocento Sans"/>
                <a:ea typeface="Quattrocento Sans"/>
                <a:cs typeface="Quattrocento Sans"/>
                <a:sym typeface="Quattrocento Sans"/>
              </a:rPr>
              <a:t>τάστημ</a:t>
            </a:r>
            <a:r>
              <a:rPr lang="en-GB" sz="1800" b="0" i="0" u="none" strike="noStrike" cap="none" dirty="0">
                <a:solidFill>
                  <a:schemeClr val="lt1"/>
                </a:solidFill>
                <a:latin typeface="Quattrocento Sans"/>
                <a:ea typeface="Quattrocento Sans"/>
                <a:cs typeface="Quattrocento Sans"/>
                <a:sym typeface="Quattrocento Sans"/>
              </a:rPr>
              <a:t>α να αποτελέσει σημείο αναφοράς για τους καταναλωτές που εκτιμούν τα τοπικά και βιολογικά προϊόντα και δεσμεύονται να αναδεικνύουν και να προβάλλουν το έργο των παραγωγών που βρίσκονται κοντά στο αγρόκτημά τους. </a:t>
            </a:r>
            <a:endParaRPr sz="1200" dirty="0"/>
          </a:p>
          <a:p>
            <a:pPr marL="0" marR="0" lvl="0" indent="0" algn="just" rtl="0">
              <a:lnSpc>
                <a:spcPct val="100000"/>
              </a:lnSpc>
              <a:spcBef>
                <a:spcPts val="0"/>
              </a:spcBef>
              <a:spcAft>
                <a:spcPts val="0"/>
              </a:spcAft>
              <a:buClr>
                <a:schemeClr val="dk1"/>
              </a:buClr>
              <a:buSzPts val="1100"/>
              <a:buFont typeface="Abel"/>
              <a:buNone/>
            </a:pPr>
            <a:endParaRPr sz="1800"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800" b="0" i="0" u="none" strike="noStrike" cap="none" dirty="0">
                <a:solidFill>
                  <a:schemeClr val="lt1"/>
                </a:solidFill>
                <a:latin typeface="Quattrocento Sans"/>
                <a:ea typeface="Quattrocento Sans"/>
                <a:cs typeface="Quattrocento Sans"/>
                <a:sym typeface="Quattrocento Sans"/>
              </a:rPr>
              <a:t>Η </a:t>
            </a:r>
            <a:r>
              <a:rPr lang="en-GB" sz="1800" b="0" i="0" u="none" strike="noStrike" cap="none" dirty="0" err="1">
                <a:solidFill>
                  <a:schemeClr val="lt1"/>
                </a:solidFill>
                <a:latin typeface="Quattrocento Sans"/>
                <a:ea typeface="Quattrocento Sans"/>
                <a:cs typeface="Quattrocento Sans"/>
                <a:sym typeface="Quattrocento Sans"/>
              </a:rPr>
              <a:t>συμ</a:t>
            </a:r>
            <a:r>
              <a:rPr lang="en-GB" sz="1800" b="0" i="0" u="none" strike="noStrike" cap="none" dirty="0">
                <a:solidFill>
                  <a:schemeClr val="lt1"/>
                </a:solidFill>
                <a:latin typeface="Quattrocento Sans"/>
                <a:ea typeface="Quattrocento Sans"/>
                <a:cs typeface="Quattrocento Sans"/>
                <a:sym typeface="Quattrocento Sans"/>
              </a:rPr>
              <a:t>βολή στην κοινωνική και οικονομική ανάπτυξη του περιβάλλοντός τους αποτελεί έναν από τους βασικούς πυλώνες της φιλοσοφίας τους.</a:t>
            </a:r>
            <a:endParaRPr sz="1800" b="0" i="0" u="none" strike="noStrike" cap="none" dirty="0">
              <a:solidFill>
                <a:schemeClr val="lt1"/>
              </a:solidFill>
              <a:latin typeface="Quattrocento Sans"/>
              <a:ea typeface="Quattrocento Sans"/>
              <a:cs typeface="Quattrocento Sans"/>
              <a:sym typeface="Quattrocento Sans"/>
            </a:endParaRPr>
          </a:p>
        </p:txBody>
      </p:sp>
      <p:sp>
        <p:nvSpPr>
          <p:cNvPr id="321" name="Google Shape;321;p19"/>
          <p:cNvSpPr/>
          <p:nvPr/>
        </p:nvSpPr>
        <p:spPr>
          <a:xfrm>
            <a:off x="4495949" y="1722830"/>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19"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324" name="Google Shape;324;p19"/>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325" name="Google Shape;325;p19"/>
          <p:cNvSpPr txBox="1"/>
          <p:nvPr/>
        </p:nvSpPr>
        <p:spPr>
          <a:xfrm>
            <a:off x="745587" y="1152347"/>
            <a:ext cx="352337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https://www.karabeleko.org/ </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04B9D9"/>
              </a:solidFill>
              <a:latin typeface="Arial"/>
              <a:ea typeface="Arial"/>
              <a:cs typeface="Arial"/>
              <a:sym typeface="Arial"/>
            </a:endParaRPr>
          </a:p>
        </p:txBody>
      </p:sp>
      <p:pic>
        <p:nvPicPr>
          <p:cNvPr id="326" name="Google Shape;326;p19" descr="Imagen que contiene Logotipo&#10;&#10;Descripción generada automáticamente"/>
          <p:cNvPicPr preferRelativeResize="0"/>
          <p:nvPr/>
        </p:nvPicPr>
        <p:blipFill rotWithShape="1">
          <a:blip r:embed="rId7">
            <a:alphaModFix/>
          </a:blip>
          <a:srcRect/>
          <a:stretch/>
        </p:blipFill>
        <p:spPr>
          <a:xfrm>
            <a:off x="745587" y="2922622"/>
            <a:ext cx="3523371" cy="809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3786886" y="479123"/>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Ενότητα 2: Περιεχόμενα</a:t>
            </a:r>
            <a:endParaRPr/>
          </a:p>
        </p:txBody>
      </p:sp>
      <p:sp>
        <p:nvSpPr>
          <p:cNvPr id="93" name="Google Shape;93;p2"/>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65789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1" i="0" u="none" strike="noStrike" cap="none">
                <a:solidFill>
                  <a:srgbClr val="3F3F3F"/>
                </a:solidFill>
                <a:latin typeface="Quattrocento Sans"/>
                <a:ea typeface="Quattrocento Sans"/>
                <a:cs typeface="Quattrocento Sans"/>
                <a:sym typeface="Quattrocento Sans"/>
              </a:rPr>
              <a:t>Καλές πρακτικές στον τομέα της παραγωγής τροφίμων: Espigoladors και βιολογικό αγρόκτημα Karakeleko</a:t>
            </a:r>
            <a:endParaRPr/>
          </a:p>
        </p:txBody>
      </p:sp>
      <p:sp>
        <p:nvSpPr>
          <p:cNvPr id="95" name="Google Shape;95;p2"/>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2</a:t>
            </a:r>
            <a:endParaRPr/>
          </a:p>
        </p:txBody>
      </p:sp>
      <p:sp>
        <p:nvSpPr>
          <p:cNvPr id="96" name="Google Shape;96;p2"/>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3</a:t>
            </a:r>
            <a:endParaRPr/>
          </a:p>
        </p:txBody>
      </p:sp>
      <p:sp>
        <p:nvSpPr>
          <p:cNvPr id="97" name="Google Shape;97;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98" name="Google Shape;98;p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99" name="Google Shape;99;p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100" name="Google Shape;100;p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01" name="Google Shape;101;p2"/>
          <p:cNvPicPr preferRelativeResize="0"/>
          <p:nvPr/>
        </p:nvPicPr>
        <p:blipFill rotWithShape="1">
          <a:blip r:embed="rId4">
            <a:alphaModFix/>
          </a:blip>
          <a:srcRect t="1926" b="19852"/>
          <a:stretch/>
        </p:blipFill>
        <p:spPr>
          <a:xfrm>
            <a:off x="1045611" y="0"/>
            <a:ext cx="897978" cy="4642338"/>
          </a:xfrm>
          <a:prstGeom prst="rect">
            <a:avLst/>
          </a:prstGeom>
          <a:noFill/>
          <a:ln>
            <a:noFill/>
          </a:ln>
        </p:spPr>
      </p:pic>
      <p:pic>
        <p:nvPicPr>
          <p:cNvPr id="102" name="Google Shape;102;p2"/>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03" name="Google Shape;103;p2"/>
          <p:cNvSpPr txBox="1"/>
          <p:nvPr/>
        </p:nvSpPr>
        <p:spPr>
          <a:xfrm>
            <a:off x="3262907" y="2694448"/>
            <a:ext cx="7583284" cy="73455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0" i="0" u="none" strike="noStrike" cap="none">
                <a:solidFill>
                  <a:srgbClr val="3F3F3F"/>
                </a:solidFill>
                <a:latin typeface="Quattrocento Sans"/>
                <a:ea typeface="Quattrocento Sans"/>
                <a:cs typeface="Quattrocento Sans"/>
                <a:sym typeface="Quattrocento Sans"/>
              </a:rPr>
              <a:t>Καλές πρακτικές στις υπηρεσίες και τη συσκευασία: Ausolan Cooperative και Repack</a:t>
            </a:r>
            <a:endParaRPr sz="2400" b="0" i="0" u="none" strike="noStrike" cap="none">
              <a:solidFill>
                <a:srgbClr val="3F3F3F"/>
              </a:solidFill>
              <a:latin typeface="Quattrocento Sans"/>
              <a:ea typeface="Quattrocento Sans"/>
              <a:cs typeface="Quattrocento Sans"/>
              <a:sym typeface="Quattrocento Sans"/>
            </a:endParaRPr>
          </a:p>
        </p:txBody>
      </p:sp>
      <p:sp>
        <p:nvSpPr>
          <p:cNvPr id="104" name="Google Shape;104;p2"/>
          <p:cNvSpPr txBox="1"/>
          <p:nvPr/>
        </p:nvSpPr>
        <p:spPr>
          <a:xfrm>
            <a:off x="3262907" y="3917766"/>
            <a:ext cx="7261149" cy="72457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0" i="0" u="none" strike="noStrike" cap="none">
                <a:solidFill>
                  <a:srgbClr val="3F3F3F"/>
                </a:solidFill>
                <a:latin typeface="Quattrocento Sans"/>
                <a:ea typeface="Quattrocento Sans"/>
                <a:cs typeface="Quattrocento Sans"/>
                <a:sym typeface="Quattrocento Sans"/>
              </a:rPr>
              <a:t>Καλές πρακτικές στον τομέα της ενέργειας και της ανάκτησης πόρων: Energy4all και Dycle</a:t>
            </a:r>
            <a:endParaRPr sz="2400" b="0" i="0" u="none" strike="noStrike" cap="non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29BA86"/>
                </a:solidFill>
                <a:latin typeface="Quattrocento Sans"/>
                <a:ea typeface="Quattrocento Sans"/>
                <a:cs typeface="Quattrocento Sans"/>
                <a:sym typeface="Quattrocento Sans"/>
              </a:rPr>
              <a:t>ΕΡΩΤΗΣΕΙΣ</a:t>
            </a:r>
            <a:endParaRPr/>
          </a:p>
        </p:txBody>
      </p:sp>
      <p:sp>
        <p:nvSpPr>
          <p:cNvPr id="332" name="Google Shape;332;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33" name="Google Shape;333;p2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34" name="Google Shape;334;p20"/>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35" name="Google Shape;335;p20"/>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36" name="Google Shape;336;p20"/>
          <p:cNvSpPr txBox="1"/>
          <p:nvPr/>
        </p:nvSpPr>
        <p:spPr>
          <a:xfrm>
            <a:off x="952983" y="1859340"/>
            <a:ext cx="1058824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Πώς εμπλέκει η Karabeleko την τοπική κοινότητα;</a:t>
            </a:r>
            <a:endParaRPr/>
          </a:p>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Γιατί είναι κοινωνική επιχείρηση;</a:t>
            </a:r>
            <a:endParaRPr/>
          </a:p>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Πώς εφαρμόζουν την κυκλική οικονομία;</a:t>
            </a:r>
            <a:endParaRPr/>
          </a:p>
          <a:p>
            <a:pPr marL="0" marR="0" lvl="0" indent="0" algn="l" rtl="0">
              <a:spcBef>
                <a:spcPts val="0"/>
              </a:spcBef>
              <a:spcAft>
                <a:spcPts val="0"/>
              </a:spcAft>
              <a:buNone/>
            </a:pPr>
            <a:r>
              <a:rPr lang="en-GB" sz="2400">
                <a:solidFill>
                  <a:schemeClr val="dk1"/>
                </a:solidFill>
                <a:latin typeface="Quattrocento Sans"/>
                <a:ea typeface="Quattrocento Sans"/>
                <a:cs typeface="Quattrocento Sans"/>
                <a:sym typeface="Quattrocento Sans"/>
              </a:rPr>
              <a:t>Τι άλλα οφέλη προσφέρει το Karabeleko;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1"/>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342" name="Google Shape;342;p2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43" name="Google Shape;343;p21"/>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344" name="Google Shape;344;p21"/>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45" name="Google Shape;345;p21"/>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346" name="Google Shape;346;p21"/>
          <p:cNvGrpSpPr/>
          <p:nvPr/>
        </p:nvGrpSpPr>
        <p:grpSpPr>
          <a:xfrm>
            <a:off x="2569288" y="3802743"/>
            <a:ext cx="7053424" cy="1670958"/>
            <a:chOff x="2569288" y="3802743"/>
            <a:chExt cx="7053424" cy="1670958"/>
          </a:xfrm>
        </p:grpSpPr>
        <p:pic>
          <p:nvPicPr>
            <p:cNvPr id="347" name="Google Shape;347;p21"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348" name="Google Shape;348;p21"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2277715" y="2409507"/>
            <a:ext cx="2013790" cy="2968271"/>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4808467" y="2409507"/>
            <a:ext cx="2013790" cy="2968271"/>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7339219" y="2409506"/>
            <a:ext cx="2013790" cy="2968271"/>
          </a:xfrm>
          <a:prstGeom prst="rect">
            <a:avLst/>
          </a:prstGeom>
          <a:noFill/>
          <a:ln>
            <a:noFill/>
          </a:ln>
        </p:spPr>
      </p:pic>
      <p:pic>
        <p:nvPicPr>
          <p:cNvPr id="112" name="Google Shape;112;p3"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113" name="Google Shape;113;p3"/>
          <p:cNvSpPr txBox="1"/>
          <p:nvPr/>
        </p:nvSpPr>
        <p:spPr>
          <a:xfrm>
            <a:off x="2443871"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ΓΝΩΡΙΣΤΕ</a:t>
            </a:r>
            <a:endParaRPr/>
          </a:p>
        </p:txBody>
      </p:sp>
      <p:sp>
        <p:nvSpPr>
          <p:cNvPr id="114" name="Google Shape;114;p3"/>
          <p:cNvSpPr txBox="1"/>
          <p:nvPr/>
        </p:nvSpPr>
        <p:spPr>
          <a:xfrm>
            <a:off x="497462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ΚΑΤΑΝΟΗΣΗ</a:t>
            </a:r>
            <a:endParaRPr/>
          </a:p>
        </p:txBody>
      </p:sp>
      <p:sp>
        <p:nvSpPr>
          <p:cNvPr id="115" name="Google Shape;115;p3"/>
          <p:cNvSpPr txBox="1"/>
          <p:nvPr/>
        </p:nvSpPr>
        <p:spPr>
          <a:xfrm>
            <a:off x="7505375"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29BB89"/>
                </a:solidFill>
                <a:latin typeface="Quattrocento Sans"/>
                <a:ea typeface="Quattrocento Sans"/>
                <a:cs typeface="Quattrocento Sans"/>
                <a:sym typeface="Quattrocento Sans"/>
              </a:rPr>
              <a:t>ΚΑΤΑΝΟΗΣΗ</a:t>
            </a:r>
            <a:endParaRPr/>
          </a:p>
        </p:txBody>
      </p:sp>
      <p:sp>
        <p:nvSpPr>
          <p:cNvPr id="116" name="Google Shape;116;p3"/>
          <p:cNvSpPr txBox="1"/>
          <p:nvPr/>
        </p:nvSpPr>
        <p:spPr>
          <a:xfrm>
            <a:off x="2443871" y="3458336"/>
            <a:ext cx="168148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dirty="0" err="1">
                <a:solidFill>
                  <a:schemeClr val="lt1"/>
                </a:solidFill>
                <a:latin typeface="Quattrocento Sans"/>
                <a:ea typeface="Quattrocento Sans"/>
                <a:cs typeface="Quattrocento Sans"/>
                <a:sym typeface="Quattrocento Sans"/>
              </a:rPr>
              <a:t>Γνωρίστε</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τις</a:t>
            </a:r>
            <a:r>
              <a:rPr lang="en-GB" sz="1400" b="0" i="0" u="none" strike="noStrike" cap="none" dirty="0">
                <a:solidFill>
                  <a:schemeClr val="lt1"/>
                </a:solidFill>
                <a:latin typeface="Quattrocento Sans"/>
                <a:ea typeface="Quattrocento Sans"/>
                <a:cs typeface="Quattrocento Sans"/>
                <a:sym typeface="Quattrocento Sans"/>
              </a:rPr>
              <a:t> κα</a:t>
            </a:r>
            <a:r>
              <a:rPr lang="en-GB" sz="1400" b="0" i="0" u="none" strike="noStrike" cap="none" dirty="0" err="1">
                <a:solidFill>
                  <a:schemeClr val="lt1"/>
                </a:solidFill>
                <a:latin typeface="Quattrocento Sans"/>
                <a:ea typeface="Quattrocento Sans"/>
                <a:cs typeface="Quattrocento Sans"/>
                <a:sym typeface="Quattrocento Sans"/>
              </a:rPr>
              <a:t>λές</a:t>
            </a:r>
            <a:r>
              <a:rPr lang="en-GB" sz="1400" b="0" i="0" u="none" strike="noStrike" cap="none" dirty="0">
                <a:solidFill>
                  <a:schemeClr val="lt1"/>
                </a:solidFill>
                <a:latin typeface="Quattrocento Sans"/>
                <a:ea typeface="Quattrocento Sans"/>
                <a:cs typeface="Quattrocento Sans"/>
                <a:sym typeface="Quattrocento Sans"/>
              </a:rPr>
              <a:t> πρα</a:t>
            </a:r>
            <a:r>
              <a:rPr lang="en-GB" sz="1400" b="0" i="0" u="none" strike="noStrike" cap="none" dirty="0" err="1">
                <a:solidFill>
                  <a:schemeClr val="lt1"/>
                </a:solidFill>
                <a:latin typeface="Quattrocento Sans"/>
                <a:ea typeface="Quattrocento Sans"/>
                <a:cs typeface="Quattrocento Sans"/>
                <a:sym typeface="Quattrocento Sans"/>
              </a:rPr>
              <a:t>κτικές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των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κοινωνικών</a:t>
            </a:r>
            <a:r>
              <a:rPr lang="en-GB" sz="1400" b="0" i="0" u="none" strike="noStrike" cap="none" dirty="0">
                <a:solidFill>
                  <a:schemeClr val="lt1"/>
                </a:solidFill>
                <a:latin typeface="Quattrocento Sans"/>
                <a:ea typeface="Quattrocento Sans"/>
                <a:cs typeface="Quattrocento Sans"/>
                <a:sym typeface="Quattrocento Sans"/>
              </a:rPr>
              <a:t> επ</a:t>
            </a:r>
            <a:r>
              <a:rPr lang="en-GB" sz="1400" b="0" i="0" u="none" strike="noStrike" cap="none" dirty="0" err="1">
                <a:solidFill>
                  <a:schemeClr val="lt1"/>
                </a:solidFill>
                <a:latin typeface="Quattrocento Sans"/>
                <a:ea typeface="Quattrocento Sans"/>
                <a:cs typeface="Quattrocento Sans"/>
                <a:sym typeface="Quattrocento Sans"/>
              </a:rPr>
              <a:t>ιχειρήσεων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στην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κυκλική</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οικονομί</a:t>
            </a:r>
            <a:r>
              <a:rPr lang="en-GB" sz="1400" b="0" i="0" u="none" strike="noStrike" cap="none" dirty="0">
                <a:solidFill>
                  <a:schemeClr val="lt1"/>
                </a:solidFill>
                <a:latin typeface="Quattrocento Sans"/>
                <a:ea typeface="Quattrocento Sans"/>
                <a:cs typeface="Quattrocento Sans"/>
                <a:sym typeface="Quattrocento Sans"/>
              </a:rPr>
              <a:t>α</a:t>
            </a:r>
            <a:endParaRPr sz="1400" b="0" i="0" u="none" strike="noStrike" cap="none" dirty="0">
              <a:solidFill>
                <a:schemeClr val="lt1"/>
              </a:solidFill>
              <a:latin typeface="Quattrocento Sans"/>
              <a:ea typeface="Quattrocento Sans"/>
              <a:cs typeface="Quattrocento Sans"/>
              <a:sym typeface="Quattrocento Sans"/>
            </a:endParaRPr>
          </a:p>
        </p:txBody>
      </p:sp>
      <p:sp>
        <p:nvSpPr>
          <p:cNvPr id="117" name="Google Shape;117;p3"/>
          <p:cNvSpPr txBox="1"/>
          <p:nvPr/>
        </p:nvSpPr>
        <p:spPr>
          <a:xfrm>
            <a:off x="4948306" y="3458336"/>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0" i="0" u="none" strike="noStrike" cap="none" dirty="0">
                <a:solidFill>
                  <a:schemeClr val="lt1"/>
                </a:solidFill>
                <a:latin typeface="Quattrocento Sans"/>
                <a:ea typeface="Quattrocento Sans"/>
                <a:cs typeface="Quattrocento Sans"/>
                <a:sym typeface="Quattrocento Sans"/>
              </a:rPr>
              <a:t>Να κατα</a:t>
            </a:r>
            <a:r>
              <a:rPr lang="en-GB" sz="1400" b="0" i="0" u="none" strike="noStrike" cap="none" dirty="0" err="1">
                <a:solidFill>
                  <a:schemeClr val="lt1"/>
                </a:solidFill>
                <a:latin typeface="Quattrocento Sans"/>
                <a:ea typeface="Quattrocento Sans"/>
                <a:cs typeface="Quattrocento Sans"/>
                <a:sym typeface="Quattrocento Sans"/>
              </a:rPr>
              <a:t>νοήσουν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την</a:t>
            </a:r>
            <a:r>
              <a:rPr lang="en-GB" sz="1400" b="0" i="0" u="none" strike="noStrike" cap="none" dirty="0">
                <a:solidFill>
                  <a:schemeClr val="lt1"/>
                </a:solidFill>
                <a:latin typeface="Quattrocento Sans"/>
                <a:ea typeface="Quattrocento Sans"/>
                <a:cs typeface="Quattrocento Sans"/>
                <a:sym typeface="Quattrocento Sans"/>
              </a:rPr>
              <a:t> π</a:t>
            </a:r>
            <a:r>
              <a:rPr lang="en-GB" sz="1400" b="0" i="0" u="none" strike="noStrike" cap="none" dirty="0" err="1">
                <a:solidFill>
                  <a:schemeClr val="lt1"/>
                </a:solidFill>
                <a:latin typeface="Quattrocento Sans"/>
                <a:ea typeface="Quattrocento Sans"/>
                <a:cs typeface="Quattrocento Sans"/>
                <a:sym typeface="Quattrocento Sans"/>
              </a:rPr>
              <a:t>ροστιθέμενη</a:t>
            </a:r>
            <a:r>
              <a:rPr lang="en-GB" sz="1400" b="0" i="0" u="none" strike="noStrike" cap="none" dirty="0">
                <a:solidFill>
                  <a:schemeClr val="lt1"/>
                </a:solidFill>
                <a:latin typeface="Quattrocento Sans"/>
                <a:ea typeface="Quattrocento Sans"/>
                <a:cs typeface="Quattrocento Sans"/>
                <a:sym typeface="Quattrocento Sans"/>
              </a:rPr>
              <a:t> α</a:t>
            </a:r>
            <a:r>
              <a:rPr lang="en-GB" sz="1400" b="0" i="0" u="none" strike="noStrike" cap="none" dirty="0" err="1">
                <a:solidFill>
                  <a:schemeClr val="lt1"/>
                </a:solidFill>
                <a:latin typeface="Quattrocento Sans"/>
                <a:ea typeface="Quattrocento Sans"/>
                <a:cs typeface="Quattrocento Sans"/>
                <a:sym typeface="Quattrocento Sans"/>
              </a:rPr>
              <a:t>ξί</a:t>
            </a:r>
            <a:r>
              <a:rPr lang="en-GB" sz="1400" b="0" i="0" u="none" strike="noStrike" cap="none" dirty="0">
                <a:solidFill>
                  <a:schemeClr val="lt1"/>
                </a:solidFill>
                <a:latin typeface="Quattrocento Sans"/>
                <a:ea typeface="Quattrocento Sans"/>
                <a:cs typeface="Quattrocento Sans"/>
                <a:sym typeface="Quattrocento Sans"/>
              </a:rPr>
              <a:t>α των κοινωνικών επιχειρήσεων</a:t>
            </a:r>
            <a:endParaRPr dirty="0"/>
          </a:p>
        </p:txBody>
      </p:sp>
      <p:sp>
        <p:nvSpPr>
          <p:cNvPr id="118" name="Google Shape;118;p3"/>
          <p:cNvSpPr txBox="1"/>
          <p:nvPr/>
        </p:nvSpPr>
        <p:spPr>
          <a:xfrm>
            <a:off x="7505374" y="3673779"/>
            <a:ext cx="1681480" cy="738664"/>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dirty="0">
                <a:solidFill>
                  <a:schemeClr val="lt1"/>
                </a:solidFill>
                <a:latin typeface="Quattrocento Sans"/>
                <a:ea typeface="Quattrocento Sans"/>
                <a:cs typeface="Quattrocento Sans"/>
                <a:sym typeface="Quattrocento Sans"/>
              </a:rPr>
              <a:t>Κατα</a:t>
            </a:r>
            <a:r>
              <a:rPr lang="en-GB" sz="1400" b="0" i="0" u="none" strike="noStrike" cap="none" dirty="0" err="1">
                <a:solidFill>
                  <a:schemeClr val="lt1"/>
                </a:solidFill>
                <a:latin typeface="Quattrocento Sans"/>
                <a:ea typeface="Quattrocento Sans"/>
                <a:cs typeface="Quattrocento Sans"/>
                <a:sym typeface="Quattrocento Sans"/>
              </a:rPr>
              <a:t>νόηση</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των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κυκλικών</a:t>
            </a:r>
            <a:r>
              <a:rPr lang="en-GB" sz="1400" b="0" i="0" u="none" strike="noStrike" cap="none" dirty="0">
                <a:solidFill>
                  <a:schemeClr val="lt1"/>
                </a:solidFill>
                <a:latin typeface="Quattrocento Sans"/>
                <a:ea typeface="Quattrocento Sans"/>
                <a:cs typeface="Quattrocento Sans"/>
                <a:sym typeface="Quattrocento Sans"/>
              </a:rPr>
              <a:t> επ</a:t>
            </a:r>
            <a:r>
              <a:rPr lang="en-GB" sz="1400" b="0" i="0" u="none" strike="noStrike" cap="none" dirty="0" err="1">
                <a:solidFill>
                  <a:schemeClr val="lt1"/>
                </a:solidFill>
                <a:latin typeface="Quattrocento Sans"/>
                <a:ea typeface="Quattrocento Sans"/>
                <a:cs typeface="Quattrocento Sans"/>
                <a:sym typeface="Quattrocento Sans"/>
              </a:rPr>
              <a:t>ιχειρημ</a:t>
            </a:r>
            <a:r>
              <a:rPr lang="en-GB" sz="1400" b="0" i="0" u="none" strike="noStrike" cap="none" dirty="0">
                <a:solidFill>
                  <a:schemeClr val="lt1"/>
                </a:solidFill>
                <a:latin typeface="Quattrocento Sans"/>
                <a:ea typeface="Quattrocento Sans"/>
                <a:cs typeface="Quattrocento Sans"/>
                <a:sym typeface="Quattrocento Sans"/>
              </a:rPr>
              <a:t>ατικών μοντέλων</a:t>
            </a:r>
            <a:endParaRPr sz="1400" b="0" i="0" u="none" strike="noStrike" cap="none" dirty="0">
              <a:solidFill>
                <a:schemeClr val="lt1"/>
              </a:solidFill>
              <a:latin typeface="Quattrocento Sans"/>
              <a:ea typeface="Quattrocento Sans"/>
              <a:cs typeface="Quattrocento Sans"/>
              <a:sym typeface="Quattrocento Sans"/>
            </a:endParaRPr>
          </a:p>
        </p:txBody>
      </p:sp>
      <p:sp>
        <p:nvSpPr>
          <p:cNvPr id="119" name="Google Shape;119;p3"/>
          <p:cNvSpPr txBox="1">
            <a:spLocks noGrp="1"/>
          </p:cNvSpPr>
          <p:nvPr>
            <p:ph type="title"/>
          </p:nvPr>
        </p:nvSpPr>
        <p:spPr>
          <a:xfrm>
            <a:off x="2692861" y="934784"/>
            <a:ext cx="6192371"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ΣΤΟΧΟΙ</a:t>
            </a:r>
            <a:endParaRPr/>
          </a:p>
        </p:txBody>
      </p:sp>
      <p:pic>
        <p:nvPicPr>
          <p:cNvPr id="120" name="Google Shape;120;p3"/>
          <p:cNvPicPr preferRelativeResize="0"/>
          <p:nvPr/>
        </p:nvPicPr>
        <p:blipFill rotWithShape="1">
          <a:blip r:embed="rId6">
            <a:alphaModFix/>
          </a:blip>
          <a:srcRect/>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27" name="Google Shape;127;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28" name="Google Shape;128;p4"/>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p:nvPr/>
        </p:nvSpPr>
        <p:spPr>
          <a:xfrm>
            <a:off x="2754443" y="843677"/>
            <a:ext cx="701425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rgbClr val="29BB89"/>
                </a:solidFill>
                <a:latin typeface="Quattrocento Sans"/>
                <a:ea typeface="Quattrocento Sans"/>
                <a:cs typeface="Quattrocento Sans"/>
                <a:sym typeface="Quattrocento Sans"/>
              </a:rPr>
              <a:t>Κοινωνικοί επιχειρηματίες και κυκλική οικονομία</a:t>
            </a:r>
            <a:endParaRPr sz="3200" b="1">
              <a:solidFill>
                <a:srgbClr val="29BB89"/>
              </a:solidFill>
              <a:latin typeface="Quattrocento Sans"/>
              <a:ea typeface="Quattrocento Sans"/>
              <a:cs typeface="Quattrocento Sans"/>
              <a:sym typeface="Quattrocento Sans"/>
            </a:endParaRPr>
          </a:p>
        </p:txBody>
      </p:sp>
      <p:sp>
        <p:nvSpPr>
          <p:cNvPr id="130" name="Google Shape;130;p4"/>
          <p:cNvSpPr txBox="1"/>
          <p:nvPr/>
        </p:nvSpPr>
        <p:spPr>
          <a:xfrm>
            <a:off x="2754443" y="1920895"/>
            <a:ext cx="6486166"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GB" sz="1600" dirty="0" err="1">
                <a:solidFill>
                  <a:schemeClr val="dk1"/>
                </a:solidFill>
                <a:latin typeface="Quattrocento Sans"/>
                <a:ea typeface="Quattrocento Sans"/>
                <a:cs typeface="Quattrocento Sans"/>
                <a:sym typeface="Quattrocento Sans"/>
              </a:rPr>
              <a:t>Οι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κοινωνικοί</a:t>
            </a:r>
            <a:r>
              <a:rPr lang="en-GB" sz="1600" dirty="0">
                <a:solidFill>
                  <a:schemeClr val="dk1"/>
                </a:solidFill>
                <a:latin typeface="Quattrocento Sans"/>
                <a:ea typeface="Quattrocento Sans"/>
                <a:cs typeface="Quattrocento Sans"/>
                <a:sym typeface="Quattrocento Sans"/>
              </a:rPr>
              <a:t> επ</a:t>
            </a:r>
            <a:r>
              <a:rPr lang="en-GB" sz="1600" dirty="0" err="1">
                <a:solidFill>
                  <a:schemeClr val="dk1"/>
                </a:solidFill>
                <a:latin typeface="Quattrocento Sans"/>
                <a:ea typeface="Quattrocento Sans"/>
                <a:cs typeface="Quattrocento Sans"/>
                <a:sym typeface="Quattrocento Sans"/>
              </a:rPr>
              <a:t>ιχειρημ</a:t>
            </a:r>
            <a:r>
              <a:rPr lang="en-GB" sz="1600" dirty="0">
                <a:solidFill>
                  <a:schemeClr val="dk1"/>
                </a:solidFill>
                <a:latin typeface="Quattrocento Sans"/>
                <a:ea typeface="Quattrocento Sans"/>
                <a:cs typeface="Quattrocento Sans"/>
                <a:sym typeface="Quattrocento Sans"/>
              </a:rPr>
              <a:t>ατίες (ΚΕ) διαδραματίζουν σημαντικό και μοναδικό ρόλο στη δημιουργία αλλαγών στην οικονομία μιας χώρας. Ο </a:t>
            </a:r>
            <a:r>
              <a:rPr lang="en-GB" sz="1600" dirty="0" err="1">
                <a:solidFill>
                  <a:schemeClr val="dk1"/>
                </a:solidFill>
                <a:latin typeface="Quattrocento Sans"/>
                <a:ea typeface="Quattrocento Sans"/>
                <a:cs typeface="Quattrocento Sans"/>
                <a:sym typeface="Quattrocento Sans"/>
              </a:rPr>
              <a:t>ρόλος</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ου</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δι</a:t>
            </a:r>
            <a:r>
              <a:rPr lang="en-GB" sz="1600" dirty="0">
                <a:solidFill>
                  <a:schemeClr val="dk1"/>
                </a:solidFill>
                <a:latin typeface="Quattrocento Sans"/>
                <a:ea typeface="Quattrocento Sans"/>
                <a:cs typeface="Quattrocento Sans"/>
                <a:sym typeface="Quattrocento Sans"/>
              </a:rPr>
              <a:t>αδραματίζουν οι SE είναι συχνά δύσκολο να μετρηθεί, επειδή υπάρχει μια συστηματική κοινωνική αλλαγή κατά τη διάρκεια του χρόνου. </a:t>
            </a:r>
            <a:r>
              <a:rPr lang="en-GB" sz="1600" dirty="0" err="1">
                <a:solidFill>
                  <a:schemeClr val="dk1"/>
                </a:solidFill>
                <a:latin typeface="Quattrocento Sans"/>
                <a:ea typeface="Quattrocento Sans"/>
                <a:cs typeface="Quattrocento Sans"/>
                <a:sym typeface="Quattrocento Sans"/>
              </a:rPr>
              <a:t>Οι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κοινωνικοί</a:t>
            </a:r>
            <a:r>
              <a:rPr lang="en-GB" sz="1600" dirty="0">
                <a:solidFill>
                  <a:schemeClr val="dk1"/>
                </a:solidFill>
                <a:latin typeface="Quattrocento Sans"/>
                <a:ea typeface="Quattrocento Sans"/>
                <a:cs typeface="Quattrocento Sans"/>
                <a:sym typeface="Quattrocento Sans"/>
              </a:rPr>
              <a:t> επ</a:t>
            </a:r>
            <a:r>
              <a:rPr lang="en-GB" sz="1600" dirty="0" err="1">
                <a:solidFill>
                  <a:schemeClr val="dk1"/>
                </a:solidFill>
                <a:latin typeface="Quattrocento Sans"/>
                <a:ea typeface="Quattrocento Sans"/>
                <a:cs typeface="Quattrocento Sans"/>
                <a:sym typeface="Quattrocento Sans"/>
              </a:rPr>
              <a:t>ιχειρημ</a:t>
            </a:r>
            <a:r>
              <a:rPr lang="en-GB" sz="1600" dirty="0">
                <a:solidFill>
                  <a:schemeClr val="dk1"/>
                </a:solidFill>
                <a:latin typeface="Quattrocento Sans"/>
                <a:ea typeface="Quattrocento Sans"/>
                <a:cs typeface="Quattrocento Sans"/>
                <a:sym typeface="Quattrocento Sans"/>
              </a:rPr>
              <a:t>ατίες, σύμφωνα με το Ίδρυμα Schwab, συμβάλλουν στη δημιουργία συνεργασιών, στη βελτίωση της προβολής, στην εύκολη πρόσβαση σε κεφάλαια και στην αύξηση της γνώσης των παγκόσμιων υποθέσεων. </a:t>
            </a:r>
            <a:r>
              <a:rPr lang="en-GB" sz="1600" dirty="0" err="1">
                <a:solidFill>
                  <a:schemeClr val="dk1"/>
                </a:solidFill>
                <a:latin typeface="Quattrocento Sans"/>
                <a:ea typeface="Quattrocento Sans"/>
                <a:cs typeface="Quattrocento Sans"/>
                <a:sym typeface="Quattrocento Sans"/>
              </a:rPr>
              <a:t>Αυτό</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δίνει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τη</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δυν</a:t>
            </a:r>
            <a:r>
              <a:rPr lang="en-GB" sz="1600" dirty="0">
                <a:solidFill>
                  <a:schemeClr val="dk1"/>
                </a:solidFill>
                <a:latin typeface="Quattrocento Sans"/>
                <a:ea typeface="Quattrocento Sans"/>
                <a:cs typeface="Quattrocento Sans"/>
                <a:sym typeface="Quattrocento Sans"/>
              </a:rPr>
              <a:t>ατότητα σε πολλούς πολιτικούς και επιχειρηματικούς ηγέτες να δημιουργήσουν κοινωνικά ταμεία και να ξεκινήσουν κοινωνικές δραστηριότητες στο πλαίσιο των επιχειρήσεών τους.</a:t>
            </a:r>
            <a:endParaRPr sz="1200" dirty="0"/>
          </a:p>
          <a:p>
            <a:pPr marL="0" marR="0" lvl="0" indent="0" algn="just" rtl="0">
              <a:spcBef>
                <a:spcPts val="0"/>
              </a:spcBef>
              <a:spcAft>
                <a:spcPts val="0"/>
              </a:spcAft>
              <a:buClr>
                <a:schemeClr val="dk1"/>
              </a:buClr>
              <a:buSzPts val="1100"/>
              <a:buFont typeface="Calibri"/>
              <a:buNone/>
            </a:pPr>
            <a:endParaRPr sz="1600" dirty="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Clr>
                <a:schemeClr val="dk1"/>
              </a:buClr>
              <a:buSzPts val="1100"/>
              <a:buFont typeface="Quattrocento Sans"/>
              <a:buNone/>
            </a:pPr>
            <a:r>
              <a:rPr lang="en-GB" sz="1600" dirty="0">
                <a:solidFill>
                  <a:schemeClr val="dk1"/>
                </a:solidFill>
                <a:latin typeface="Quattrocento Sans"/>
                <a:ea typeface="Quattrocento Sans"/>
                <a:cs typeface="Quattrocento Sans"/>
                <a:sym typeface="Quattrocento Sans"/>
              </a:rPr>
              <a:t>Από </a:t>
            </a:r>
            <a:r>
              <a:rPr lang="en-GB" sz="1600" dirty="0" err="1">
                <a:solidFill>
                  <a:schemeClr val="dk1"/>
                </a:solidFill>
                <a:latin typeface="Quattrocento Sans"/>
                <a:ea typeface="Quattrocento Sans"/>
                <a:cs typeface="Quattrocento Sans"/>
                <a:sym typeface="Quattrocento Sans"/>
              </a:rPr>
              <a:t>την</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άλλη</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λευρά</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οι</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σημερινοί</a:t>
            </a:r>
            <a:r>
              <a:rPr lang="en-GB" sz="1600" dirty="0">
                <a:solidFill>
                  <a:schemeClr val="dk1"/>
                </a:solidFill>
                <a:latin typeface="Quattrocento Sans"/>
                <a:ea typeface="Quattrocento Sans"/>
                <a:cs typeface="Quattrocento Sans"/>
                <a:sym typeface="Quattrocento Sans"/>
              </a:rPr>
              <a:t> α</a:t>
            </a:r>
            <a:r>
              <a:rPr lang="en-GB" sz="1600" dirty="0" err="1">
                <a:solidFill>
                  <a:schemeClr val="dk1"/>
                </a:solidFill>
                <a:latin typeface="Quattrocento Sans"/>
                <a:ea typeface="Quattrocento Sans"/>
                <a:cs typeface="Quattrocento Sans"/>
                <a:sym typeface="Quattrocento Sans"/>
              </a:rPr>
              <a:t>γορ</a:t>
            </a:r>
            <a:r>
              <a:rPr lang="en-GB" sz="1600" dirty="0">
                <a:solidFill>
                  <a:schemeClr val="dk1"/>
                </a:solidFill>
                <a:latin typeface="Quattrocento Sans"/>
                <a:ea typeface="Quattrocento Sans"/>
                <a:cs typeface="Quattrocento Sans"/>
                <a:sym typeface="Quattrocento Sans"/>
              </a:rPr>
              <a:t>αστές απαιτούν μια εντελώς νέα σχέση με τις επιχειρήσεις που επιλέγουν. Η απ</a:t>
            </a:r>
            <a:r>
              <a:rPr lang="en-GB" sz="1600" dirty="0" err="1">
                <a:solidFill>
                  <a:schemeClr val="dk1"/>
                </a:solidFill>
                <a:latin typeface="Quattrocento Sans"/>
                <a:ea typeface="Quattrocento Sans"/>
                <a:cs typeface="Quattrocento Sans"/>
                <a:sym typeface="Quattrocento Sans"/>
              </a:rPr>
              <a:t>λή</a:t>
            </a:r>
            <a:r>
              <a:rPr lang="en-GB" sz="1600" dirty="0">
                <a:solidFill>
                  <a:schemeClr val="dk1"/>
                </a:solidFill>
                <a:latin typeface="Quattrocento Sans"/>
                <a:ea typeface="Quattrocento Sans"/>
                <a:cs typeface="Quattrocento Sans"/>
                <a:sym typeface="Quattrocento Sans"/>
              </a:rPr>
              <a:t> πα</a:t>
            </a:r>
            <a:r>
              <a:rPr lang="en-GB" sz="1600" dirty="0" err="1">
                <a:solidFill>
                  <a:schemeClr val="dk1"/>
                </a:solidFill>
                <a:latin typeface="Quattrocento Sans"/>
                <a:ea typeface="Quattrocento Sans"/>
                <a:cs typeface="Quattrocento Sans"/>
                <a:sym typeface="Quattrocento Sans"/>
              </a:rPr>
              <a:t>ροχή</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ενός</a:t>
            </a:r>
            <a:r>
              <a:rPr lang="en-GB" sz="1600" dirty="0">
                <a:solidFill>
                  <a:schemeClr val="dk1"/>
                </a:solidFill>
                <a:latin typeface="Quattrocento Sans"/>
                <a:ea typeface="Quattrocento Sans"/>
                <a:cs typeface="Quattrocento Sans"/>
                <a:sym typeface="Quattrocento Sans"/>
              </a:rPr>
              <a:t> κα</a:t>
            </a:r>
            <a:r>
              <a:rPr lang="en-GB" sz="1600" dirty="0" err="1">
                <a:solidFill>
                  <a:schemeClr val="dk1"/>
                </a:solidFill>
                <a:latin typeface="Quattrocento Sans"/>
                <a:ea typeface="Quattrocento Sans"/>
                <a:cs typeface="Quattrocento Sans"/>
                <a:sym typeface="Quattrocento Sans"/>
              </a:rPr>
              <a:t>λού</a:t>
            </a:r>
            <a:r>
              <a:rPr lang="en-GB" sz="1600" dirty="0">
                <a:solidFill>
                  <a:schemeClr val="dk1"/>
                </a:solidFill>
                <a:latin typeface="Quattrocento Sans"/>
                <a:ea typeface="Quattrocento Sans"/>
                <a:cs typeface="Quattrocento Sans"/>
                <a:sym typeface="Quattrocento Sans"/>
              </a:rPr>
              <a:t> π</a:t>
            </a:r>
            <a:r>
              <a:rPr lang="en-GB" sz="1600" dirty="0" err="1">
                <a:solidFill>
                  <a:schemeClr val="dk1"/>
                </a:solidFill>
                <a:latin typeface="Quattrocento Sans"/>
                <a:ea typeface="Quattrocento Sans"/>
                <a:cs typeface="Quattrocento Sans"/>
                <a:sym typeface="Quattrocento Sans"/>
              </a:rPr>
              <a:t>ροϊόντος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δεν</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είν</a:t>
            </a:r>
            <a:r>
              <a:rPr lang="en-GB" sz="1600" dirty="0">
                <a:solidFill>
                  <a:schemeClr val="dk1"/>
                </a:solidFill>
                <a:latin typeface="Quattrocento Sans"/>
                <a:ea typeface="Quattrocento Sans"/>
                <a:cs typeface="Quattrocento Sans"/>
                <a:sym typeface="Quattrocento Sans"/>
              </a:rPr>
              <a:t>αι πλέον αρκετή. Η </a:t>
            </a:r>
            <a:r>
              <a:rPr lang="en-GB" sz="1600" dirty="0" err="1">
                <a:solidFill>
                  <a:schemeClr val="dk1"/>
                </a:solidFill>
                <a:latin typeface="Quattrocento Sans"/>
                <a:ea typeface="Quattrocento Sans"/>
                <a:cs typeface="Quattrocento Sans"/>
                <a:sym typeface="Quattrocento Sans"/>
              </a:rPr>
              <a:t>γενιά</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της</a:t>
            </a:r>
            <a:r>
              <a:rPr lang="en-GB" sz="1600" dirty="0">
                <a:solidFill>
                  <a:schemeClr val="dk1"/>
                </a:solidFill>
                <a:latin typeface="Quattrocento Sans"/>
                <a:ea typeface="Quattrocento Sans"/>
                <a:cs typeface="Quattrocento Sans"/>
                <a:sym typeface="Quattrocento Sans"/>
              </a:rPr>
              <a:t> </a:t>
            </a:r>
            <a:r>
              <a:rPr lang="en-GB" sz="1600" dirty="0" err="1">
                <a:solidFill>
                  <a:schemeClr val="dk1"/>
                </a:solidFill>
                <a:latin typeface="Quattrocento Sans"/>
                <a:ea typeface="Quattrocento Sans"/>
                <a:cs typeface="Quattrocento Sans"/>
                <a:sym typeface="Quattrocento Sans"/>
              </a:rPr>
              <a:t>χιλιετί</a:t>
            </a:r>
            <a:r>
              <a:rPr lang="en-GB" sz="1600" dirty="0">
                <a:solidFill>
                  <a:schemeClr val="dk1"/>
                </a:solidFill>
                <a:latin typeface="Quattrocento Sans"/>
                <a:ea typeface="Quattrocento Sans"/>
                <a:cs typeface="Quattrocento Sans"/>
                <a:sym typeface="Quattrocento Sans"/>
              </a:rPr>
              <a:t>ας αναζητά να συνεργαστεί με μάρκες που αντιπροσωπεύουν κάτι ουσιαστικό.</a:t>
            </a:r>
            <a:endParaRPr sz="1200" dirty="0"/>
          </a:p>
        </p:txBody>
      </p:sp>
      <p:pic>
        <p:nvPicPr>
          <p:cNvPr id="131" name="Google Shape;131;p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38" name="Google Shape;138;p5"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9" name="Google Shape;139;p5"/>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
          <p:cNvSpPr txBox="1"/>
          <p:nvPr/>
        </p:nvSpPr>
        <p:spPr>
          <a:xfrm>
            <a:off x="2754443" y="843677"/>
            <a:ext cx="701425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29BB89"/>
                </a:solidFill>
                <a:latin typeface="Quattrocento Sans"/>
                <a:ea typeface="Quattrocento Sans"/>
                <a:cs typeface="Quattrocento Sans"/>
                <a:sym typeface="Quattrocento Sans"/>
              </a:rPr>
              <a:t>Γεφύρωση της κυκλικής οικονομίας και της κοινωνικής επιχειρηματικότητας</a:t>
            </a:r>
            <a:endParaRPr sz="3200" b="1">
              <a:solidFill>
                <a:srgbClr val="29BB89"/>
              </a:solidFill>
              <a:latin typeface="Quattrocento Sans"/>
              <a:ea typeface="Quattrocento Sans"/>
              <a:cs typeface="Quattrocento Sans"/>
              <a:sym typeface="Quattrocento Sans"/>
            </a:endParaRPr>
          </a:p>
        </p:txBody>
      </p:sp>
      <p:sp>
        <p:nvSpPr>
          <p:cNvPr id="141" name="Google Shape;141;p5"/>
          <p:cNvSpPr txBox="1"/>
          <p:nvPr/>
        </p:nvSpPr>
        <p:spPr>
          <a:xfrm>
            <a:off x="2754443" y="2136338"/>
            <a:ext cx="6486166"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Σε όλους τους κλάδους, αναδύεται μια πειστική οικονομική υπόθεση για τη μετάβαση από τα γραμμικά στα κυκλικά μοντέλα παραγωγής και κατανάλωσης. Για να συλλάβουν την κυκλική αξία και να στραφούν σε νέους τομείς ανάπτυξης, οι περισσότερες βιομηχανίες υιοθετούν μια διπλή προσέγγιση: εφαρμόζουν κυκλικά μοντέλα στις υπάρχουσες αλυσίδες αξίας τους, ενώ παράλληλα αλλάζουν σταδιακά τον τρόπο με τον οποίο κάνουν τα πράγματα σήμερα.</a:t>
            </a:r>
            <a:endParaRPr/>
          </a:p>
          <a:p>
            <a:pPr marL="0" marR="0" lvl="0" indent="0" algn="just" rtl="0">
              <a:spcBef>
                <a:spcPts val="0"/>
              </a:spcBef>
              <a:spcAft>
                <a:spcPts val="0"/>
              </a:spcAft>
              <a:buClr>
                <a:schemeClr val="dk1"/>
              </a:buClr>
              <a:buSzPts val="1100"/>
              <a:buFont typeface="Calibri"/>
              <a:buNone/>
            </a:pPr>
            <a:endParaRPr sz="18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Η γεφύρωση της κυκλικής οικονομίας και της κοινωνικής επιχειρηματικότητας έχει έναν κύριο στόχο: τη δημιουργία καινοτόμων, βιώσιμων και μακροπρόθεσμα ανθεκτικών τοπικών κοινωνιών και οικονομιών που κατανοούν και σέβονται τα περιβαλλοντικά όρια. </a:t>
            </a:r>
            <a:endParaRPr/>
          </a:p>
          <a:p>
            <a:pPr marL="0" marR="0" lvl="0" indent="0" algn="just" rtl="0">
              <a:spcBef>
                <a:spcPts val="0"/>
              </a:spcBef>
              <a:spcAft>
                <a:spcPts val="0"/>
              </a:spcAft>
              <a:buClr>
                <a:schemeClr val="dk1"/>
              </a:buClr>
              <a:buSzPts val="1100"/>
              <a:buFont typeface="Calibri"/>
              <a:buNone/>
            </a:pPr>
            <a:endParaRPr sz="1800">
              <a:solidFill>
                <a:schemeClr val="dk1"/>
              </a:solidFill>
              <a:latin typeface="Quattrocento Sans"/>
              <a:ea typeface="Quattrocento Sans"/>
              <a:cs typeface="Quattrocento Sans"/>
              <a:sym typeface="Quattrocento Sans"/>
            </a:endParaRPr>
          </a:p>
        </p:txBody>
      </p:sp>
      <p:pic>
        <p:nvPicPr>
          <p:cNvPr id="142" name="Google Shape;142;p5"/>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49" name="Google Shape;149;p6"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50" name="Google Shape;150;p6"/>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txBox="1"/>
          <p:nvPr/>
        </p:nvSpPr>
        <p:spPr>
          <a:xfrm>
            <a:off x="2754443" y="843677"/>
            <a:ext cx="701425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29BB89"/>
                </a:solidFill>
                <a:latin typeface="Quattrocento Sans"/>
                <a:ea typeface="Quattrocento Sans"/>
                <a:cs typeface="Quattrocento Sans"/>
                <a:sym typeface="Quattrocento Sans"/>
              </a:rPr>
              <a:t>Γεφύρωση της κυκλικής οικονομίας και της κοινωνικής επιχειρηματικότητας</a:t>
            </a:r>
            <a:endParaRPr sz="3200" b="1">
              <a:solidFill>
                <a:srgbClr val="29BB89"/>
              </a:solidFill>
              <a:latin typeface="Quattrocento Sans"/>
              <a:ea typeface="Quattrocento Sans"/>
              <a:cs typeface="Quattrocento Sans"/>
              <a:sym typeface="Quattrocento Sans"/>
            </a:endParaRPr>
          </a:p>
        </p:txBody>
      </p:sp>
      <p:sp>
        <p:nvSpPr>
          <p:cNvPr id="152" name="Google Shape;152;p6"/>
          <p:cNvSpPr txBox="1"/>
          <p:nvPr/>
        </p:nvSpPr>
        <p:spPr>
          <a:xfrm>
            <a:off x="2754443" y="2136338"/>
            <a:ext cx="6486166"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Το κυρίαρχο οικονομικό σύστημα βρίσκεται αντιμέτωπο με την ίδρυση κοινωνικών επιχειρήσεων, με επιχειρηματικά μοντέλα που είναι πιο περιεκτικά, υπεύθυνα και επωφελή, παρουσιάζοντας ένα παράδειγμα όπου μια κερδοφόρα οικονομική δραστηριότητα δεν βλάπτει το περιβάλλον και ενδυναμώνει τους ανθρώπους στις τοπικές κοινότητες.</a:t>
            </a:r>
            <a:endParaRPr/>
          </a:p>
          <a:p>
            <a:pPr marL="0" marR="0" lvl="0" indent="0" algn="just" rtl="0">
              <a:spcBef>
                <a:spcPts val="0"/>
              </a:spcBef>
              <a:spcAft>
                <a:spcPts val="0"/>
              </a:spcAft>
              <a:buClr>
                <a:schemeClr val="dk1"/>
              </a:buClr>
              <a:buSzPts val="1100"/>
              <a:buFont typeface="Calibri"/>
              <a:buNone/>
            </a:pPr>
            <a:endParaRPr sz="180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None/>
            </a:pPr>
            <a:r>
              <a:rPr lang="en-GB" sz="1800">
                <a:solidFill>
                  <a:schemeClr val="dk1"/>
                </a:solidFill>
                <a:latin typeface="Quattrocento Sans"/>
                <a:ea typeface="Quattrocento Sans"/>
                <a:cs typeface="Quattrocento Sans"/>
                <a:sym typeface="Quattrocento Sans"/>
              </a:rPr>
              <a:t>Οι κοινωνικές επιχειρήσεις με ένα κυκλικό επιχειρηματικό μοντέλο μπορούν να αντιμετωπίσουν καλύτερα τα τοπικά περιβαλλοντικά και κοινωνικά ζητήματα, ενθαρρύνοντας τις κυκλικές αλλαγές σε ολόκληρη την κοινωνία. </a:t>
            </a:r>
            <a:endParaRPr/>
          </a:p>
        </p:txBody>
      </p:sp>
      <p:pic>
        <p:nvPicPr>
          <p:cNvPr id="153" name="Google Shape;153;p6"/>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60" name="Google Shape;160;p7"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61" name="Google Shape;161;p7"/>
          <p:cNvSpPr/>
          <p:nvPr/>
        </p:nvSpPr>
        <p:spPr>
          <a:xfrm>
            <a:off x="2293620" y="501604"/>
            <a:ext cx="7664221" cy="5899195"/>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7"/>
          <p:cNvSpPr txBox="1"/>
          <p:nvPr/>
        </p:nvSpPr>
        <p:spPr>
          <a:xfrm>
            <a:off x="2754443" y="843677"/>
            <a:ext cx="7014257"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29BB89"/>
                </a:solidFill>
                <a:latin typeface="Quattrocento Sans"/>
                <a:ea typeface="Quattrocento Sans"/>
                <a:cs typeface="Quattrocento Sans"/>
                <a:sym typeface="Quattrocento Sans"/>
              </a:rPr>
              <a:t>Κα</a:t>
            </a:r>
            <a:r>
              <a:rPr lang="en-GB" sz="3200" b="1" dirty="0" err="1">
                <a:solidFill>
                  <a:srgbClr val="29BB89"/>
                </a:solidFill>
                <a:latin typeface="Quattrocento Sans"/>
                <a:ea typeface="Quattrocento Sans"/>
                <a:cs typeface="Quattrocento Sans"/>
                <a:sym typeface="Quattrocento Sans"/>
              </a:rPr>
              <a:t>λή</a:t>
            </a:r>
            <a:r>
              <a:rPr lang="en-GB" sz="3200" b="1" dirty="0">
                <a:solidFill>
                  <a:srgbClr val="29BB89"/>
                </a:solidFill>
                <a:latin typeface="Quattrocento Sans"/>
                <a:ea typeface="Quattrocento Sans"/>
                <a:cs typeface="Quattrocento Sans"/>
                <a:sym typeface="Quattrocento Sans"/>
              </a:rPr>
              <a:t> πρα</a:t>
            </a:r>
            <a:r>
              <a:rPr lang="en-GB" sz="3200" b="1" dirty="0" err="1">
                <a:solidFill>
                  <a:srgbClr val="29BB89"/>
                </a:solidFill>
                <a:latin typeface="Quattrocento Sans"/>
                <a:ea typeface="Quattrocento Sans"/>
                <a:cs typeface="Quattrocento Sans"/>
                <a:sym typeface="Quattrocento Sans"/>
              </a:rPr>
              <a:t>κτική</a:t>
            </a:r>
            <a:r>
              <a:rPr lang="en-GB" sz="3200" b="1" dirty="0">
                <a:solidFill>
                  <a:srgbClr val="29BB89"/>
                </a:solidFill>
                <a:latin typeface="Quattrocento Sans"/>
                <a:ea typeface="Quattrocento Sans"/>
                <a:cs typeface="Quattrocento Sans"/>
                <a:sym typeface="Quattrocento Sans"/>
              </a:rPr>
              <a:t>: </a:t>
            </a:r>
            <a:r>
              <a:rPr lang="en-GB" sz="3200" b="1" dirty="0" err="1">
                <a:solidFill>
                  <a:srgbClr val="29BB89"/>
                </a:solidFill>
                <a:latin typeface="Quattrocento Sans"/>
                <a:ea typeface="Quattrocento Sans"/>
                <a:cs typeface="Quattrocento Sans"/>
                <a:sym typeface="Quattrocento Sans"/>
              </a:rPr>
              <a:t>κυκλική</a:t>
            </a:r>
            <a:r>
              <a:rPr lang="en-GB" sz="3200" b="1" dirty="0">
                <a:solidFill>
                  <a:srgbClr val="29BB89"/>
                </a:solidFill>
                <a:latin typeface="Quattrocento Sans"/>
                <a:ea typeface="Quattrocento Sans"/>
                <a:cs typeface="Quattrocento Sans"/>
                <a:sym typeface="Quattrocento Sans"/>
              </a:rPr>
              <a:t> </a:t>
            </a:r>
            <a:r>
              <a:rPr lang="en-GB" sz="3200" b="1" dirty="0" err="1">
                <a:solidFill>
                  <a:srgbClr val="29BB89"/>
                </a:solidFill>
                <a:latin typeface="Quattrocento Sans"/>
                <a:ea typeface="Quattrocento Sans"/>
                <a:cs typeface="Quattrocento Sans"/>
                <a:sym typeface="Quattrocento Sans"/>
              </a:rPr>
              <a:t>οικονομί</a:t>
            </a:r>
            <a:r>
              <a:rPr lang="en-GB" sz="3200" b="1" dirty="0">
                <a:solidFill>
                  <a:srgbClr val="29BB89"/>
                </a:solidFill>
                <a:latin typeface="Quattrocento Sans"/>
                <a:ea typeface="Quattrocento Sans"/>
                <a:cs typeface="Quattrocento Sans"/>
                <a:sym typeface="Quattrocento Sans"/>
              </a:rPr>
              <a:t>α + κοινωνική επιχείρηση στον τομέα της παραγωγής τροφίμων</a:t>
            </a:r>
            <a:endParaRPr dirty="0"/>
          </a:p>
          <a:p>
            <a:pPr marL="0" marR="0" lvl="0" indent="0" algn="l" rtl="0">
              <a:spcBef>
                <a:spcPts val="0"/>
              </a:spcBef>
              <a:spcAft>
                <a:spcPts val="0"/>
              </a:spcAft>
              <a:buNone/>
            </a:pPr>
            <a:endParaRPr sz="3200" b="1" dirty="0">
              <a:solidFill>
                <a:srgbClr val="29BB89"/>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3200" dirty="0" err="1">
                <a:solidFill>
                  <a:schemeClr val="tx1"/>
                </a:solidFill>
                <a:latin typeface="Quattrocento Sans"/>
                <a:ea typeface="Quattrocento Sans"/>
                <a:cs typeface="Quattrocento Sans"/>
                <a:sym typeface="Quattrocento Sans"/>
              </a:rPr>
              <a:t>Espigoladors</a:t>
            </a:r>
            <a:endParaRPr sz="3200" dirty="0">
              <a:solidFill>
                <a:schemeClr val="tx1"/>
              </a:solidFill>
              <a:latin typeface="Quattrocento Sans"/>
              <a:ea typeface="Quattrocento Sans"/>
              <a:cs typeface="Quattrocento Sans"/>
              <a:sym typeface="Quattrocento Sans"/>
            </a:endParaRPr>
          </a:p>
        </p:txBody>
      </p:sp>
      <p:pic>
        <p:nvPicPr>
          <p:cNvPr id="163" name="Google Shape;163;p7"/>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9" name="Google Shape;169;p8"/>
          <p:cNvSpPr txBox="1"/>
          <p:nvPr/>
        </p:nvSpPr>
        <p:spPr>
          <a:xfrm>
            <a:off x="911431" y="501668"/>
            <a:ext cx="8387314"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Espigoladors (Καταλονία, Ισπανία)</a:t>
            </a:r>
            <a:endParaRPr/>
          </a:p>
        </p:txBody>
      </p:sp>
      <p:sp>
        <p:nvSpPr>
          <p:cNvPr id="170" name="Google Shape;170;p8"/>
          <p:cNvSpPr txBox="1"/>
          <p:nvPr/>
        </p:nvSpPr>
        <p:spPr>
          <a:xfrm>
            <a:off x="4709142" y="1844665"/>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0" i="0" u="none" strike="noStrike" cap="none">
                <a:solidFill>
                  <a:schemeClr val="lt1"/>
                </a:solidFill>
                <a:latin typeface="Quattrocento Sans"/>
                <a:ea typeface="Quattrocento Sans"/>
                <a:cs typeface="Quattrocento Sans"/>
                <a:sym typeface="Quattrocento Sans"/>
              </a:rPr>
              <a:t>Το Fundació Espigoladors είναι ένας μη κερδοσκοπικός οργανισμός που ιδρύθηκε το 2014 και καταπολεμά τη σπατάλη και τις απώλειες τροφίμων, ενώ παράλληλα ενισχύει τους ανθρώπους που κινδυνεύουν από κοινωνικό αποκλεισμό με έναν μετασχηματιστικό, συμμετοχικό, χωρίς αποκλεισμούς και βιώσιμο τρόπο.</a:t>
            </a:r>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rial"/>
              <a:buNone/>
            </a:pPr>
            <a:r>
              <a:rPr lang="en-GB" sz="1800" b="0" i="0" u="none" strike="noStrike" cap="none">
                <a:solidFill>
                  <a:schemeClr val="lt1"/>
                </a:solidFill>
                <a:latin typeface="Quattrocento Sans"/>
                <a:ea typeface="Quattrocento Sans"/>
                <a:cs typeface="Quattrocento Sans"/>
                <a:sym typeface="Quattrocento Sans"/>
              </a:rPr>
              <a:t>Αποστολή: Δρουν σε τρεις κοινωνικές προκλήσεις: </a:t>
            </a:r>
            <a:endParaRPr/>
          </a:p>
          <a:p>
            <a:pPr marL="285750" marR="0" lvl="0" indent="-285750" algn="just" rtl="0">
              <a:lnSpc>
                <a:spcPct val="100000"/>
              </a:lnSpc>
              <a:spcBef>
                <a:spcPts val="0"/>
              </a:spcBef>
              <a:spcAft>
                <a:spcPts val="0"/>
              </a:spcAft>
              <a:buClr>
                <a:srgbClr val="04B9D9"/>
              </a:buClr>
              <a:buSzPts val="1800"/>
              <a:buFont typeface="Noto Sans Symbols"/>
              <a:buChar char="⮚"/>
            </a:pPr>
            <a:r>
              <a:rPr lang="en-GB" sz="1800" b="0" i="0" u="none" strike="noStrike" cap="none">
                <a:solidFill>
                  <a:schemeClr val="lt1"/>
                </a:solidFill>
                <a:latin typeface="Quattrocento Sans"/>
                <a:ea typeface="Quattrocento Sans"/>
                <a:cs typeface="Quattrocento Sans"/>
                <a:sym typeface="Quattrocento Sans"/>
              </a:rPr>
              <a:t>ανάπτυξη ενός αναπαραγώγιμου και μεταβιβάσιμου μοντέλου που μπορεί να έχει αντίκτυπο στη μείωση των αποβλήτων τροφίμων, </a:t>
            </a:r>
            <a:endParaRPr/>
          </a:p>
          <a:p>
            <a:pPr marL="285750" marR="0" lvl="0" indent="-285750" algn="just" rtl="0">
              <a:lnSpc>
                <a:spcPct val="100000"/>
              </a:lnSpc>
              <a:spcBef>
                <a:spcPts val="0"/>
              </a:spcBef>
              <a:spcAft>
                <a:spcPts val="0"/>
              </a:spcAft>
              <a:buClr>
                <a:srgbClr val="04B9D9"/>
              </a:buClr>
              <a:buSzPts val="1800"/>
              <a:buFont typeface="Noto Sans Symbols"/>
              <a:buChar char="⮚"/>
            </a:pPr>
            <a:r>
              <a:rPr lang="en-GB" sz="1800" b="0" i="0" u="none" strike="noStrike" cap="none">
                <a:solidFill>
                  <a:schemeClr val="lt1"/>
                </a:solidFill>
                <a:latin typeface="Quattrocento Sans"/>
                <a:ea typeface="Quattrocento Sans"/>
                <a:cs typeface="Quattrocento Sans"/>
                <a:sym typeface="Quattrocento Sans"/>
              </a:rPr>
              <a:t>ενίσχυση της πρόσβασης σε επαρκή διατροφή και </a:t>
            </a:r>
            <a:endParaRPr/>
          </a:p>
          <a:p>
            <a:pPr marL="285750" marR="0" lvl="0" indent="-285750" algn="just" rtl="0">
              <a:lnSpc>
                <a:spcPct val="100000"/>
              </a:lnSpc>
              <a:spcBef>
                <a:spcPts val="0"/>
              </a:spcBef>
              <a:spcAft>
                <a:spcPts val="0"/>
              </a:spcAft>
              <a:buClr>
                <a:srgbClr val="04B9D9"/>
              </a:buClr>
              <a:buSzPts val="1800"/>
              <a:buFont typeface="Noto Sans Symbols"/>
              <a:buChar char="⮚"/>
            </a:pPr>
            <a:r>
              <a:rPr lang="en-GB" sz="1800" b="0" i="0" u="none" strike="noStrike" cap="none">
                <a:solidFill>
                  <a:schemeClr val="lt1"/>
                </a:solidFill>
                <a:latin typeface="Quattrocento Sans"/>
                <a:ea typeface="Quattrocento Sans"/>
                <a:cs typeface="Quattrocento Sans"/>
                <a:sym typeface="Quattrocento Sans"/>
              </a:rPr>
              <a:t>δημιουργία νέων ευκαιριών για άτομα που κινδυνεύουν από κοινωνικό αποκλεισμό.</a:t>
            </a:r>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2" name="Google Shape;172;p8"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73" name="Google Shape;173;p8"/>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74" name="Google Shape;174;p8"/>
          <p:cNvSpPr txBox="1"/>
          <p:nvPr/>
        </p:nvSpPr>
        <p:spPr>
          <a:xfrm>
            <a:off x="922003" y="1157624"/>
            <a:ext cx="5045611"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https://espigoladors.cat/en/ </a:t>
            </a:r>
            <a:endParaRPr sz="2000" b="0" i="0" u="none" strike="noStrike" cap="none">
              <a:solidFill>
                <a:srgbClr val="04B9D9"/>
              </a:solidFill>
              <a:latin typeface="Arial"/>
              <a:ea typeface="Arial"/>
              <a:cs typeface="Arial"/>
              <a:sym typeface="Arial"/>
            </a:endParaRPr>
          </a:p>
        </p:txBody>
      </p:sp>
      <p:pic>
        <p:nvPicPr>
          <p:cNvPr id="175" name="Google Shape;175;p8"/>
          <p:cNvPicPr preferRelativeResize="0"/>
          <p:nvPr/>
        </p:nvPicPr>
        <p:blipFill rotWithShape="1">
          <a:blip r:embed="rId7">
            <a:alphaModFix/>
          </a:blip>
          <a:srcRect/>
          <a:stretch/>
        </p:blipFill>
        <p:spPr>
          <a:xfrm>
            <a:off x="984174" y="2524612"/>
            <a:ext cx="2430931" cy="1468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9"/>
          <p:cNvSpPr txBox="1"/>
          <p:nvPr/>
        </p:nvSpPr>
        <p:spPr>
          <a:xfrm>
            <a:off x="911431" y="501668"/>
            <a:ext cx="8387314"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a:solidFill>
                  <a:srgbClr val="29BB89"/>
                </a:solidFill>
                <a:latin typeface="Quattrocento Sans"/>
                <a:ea typeface="Quattrocento Sans"/>
                <a:cs typeface="Quattrocento Sans"/>
                <a:sym typeface="Quattrocento Sans"/>
              </a:rPr>
              <a:t>Espigoladors (Καταλονία, Ισπανία)</a:t>
            </a:r>
            <a:endParaRPr/>
          </a:p>
        </p:txBody>
      </p:sp>
      <p:sp>
        <p:nvSpPr>
          <p:cNvPr id="182" name="Google Shape;182;p9"/>
          <p:cNvSpPr txBox="1"/>
          <p:nvPr/>
        </p:nvSpPr>
        <p:spPr>
          <a:xfrm>
            <a:off x="4725265" y="1537336"/>
            <a:ext cx="681596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b="0" i="0" u="none" strike="noStrike" cap="none" dirty="0" err="1">
                <a:solidFill>
                  <a:schemeClr val="lt1"/>
                </a:solidFill>
                <a:latin typeface="Quattrocento Sans"/>
                <a:ea typeface="Quattrocento Sans"/>
                <a:cs typeface="Quattrocento Sans"/>
                <a:sym typeface="Quattrocento Sans"/>
              </a:rPr>
              <a:t>Στο</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Espigoladors</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δίνουν</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δεύτερες</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ευκ</a:t>
            </a:r>
            <a:r>
              <a:rPr lang="en-GB" b="0" i="0" u="none" strike="noStrike" cap="none" dirty="0">
                <a:solidFill>
                  <a:schemeClr val="lt1"/>
                </a:solidFill>
                <a:latin typeface="Quattrocento Sans"/>
                <a:ea typeface="Quattrocento Sans"/>
                <a:cs typeface="Quattrocento Sans"/>
                <a:sym typeface="Quattrocento Sans"/>
              </a:rPr>
              <a:t>αιρίες σε άσχημα και ατελή φρούτα και λαχανικά και σε όμορφους ανθρώπους.</a:t>
            </a:r>
            <a:endParaRPr sz="1200" dirty="0"/>
          </a:p>
          <a:p>
            <a:pPr marL="0" marR="0" lvl="0" indent="0" algn="just" rtl="0">
              <a:lnSpc>
                <a:spcPct val="100000"/>
              </a:lnSpc>
              <a:spcBef>
                <a:spcPts val="0"/>
              </a:spcBef>
              <a:spcAft>
                <a:spcPts val="0"/>
              </a:spcAft>
              <a:buClr>
                <a:schemeClr val="dk1"/>
              </a:buClr>
              <a:buSzPts val="1100"/>
              <a:buFont typeface="Arial"/>
              <a:buNone/>
            </a:pPr>
            <a:endParaRPr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600" b="1" i="0" u="none" strike="noStrike" cap="none" dirty="0" err="1">
                <a:solidFill>
                  <a:schemeClr val="lt1"/>
                </a:solidFill>
                <a:latin typeface="Abel"/>
                <a:ea typeface="Abel"/>
                <a:cs typeface="Abel"/>
                <a:sym typeface="Abel"/>
              </a:rPr>
              <a:t>Συλλογές</a:t>
            </a:r>
            <a:endParaRPr b="1" i="0" u="none" strike="noStrike" cap="none" dirty="0">
              <a:solidFill>
                <a:schemeClr val="lt1"/>
              </a:solidFill>
              <a:latin typeface="Abel"/>
              <a:ea typeface="Abel"/>
              <a:cs typeface="Abel"/>
              <a:sym typeface="Abel"/>
            </a:endParaRPr>
          </a:p>
          <a:p>
            <a:pPr marL="0" marR="0" lvl="0" indent="0" algn="just" rtl="0">
              <a:lnSpc>
                <a:spcPct val="100000"/>
              </a:lnSpc>
              <a:spcBef>
                <a:spcPts val="0"/>
              </a:spcBef>
              <a:spcAft>
                <a:spcPts val="0"/>
              </a:spcAft>
              <a:buClr>
                <a:schemeClr val="dk1"/>
              </a:buClr>
              <a:buSzPts val="1100"/>
              <a:buFont typeface="Arial"/>
              <a:buNone/>
            </a:pPr>
            <a:r>
              <a:rPr lang="en-GB" b="0" i="0" u="none" strike="noStrike" cap="none" dirty="0" err="1">
                <a:solidFill>
                  <a:schemeClr val="lt1"/>
                </a:solidFill>
                <a:latin typeface="Quattrocento Sans"/>
                <a:ea typeface="Quattrocento Sans"/>
                <a:cs typeface="Quattrocento Sans"/>
                <a:sym typeface="Quattrocento Sans"/>
              </a:rPr>
              <a:t>Συγκεντρώνουν</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φρούτ</a:t>
            </a:r>
            <a:r>
              <a:rPr lang="en-GB" b="0" i="0" u="none" strike="noStrike" cap="none" dirty="0">
                <a:solidFill>
                  <a:schemeClr val="lt1"/>
                </a:solidFill>
                <a:latin typeface="Quattrocento Sans"/>
                <a:ea typeface="Quattrocento Sans"/>
                <a:cs typeface="Quattrocento Sans"/>
                <a:sym typeface="Quattrocento Sans"/>
              </a:rPr>
              <a:t>α και λαχανικά που δεν είναι κατάλληλα για την αγορά μέσω της συλλογής με τη βοήθεια εθελοντών.</a:t>
            </a:r>
            <a:endParaRPr sz="1200" dirty="0"/>
          </a:p>
          <a:p>
            <a:pPr marL="0" marR="0" lvl="0" indent="0" algn="just" rtl="0">
              <a:lnSpc>
                <a:spcPct val="100000"/>
              </a:lnSpc>
              <a:spcBef>
                <a:spcPts val="0"/>
              </a:spcBef>
              <a:spcAft>
                <a:spcPts val="0"/>
              </a:spcAft>
              <a:buClr>
                <a:schemeClr val="dk1"/>
              </a:buClr>
              <a:buSzPts val="1100"/>
              <a:buFont typeface="Arial"/>
              <a:buNone/>
            </a:pPr>
            <a:endParaRPr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600" b="1" i="0" u="none" strike="noStrike" cap="none" dirty="0" err="1">
                <a:solidFill>
                  <a:schemeClr val="lt1"/>
                </a:solidFill>
                <a:latin typeface="Abel"/>
                <a:ea typeface="Abel"/>
                <a:cs typeface="Abel"/>
                <a:sym typeface="Abel"/>
              </a:rPr>
              <a:t>Δωρεά</a:t>
            </a:r>
            <a:endParaRPr b="1" i="0" u="none" strike="noStrike" cap="none" dirty="0">
              <a:solidFill>
                <a:schemeClr val="lt1"/>
              </a:solidFill>
              <a:latin typeface="Abel"/>
              <a:ea typeface="Abel"/>
              <a:cs typeface="Abel"/>
              <a:sym typeface="Abel"/>
            </a:endParaRPr>
          </a:p>
          <a:p>
            <a:pPr marL="0" marR="0" lvl="0" indent="0" algn="just" rtl="0">
              <a:lnSpc>
                <a:spcPct val="100000"/>
              </a:lnSpc>
              <a:spcBef>
                <a:spcPts val="0"/>
              </a:spcBef>
              <a:spcAft>
                <a:spcPts val="0"/>
              </a:spcAft>
              <a:buClr>
                <a:schemeClr val="dk1"/>
              </a:buClr>
              <a:buSzPts val="1100"/>
              <a:buFont typeface="Arial"/>
              <a:buNone/>
            </a:pPr>
            <a:r>
              <a:rPr lang="en-GB" b="0" i="0" u="none" strike="noStrike" cap="none" dirty="0">
                <a:solidFill>
                  <a:schemeClr val="lt1"/>
                </a:solidFill>
                <a:latin typeface="Quattrocento Sans"/>
                <a:ea typeface="Quattrocento Sans"/>
                <a:cs typeface="Quattrocento Sans"/>
                <a:sym typeface="Quattrocento Sans"/>
              </a:rPr>
              <a:t>Τα π</a:t>
            </a:r>
            <a:r>
              <a:rPr lang="en-GB" b="0" i="0" u="none" strike="noStrike" cap="none" dirty="0" err="1">
                <a:solidFill>
                  <a:schemeClr val="lt1"/>
                </a:solidFill>
                <a:latin typeface="Quattrocento Sans"/>
                <a:ea typeface="Quattrocento Sans"/>
                <a:cs typeface="Quattrocento Sans"/>
                <a:sym typeface="Quattrocento Sans"/>
              </a:rPr>
              <a:t>ερισσότερ</a:t>
            </a:r>
            <a:r>
              <a:rPr lang="en-GB" b="0" i="0" u="none" strike="noStrike" cap="none" dirty="0">
                <a:solidFill>
                  <a:schemeClr val="lt1"/>
                </a:solidFill>
                <a:latin typeface="Quattrocento Sans"/>
                <a:ea typeface="Quattrocento Sans"/>
                <a:cs typeface="Quattrocento Sans"/>
                <a:sym typeface="Quattrocento Sans"/>
              </a:rPr>
              <a:t>α από τα φρούτα και τα λαχανικά που συλλέγουν διανέμονται δωρεάν σε κοινωνικούς φορείς, οι οποίοι εργάζονται για την εξασφάλιση επαρκούς και αξιοπρεπούς διατροφής για άτομα σε ευάλωτες καταστάσεις. </a:t>
            </a:r>
            <a:endParaRPr sz="1200" dirty="0"/>
          </a:p>
          <a:p>
            <a:pPr marL="0" marR="0" lvl="0" indent="0" algn="just" rtl="0">
              <a:lnSpc>
                <a:spcPct val="100000"/>
              </a:lnSpc>
              <a:spcBef>
                <a:spcPts val="0"/>
              </a:spcBef>
              <a:spcAft>
                <a:spcPts val="0"/>
              </a:spcAft>
              <a:buClr>
                <a:schemeClr val="dk1"/>
              </a:buClr>
              <a:buSzPts val="1100"/>
              <a:buFont typeface="Arial"/>
              <a:buNone/>
            </a:pPr>
            <a:endParaRPr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600" b="1" i="0" u="none" strike="noStrike" cap="none" dirty="0" err="1">
                <a:solidFill>
                  <a:schemeClr val="lt1"/>
                </a:solidFill>
                <a:latin typeface="Abel"/>
                <a:ea typeface="Abel"/>
                <a:cs typeface="Abel"/>
                <a:sym typeface="Abel"/>
              </a:rPr>
              <a:t>Μετ</a:t>
            </a:r>
            <a:r>
              <a:rPr lang="en-GB" sz="1600" b="1" i="0" u="none" strike="noStrike" cap="none" dirty="0">
                <a:solidFill>
                  <a:schemeClr val="lt1"/>
                </a:solidFill>
                <a:latin typeface="Abel"/>
                <a:ea typeface="Abel"/>
                <a:cs typeface="Abel"/>
                <a:sym typeface="Abel"/>
              </a:rPr>
              <a:t>ασχηματισμός</a:t>
            </a:r>
            <a:endParaRPr b="1" i="0" u="none" strike="noStrike" cap="none" dirty="0">
              <a:solidFill>
                <a:schemeClr val="lt1"/>
              </a:solidFill>
              <a:latin typeface="Abel"/>
              <a:ea typeface="Abel"/>
              <a:cs typeface="Abel"/>
              <a:sym typeface="Abel"/>
            </a:endParaRPr>
          </a:p>
          <a:p>
            <a:pPr marL="0" marR="0" lvl="0" indent="0" algn="just" rtl="0">
              <a:lnSpc>
                <a:spcPct val="100000"/>
              </a:lnSpc>
              <a:spcBef>
                <a:spcPts val="0"/>
              </a:spcBef>
              <a:spcAft>
                <a:spcPts val="0"/>
              </a:spcAft>
              <a:buClr>
                <a:schemeClr val="dk1"/>
              </a:buClr>
              <a:buSzPts val="1100"/>
              <a:buFont typeface="Arial"/>
              <a:buNone/>
            </a:pPr>
            <a:r>
              <a:rPr lang="en-GB" b="0" i="0" u="none" strike="noStrike" cap="none" dirty="0" err="1">
                <a:solidFill>
                  <a:schemeClr val="lt1"/>
                </a:solidFill>
                <a:latin typeface="Quattrocento Sans"/>
                <a:ea typeface="Quattrocento Sans"/>
                <a:cs typeface="Quattrocento Sans"/>
                <a:sym typeface="Quattrocento Sans"/>
              </a:rPr>
              <a:t>Μετ</a:t>
            </a:r>
            <a:r>
              <a:rPr lang="en-GB" b="0" i="0" u="none" strike="noStrike" cap="none" dirty="0">
                <a:solidFill>
                  <a:schemeClr val="lt1"/>
                </a:solidFill>
                <a:latin typeface="Quattrocento Sans"/>
                <a:ea typeface="Quattrocento Sans"/>
                <a:cs typeface="Quattrocento Sans"/>
                <a:sym typeface="Quattrocento Sans"/>
              </a:rPr>
              <a:t>ατρέπουν τα υπόλοιπα ανακτημένα προϊόντα σε κονσέρβες, ενώ παράλληλα παρέχουν ευκαιρίες απασχόλησης σε άτομα που κινδυνεύουν από τον κοινωνικό αποκλεισμό.</a:t>
            </a:r>
            <a:endParaRPr sz="1200" dirty="0"/>
          </a:p>
          <a:p>
            <a:pPr marL="0" marR="0" lvl="0" indent="0" algn="just" rtl="0">
              <a:lnSpc>
                <a:spcPct val="100000"/>
              </a:lnSpc>
              <a:spcBef>
                <a:spcPts val="0"/>
              </a:spcBef>
              <a:spcAft>
                <a:spcPts val="0"/>
              </a:spcAft>
              <a:buClr>
                <a:schemeClr val="dk1"/>
              </a:buClr>
              <a:buSzPts val="1100"/>
              <a:buFont typeface="Arial"/>
              <a:buNone/>
            </a:pPr>
            <a:endParaRPr b="0" i="0" u="none" strike="noStrike" cap="none" dirty="0">
              <a:solidFill>
                <a:schemeClr val="lt1"/>
              </a:solidFill>
              <a:latin typeface="Quattrocento Sans"/>
              <a:ea typeface="Quattrocento Sans"/>
              <a:cs typeface="Quattrocento Sans"/>
              <a:sym typeface="Quattrocento Sans"/>
            </a:endParaRPr>
          </a:p>
          <a:p>
            <a:pPr marL="0" marR="0" lvl="0" indent="0" algn="just" rtl="0">
              <a:lnSpc>
                <a:spcPct val="100000"/>
              </a:lnSpc>
              <a:spcBef>
                <a:spcPts val="0"/>
              </a:spcBef>
              <a:spcAft>
                <a:spcPts val="0"/>
              </a:spcAft>
              <a:buClr>
                <a:schemeClr val="dk1"/>
              </a:buClr>
              <a:buSzPts val="1100"/>
              <a:buFont typeface="Abel"/>
              <a:buNone/>
            </a:pPr>
            <a:r>
              <a:rPr lang="en-GB" sz="1800" b="1" i="0" u="none" strike="noStrike" cap="none" dirty="0" err="1">
                <a:solidFill>
                  <a:schemeClr val="lt1"/>
                </a:solidFill>
                <a:latin typeface="Abel"/>
                <a:ea typeface="Abel"/>
                <a:cs typeface="Abel"/>
                <a:sym typeface="Abel"/>
              </a:rPr>
              <a:t>Ευ</a:t>
            </a:r>
            <a:r>
              <a:rPr lang="en-GB" sz="1800" b="1" i="0" u="none" strike="noStrike" cap="none" dirty="0">
                <a:solidFill>
                  <a:schemeClr val="lt1"/>
                </a:solidFill>
                <a:latin typeface="Abel"/>
                <a:ea typeface="Abel"/>
                <a:cs typeface="Abel"/>
                <a:sym typeface="Abel"/>
              </a:rPr>
              <a:t>αισθητοποίηση</a:t>
            </a:r>
            <a:endParaRPr sz="1200" dirty="0"/>
          </a:p>
          <a:p>
            <a:pPr marL="0" marR="0" lvl="0" indent="0" algn="just" rtl="0">
              <a:lnSpc>
                <a:spcPct val="100000"/>
              </a:lnSpc>
              <a:spcBef>
                <a:spcPts val="0"/>
              </a:spcBef>
              <a:spcAft>
                <a:spcPts val="0"/>
              </a:spcAft>
              <a:buClr>
                <a:schemeClr val="dk1"/>
              </a:buClr>
              <a:buSzPts val="1100"/>
              <a:buFont typeface="Arial"/>
              <a:buNone/>
            </a:pPr>
            <a:r>
              <a:rPr lang="en-GB" b="0" i="0" u="none" strike="noStrike" cap="none" dirty="0" err="1">
                <a:solidFill>
                  <a:schemeClr val="lt1"/>
                </a:solidFill>
                <a:latin typeface="Quattrocento Sans"/>
                <a:ea typeface="Quattrocento Sans"/>
                <a:cs typeface="Quattrocento Sans"/>
                <a:sym typeface="Quattrocento Sans"/>
              </a:rPr>
              <a:t>Δημιουργούν</a:t>
            </a:r>
            <a:r>
              <a:rPr lang="en-GB" b="0" i="0" u="none" strike="noStrike" cap="none" dirty="0">
                <a:solidFill>
                  <a:schemeClr val="lt1"/>
                </a:solidFill>
                <a:latin typeface="Quattrocento Sans"/>
                <a:ea typeface="Quattrocento Sans"/>
                <a:cs typeface="Quattrocento Sans"/>
                <a:sym typeface="Quattrocento Sans"/>
              </a:rPr>
              <a:t> </a:t>
            </a:r>
            <a:r>
              <a:rPr lang="en-GB" b="0" i="0" u="none" strike="noStrike" cap="none" dirty="0" err="1">
                <a:solidFill>
                  <a:schemeClr val="lt1"/>
                </a:solidFill>
                <a:latin typeface="Quattrocento Sans"/>
                <a:ea typeface="Quattrocento Sans"/>
                <a:cs typeface="Quattrocento Sans"/>
                <a:sym typeface="Quattrocento Sans"/>
              </a:rPr>
              <a:t>έν</a:t>
            </a:r>
            <a:r>
              <a:rPr lang="en-GB" b="0" i="0" u="none" strike="noStrike" cap="none" dirty="0">
                <a:solidFill>
                  <a:schemeClr val="lt1"/>
                </a:solidFill>
                <a:latin typeface="Quattrocento Sans"/>
                <a:ea typeface="Quattrocento Sans"/>
                <a:cs typeface="Quattrocento Sans"/>
                <a:sym typeface="Quattrocento Sans"/>
              </a:rPr>
              <a:t>α κίνημα πολιτών μέσω της ευαισθητοποίησης και της εκπαίδευσης, προωθώντας την αλλαγή της κοινωνικής συνείδησης προς μια κουλτούρα αξιοποίησης των τροφίμων.</a:t>
            </a:r>
            <a:endParaRPr sz="1200" dirty="0"/>
          </a:p>
        </p:txBody>
      </p:sp>
      <p:pic>
        <p:nvPicPr>
          <p:cNvPr id="184" name="Google Shape;184;p9"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85" name="Google Shape;185;p9"/>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86" name="Google Shape;186;p9"/>
          <p:cNvSpPr txBox="1"/>
          <p:nvPr/>
        </p:nvSpPr>
        <p:spPr>
          <a:xfrm>
            <a:off x="922004" y="1157624"/>
            <a:ext cx="3495252"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0" i="0" u="sng" strike="noStrike" cap="none">
                <a:solidFill>
                  <a:srgbClr val="04B9D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https://espigoladors.cat/en/ </a:t>
            </a:r>
            <a:endParaRPr sz="2000" b="0" i="0" u="none" strike="noStrike" cap="none">
              <a:solidFill>
                <a:srgbClr val="04B9D9"/>
              </a:solidFill>
              <a:latin typeface="Arial"/>
              <a:ea typeface="Arial"/>
              <a:cs typeface="Arial"/>
              <a:sym typeface="Arial"/>
            </a:endParaRPr>
          </a:p>
        </p:txBody>
      </p:sp>
      <p:pic>
        <p:nvPicPr>
          <p:cNvPr id="187" name="Google Shape;187;p9"/>
          <p:cNvPicPr preferRelativeResize="0"/>
          <p:nvPr/>
        </p:nvPicPr>
        <p:blipFill rotWithShape="1">
          <a:blip r:embed="rId7">
            <a:alphaModFix/>
          </a:blip>
          <a:srcRect/>
          <a:stretch/>
        </p:blipFill>
        <p:spPr>
          <a:xfrm>
            <a:off x="1235259" y="4624782"/>
            <a:ext cx="2430931" cy="1468984"/>
          </a:xfrm>
          <a:prstGeom prst="rect">
            <a:avLst/>
          </a:prstGeom>
          <a:noFill/>
          <a:ln>
            <a:noFill/>
          </a:ln>
        </p:spPr>
      </p:pic>
      <p:sp>
        <p:nvSpPr>
          <p:cNvPr id="188" name="Google Shape;188;p9"/>
          <p:cNvSpPr txBox="1"/>
          <p:nvPr/>
        </p:nvSpPr>
        <p:spPr>
          <a:xfrm>
            <a:off x="6702944" y="1207593"/>
            <a:ext cx="2975628"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2000" b="1" i="0" u="none" strike="noStrike" cap="none">
                <a:solidFill>
                  <a:schemeClr val="lt1"/>
                </a:solidFill>
                <a:latin typeface="Quattrocento Sans"/>
                <a:ea typeface="Quattrocento Sans"/>
                <a:cs typeface="Quattrocento Sans"/>
                <a:sym typeface="Quattrocento Sans"/>
              </a:rPr>
              <a:t>ΠΩΣ ΤΟ ΚΑΝΟΥΝ</a:t>
            </a:r>
            <a:endParaRPr/>
          </a:p>
        </p:txBody>
      </p:sp>
      <p:pic>
        <p:nvPicPr>
          <p:cNvPr id="189" name="Google Shape;189;p9"/>
          <p:cNvPicPr preferRelativeResize="0"/>
          <p:nvPr/>
        </p:nvPicPr>
        <p:blipFill rotWithShape="1">
          <a:blip r:embed="rId8">
            <a:alphaModFix/>
          </a:blip>
          <a:srcRect t="7526"/>
          <a:stretch/>
        </p:blipFill>
        <p:spPr>
          <a:xfrm>
            <a:off x="1266388" y="1968627"/>
            <a:ext cx="2368675" cy="25561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Widescreen</PresentationFormat>
  <Paragraphs>138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Abel</vt:lpstr>
      <vt:lpstr>Fjalla One</vt:lpstr>
      <vt:lpstr>Noto Sans Symbols</vt:lpstr>
      <vt:lpstr>Quattrocento Sans</vt:lpstr>
      <vt:lpstr>Calibri</vt:lpstr>
      <vt:lpstr>Office Theme</vt:lpstr>
      <vt:lpstr>IO1: Πρόγραμμα ενδοϋπηρεσιακής κατάρτισης Ενότητα 4: Βέλτιστες πρακτικές για την κυκλική οικονομία και την κοινωνική επιχειρηματικότητα- PPT1</vt:lpstr>
      <vt:lpstr>Ενότητα 2: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Πρόγραμμα ενδοϋπηρεσιακής κατάρτισης Ενότητα 4: Βέλτιστες πρακτικές για την κυκλική οικονομία και την κοινωνική επιχειρηματικότητα- PPT1</dc:title>
  <dc:creator>Gary</dc:creator>
  <cp:keywords>, docId:2239E42AE687E2126C6443B1BC6351C5</cp:keywords>
  <cp:lastModifiedBy>Alexandros</cp:lastModifiedBy>
  <cp:revision>1</cp:revision>
  <dcterms:created xsi:type="dcterms:W3CDTF">2021-04-20T08:47:25Z</dcterms:created>
  <dcterms:modified xsi:type="dcterms:W3CDTF">2023-05-16T12:55:49Z</dcterms:modified>
</cp:coreProperties>
</file>