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6" r:id="rId3"/>
    <p:sldId id="257" r:id="rId4"/>
    <p:sldId id="258" r:id="rId5"/>
    <p:sldId id="265" r:id="rId6"/>
    <p:sldId id="294" r:id="rId7"/>
    <p:sldId id="288" r:id="rId8"/>
    <p:sldId id="287" r:id="rId9"/>
    <p:sldId id="291" r:id="rId10"/>
    <p:sldId id="296" r:id="rId11"/>
    <p:sldId id="293" r:id="rId12"/>
    <p:sldId id="297" r:id="rId13"/>
    <p:sldId id="295" r:id="rId14"/>
    <p:sldId id="298" r:id="rId15"/>
    <p:sldId id="299" r:id="rId16"/>
    <p:sldId id="300" r:id="rId17"/>
    <p:sldId id="301" r:id="rId18"/>
    <p:sldId id="290"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04B9D9"/>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8545" autoAdjust="0"/>
  </p:normalViewPr>
  <p:slideViewPr>
    <p:cSldViewPr snapToGrid="0">
      <p:cViewPr varScale="1">
        <p:scale>
          <a:sx n="58" d="100"/>
          <a:sy n="58" d="100"/>
        </p:scale>
        <p:origin x="12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00A2-C911-4A1A-B43A-69295315E2B4}"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Επεξεργασία στυλ κύριου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87AD2-913E-44BB-9422-38E6AD5DBB1A}" type="slidenum">
              <a:rPr lang="en-US" smtClean="0"/>
              <a:t>'#'</a:t>
            </a:fld>
            <a:endParaRPr lang="en-US"/>
          </a:p>
        </p:txBody>
      </p:sp>
    </p:spTree>
    <p:extLst>
      <p:ext uri="{BB962C8B-B14F-4D97-AF65-F5344CB8AC3E}">
        <p14:creationId xmlns:p14="http://schemas.microsoft.com/office/powerpoint/2010/main" val="26569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Accenture (εταιρεία επαγγελματικών υπηρεσιών που παρέχει καθοδήγηση σε εταιρείες με καινοτομία).</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9</a:t>
            </a:fld>
            <a:endParaRPr lang="en-US"/>
          </a:p>
        </p:txBody>
      </p:sp>
    </p:spTree>
    <p:extLst>
      <p:ext uri="{BB962C8B-B14F-4D97-AF65-F5344CB8AC3E}">
        <p14:creationId xmlns:p14="http://schemas.microsoft.com/office/powerpoint/2010/main" val="353552677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Πηγή "Κοινή χρήση </a:t>
            </a:r>
            <a:r>
              <a:rPr lang="en-US" baseline="0" dirty="0" smtClean="0"/>
              <a:t>των εγκαταστάσεων πλυντηρίων": https://fashionista.com/2020/03/laundry-washing-clothes-coronavirus-covid19 </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10</a:t>
            </a:fld>
            <a:endParaRPr lang="en-US"/>
          </a:p>
        </p:txBody>
      </p:sp>
    </p:spTree>
    <p:extLst>
      <p:ext uri="{BB962C8B-B14F-4D97-AF65-F5344CB8AC3E}">
        <p14:creationId xmlns:p14="http://schemas.microsoft.com/office/powerpoint/2010/main" val="3096643602"/>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Πηγή </a:t>
            </a:r>
            <a:r>
              <a:rPr lang="en-US" baseline="0" dirty="0" smtClean="0"/>
              <a:t>"Floow2": https://ellenmacarthurfoundation.org/circular-examples/business-to-business-asset-sharing </a:t>
            </a:r>
          </a:p>
          <a:p>
            <a:r>
              <a:rPr lang="en-US" baseline="0" dirty="0" smtClean="0"/>
              <a:t>Πηγή "Uber": https://brandafriq.com/uber-launches-safety-toolkit-for-riders-and-drivers/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Πηγή "Airbnb": https://medium.com/keycafe/the-history-of-airbnb-397c3d539f27 </a:t>
            </a:r>
          </a:p>
          <a:p>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11</a:t>
            </a:fld>
            <a:endParaRPr lang="en-US"/>
          </a:p>
        </p:txBody>
      </p:sp>
    </p:spTree>
    <p:extLst>
      <p:ext uri="{BB962C8B-B14F-4D97-AF65-F5344CB8AC3E}">
        <p14:creationId xmlns:p14="http://schemas.microsoft.com/office/powerpoint/2010/main" val="61928961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Πηγή "Patagonia": https://1000logos.net/patagonia-logo/</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14</a:t>
            </a:fld>
            <a:endParaRPr lang="en-US"/>
          </a:p>
        </p:txBody>
      </p:sp>
    </p:spTree>
    <p:extLst>
      <p:ext uri="{BB962C8B-B14F-4D97-AF65-F5344CB8AC3E}">
        <p14:creationId xmlns:p14="http://schemas.microsoft.com/office/powerpoint/2010/main" val="315701371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Πηγή: https://www.facebook.com/NapapijriVienna/</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15</a:t>
            </a:fld>
            <a:endParaRPr lang="en-US"/>
          </a:p>
        </p:txBody>
      </p:sp>
    </p:spTree>
    <p:extLst>
      <p:ext uri="{BB962C8B-B14F-4D97-AF65-F5344CB8AC3E}">
        <p14:creationId xmlns:p14="http://schemas.microsoft.com/office/powerpoint/2010/main" val="356151703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Πηγή: https://ellenmacarthurfoundation.org/circular-examples/gerrard-street</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16</a:t>
            </a:fld>
            <a:endParaRPr lang="en-US"/>
          </a:p>
        </p:txBody>
      </p:sp>
    </p:spTree>
    <p:extLst>
      <p:ext uri="{BB962C8B-B14F-4D97-AF65-F5344CB8AC3E}">
        <p14:creationId xmlns:p14="http://schemas.microsoft.com/office/powerpoint/2010/main" val="248660560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Source</a:t>
            </a:r>
            <a:r>
              <a:rPr lang="en-US" dirty="0" smtClean="0"/>
              <a:t>:https://www.pinterest.com/pin/461196818081316561/</a:t>
            </a:r>
            <a:endParaRPr lang="en-US" dirty="0"/>
          </a:p>
        </p:txBody>
      </p:sp>
      <p:sp>
        <p:nvSpPr>
          <p:cNvPr id="4" name="Slide Number Placeholder 3"/>
          <p:cNvSpPr>
            <a:spLocks noGrp="1"/>
          </p:cNvSpPr>
          <p:nvPr>
            <p:ph type="sldNum" sz="quarter" idx="10"/>
          </p:nvPr>
        </p:nvSpPr>
        <p:spPr/>
        <p:txBody>
          <a:bodyPr/>
          <a:lstStyle/>
          <a:p>
            <a:fld id="{FC787AD2-913E-44BB-9422-38E6AD5DBB1A}" type="slidenum">
              <a:rPr lang="en-US" smtClean="0"/>
              <a:t>17</a:t>
            </a:fld>
            <a:endParaRPr lang="en-US"/>
          </a:p>
        </p:txBody>
      </p:sp>
    </p:spTree>
    <p:extLst>
      <p:ext uri="{BB962C8B-B14F-4D97-AF65-F5344CB8AC3E}">
        <p14:creationId xmlns:p14="http://schemas.microsoft.com/office/powerpoint/2010/main" val="232813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24/03/2022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24/03/2022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png"/><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video" Target="https://www.youtube.com/embed/zCRKvDyyHmI" TargetMode="Externa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 Id="rId11" Type="http://schemas.openxmlformats.org/officeDocument/2006/relationships/image" Target="../media/image4.svg"/><Relationship Id="rId1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video" Target="https://www.youtube.com/embed/lZryF_MG-F8" TargetMode="Externa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video" Target="https://www.youtube.com/embed/u8MQwOR2og8" TargetMode="Externa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svg"/><Relationship Id="rId9" Type="http://schemas.openxmlformats.org/officeDocument/2006/relationships/image" Target="../media/image4.svg"/></Relationships>
</file>

<file path=ppt/slides/slide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0"/>
            <a:ext cx="5585974" cy="979507"/>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Πρόγραμμα ενδοϋπηρεσιακής κατάρτισης</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Ενότητα </a:t>
            </a: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3: Κυκλικά επιχειρηματικά μοντέλα - PPT</a:t>
            </a:r>
            <a:endPar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timing>
    <p:tnLst>
      <p:par>
        <p:cTn id="1" dur="indefinite" restart="never" nodeType="tmRoot"/>
      </p:par>
    </p:tnLst>
  </p:timing>
</p:sld>
</file>

<file path=ppt/slides/slide10.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lstStyle/>
          <a:p>
            <a:r>
              <a:rPr lang="en-US" b="1" dirty="0">
                <a:solidFill>
                  <a:srgbClr val="29BA86"/>
                </a:solidFill>
                <a:latin typeface="+mn-lt"/>
              </a:rPr>
              <a:t>Προϊόν ως υπηρεσία</a:t>
            </a:r>
            <a:endParaRPr lang="en-US" dirty="0">
              <a:solidFill>
                <a:srgbClr val="29BA86"/>
              </a:solidFill>
              <a:latin typeface="+mn-lt"/>
            </a:endParaRPr>
          </a:p>
        </p:txBody>
      </p:sp>
      <p:sp>
        <p:nvSpPr>
          <p:cNvPr id="4" name="Content Placeholder 3"/>
          <p:cNvSpPr>
            <a:spLocks noGrp="1"/>
          </p:cNvSpPr>
          <p:nvPr>
            <p:ph idx="1"/>
          </p:nvPr>
        </p:nvSpPr>
        <p:spPr>
          <a:xfrm>
            <a:off x="838200" y="1825625"/>
            <a:ext cx="5752381" cy="4351338"/>
          </a:xfrm>
        </p:spPr>
        <p:txBody>
          <a:bodyPr>
            <a:normAutofit/>
          </a:bodyPr>
          <a:lstStyle/>
          <a:p>
            <a:pPr algn="just"/>
            <a:r>
              <a:rPr lang="en-US" sz="2600" dirty="0"/>
              <a:t>Το μοντέλο "Προϊόν ως υπηρεσία" είναι μία από τις πιο θεμελιώδεις έννοιες για ένα κυκλικό επιχειρηματικό μοντέλο. Μερικά παραδείγματα είναι οι εταιρείες ενοικίασης αυτοκινήτων και τα τυπογραφεία. </a:t>
            </a:r>
            <a:endParaRPr lang="en-US" sz="2600" dirty="0" smtClean="0"/>
          </a:p>
          <a:p>
            <a:pPr algn="just"/>
            <a:r>
              <a:rPr lang="en-US" sz="2600" dirty="0" smtClean="0"/>
              <a:t>Το </a:t>
            </a:r>
            <a:r>
              <a:rPr lang="en-US" sz="2600" dirty="0"/>
              <a:t>επιχειρηματικό μοντέλο "Προϊόν ως υπηρεσία" παρέχει μια εναλλακτική λύση στην καθιερωμένη προσέγγιση "αγοράζω και κατέχω". Αυτό το μοντέλο ουσιαστικά επιτρέπει στους πελάτες να αγοράζουν μια υπηρεσία αντί να αγοράζουν το ίδιο το προϊόν.</a:t>
            </a:r>
            <a:endParaRPr lang="en-US" sz="2600" dirty="0"/>
          </a:p>
          <a:p>
            <a:pPr marL="0" indent="0">
              <a:buNone/>
            </a:pPr>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2209" y="2352490"/>
            <a:ext cx="4536982" cy="2393258"/>
          </a:xfrm>
          <a:prstGeom prst="rect">
            <a:avLst/>
          </a:prstGeom>
        </p:spPr>
      </p:pic>
    </p:spTree>
    <p:extLst>
      <p:ext uri="{BB962C8B-B14F-4D97-AF65-F5344CB8AC3E}">
        <p14:creationId xmlns:p14="http://schemas.microsoft.com/office/powerpoint/2010/main" val="3409373452"/>
      </p:ext>
    </p:extLst>
  </p:cSld>
  <p:clrMapOvr>
    <a:masterClrMapping/>
  </p:clrMapOvr>
  <p:timing>
    <p:tnLst>
      <p:par>
        <p:cTn id="1" dur="indefinite" restart="never" nodeType="tmRoot"/>
      </p:par>
    </p:tnLst>
  </p:timing>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lstStyle/>
          <a:p>
            <a:r>
              <a:rPr lang="en-US" b="1" dirty="0" smtClean="0">
                <a:solidFill>
                  <a:srgbClr val="29BA86"/>
                </a:solidFill>
                <a:latin typeface="+mn-lt"/>
              </a:rPr>
              <a:t>Πλατφόρμες </a:t>
            </a:r>
            <a:r>
              <a:rPr lang="en-US" b="1" dirty="0">
                <a:solidFill>
                  <a:srgbClr val="29BA86"/>
                </a:solidFill>
                <a:latin typeface="+mn-lt"/>
              </a:rPr>
              <a:t>κοινής χρήσης</a:t>
            </a:r>
            <a:endParaRPr lang="en-US" b="1" dirty="0">
              <a:solidFill>
                <a:srgbClr val="29BA86"/>
              </a:solidFill>
              <a:latin typeface="+mn-lt"/>
            </a:endParaRPr>
          </a:p>
        </p:txBody>
      </p:sp>
      <p:sp>
        <p:nvSpPr>
          <p:cNvPr id="4" name="Content Placeholder 3"/>
          <p:cNvSpPr>
            <a:spLocks noGrp="1"/>
          </p:cNvSpPr>
          <p:nvPr>
            <p:ph idx="1"/>
          </p:nvPr>
        </p:nvSpPr>
        <p:spPr>
          <a:xfrm>
            <a:off x="838200" y="1825625"/>
            <a:ext cx="5479473" cy="4351338"/>
          </a:xfrm>
        </p:spPr>
        <p:txBody>
          <a:bodyPr>
            <a:normAutofit/>
          </a:bodyPr>
          <a:lstStyle/>
          <a:p>
            <a:pPr marL="0" indent="0" algn="just">
              <a:buNone/>
            </a:pPr>
            <a:r>
              <a:rPr lang="en-US" sz="2400" dirty="0"/>
              <a:t>Οι πλατφόρμες κοινής χρήσης είναι "...ένα μοντέλο αποζημίωσης υπηρεσιών στο οποίο ο ιδιοκτήτης πωλεί πρόσβαση σε μη χρησιμοποιούμενα περιουσιακά στοιχεία σε επόμενους πελάτες. Οι ιδιοκτήτες είναι υπεύθυνοι για τη συντήρηση και την ποιότητα των υπηρεσιών". </a:t>
            </a:r>
            <a:endParaRPr lang="el-GR" sz="2400" dirty="0" smtClean="0"/>
          </a:p>
          <a:p>
            <a:pPr algn="just"/>
            <a:r>
              <a:rPr lang="en-US" sz="2400" dirty="0" smtClean="0"/>
              <a:t>Κοινή χρήση </a:t>
            </a:r>
            <a:r>
              <a:rPr lang="en-US" sz="2400" dirty="0"/>
              <a:t>οχημάτων</a:t>
            </a:r>
            <a:r>
              <a:rPr lang="el-GR" sz="2400" dirty="0" smtClean="0"/>
              <a:t>.</a:t>
            </a:r>
            <a:endParaRPr lang="en-US" sz="2400" dirty="0"/>
          </a:p>
          <a:p>
            <a:pPr algn="just"/>
            <a:r>
              <a:rPr lang="en-US" sz="2400" dirty="0"/>
              <a:t>Βραχυπρόθεσμη </a:t>
            </a:r>
            <a:r>
              <a:rPr lang="en-US" sz="2400" dirty="0" smtClean="0"/>
              <a:t>ενοικίαση </a:t>
            </a:r>
            <a:r>
              <a:rPr lang="en-US" sz="2400" dirty="0"/>
              <a:t>καταλύματος</a:t>
            </a:r>
            <a:r>
              <a:rPr lang="el-GR" sz="2400" dirty="0" smtClean="0"/>
              <a:t>.</a:t>
            </a:r>
            <a:endParaRPr lang="en-US" sz="2400" dirty="0"/>
          </a:p>
          <a:p>
            <a:pPr algn="just"/>
            <a:r>
              <a:rPr lang="en-US" sz="2400" dirty="0"/>
              <a:t>Διαθέσιμο </a:t>
            </a:r>
            <a:r>
              <a:rPr lang="en-US" sz="2400" dirty="0" err="1"/>
              <a:t>εργατικό δυναμικό </a:t>
            </a:r>
            <a:r>
              <a:rPr lang="en-US" sz="2400" dirty="0"/>
              <a:t>και </a:t>
            </a:r>
            <a:r>
              <a:rPr lang="en-US" sz="2400" dirty="0" smtClean="0"/>
              <a:t>εμπειρογνωμοσύνη</a:t>
            </a:r>
            <a:r>
              <a:rPr lang="el-GR" sz="2400" dirty="0" smtClean="0"/>
              <a:t>.</a:t>
            </a:r>
            <a:endParaRPr lang="en-US" sz="2400" dirty="0"/>
          </a:p>
          <a:p>
            <a:pPr algn="just"/>
            <a:r>
              <a:rPr lang="en-US" sz="2400" dirty="0"/>
              <a:t>Εργαλεία και </a:t>
            </a:r>
            <a:r>
              <a:rPr lang="en-US" sz="2400" dirty="0" smtClean="0"/>
              <a:t>εξοπλισμός</a:t>
            </a:r>
            <a:r>
              <a:rPr lang="el-GR" sz="2400" dirty="0" smtClean="0"/>
              <a:t>.</a:t>
            </a:r>
            <a:endParaRPr lang="en-US" sz="2400" dirty="0"/>
          </a:p>
          <a:p>
            <a:pPr algn="just"/>
            <a:r>
              <a:rPr lang="en-US" sz="2400" dirty="0"/>
              <a:t>Υπερβολικές </a:t>
            </a:r>
            <a:r>
              <a:rPr lang="en-US" sz="2400" dirty="0" smtClean="0"/>
              <a:t>προμήθειες </a:t>
            </a:r>
            <a:r>
              <a:rPr lang="en-US" sz="2400" dirty="0"/>
              <a:t>τροφίμων</a:t>
            </a:r>
            <a:r>
              <a:rPr lang="el-GR" sz="2400" dirty="0" smtClean="0"/>
              <a:t>.</a:t>
            </a:r>
            <a:endParaRPr lang="en-US" sz="2400" dirty="0"/>
          </a:p>
          <a:p>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1418" y="4745589"/>
            <a:ext cx="3171261" cy="1784525"/>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453260" y="1230194"/>
            <a:ext cx="3269420" cy="1486988"/>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0836" y="2830727"/>
            <a:ext cx="2991843" cy="1801318"/>
          </a:xfrm>
          <a:prstGeom prst="rect">
            <a:avLst/>
          </a:prstGeom>
        </p:spPr>
      </p:pic>
    </p:spTree>
    <p:extLst>
      <p:ext uri="{BB962C8B-B14F-4D97-AF65-F5344CB8AC3E}">
        <p14:creationId xmlns:p14="http://schemas.microsoft.com/office/powerpoint/2010/main" val="2233863992"/>
      </p:ext>
    </p:extLst>
  </p:cSld>
  <p:clrMapOvr>
    <a:masterClrMapping/>
  </p:clrMapOvr>
  <p:timing>
    <p:tnLst>
      <p:par>
        <p:cTn id="1" dur="indefinite" restart="never" nodeType="tmRoot"/>
      </p:par>
    </p:tnLst>
  </p:timing>
</p:sld>
</file>

<file path=ppt/slides/slide12.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a:xfrm>
            <a:off x="838198" y="530996"/>
            <a:ext cx="10515600" cy="1325563"/>
          </a:xfrm>
        </p:spPr>
        <p:txBody>
          <a:bodyPr>
            <a:normAutofit/>
          </a:bodyPr>
          <a:lstStyle/>
          <a:p>
            <a:r>
              <a:rPr lang="en-US" sz="3600" b="1" dirty="0" smtClean="0">
                <a:solidFill>
                  <a:srgbClr val="29BA86"/>
                </a:solidFill>
                <a:latin typeface="+mn-lt"/>
              </a:rPr>
              <a:t>Ανάκτηση πόρων</a:t>
            </a:r>
            <a:endParaRPr lang="en-US" sz="3600" dirty="0">
              <a:solidFill>
                <a:srgbClr val="29BA86"/>
              </a:solidFill>
              <a:latin typeface="+mn-lt"/>
            </a:endParaRPr>
          </a:p>
        </p:txBody>
      </p:sp>
      <p:sp>
        <p:nvSpPr>
          <p:cNvPr id="4" name="Content Placeholder 3"/>
          <p:cNvSpPr>
            <a:spLocks noGrp="1"/>
          </p:cNvSpPr>
          <p:nvPr>
            <p:ph idx="1"/>
          </p:nvPr>
        </p:nvSpPr>
        <p:spPr/>
        <p:txBody>
          <a:bodyPr>
            <a:normAutofit fontScale="85000" lnSpcReduction="20000"/>
          </a:bodyPr>
          <a:lstStyle/>
          <a:p>
            <a:pPr marL="0" indent="0" algn="just">
              <a:buNone/>
            </a:pPr>
            <a:r>
              <a:rPr lang="en-US" dirty="0" smtClean="0"/>
              <a:t>Το </a:t>
            </a:r>
            <a:r>
              <a:rPr lang="en-US" dirty="0"/>
              <a:t>επιχειρηματικό </a:t>
            </a:r>
            <a:r>
              <a:rPr lang="en-US" dirty="0" smtClean="0"/>
              <a:t>μοντέλο </a:t>
            </a:r>
            <a:r>
              <a:rPr lang="en-US" dirty="0"/>
              <a:t>ανάκτησης </a:t>
            </a:r>
            <a:r>
              <a:rPr lang="en-US" dirty="0" smtClean="0"/>
              <a:t>πόρων </a:t>
            </a:r>
            <a:r>
              <a:rPr lang="en-US" dirty="0" smtClean="0"/>
              <a:t>μπορεί να </a:t>
            </a:r>
            <a:r>
              <a:rPr lang="en-US" dirty="0"/>
              <a:t>περιγραφεί ως η χρήση "...τεχνολογικών καινοτομιών και εξελίξεων για την ανάκτηση και επαναχρησιμοποίηση πόρων</a:t>
            </a:r>
            <a:r>
              <a:rPr lang="en-US" dirty="0" smtClean="0"/>
              <a:t>". </a:t>
            </a:r>
          </a:p>
          <a:p>
            <a:pPr algn="just"/>
            <a:r>
              <a:rPr lang="en-US" b="1" dirty="0" err="1"/>
              <a:t>Κατιούσα ανακύκλωση</a:t>
            </a:r>
            <a:r>
              <a:rPr lang="en-US" b="1" dirty="0"/>
              <a:t>: </a:t>
            </a:r>
            <a:r>
              <a:rPr lang="en-US" dirty="0"/>
              <a:t>όπως και η ανακύκλωση, συνεπάγεται τη μετατροπή των αποβλήτων σε δευτερογενείς πρώτες ύλες. Η κύρια διαφορά είναι ότι τα ανακτώμενα υλικά είναι χαμηλότερης ποιότητας και μπορούν να χρησιμοποιηθούν ως εισροή σε περιορισμένο αριθμό εφαρμογών. Για παράδειγμα, στο πλαίσιο της ανακύκλωσης χαρτιού και χαρτονιού, κάθε πρόσθετος βρόχος μειώνει το μήκος των </a:t>
            </a:r>
            <a:r>
              <a:rPr lang="en-US" dirty="0" err="1"/>
              <a:t>ινών </a:t>
            </a:r>
            <a:r>
              <a:rPr lang="en-US" dirty="0"/>
              <a:t>κυτταρίνης</a:t>
            </a:r>
            <a:r>
              <a:rPr lang="en-US" dirty="0"/>
              <a:t>. Κατά συνέπεια, το ανακτημένο χαρτί δεν μπορεί πάντα να χρησιμοποιηθεί για τις ίδιες εφαρμογές που μπορεί να χρησιμοποιηθεί το παρθένο χαρτί.</a:t>
            </a:r>
            <a:endParaRPr lang="en-US" dirty="0"/>
          </a:p>
          <a:p>
            <a:pPr algn="just"/>
            <a:r>
              <a:rPr lang="en-US" b="1" dirty="0"/>
              <a:t>Ανακύκλωση: </a:t>
            </a:r>
            <a:r>
              <a:rPr lang="en-US" dirty="0"/>
              <a:t>Η </a:t>
            </a:r>
            <a:r>
              <a:rPr lang="en-US" dirty="0"/>
              <a:t>ανακύκλωση είναι το αντίθετο της </a:t>
            </a:r>
            <a:r>
              <a:rPr lang="en-US" dirty="0" err="1"/>
              <a:t>ανακύκλωσης.</a:t>
            </a:r>
            <a:r>
              <a:rPr lang="en-US" dirty="0"/>
              <a:t> Περιλαμβάνει τη μετατροπή των αποβλήτων σε δευτερογενείς πρώτες ύλες, οι οποίες στη συνέχεια χρησιμοποιούνται σε εφαρμογές σχετικά υψηλής αξίας. Η </a:t>
            </a:r>
            <a:r>
              <a:rPr lang="en-US" dirty="0" err="1" smtClean="0"/>
              <a:t>Freitag</a:t>
            </a:r>
            <a:r>
              <a:rPr lang="en-US" dirty="0"/>
              <a:t>, μια γερμανική εταιρεία κατασκευής ενδυμάτων, παρέχει ένα παράδειγμα, παράγοντας τσάντες από μουσαμάδες φορτηγών, ζώνες καθισμάτων αυτοκινήτων και εσωτερικούς σωλήνες ποδηλάτων.</a:t>
            </a:r>
            <a:endParaRPr lang="en-US" dirty="0"/>
          </a:p>
          <a:p>
            <a:pPr algn="just"/>
            <a:r>
              <a:rPr lang="en-US" b="1" dirty="0"/>
              <a:t>Βιομηχανική συμβίωση: </a:t>
            </a:r>
            <a:r>
              <a:rPr lang="en-US" dirty="0"/>
              <a:t>επίσης γνωστή ως ανακύκλωση κλειστού κυκλώματος, είναι η χρήση υποπροϊόντων παραγωγής από μια επιχείρηση ως εισροών παραγωγής από μια άλλη.</a:t>
            </a:r>
            <a:endParaRPr lang="en-US" dirty="0"/>
          </a:p>
          <a:p>
            <a:pPr marL="0" indent="0">
              <a:buNone/>
            </a:pPr>
            <a:endParaRPr lang="en-US" dirty="0"/>
          </a:p>
        </p:txBody>
      </p:sp>
    </p:spTree>
    <p:extLst>
      <p:ext uri="{BB962C8B-B14F-4D97-AF65-F5344CB8AC3E}">
        <p14:creationId xmlns:p14="http://schemas.microsoft.com/office/powerpoint/2010/main" val="1755441213"/>
      </p:ext>
    </p:extLst>
  </p:cSld>
  <p:clrMapOvr>
    <a:masterClrMapping/>
  </p:clrMapOvr>
  <p:timing>
    <p:tnLst>
      <p:par>
        <p:cTn id="1" dur="indefinite" restart="never" nodeType="tmRoot"/>
      </p:par>
    </p:tnLst>
  </p:timing>
</p:sld>
</file>

<file path=ppt/slides/slide1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lstStyle/>
          <a:p>
            <a:r>
              <a:rPr lang="en-US" sz="3600" b="1" dirty="0">
                <a:solidFill>
                  <a:srgbClr val="29BA86"/>
                </a:solidFill>
                <a:latin typeface="+mn-lt"/>
              </a:rPr>
              <a:t>Κυκλικές προμήθειες.</a:t>
            </a:r>
            <a:r>
              <a:rPr lang="en-US" dirty="0"/>
              <a:t/>
            </a:r>
            <a:br>
              <a:rPr lang="en-US" dirty="0"/>
            </a:br>
            <a:endParaRPr lang="en-US" dirty="0"/>
          </a:p>
        </p:txBody>
      </p:sp>
      <p:sp>
        <p:nvSpPr>
          <p:cNvPr id="4" name="Content Placeholder 3"/>
          <p:cNvSpPr>
            <a:spLocks noGrp="1"/>
          </p:cNvSpPr>
          <p:nvPr>
            <p:ph idx="1"/>
          </p:nvPr>
        </p:nvSpPr>
        <p:spPr/>
        <p:txBody>
          <a:bodyPr/>
          <a:lstStyle/>
          <a:p>
            <a:pPr algn="just"/>
            <a:r>
              <a:rPr lang="en-US" dirty="0"/>
              <a:t>Το μοντέλο κυκλικών προμηθειών εξαλείφει τα υλικά που προέρχονται από παρθένες πρώτες ύλες και τα αντικαθιστά με βιολογικά, ανανεώσιμα ή ανακτημένα υλικά. </a:t>
            </a:r>
            <a:endParaRPr lang="en-US" dirty="0" smtClean="0"/>
          </a:p>
          <a:p>
            <a:pPr algn="just"/>
            <a:r>
              <a:rPr lang="en-US" dirty="0"/>
              <a:t>Το επιχειρηματικό μοντέλο των κυκλικών προμηθειών χαρακτηρίζεται ως εισροές πόρων που είναι πλήρως ανανεώσιμες, ανακυκλώσιμες ή βιοδιασπώμενες και χρησιμεύουν ως πρώτη ύλη (ή πρώτες ύλες) για μια ξεχωριστή παραγωγική διαδικασία.</a:t>
            </a:r>
            <a:endParaRPr lang="en-US" dirty="0"/>
          </a:p>
        </p:txBody>
      </p:sp>
    </p:spTree>
    <p:extLst>
      <p:ext uri="{BB962C8B-B14F-4D97-AF65-F5344CB8AC3E}">
        <p14:creationId xmlns:p14="http://schemas.microsoft.com/office/powerpoint/2010/main" val="1976236133"/>
      </p:ext>
    </p:extLst>
  </p:cSld>
  <p:clrMapOvr>
    <a:masterClrMapping/>
  </p:clrMapOvr>
  <p:timing>
    <p:tnLst>
      <p:par>
        <p:cTn id="1" dur="indefinite" restart="never" nodeType="tmRoot"/>
      </p:par>
    </p:tnLst>
  </p:timing>
</p:sld>
</file>

<file path=ppt/slides/slide14.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normAutofit/>
          </a:bodyPr>
          <a:lstStyle/>
          <a:p>
            <a:r>
              <a:rPr lang="en-US" sz="3600" b="1" dirty="0" smtClean="0">
                <a:solidFill>
                  <a:srgbClr val="29BA86"/>
                </a:solidFill>
                <a:latin typeface="+mn-lt"/>
              </a:rPr>
              <a:t>Επέκταση </a:t>
            </a:r>
            <a:r>
              <a:rPr lang="en-US" sz="3600" b="1" dirty="0">
                <a:solidFill>
                  <a:srgbClr val="29BA86"/>
                </a:solidFill>
                <a:latin typeface="+mn-lt"/>
              </a:rPr>
              <a:t>της διάρκειας ζωής του προϊόντος</a:t>
            </a:r>
            <a:endParaRPr lang="en-US" sz="3600" b="1" dirty="0">
              <a:solidFill>
                <a:srgbClr val="29BA86"/>
              </a:solidFill>
              <a:latin typeface="+mn-lt"/>
            </a:endParaRPr>
          </a:p>
        </p:txBody>
      </p:sp>
      <p:sp>
        <p:nvSpPr>
          <p:cNvPr id="4" name="Content Placeholder 3"/>
          <p:cNvSpPr>
            <a:spLocks noGrp="1"/>
          </p:cNvSpPr>
          <p:nvPr>
            <p:ph idx="1"/>
          </p:nvPr>
        </p:nvSpPr>
        <p:spPr>
          <a:xfrm>
            <a:off x="838200" y="1825625"/>
            <a:ext cx="5928360" cy="4351338"/>
          </a:xfrm>
        </p:spPr>
        <p:txBody>
          <a:bodyPr>
            <a:normAutofit fontScale="92500" lnSpcReduction="10000"/>
          </a:bodyPr>
          <a:lstStyle/>
          <a:p>
            <a:pPr algn="just"/>
            <a:r>
              <a:rPr lang="en-US" sz="2400" dirty="0"/>
              <a:t>Όταν αγοράζουμε ένα προϊόν, οι περισσότεροι από εμάς υποθέτουμε ότι είναι κατασκευασμένο για να διαρκέσει όσο το δυνατόν περισσότερο. Ως επί το πλείστον, αυτή η υπόθεση είναι αληθινή. Παρόλο που ορισμένες εταιρείες μπορεί να λειτουργούν με βάση την προγραμματισμένη απαξίωση, σχεδιάζοντας σκόπιμα τα προϊόντα τους ώστε να αποτύχουν μετά από ένα ορισμένο χρονικό διάστημα, η πλειοψηφία δεν θέλει τα προϊόντα τους να σταματήσουν να λειτουργούν νωρίτερα από ό,τι θα περίμεναν οι πελάτες τους.</a:t>
            </a:r>
            <a:endParaRPr lang="en-US" sz="2400" dirty="0"/>
          </a:p>
          <a:p>
            <a:pPr algn="just"/>
            <a:r>
              <a:rPr lang="en-US" sz="2400" dirty="0"/>
              <a:t>Το επιχειρηματικό μοντέλο Product Life Extension επικεντρώνεται στην επιμήκυνση του χρόνου χρήσης ενός προϊόντος πριν από την απόρριψή του.  Ο σκοπός αυτού του μοντέλου είναι η διάσωση, η συντήρηση, η επισκευή, η ανακατασκευή, η βελτίωση ή η επαναπώληση ενός προϊόντος, με αποτέλεσμα να μην πετιέται τίποτα. </a:t>
            </a:r>
            <a:endParaRPr lang="en-US" sz="2400" dirty="0"/>
          </a:p>
          <a:p>
            <a:pPr marL="0" indent="0" algn="just">
              <a:buNone/>
            </a:pPr>
            <a:endParaRPr lang="en-US" sz="2400"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784" y="2712027"/>
            <a:ext cx="3737016" cy="2092729"/>
          </a:xfrm>
          <a:prstGeom prst="rect">
            <a:avLst/>
          </a:prstGeom>
        </p:spPr>
      </p:pic>
    </p:spTree>
    <p:extLst>
      <p:ext uri="{BB962C8B-B14F-4D97-AF65-F5344CB8AC3E}">
        <p14:creationId xmlns:p14="http://schemas.microsoft.com/office/powerpoint/2010/main" val="2174520169"/>
      </p:ext>
    </p:extLst>
  </p:cSld>
  <p:clrMapOvr>
    <a:masterClrMapping/>
  </p:clrMapOvr>
  <p:timing>
    <p:tnLst>
      <p:par>
        <p:cTn id="1" dur="indefinite" restart="never" nodeType="tmRoot"/>
      </p:par>
    </p:tnLst>
  </p:timing>
</p:sld>
</file>

<file path=ppt/slides/slide1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normAutofit/>
          </a:bodyPr>
          <a:lstStyle/>
          <a:p>
            <a:r>
              <a:rPr lang="en-US" sz="3600" b="1" dirty="0" smtClean="0">
                <a:solidFill>
                  <a:srgbClr val="29BA86"/>
                </a:solidFill>
                <a:latin typeface="+mn-lt"/>
              </a:rPr>
              <a:t>Μελέτες περιπτώσεων </a:t>
            </a:r>
            <a:endParaRPr lang="en-US" sz="3600" b="1" dirty="0">
              <a:solidFill>
                <a:srgbClr val="29BA86"/>
              </a:solidFill>
              <a:latin typeface="+mn-lt"/>
            </a:endParaRPr>
          </a:p>
        </p:txBody>
      </p:sp>
      <p:sp>
        <p:nvSpPr>
          <p:cNvPr id="4" name="Content Placeholder 3"/>
          <p:cNvSpPr>
            <a:spLocks noGrp="1"/>
          </p:cNvSpPr>
          <p:nvPr>
            <p:ph idx="1"/>
          </p:nvPr>
        </p:nvSpPr>
        <p:spPr>
          <a:xfrm>
            <a:off x="838200" y="1825625"/>
            <a:ext cx="5396346" cy="4417170"/>
          </a:xfrm>
        </p:spPr>
        <p:txBody>
          <a:bodyPr>
            <a:normAutofit/>
          </a:bodyPr>
          <a:lstStyle/>
          <a:p>
            <a:pPr algn="just" fontAlgn="base"/>
            <a:r>
              <a:rPr lang="en-US" sz="2600" b="1" dirty="0" err="1"/>
              <a:t>Napapijri </a:t>
            </a:r>
            <a:r>
              <a:rPr lang="en-US" sz="2600" b="1" dirty="0"/>
              <a:t>Circular </a:t>
            </a:r>
            <a:r>
              <a:rPr lang="en-US" sz="2600" b="1" dirty="0" smtClean="0"/>
              <a:t>Series: Η εταιρεία, </a:t>
            </a:r>
            <a:r>
              <a:rPr lang="en-US" sz="2600" dirty="0"/>
              <a:t>προκειμένου να μειώσει τα απόβλητα από την παραγωγή στεγανωτικών μπουφάν, τα οποία κατασκευάζονται από διαφορετικά υλικά που δεν μπορούν να ανακυκλωθούν, αποφάσισε να κάνει το σχεδιασμό τους απλούστερο και να τα κατασκευάσει με ένα πολυμερές</a:t>
            </a:r>
            <a:r>
              <a:rPr lang="en-US" sz="2600" dirty="0" smtClean="0"/>
              <a:t>.</a:t>
            </a:r>
          </a:p>
          <a:p>
            <a:pPr marL="0" indent="0" algn="just">
              <a:buNone/>
            </a:pPr>
            <a:endParaRPr lang="en-US" sz="240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862" y="1765645"/>
            <a:ext cx="2894820" cy="2894820"/>
          </a:xfrm>
          <a:prstGeom prst="rect">
            <a:avLst/>
          </a:prstGeom>
        </p:spPr>
      </p:pic>
    </p:spTree>
    <p:extLst>
      <p:ext uri="{BB962C8B-B14F-4D97-AF65-F5344CB8AC3E}">
        <p14:creationId xmlns:p14="http://schemas.microsoft.com/office/powerpoint/2010/main" val="1512467750"/>
      </p:ext>
    </p:extLst>
  </p:cSld>
  <p:clrMapOvr>
    <a:masterClrMapping/>
  </p:clrMapOvr>
  <p:timing>
    <p:tnLst>
      <p:par>
        <p:cTn id="1" dur="indefinite" restart="never" nodeType="tmRoot"/>
      </p:par>
    </p:tnLst>
  </p:timing>
</p:sld>
</file>

<file path=ppt/slides/slide16.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normAutofit/>
          </a:bodyPr>
          <a:lstStyle/>
          <a:p>
            <a:r>
              <a:rPr lang="en-US" sz="3600" b="1" dirty="0" smtClean="0">
                <a:solidFill>
                  <a:srgbClr val="29BA86"/>
                </a:solidFill>
                <a:latin typeface="+mn-lt"/>
              </a:rPr>
              <a:t>Μελέτες περιπτώσεων </a:t>
            </a:r>
            <a:endParaRPr lang="en-US" sz="3600" b="1" dirty="0">
              <a:solidFill>
                <a:srgbClr val="29BA86"/>
              </a:solidFill>
              <a:latin typeface="+mn-lt"/>
            </a:endParaRPr>
          </a:p>
        </p:txBody>
      </p:sp>
      <p:sp>
        <p:nvSpPr>
          <p:cNvPr id="4" name="Content Placeholder 3"/>
          <p:cNvSpPr>
            <a:spLocks noGrp="1"/>
          </p:cNvSpPr>
          <p:nvPr>
            <p:ph idx="1"/>
          </p:nvPr>
        </p:nvSpPr>
        <p:spPr>
          <a:xfrm>
            <a:off x="838200" y="1825625"/>
            <a:ext cx="5396346" cy="4417170"/>
          </a:xfrm>
        </p:spPr>
        <p:txBody>
          <a:bodyPr>
            <a:normAutofit/>
          </a:bodyPr>
          <a:lstStyle/>
          <a:p>
            <a:pPr algn="just" fontAlgn="base"/>
            <a:r>
              <a:rPr lang="en-US" sz="2600" b="1" dirty="0"/>
              <a:t>Gerrard Street: </a:t>
            </a:r>
            <a:r>
              <a:rPr lang="en-US" sz="2600" dirty="0"/>
              <a:t>Η εταιρεία δημιούργησε την ιδέα της ενοικίασης ακουστικών. Η </a:t>
            </a:r>
            <a:r>
              <a:rPr lang="en-US" sz="2600" dirty="0"/>
              <a:t>Gerrard Street είναι η πρώτη εταιρεία που προσφέρει συνδρομητική υπηρεσία για τα αρθρωτά </a:t>
            </a:r>
            <a:r>
              <a:rPr lang="en-US" sz="2600" dirty="0" smtClean="0"/>
              <a:t>ακουστικά </a:t>
            </a:r>
            <a:r>
              <a:rPr lang="en-US" sz="2600" dirty="0"/>
              <a:t>της</a:t>
            </a:r>
            <a:r>
              <a:rPr lang="en-US" sz="2600" dirty="0"/>
              <a:t>.</a:t>
            </a:r>
            <a:r>
              <a:rPr lang="en-US" sz="2400" dirty="0"/>
              <a:t/>
            </a:r>
            <a:br>
              <a:rPr lang="en-US" sz="2400" dirty="0"/>
            </a:br>
            <a:endParaRPr lang="en-US" sz="2400" b="1" dirty="0"/>
          </a:p>
          <a:p>
            <a:pPr marL="0" indent="0" algn="just">
              <a:buNone/>
            </a:pPr>
            <a:endParaRPr lang="en-US" sz="2400"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606" y="4032070"/>
            <a:ext cx="5244444" cy="1714286"/>
          </a:xfrm>
          <a:prstGeom prst="rect">
            <a:avLst/>
          </a:prstGeom>
        </p:spPr>
      </p:pic>
    </p:spTree>
    <p:extLst>
      <p:ext uri="{BB962C8B-B14F-4D97-AF65-F5344CB8AC3E}">
        <p14:creationId xmlns:p14="http://schemas.microsoft.com/office/powerpoint/2010/main" val="3264768155"/>
      </p:ext>
    </p:extLst>
  </p:cSld>
  <p:clrMapOvr>
    <a:masterClrMapping/>
  </p:clrMapOvr>
  <p:timing>
    <p:tnLst>
      <p:par>
        <p:cTn id="1" dur="indefinite" restart="never" nodeType="tmRoot"/>
      </p:par>
    </p:tnLst>
  </p:timing>
</p:sld>
</file>

<file path=ppt/slides/slide1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normAutofit/>
          </a:bodyPr>
          <a:lstStyle/>
          <a:p>
            <a:r>
              <a:rPr lang="en-US" sz="3600" b="1" dirty="0" smtClean="0">
                <a:solidFill>
                  <a:srgbClr val="29BA86"/>
                </a:solidFill>
                <a:latin typeface="+mn-lt"/>
              </a:rPr>
              <a:t>Μελέτες περιπτώσεων </a:t>
            </a:r>
            <a:endParaRPr lang="en-US" sz="3600" b="1" dirty="0">
              <a:solidFill>
                <a:srgbClr val="29BA86"/>
              </a:solidFill>
              <a:latin typeface="+mn-lt"/>
            </a:endParaRPr>
          </a:p>
        </p:txBody>
      </p:sp>
      <p:sp>
        <p:nvSpPr>
          <p:cNvPr id="4" name="Content Placeholder 3"/>
          <p:cNvSpPr>
            <a:spLocks noGrp="1"/>
          </p:cNvSpPr>
          <p:nvPr>
            <p:ph idx="1"/>
          </p:nvPr>
        </p:nvSpPr>
        <p:spPr>
          <a:xfrm>
            <a:off x="838200" y="1825625"/>
            <a:ext cx="5396346" cy="4417170"/>
          </a:xfrm>
        </p:spPr>
        <p:txBody>
          <a:bodyPr>
            <a:normAutofit lnSpcReduction="10000"/>
          </a:bodyPr>
          <a:lstStyle/>
          <a:p>
            <a:pPr algn="just" fontAlgn="base"/>
            <a:r>
              <a:rPr lang="en-US" sz="2600" b="1" dirty="0"/>
              <a:t>De Clique: </a:t>
            </a:r>
            <a:r>
              <a:rPr lang="en-US" sz="2600" dirty="0"/>
              <a:t>De Clique: Η De Clique παρασκευάζει νέα προϊόντα από αστικά ρεύματα οργανικών αποβλήτων. Τα απόβλητα συλλέγονται με ηλεκτρικά οχήματα από επιχειρήσεις και περιλαμβάνουν κατακάθια καφέ, φλούδες πορτοκαλιών και άλλα απόβλητα τροφίμων. Στη συνέχεια, τα απόβλητα τροφίμων θα πωλούνται από την De Clique σε τρίτους καινοτόμους και κατασκευαστές προϊόντων, οι οποίοι τα μετατρέπουν σε νέα προϊόντα, όπως συστατικά τροφίμων, καλλυντικά και βιοϋλικά" .</a:t>
            </a:r>
            <a:endParaRPr lang="en-US" sz="240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82" y="1720764"/>
            <a:ext cx="4089862" cy="4089862"/>
          </a:xfrm>
          <a:prstGeom prst="rect">
            <a:avLst/>
          </a:prstGeom>
        </p:spPr>
      </p:pic>
    </p:spTree>
    <p:extLst>
      <p:ext uri="{BB962C8B-B14F-4D97-AF65-F5344CB8AC3E}">
        <p14:creationId xmlns:p14="http://schemas.microsoft.com/office/powerpoint/2010/main" val="936609437"/>
      </p:ext>
    </p:extLst>
  </p:cSld>
  <p:clrMapOvr>
    <a:masterClrMapping/>
  </p:clrMapOvr>
  <p:timing>
    <p:tnLst>
      <p:par>
        <p:cTn id="1" dur="indefinite" restart="never" nodeType="tmRoot"/>
      </p:par>
    </p:tnLst>
  </p:timing>
</p:sld>
</file>

<file path=ppt/slides/slide18.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08802" cy="646331"/>
          </a:xfrm>
          <a:prstGeom prst="rect">
            <a:avLst/>
          </a:prstGeom>
          <a:noFill/>
        </p:spPr>
        <p:txBody>
          <a:bodyPr wrap="square">
            <a:spAutoFit/>
          </a:bodyPr>
          <a:lstStyle/>
          <a:p>
            <a:r>
              <a:rPr lang="it-IT" sz="3600" b="1" dirty="0">
                <a:solidFill>
                  <a:srgbClr val="29BA86"/>
                </a:solidFill>
                <a:latin typeface="Segoe UI" panose="020B0502040204020203" pitchFamily="34" charset="0"/>
                <a:cs typeface="Segoe UI" panose="020B0502040204020203" pitchFamily="34" charset="0"/>
              </a:rPr>
              <a:t>Ερωτήσεις προς συζήτηση</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12306" y="1440682"/>
            <a:ext cx="9179592" cy="2985433"/>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t>Πώς μπορούμε να χρησιμοποιήσουμε τα 4R των αποβλήτων στο κυκλικό επιχειρηματικό μοντέλο;   </a:t>
            </a:r>
          </a:p>
          <a:p>
            <a:pPr marL="342900" indent="-342900" algn="just">
              <a:buFont typeface="Arial" panose="020B0604020202020204" pitchFamily="34" charset="0"/>
              <a:buChar char="•"/>
            </a:pPr>
            <a:r>
              <a:rPr lang="en-US" sz="2400" dirty="0" smtClean="0"/>
              <a:t>Μπορείτε να μοιραστείτε παραδείγματα εταιρειών/επωνυμιών ή τοπικών επιχειρήσεων που χρησιμοποιούν το μοντέλο CB;</a:t>
            </a:r>
          </a:p>
          <a:p>
            <a:pPr marL="342900" indent="-342900" algn="just">
              <a:buFont typeface="Arial" panose="020B0604020202020204" pitchFamily="34" charset="0"/>
              <a:buChar char="•"/>
            </a:pPr>
            <a:r>
              <a:rPr lang="en-US" sz="2400" dirty="0" smtClean="0"/>
              <a:t>Ποια είναι η πιο δύσκολη μέθοδος για τον μετασχηματισμό από την παραδοσιακή επιχείρηση στην ΚΤ;</a:t>
            </a:r>
          </a:p>
          <a:p>
            <a:pPr marL="342900" indent="-342900" algn="just">
              <a:buFont typeface="Arial" panose="020B0604020202020204" pitchFamily="34" charset="0"/>
              <a:buChar char="•"/>
            </a:pPr>
            <a:r>
              <a:rPr lang="en-US" sz="2400" dirty="0" smtClean="0"/>
              <a:t>Μπορείτε να μοιραστείτε νέες ιδέες σχετικά με το πώς μπορεί μια επιχείρηση να γίνει πιο κυκλική;</a:t>
            </a:r>
            <a:r>
              <a:rPr lang="en-US" sz="2000" dirty="0"/>
              <a:t/>
            </a:r>
            <a:br>
              <a:rPr lang="en-US" sz="2000" dirty="0"/>
            </a:b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628987634"/>
      </p:ext>
    </p:extLst>
  </p:cSld>
  <p:clrMapOvr>
    <a:masterClrMapping/>
  </p:clrMapOvr>
  <p:timing>
    <p:tnLst>
      <p:par>
        <p:cTn id="1" dur="indefinite" restart="never" nodeType="tmRoot"/>
      </p:par>
    </p:tnLst>
  </p:timing>
</p:sld>
</file>

<file path=ppt/slides/slide1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r>
              <a:rPr lang="en-IE" sz="1000" dirty="0">
                <a:latin typeface="Segoe UI" panose="020B0502040204020203" pitchFamily="34" charset="0"/>
                <a:ea typeface="Source Sans Pro" panose="020B0503030403020204" pitchFamily="34" charset="0"/>
                <a:cs typeface="Segoe UI" panose="020B0502040204020203" pitchFamily="34" charset="0"/>
              </a:rPr>
              <a:t>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cstate="hq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timing>
    <p:tnLst>
      <p:par>
        <p:cTn id="1" dur="indefinite" restart="never" nodeType="tmRoot"/>
      </p:par>
    </p:tnLst>
  </p:timing>
</p:sld>
</file>

<file path=ppt/slides/slide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Ενότητα </a:t>
            </a:r>
            <a:r>
              <a:rPr lang="en-IE" sz="36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3: </a:t>
            </a: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Περιεχόμενα</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491738"/>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lvl="0" algn="just">
              <a:defRPr/>
            </a:pPr>
            <a:r>
              <a:rPr lang="en-IE" dirty="0" smtClean="0"/>
              <a:t>Ορισμός </a:t>
            </a:r>
            <a:r>
              <a:rPr lang="en-IE" dirty="0"/>
              <a:t>και </a:t>
            </a:r>
            <a:r>
              <a:rPr lang="en-IE" dirty="0" smtClean="0"/>
              <a:t>βασικά </a:t>
            </a:r>
            <a:r>
              <a:rPr lang="en-IE" dirty="0"/>
              <a:t>χαρακτηριστικά του </a:t>
            </a:r>
            <a:r>
              <a:rPr lang="en-IE" dirty="0" smtClean="0"/>
              <a:t>κυκλικού επιχειρηματικού </a:t>
            </a:r>
            <a:r>
              <a:rPr lang="en-IE" dirty="0" smtClean="0"/>
              <a:t>μοντέλου.</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3262907" y="2694449"/>
            <a:ext cx="7583284"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IE" sz="2000" dirty="0">
                <a:latin typeface="Segoe UI" panose="020B0502040204020203" pitchFamily="34" charset="0"/>
                <a:cs typeface="Segoe UI" panose="020B0502040204020203" pitchFamily="34" charset="0"/>
              </a:rPr>
              <a:t>Ανάλυση κύκλου ζωής, διαχείριση και επαναχρησιμοποίηση νερού και τα 4 R των αποβλήτων: Μείωση, επαναχρησιμοποίηση, ανακύκλωση, </a:t>
            </a:r>
            <a:r>
              <a:rPr lang="en-IE" sz="2000" dirty="0" smtClean="0">
                <a:latin typeface="Segoe UI" panose="020B0502040204020203" pitchFamily="34" charset="0"/>
                <a:cs typeface="Segoe UI" panose="020B0502040204020203" pitchFamily="34" charset="0"/>
              </a:rPr>
              <a:t>επανεξέταση.</a:t>
            </a:r>
            <a:endParaRPr kumimoji="0" lang="en-IE" sz="1100" i="0" u="none" strike="noStrike" kern="1200" cap="none" spc="0" normalizeH="0" baseline="0" noProof="0" dirty="0">
              <a:ln>
                <a:noFill/>
              </a:ln>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262906" y="3896578"/>
            <a:ext cx="7665933" cy="1220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IE" sz="2000" dirty="0">
                <a:latin typeface="Segoe UI" panose="020B0502040204020203" pitchFamily="34" charset="0"/>
                <a:cs typeface="Segoe UI" panose="020B0502040204020203" pitchFamily="34" charset="0"/>
              </a:rPr>
              <a:t>Πέντε μέθοδοι για τον μετασχηματισμό του </a:t>
            </a:r>
            <a:r>
              <a:rPr lang="en-IE" sz="2000" dirty="0" smtClean="0">
                <a:latin typeface="Segoe UI" panose="020B0502040204020203" pitchFamily="34" charset="0"/>
                <a:cs typeface="Segoe UI" panose="020B0502040204020203" pitchFamily="34" charset="0"/>
              </a:rPr>
              <a:t>παραδοσιακού </a:t>
            </a:r>
            <a:r>
              <a:rPr lang="en-IE" sz="2000" dirty="0">
                <a:latin typeface="Segoe UI" panose="020B0502040204020203" pitchFamily="34" charset="0"/>
                <a:cs typeface="Segoe UI" panose="020B0502040204020203" pitchFamily="34" charset="0"/>
              </a:rPr>
              <a:t>επιχειρηματικού μοντέλου σε πιο κυκλικούς τρόπους </a:t>
            </a:r>
            <a:r>
              <a:rPr lang="en-IE" sz="2000" dirty="0" smtClean="0">
                <a:latin typeface="Segoe UI" panose="020B0502040204020203" pitchFamily="34" charset="0"/>
                <a:cs typeface="Segoe UI" panose="020B0502040204020203" pitchFamily="34" charset="0"/>
              </a:rPr>
              <a:t>που περιλαμβάνουν: </a:t>
            </a:r>
            <a:r>
              <a:rPr lang="en-IE" sz="2000" dirty="0" smtClean="0">
                <a:latin typeface="Segoe UI" panose="020B0502040204020203" pitchFamily="34" charset="0"/>
                <a:cs typeface="Segoe UI" panose="020B0502040204020203" pitchFamily="34" charset="0"/>
              </a:rPr>
              <a:t>Πλατφόρμες </a:t>
            </a:r>
            <a:r>
              <a:rPr lang="en-IE" sz="2000" dirty="0" smtClean="0">
                <a:latin typeface="Segoe UI" panose="020B0502040204020203" pitchFamily="34" charset="0"/>
                <a:cs typeface="Segoe UI" panose="020B0502040204020203" pitchFamily="34" charset="0"/>
              </a:rPr>
              <a:t>κοινής χρήσης</a:t>
            </a:r>
            <a:r>
              <a:rPr lang="en-IE" sz="2000" dirty="0">
                <a:latin typeface="Segoe UI" panose="020B0502040204020203" pitchFamily="34" charset="0"/>
                <a:cs typeface="Segoe UI" panose="020B0502040204020203" pitchFamily="34" charset="0"/>
              </a:rPr>
              <a:t>, κυκλικές προμήθειες και </a:t>
            </a:r>
            <a:r>
              <a:rPr lang="en-IE" sz="2000" dirty="0" smtClean="0">
                <a:latin typeface="Segoe UI" panose="020B0502040204020203" pitchFamily="34" charset="0"/>
                <a:cs typeface="Segoe UI" panose="020B0502040204020203" pitchFamily="34" charset="0"/>
              </a:rPr>
              <a:t>παράταση </a:t>
            </a:r>
            <a:r>
              <a:rPr lang="en-IE" sz="2000" dirty="0">
                <a:latin typeface="Segoe UI" panose="020B0502040204020203" pitchFamily="34" charset="0"/>
                <a:cs typeface="Segoe UI" panose="020B0502040204020203" pitchFamily="34" charset="0"/>
              </a:rPr>
              <a:t>της διάρκειας ζωής των προϊόντων.</a:t>
            </a:r>
            <a:endParaRPr kumimoji="0" lang="en-IE" sz="2000" b="1" i="0" u="none" strike="noStrike" kern="1200" cap="none" spc="0" normalizeH="0" baseline="0" noProof="0" dirty="0">
              <a:ln>
                <a:noFill/>
              </a:ln>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672413394"/>
      </p:ext>
    </p:extLst>
  </p:cSld>
  <p:clrMapOvr>
    <a:masterClrMapping/>
  </p:clrMapOvr>
  <p:timing>
    <p:tnLst>
      <p:par>
        <p:cTn id="1" dur="indefinite" restart="never" nodeType="tmRoot"/>
      </p:par>
    </p:tnLst>
  </p:timing>
</p:sld>
</file>

<file path=ppt/slides/slide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976"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250"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6166" y="2409507"/>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145913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ΚΑΤΑΝΟΗΣΗ</a:t>
            </a:r>
          </a:p>
        </p:txBody>
      </p:sp>
      <p:sp>
        <p:nvSpPr>
          <p:cNvPr id="29" name="TextBox 28">
            <a:extLst>
              <a:ext uri="{FF2B5EF4-FFF2-40B4-BE49-F238E27FC236}">
                <a16:creationId xmlns:a16="http://schemas.microsoft.com/office/drawing/2014/main" id="{295B5783-3E87-49EA-90BD-4302731872E4}"/>
              </a:ext>
            </a:extLst>
          </p:cNvPr>
          <p:cNvSpPr txBox="1"/>
          <p:nvPr/>
        </p:nvSpPr>
        <p:spPr>
          <a:xfrm>
            <a:off x="4646860"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ΕΡΓΑΣΙΑ </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82893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ΡΩΤΉΣΤΕ ΤΟΝ ΕΑΥΤΌ ΣΑΣ</a:t>
            </a:r>
          </a:p>
        </p:txBody>
      </p:sp>
      <p:sp>
        <p:nvSpPr>
          <p:cNvPr id="32" name="TextBox 31">
            <a:extLst>
              <a:ext uri="{FF2B5EF4-FFF2-40B4-BE49-F238E27FC236}">
                <a16:creationId xmlns:a16="http://schemas.microsoft.com/office/drawing/2014/main" id="{0CE7BC70-096B-4E70-9609-5C487768B159}"/>
              </a:ext>
            </a:extLst>
          </p:cNvPr>
          <p:cNvSpPr txBox="1"/>
          <p:nvPr/>
        </p:nvSpPr>
        <p:spPr>
          <a:xfrm>
            <a:off x="1332971" y="3187526"/>
            <a:ext cx="1933800" cy="1600438"/>
          </a:xfrm>
          <a:prstGeom prst="rect">
            <a:avLst/>
          </a:prstGeom>
          <a:noFill/>
        </p:spPr>
        <p:txBody>
          <a:bodyPr wrap="square" rtlCol="0">
            <a:spAutoFit/>
          </a:bodyPr>
          <a:lstStyle/>
          <a:p>
            <a:pPr lvl="0" algn="ctr"/>
            <a:r>
              <a:rPr lang="en-IE" sz="1400" dirty="0" smtClean="0">
                <a:solidFill>
                  <a:schemeClr val="bg1"/>
                </a:solidFill>
              </a:rPr>
              <a:t>Τα </a:t>
            </a:r>
            <a:r>
              <a:rPr lang="en-IE" sz="1400" dirty="0">
                <a:solidFill>
                  <a:schemeClr val="bg1"/>
                </a:solidFill>
              </a:rPr>
              <a:t>βασικά χαρακτηριστικά του </a:t>
            </a:r>
            <a:r>
              <a:rPr lang="en-IE" sz="1400" dirty="0" smtClean="0">
                <a:solidFill>
                  <a:schemeClr val="bg1"/>
                </a:solidFill>
              </a:rPr>
              <a:t>CBM και οι περιβαλλοντικές τους </a:t>
            </a:r>
            <a:r>
              <a:rPr lang="en-IE" sz="1400" dirty="0" smtClean="0">
                <a:solidFill>
                  <a:schemeClr val="bg1"/>
                </a:solidFill>
              </a:rPr>
              <a:t>επιπτώσεις</a:t>
            </a:r>
            <a:r>
              <a:rPr lang="el-GR" sz="1400" dirty="0" smtClean="0">
                <a:solidFill>
                  <a:schemeClr val="bg1"/>
                </a:solidFill>
              </a:rPr>
              <a:t>.</a:t>
            </a:r>
            <a:endParaRPr lang="en-US" sz="1400" dirty="0" smtClean="0">
              <a:solidFill>
                <a:schemeClr val="bg1"/>
              </a:solidFill>
            </a:endParaRPr>
          </a:p>
          <a:p>
            <a:pPr lvl="0" algn="ctr"/>
            <a:endParaRPr lang="el-GR" sz="1400" dirty="0" smtClean="0">
              <a:solidFill>
                <a:schemeClr val="bg1"/>
              </a:solidFill>
            </a:endParaRPr>
          </a:p>
          <a:p>
            <a:pPr lvl="0" algn="ctr"/>
            <a:r>
              <a:rPr lang="en-US" sz="1400" dirty="0" smtClean="0">
                <a:solidFill>
                  <a:schemeClr val="bg1"/>
                </a:solidFill>
              </a:rPr>
              <a:t>Οι πέντε μέθοδοι CBM.</a:t>
            </a:r>
            <a:endParaRPr lang="en-US" sz="1400" dirty="0">
              <a:solidFill>
                <a:schemeClr val="bg1"/>
              </a:solidFill>
            </a:endParaRPr>
          </a:p>
          <a:p>
            <a:pPr algn="ctr"/>
            <a:endPar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4721405" y="3356803"/>
            <a:ext cx="1681480" cy="738664"/>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Εργαστείτε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σε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πραγματικές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μελέτες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περιπτώσεων. </a:t>
            </a:r>
          </a:p>
          <a:p>
            <a:pPr algn="ct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7A720F05-E5A1-4216-A5A2-E0BF5D000479}"/>
              </a:ext>
            </a:extLst>
          </p:cNvPr>
          <p:cNvSpPr txBox="1"/>
          <p:nvPr/>
        </p:nvSpPr>
        <p:spPr>
          <a:xfrm>
            <a:off x="7817524" y="3524310"/>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Αναρωτηθείτε ποιες ικανότητες για </a:t>
            </a:r>
            <a:r>
              <a:rPr lang="en-IE"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τη ΔΒΜ </a:t>
            </a: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διαθέτετε.</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528404" y="1007929"/>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ΣΤΟΧΟΙ</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timing>
    <p:tnLst>
      <p:par>
        <p:cTn id="1" dur="indefinite" restart="never" nodeType="tmRoot"/>
      </p:par>
    </p:tnLst>
  </p:timing>
</p:sld>
</file>

<file path=ppt/slides/slide4.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525572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62250" y="1425099"/>
            <a:ext cx="7014257" cy="1077218"/>
          </a:xfrm>
          <a:prstGeom prst="rect">
            <a:avLst/>
          </a:prstGeom>
          <a:noFill/>
        </p:spPr>
        <p:txBody>
          <a:bodyPr wrap="square">
            <a:spAutoFit/>
          </a:bodyPr>
          <a:lstStyle/>
          <a:p>
            <a:r>
              <a:rPr lang="en-IE" sz="3200" b="1" dirty="0" smtClean="0">
                <a:solidFill>
                  <a:srgbClr val="29BA86"/>
                </a:solidFill>
              </a:rPr>
              <a:t>Κυκλική </a:t>
            </a:r>
            <a:r>
              <a:rPr lang="en-IE" sz="3200" b="1" dirty="0">
                <a:solidFill>
                  <a:srgbClr val="29BA86"/>
                </a:solidFill>
              </a:rPr>
              <a:t>οικονομία και πώς η κοινωνία μπορεί να ξανασκεφτεί την πρόοδο</a:t>
            </a:r>
            <a:endParaRPr lang="en-IE" sz="5400" b="1" dirty="0">
              <a:solidFill>
                <a:srgbClr val="29BA86"/>
              </a:solidFill>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pic>
        <p:nvPicPr>
          <p:cNvPr id="2" name="zCRKvDyyHmI"/>
          <p:cNvPicPr>
            <a:picLocks noRot="1" noChangeAspect="1"/>
          </p:cNvPicPr>
          <p:nvPr>
            <a:videoFile r:link="rId1"/>
          </p:nvPr>
        </p:nvPicPr>
        <p:blipFill>
          <a:blip r:embed="rId8"/>
          <a:stretch>
            <a:fillRect/>
          </a:stretch>
        </p:blipFill>
        <p:spPr>
          <a:xfrm>
            <a:off x="2754655" y="2502317"/>
            <a:ext cx="6742150" cy="3792459"/>
          </a:xfrm>
          <a:prstGeom prst="rect">
            <a:avLst/>
          </a:prstGeom>
        </p:spPr>
      </p:pic>
    </p:spTree>
    <p:extLst>
      <p:ext uri="{BB962C8B-B14F-4D97-AF65-F5344CB8AC3E}">
        <p14:creationId xmlns:p14="http://schemas.microsoft.com/office/powerpoint/2010/main" val="416725586"/>
      </p:ext>
    </p:extLst>
  </p:cSld>
  <p:clrMapOvr>
    <a:masterClrMapping/>
  </p:clrMapOvr>
  <p:timing>
    <p:tnLst>
      <p:par>
        <p:cTn id="1" dur="indefinite" restart="never" nodeType="tmRoot"/>
      </p:par>
    </p:tnLst>
  </p:timing>
</p:sld>
</file>

<file path=ppt/slides/slide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2903024" y="457758"/>
            <a:ext cx="5880491" cy="732958"/>
          </a:xfrm>
        </p:spPr>
        <p:txBody>
          <a:bodyPr>
            <a:noAutofit/>
          </a:bodyPr>
          <a:lstStyle/>
          <a:p>
            <a:pPr algn="ctr"/>
            <a:r>
              <a:rPr lang="en-IE" sz="3600" b="1" u="sng"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ΒΑΣΙΚΕΣ ΑΞΙΕΣ</a:t>
            </a:r>
            <a: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
            </a:r>
            <a:b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br>
            <a:endPar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92552" y="3979295"/>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smtClean="0">
                <a:solidFill>
                  <a:srgbClr val="04B9D9"/>
                </a:solidFill>
                <a:latin typeface="Segoe UI" panose="020B0502040204020203" pitchFamily="34" charset="0"/>
                <a:ea typeface="Source Sans Pro Bold" panose="020B0703030403020204" pitchFamily="34" charset="0"/>
                <a:cs typeface="Segoe UI" panose="020B0502040204020203" pitchFamily="34" charset="0"/>
              </a:rPr>
              <a:t>Παρόν </a:t>
            </a:r>
            <a:endPar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6" name="TextBox 25">
            <a:extLst>
              <a:ext uri="{FF2B5EF4-FFF2-40B4-BE49-F238E27FC236}">
                <a16:creationId xmlns:a16="http://schemas.microsoft.com/office/drawing/2014/main" id="{97D60FE2-6105-4CC1-A4BC-7DDD660B17D6}"/>
              </a:ext>
            </a:extLst>
          </p:cNvPr>
          <p:cNvSpPr txBox="1"/>
          <p:nvPr/>
        </p:nvSpPr>
        <p:spPr>
          <a:xfrm>
            <a:off x="657062" y="4535976"/>
            <a:ext cx="3273113" cy="1477328"/>
          </a:xfrm>
          <a:prstGeom prst="rect">
            <a:avLst/>
          </a:prstGeom>
          <a:noFill/>
        </p:spPr>
        <p:txBody>
          <a:bodyPr wrap="square" rtlCol="0">
            <a:spAutoFit/>
          </a:bodyPr>
          <a:lstStyle/>
          <a:p>
            <a:pPr algn="just"/>
            <a:r>
              <a:rPr lang="en-IE" dirty="0">
                <a:solidFill>
                  <a:srgbClr val="00B0F0"/>
                </a:solidFill>
              </a:rPr>
              <a:t> Τα κυκλικά επιχειρηματικά μοντέλα χρησιμεύουν στη "μείωση της εξόρυξης και της χρήσης φυσικών πόρων και της παραγωγής βιομηχανικών και καταναλωτικών </a:t>
            </a:r>
            <a:r>
              <a:rPr lang="en-IE" dirty="0" smtClean="0">
                <a:solidFill>
                  <a:srgbClr val="00B0F0"/>
                </a:solidFill>
              </a:rPr>
              <a:t>αποβλήτων.</a:t>
            </a:r>
            <a:endParaRPr lang="en-IE" sz="1400" dirty="0">
              <a:solidFill>
                <a:srgbClr val="00B0F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8" name="Title 1">
            <a:extLst>
              <a:ext uri="{FF2B5EF4-FFF2-40B4-BE49-F238E27FC236}">
                <a16:creationId xmlns:a16="http://schemas.microsoft.com/office/drawing/2014/main" id="{1259BC79-B3BA-4C8B-9DDA-0D317DD0DB41}"/>
              </a:ext>
            </a:extLst>
          </p:cNvPr>
          <p:cNvSpPr txBox="1">
            <a:spLocks/>
          </p:cNvSpPr>
          <p:nvPr/>
        </p:nvSpPr>
        <p:spPr>
          <a:xfrm>
            <a:off x="8488605" y="4109536"/>
            <a:ext cx="2243560"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smtClean="0">
                <a:solidFill>
                  <a:srgbClr val="04B9D9"/>
                </a:solidFill>
                <a:latin typeface="Segoe UI" panose="020B0502040204020203" pitchFamily="34" charset="0"/>
                <a:ea typeface="Source Sans Pro Bold" panose="020B0703030403020204" pitchFamily="34" charset="0"/>
                <a:cs typeface="Segoe UI" panose="020B0502040204020203" pitchFamily="34" charset="0"/>
              </a:rPr>
              <a:t>Χρήση </a:t>
            </a:r>
            <a:endPar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9" name="TextBox 28">
            <a:extLst>
              <a:ext uri="{FF2B5EF4-FFF2-40B4-BE49-F238E27FC236}">
                <a16:creationId xmlns:a16="http://schemas.microsoft.com/office/drawing/2014/main" id="{0240CBE6-FD40-48C0-8CE1-3DEE02D46794}"/>
              </a:ext>
            </a:extLst>
          </p:cNvPr>
          <p:cNvSpPr txBox="1"/>
          <p:nvPr/>
        </p:nvSpPr>
        <p:spPr>
          <a:xfrm>
            <a:off x="4728755" y="4465383"/>
            <a:ext cx="2762572" cy="1574149"/>
          </a:xfrm>
          <a:prstGeom prst="rect">
            <a:avLst/>
          </a:prstGeom>
          <a:noFill/>
        </p:spPr>
        <p:txBody>
          <a:bodyPr wrap="square" rtlCol="0">
            <a:spAutoFit/>
          </a:bodyPr>
          <a:lstStyle/>
          <a:p>
            <a:pPr lvl="0" algn="ctr">
              <a:lnSpc>
                <a:spcPct val="107000"/>
              </a:lnSpc>
              <a:spcAft>
                <a:spcPts val="800"/>
              </a:spcAft>
            </a:pPr>
            <a:r>
              <a:rPr lang="en-IE" dirty="0">
                <a:solidFill>
                  <a:srgbClr val="00B0F0"/>
                </a:solidFill>
              </a:rPr>
              <a:t>Αντιπροσωπεύουν τις βασικές δραστηριότητες που απαιτούνται για τη μετάβαση σε μια πιο αποδοτική και κυκλική οικονομία</a:t>
            </a:r>
            <a:r>
              <a:rPr lang="en-IE" dirty="0" smtClean="0">
                <a:solidFill>
                  <a:srgbClr val="00B0F0"/>
                </a:solidFill>
              </a:rPr>
              <a:t>.</a:t>
            </a:r>
            <a:endParaRPr lang="en-GB" sz="1400" dirty="0">
              <a:solidFill>
                <a:srgbClr val="00B0F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0" name="TextBox 29">
            <a:extLst>
              <a:ext uri="{FF2B5EF4-FFF2-40B4-BE49-F238E27FC236}">
                <a16:creationId xmlns:a16="http://schemas.microsoft.com/office/drawing/2014/main" id="{7379A38F-8383-4B98-8628-C6E05438ECC4}"/>
              </a:ext>
            </a:extLst>
          </p:cNvPr>
          <p:cNvSpPr txBox="1"/>
          <p:nvPr/>
        </p:nvSpPr>
        <p:spPr>
          <a:xfrm>
            <a:off x="7690025" y="4465383"/>
            <a:ext cx="4099166" cy="2308324"/>
          </a:xfrm>
          <a:prstGeom prst="rect">
            <a:avLst/>
          </a:prstGeom>
          <a:noFill/>
        </p:spPr>
        <p:txBody>
          <a:bodyPr wrap="square" rtlCol="0">
            <a:spAutoFit/>
          </a:bodyPr>
          <a:lstStyle/>
          <a:p>
            <a:pPr algn="just"/>
            <a:r>
              <a:rPr lang="en-IE" dirty="0">
                <a:solidFill>
                  <a:srgbClr val="00B0F0"/>
                </a:solidFill>
              </a:rPr>
              <a:t>Τα κυκλικά επιχειρηματικά μοντέλα χρησιμοποιούν ήδη υπάρχοντα υλικά και προϊόντα ως εισροές και, ως εκ τούτου, το περιβαλλοντικό τους αποτύπωμα τείνει να είναι σημαντικά μικρότερο από τα παραδοσιακά επιχειρηματικά μοντέλα. Τα περιβαλλοντικά αποτελέσματα των κυκλικών επιχειρηματικών μοντέλων εξαρτώνται επίσης από τη διείσδυσή τους στην αγορά</a:t>
            </a:r>
            <a:r>
              <a:rPr lang="en-IE" dirty="0" smtClean="0">
                <a:solidFill>
                  <a:srgbClr val="00B0F0"/>
                </a:solidFill>
              </a:rPr>
              <a:t>.</a:t>
            </a:r>
            <a:endParaRPr lang="en-IE"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2" name="Graphic 11">
            <a:extLst>
              <a:ext uri="{FF2B5EF4-FFF2-40B4-BE49-F238E27FC236}">
                <a16:creationId xmlns:a16="http://schemas.microsoft.com/office/drawing/2014/main" id="{913E9025-60F1-44B9-A548-610A4CBE1CA2}"/>
              </a:ext>
            </a:extLst>
          </p:cNvPr>
          <p:cNvPicPr>
            <a:picLocks noChangeAspect="1"/>
          </p:cNvPicPr>
          <p:nvPr/>
        </p:nvPicPr>
        <p:blipFill>
          <a:blip r:embed="rId3">
            <a:extLst>
              <a:ext uri="{96DAC541-7B7A-43D3-8B79-37D633B846F1}">
                <asvg:svgBlip xmlns:asvg="http://schemas.microsoft.com/office/drawing/2016/SVG/main" r:embed="rId11"/>
              </a:ext>
            </a:extLst>
          </a:blip>
          <a:stretch>
            <a:fillRect/>
          </a:stretch>
        </p:blipFill>
        <p:spPr>
          <a:xfrm>
            <a:off x="11541231" y="108086"/>
            <a:ext cx="495921" cy="495921"/>
          </a:xfrm>
          <a:prstGeom prst="rect">
            <a:avLst/>
          </a:prstGeom>
        </p:spPr>
      </p:pic>
      <p:sp>
        <p:nvSpPr>
          <p:cNvPr id="19" name="TextBox 25">
            <a:extLst>
              <a:ext uri="{FF2B5EF4-FFF2-40B4-BE49-F238E27FC236}">
                <a16:creationId xmlns:a16="http://schemas.microsoft.com/office/drawing/2014/main" id="{17DF1A90-A8AA-45A0-AD9B-C9CD7E568660}"/>
              </a:ext>
            </a:extLst>
          </p:cNvPr>
          <p:cNvSpPr txBox="1"/>
          <p:nvPr/>
        </p:nvSpPr>
        <p:spPr>
          <a:xfrm>
            <a:off x="1146810" y="1108456"/>
            <a:ext cx="9585355" cy="830997"/>
          </a:xfrm>
          <a:prstGeom prst="rect">
            <a:avLst/>
          </a:prstGeom>
          <a:noFill/>
        </p:spPr>
        <p:txBody>
          <a:bodyPr wrap="square" rtlCol="0">
            <a:spAutoFit/>
          </a:bodyPr>
          <a:lstStyle/>
          <a:p>
            <a:pPr algn="ctr"/>
            <a:r>
              <a:rPr lang="en-IE" sz="1600" b="1" dirty="0">
                <a:solidFill>
                  <a:schemeClr val="accent1">
                    <a:lumMod val="75000"/>
                  </a:schemeClr>
                </a:solidFill>
              </a:rPr>
              <a:t>Τα κυκλικά επιχειρηματικά μοντέλα αντιπροσωπεύουν θεμελιωδώς διαφορετικούς τρόπους παραγωγής και κατανάλωσης αγαθών και υπηρεσιών. Μπορούν να τροφοδοτήσουν τη μετάβαση προς μια πιο αποδοτική σε χρήσιμους πόρους και κυκλική οικονομία και, με τον τρόπο αυτό, να μειώσουν σημαντικά την περιβαλλοντική επιβάρυνση που προκύπτει από την οικονομική </a:t>
            </a:r>
            <a:r>
              <a:rPr lang="en-IE" sz="1600" b="1" dirty="0" smtClean="0">
                <a:solidFill>
                  <a:schemeClr val="accent1">
                    <a:lumMod val="75000"/>
                  </a:schemeClr>
                </a:solidFill>
              </a:rPr>
              <a:t>δραστηριότητα.</a:t>
            </a:r>
            <a:endParaRPr lang="en-GB" sz="1200" b="1" dirty="0">
              <a:solidFill>
                <a:schemeClr val="accent1">
                  <a:lumMod val="75000"/>
                </a:schemeClr>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2" name="Picture 1"/>
          <p:cNvPicPr>
            <a:picLocks noChangeAspect="1"/>
          </p:cNvPicPr>
          <p:nvPr/>
        </p:nvPicPr>
        <p:blipFill>
          <a:blip r:embed="rId12"/>
          <a:stretch>
            <a:fillRect/>
          </a:stretch>
        </p:blipFill>
        <p:spPr>
          <a:xfrm>
            <a:off x="1560303" y="2577116"/>
            <a:ext cx="1477050" cy="1888267"/>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6940" y="2399387"/>
            <a:ext cx="1580351" cy="1580351"/>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19769" y="2458796"/>
            <a:ext cx="1381231" cy="1650740"/>
          </a:xfrm>
          <a:prstGeom prst="rect">
            <a:avLst/>
          </a:prstGeom>
        </p:spPr>
      </p:pic>
    </p:spTree>
    <p:extLst>
      <p:ext uri="{BB962C8B-B14F-4D97-AF65-F5344CB8AC3E}">
        <p14:creationId xmlns:p14="http://schemas.microsoft.com/office/powerpoint/2010/main" val="1503972779"/>
      </p:ext>
    </p:extLst>
  </p:cSld>
  <p:clrMapOvr>
    <a:masterClrMapping/>
  </p:clrMapOvr>
  <p:timing>
    <p:tnLst>
      <p:par>
        <p:cTn id="1" dur="indefinite" restart="never" nodeType="tmRoot"/>
      </p:par>
    </p:tnLst>
  </p:timing>
</p:sld>
</file>

<file path=ppt/slides/slide6.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525572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C7E40B-8849-46B0-8DED-E94836E7DC96}"/>
              </a:ext>
            </a:extLst>
          </p:cNvPr>
          <p:cNvSpPr txBox="1"/>
          <p:nvPr/>
        </p:nvSpPr>
        <p:spPr>
          <a:xfrm>
            <a:off x="2823796" y="1592153"/>
            <a:ext cx="7014257" cy="584775"/>
          </a:xfrm>
          <a:prstGeom prst="rect">
            <a:avLst/>
          </a:prstGeom>
          <a:noFill/>
        </p:spPr>
        <p:txBody>
          <a:bodyPr wrap="square">
            <a:spAutoFit/>
          </a:bodyPr>
          <a:lstStyle/>
          <a:p>
            <a:pPr lvl="0"/>
            <a:r>
              <a:rPr lang="en-IE" sz="3200" b="1" dirty="0" smtClean="0">
                <a:solidFill>
                  <a:srgbClr val="29BA86"/>
                </a:solidFill>
              </a:rPr>
              <a:t>Κυκλικά </a:t>
            </a:r>
            <a:r>
              <a:rPr lang="en-IE" sz="3200" b="1" dirty="0">
                <a:solidFill>
                  <a:srgbClr val="29BA86"/>
                </a:solidFill>
              </a:rPr>
              <a:t>επιχειρηματικά μοντέλα</a:t>
            </a:r>
            <a:endParaRPr kumimoji="0" lang="en-IE" sz="5400" b="1" i="0" u="none" strike="noStrike" kern="1200" cap="none" spc="0" normalizeH="0" baseline="0" noProof="0" dirty="0">
              <a:ln>
                <a:noFill/>
              </a:ln>
              <a:solidFill>
                <a:srgbClr val="29BA86"/>
              </a:solidFill>
              <a:effectLst/>
              <a:uLnTx/>
              <a:uFillTx/>
              <a:latin typeface="Segoe UI" panose="020B0502040204020203" pitchFamily="34" charset="0"/>
              <a:ea typeface="+mn-ea"/>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pic>
        <p:nvPicPr>
          <p:cNvPr id="4" name="lZryF_MG-F8"/>
          <p:cNvPicPr>
            <a:picLocks noRot="1" noChangeAspect="1"/>
          </p:cNvPicPr>
          <p:nvPr>
            <a:videoFile r:link="rId1"/>
          </p:nvPr>
        </p:nvPicPr>
        <p:blipFill>
          <a:blip r:embed="rId8"/>
          <a:stretch>
            <a:fillRect/>
          </a:stretch>
        </p:blipFill>
        <p:spPr>
          <a:xfrm>
            <a:off x="2720770" y="2367664"/>
            <a:ext cx="6809920" cy="3830580"/>
          </a:xfrm>
          <a:prstGeom prst="rect">
            <a:avLst/>
          </a:prstGeom>
        </p:spPr>
      </p:pic>
    </p:spTree>
    <p:extLst>
      <p:ext uri="{BB962C8B-B14F-4D97-AF65-F5344CB8AC3E}">
        <p14:creationId xmlns:p14="http://schemas.microsoft.com/office/powerpoint/2010/main" val="1208229105"/>
      </p:ext>
    </p:extLst>
  </p:cSld>
  <p:clrMapOvr>
    <a:masterClrMapping/>
  </p:clrMapOvr>
  <p:timing>
    <p:tnLst>
      <p:par>
        <p:cTn id="1" dur="indefinite" restart="never" nodeType="tmRoot"/>
      </p:par>
    </p:tnLst>
  </p:timing>
</p:sld>
</file>

<file path=ppt/slides/slide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extBox 1"/>
          <p:cNvSpPr txBox="1"/>
          <p:nvPr/>
        </p:nvSpPr>
        <p:spPr>
          <a:xfrm>
            <a:off x="1217489" y="668216"/>
            <a:ext cx="8858495" cy="646331"/>
          </a:xfrm>
          <a:prstGeom prst="rect">
            <a:avLst/>
          </a:prstGeom>
          <a:noFill/>
        </p:spPr>
        <p:txBody>
          <a:bodyPr wrap="square" rtlCol="0">
            <a:spAutoFit/>
          </a:bodyPr>
          <a:lstStyle/>
          <a:p>
            <a:r>
              <a:rPr lang="en-US" sz="3600" b="1" dirty="0" smtClean="0">
                <a:solidFill>
                  <a:srgbClr val="29BA86"/>
                </a:solidFill>
              </a:rPr>
              <a:t>Ανάλυση κύκλου ζωής και διαχείριση νερού </a:t>
            </a:r>
            <a:endParaRPr lang="en-US" sz="3600" b="1" dirty="0">
              <a:solidFill>
                <a:srgbClr val="29BA86"/>
              </a:solidFill>
            </a:endParaRPr>
          </a:p>
        </p:txBody>
      </p:sp>
      <p:sp>
        <p:nvSpPr>
          <p:cNvPr id="4" name="TextBox 3"/>
          <p:cNvSpPr txBox="1"/>
          <p:nvPr/>
        </p:nvSpPr>
        <p:spPr>
          <a:xfrm>
            <a:off x="1217489" y="3713215"/>
            <a:ext cx="5323988" cy="2062103"/>
          </a:xfrm>
          <a:prstGeom prst="rect">
            <a:avLst/>
          </a:prstGeom>
          <a:noFill/>
        </p:spPr>
        <p:txBody>
          <a:bodyPr wrap="square" rtlCol="0">
            <a:spAutoFit/>
          </a:bodyPr>
          <a:lstStyle/>
          <a:p>
            <a:pPr algn="just"/>
            <a:r>
              <a:rPr lang="en-US" sz="1600" dirty="0"/>
              <a:t>Μπορούμε να χρησιμοποιήσουμε την </a:t>
            </a:r>
            <a:r>
              <a:rPr lang="en-US" sz="1600" b="1" dirty="0"/>
              <a:t>ΑΚΖ </a:t>
            </a:r>
            <a:r>
              <a:rPr lang="en-US" sz="1600" dirty="0"/>
              <a:t>για να συμπληρώσουμε την κυκλική οικονομία με τρία πρακτικά βήματα:</a:t>
            </a:r>
          </a:p>
          <a:p>
            <a:pPr algn="just"/>
            <a:r>
              <a:rPr lang="en-US" sz="1600" dirty="0" smtClean="0"/>
              <a:t>●Δοκιμάστε </a:t>
            </a:r>
            <a:r>
              <a:rPr lang="en-US" sz="1600" dirty="0"/>
              <a:t>τις παραδοχές των επιχειρηματικών μοντέλων κυκλικής οικονομίας.</a:t>
            </a:r>
          </a:p>
          <a:p>
            <a:pPr algn="just"/>
            <a:r>
              <a:rPr lang="en-US" sz="1600" dirty="0" smtClean="0"/>
              <a:t>●Αναγνωρίστε </a:t>
            </a:r>
            <a:r>
              <a:rPr lang="en-US" sz="1600" dirty="0"/>
              <a:t>τους περιορισμούς του κυκλικού μοντέλου και διερευνήστε νέες, εναλλακτικές προσεγγίσεις.</a:t>
            </a:r>
          </a:p>
          <a:p>
            <a:pPr algn="just"/>
            <a:r>
              <a:rPr lang="en-US" sz="1600" dirty="0" smtClean="0"/>
              <a:t>●Ορισμός </a:t>
            </a:r>
            <a:r>
              <a:rPr lang="en-US" sz="1600" dirty="0"/>
              <a:t>στόχων και συνεχής βελτίωση της κυκλικότητας για πρακτική εφαρμογή σε επιχειρηματικό επίπεδο</a:t>
            </a:r>
            <a:r>
              <a:rPr lang="en-US" sz="1600" dirty="0" smtClean="0"/>
              <a:t>.</a:t>
            </a:r>
            <a:endParaRPr lang="en-US" sz="1600" dirty="0"/>
          </a:p>
        </p:txBody>
      </p:sp>
      <p:sp>
        <p:nvSpPr>
          <p:cNvPr id="5" name="TextBox 4"/>
          <p:cNvSpPr txBox="1"/>
          <p:nvPr/>
        </p:nvSpPr>
        <p:spPr>
          <a:xfrm>
            <a:off x="977399" y="1572150"/>
            <a:ext cx="5941154" cy="2367645"/>
          </a:xfrm>
          <a:prstGeom prst="rect">
            <a:avLst/>
          </a:prstGeom>
          <a:noFill/>
        </p:spPr>
        <p:txBody>
          <a:bodyPr wrap="square" rtlCol="0">
            <a:spAutoFit/>
          </a:bodyPr>
          <a:lstStyle/>
          <a:p>
            <a:pPr algn="just"/>
            <a:r>
              <a:rPr lang="en-IE" dirty="0"/>
              <a:t>Η </a:t>
            </a:r>
            <a:r>
              <a:rPr lang="en-IE" b="1" dirty="0"/>
              <a:t>κυκλική διαχείριση των υδάτων </a:t>
            </a:r>
            <a:r>
              <a:rPr lang="en-IE" dirty="0"/>
              <a:t>παρέχει πολυάριθμες ευκαιρίες για κάτι τέτοιο. Οι βιομηχανίες λαμβάνουν νερό από υπόγεια ύδατα, επιφανειακά ύδατα και υδροφορείς. Στη συνέχεια, αλλάζουν το νερό και το φέρνουν στα πρότυπα των βιομηχανιών για να το επεξεργαστούν και να παράγουν τα προϊόντα τους. Ως εκ τούτου, μετά τη χρήση για την παραγωγή, τα υγρά απόβλητα απορρίπτονται άμεσα ή ανακυκλώνονται μετά την επεξεργασία. </a:t>
            </a:r>
            <a:endParaRPr lang="en-US" dirty="0"/>
          </a:p>
          <a:p>
            <a:endParaRPr lang="en-US" dirty="0"/>
          </a:p>
        </p:txBody>
      </p:sp>
    </p:spTree>
    <p:extLst>
      <p:ext uri="{BB962C8B-B14F-4D97-AF65-F5344CB8AC3E}">
        <p14:creationId xmlns:p14="http://schemas.microsoft.com/office/powerpoint/2010/main" val="1759794143"/>
      </p:ext>
    </p:extLst>
  </p:cSld>
  <p:clrMapOvr>
    <a:masterClrMapping/>
  </p:clrMapOvr>
  <p:timing>
    <p:tnLst>
      <p:par>
        <p:cTn id="1" dur="indefinite" restart="never" nodeType="tmRoot"/>
      </p:par>
    </p:tnLst>
  </p:timing>
</p:sld>
</file>

<file path=ppt/slides/slide8.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 name="TextBox 1"/>
          <p:cNvSpPr txBox="1"/>
          <p:nvPr/>
        </p:nvSpPr>
        <p:spPr>
          <a:xfrm>
            <a:off x="1072662" y="604007"/>
            <a:ext cx="10216661" cy="923330"/>
          </a:xfrm>
          <a:prstGeom prst="rect">
            <a:avLst/>
          </a:prstGeom>
          <a:noFill/>
        </p:spPr>
        <p:txBody>
          <a:bodyPr wrap="square" rtlCol="0">
            <a:spAutoFit/>
          </a:bodyPr>
          <a:lstStyle/>
          <a:p>
            <a:r>
              <a:rPr lang="en-IE" sz="3600" b="1" dirty="0">
                <a:solidFill>
                  <a:srgbClr val="29BA86"/>
                </a:solidFill>
              </a:rPr>
              <a:t>Τα 4 R των αποβλήτων: Επαναχρησιμοποίηση, Ανακύκλωση, Επανεξέταση.</a:t>
            </a:r>
            <a:endParaRPr lang="en-US" sz="3600" b="1" dirty="0">
              <a:solidFill>
                <a:srgbClr val="29BA86"/>
              </a:solidFill>
            </a:endParaRPr>
          </a:p>
          <a:p>
            <a:endParaRPr lang="en-US" dirty="0"/>
          </a:p>
        </p:txBody>
      </p:sp>
      <p:sp>
        <p:nvSpPr>
          <p:cNvPr id="4" name="TextBox 3"/>
          <p:cNvSpPr txBox="1"/>
          <p:nvPr/>
        </p:nvSpPr>
        <p:spPr>
          <a:xfrm>
            <a:off x="1014811" y="1731968"/>
            <a:ext cx="6796454" cy="646331"/>
          </a:xfrm>
          <a:prstGeom prst="rect">
            <a:avLst/>
          </a:prstGeom>
          <a:noFill/>
        </p:spPr>
        <p:txBody>
          <a:bodyPr wrap="square" rtlCol="0">
            <a:spAutoFit/>
          </a:bodyPr>
          <a:lstStyle/>
          <a:p>
            <a:pPr algn="just"/>
            <a:r>
              <a:rPr lang="en-IE" dirty="0" smtClean="0"/>
              <a:t>Οι </a:t>
            </a:r>
            <a:r>
              <a:rPr lang="en-IE" dirty="0"/>
              <a:t>θεμελιώδεις αρχές του κυκλικού επιχειρηματικού μοντέλου βασίζονται στην ελαχιστοποίηση των αποβλήτων μέσω της μείωσης, της επαναχρησιμοποίησης, της ανακύκλωσης και της </a:t>
            </a:r>
            <a:r>
              <a:rPr lang="en-IE" dirty="0" smtClean="0"/>
              <a:t>επανεξέτασης.</a:t>
            </a:r>
            <a:endParaRPr lang="en-US" dirty="0"/>
          </a:p>
        </p:txBody>
      </p:sp>
      <p:pic>
        <p:nvPicPr>
          <p:cNvPr id="6" name="u8MQwOR2og8"/>
          <p:cNvPicPr>
            <a:picLocks noRot="1" noChangeAspect="1"/>
          </p:cNvPicPr>
          <p:nvPr>
            <a:videoFile r:link="rId1"/>
          </p:nvPr>
        </p:nvPicPr>
        <p:blipFill>
          <a:blip r:embed="rId8"/>
          <a:stretch>
            <a:fillRect/>
          </a:stretch>
        </p:blipFill>
        <p:spPr>
          <a:xfrm>
            <a:off x="4932160" y="2506988"/>
            <a:ext cx="6205168" cy="3490407"/>
          </a:xfrm>
          <a:prstGeom prst="rect">
            <a:avLst/>
          </a:prstGeom>
        </p:spPr>
      </p:pic>
      <p:sp>
        <p:nvSpPr>
          <p:cNvPr id="7" name="TextBox 6"/>
          <p:cNvSpPr txBox="1"/>
          <p:nvPr/>
        </p:nvSpPr>
        <p:spPr>
          <a:xfrm>
            <a:off x="1072662" y="3139230"/>
            <a:ext cx="3472485" cy="2031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IE" dirty="0"/>
              <a:t>Οποιαδήποτε βελτίωση μπορούν να κάνουν οι εταιρείες για να μειώσουν τα απόβλητά τους ή να βρουν παραγωγικούς ή κερδοφόρους τρόπους να χρησιμοποιήσουν τα απόβλητα που ήδη έχουν περιγράφεται ως κυκλική. Ο στόχος είναι: Μείωση, επαναχρησιμοποίηση, ανακύκλωση και επανεξέταση. </a:t>
            </a:r>
            <a:endParaRPr lang="en-US" dirty="0"/>
          </a:p>
        </p:txBody>
      </p:sp>
    </p:spTree>
    <p:extLst>
      <p:ext uri="{BB962C8B-B14F-4D97-AF65-F5344CB8AC3E}">
        <p14:creationId xmlns:p14="http://schemas.microsoft.com/office/powerpoint/2010/main" val="358105999"/>
      </p:ext>
    </p:extLst>
  </p:cSld>
  <p:clrMapOvr>
    <a:masterClrMapping/>
  </p:clrMapOvr>
  <p:timing>
    <p:tnLst>
      <p:par>
        <p:cTn id="1" dur="indefinite" restart="never" nodeType="tmRoot"/>
      </p:par>
    </p:tnLst>
  </p:timing>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2290" r="71473"/>
          <a:stretch/>
        </p:blipFill>
        <p:spPr>
          <a:xfrm rot="5400000">
            <a:off x="7321526" y="1987527"/>
            <a:ext cx="3644945" cy="6096001"/>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9"/>
              </a:ext>
            </a:extLst>
          </a:blip>
          <a:stretch>
            <a:fillRect/>
          </a:stretch>
        </p:blipFill>
        <p:spPr>
          <a:xfrm>
            <a:off x="11541231" y="108086"/>
            <a:ext cx="495921" cy="495921"/>
          </a:xfrm>
          <a:prstGeom prst="rect">
            <a:avLst/>
          </a:prstGeom>
        </p:spPr>
      </p:pic>
      <p:sp>
        <p:nvSpPr>
          <p:cNvPr id="2" name="Title 1"/>
          <p:cNvSpPr>
            <a:spLocks noGrp="1"/>
          </p:cNvSpPr>
          <p:nvPr>
            <p:ph type="title"/>
          </p:nvPr>
        </p:nvSpPr>
        <p:spPr/>
        <p:txBody>
          <a:bodyPr>
            <a:normAutofit/>
          </a:bodyPr>
          <a:lstStyle/>
          <a:p>
            <a:r>
              <a:rPr lang="en-US" sz="3600" b="1" dirty="0">
                <a:solidFill>
                  <a:srgbClr val="29BA86"/>
                </a:solidFill>
                <a:latin typeface="+mn-lt"/>
              </a:rPr>
              <a:t>Πέντε μέθοδοι για τη μετατροπή του παραδοσιακού επιχειρηματικού μοντέλου σε πιο κυκλικούς τρόπους</a:t>
            </a:r>
            <a:endParaRPr lang="en-US" sz="3600" dirty="0">
              <a:solidFill>
                <a:srgbClr val="29BA86"/>
              </a:solidFill>
              <a:latin typeface="+mn-lt"/>
            </a:endParaRPr>
          </a:p>
        </p:txBody>
      </p:sp>
      <p:sp>
        <p:nvSpPr>
          <p:cNvPr id="4" name="Content Placeholder 3"/>
          <p:cNvSpPr>
            <a:spLocks noGrp="1"/>
          </p:cNvSpPr>
          <p:nvPr>
            <p:ph idx="1"/>
          </p:nvPr>
        </p:nvSpPr>
        <p:spPr/>
        <p:txBody>
          <a:bodyPr/>
          <a:lstStyle/>
          <a:p>
            <a:pPr marL="0" indent="0" algn="just">
              <a:buNone/>
            </a:pPr>
            <a:r>
              <a:rPr lang="en-US" dirty="0"/>
              <a:t>Το Κυκλικό Επιχειρηματικό Μοντέλο περιλαμβάνει πέντε μεθόδους που αναπτύχθηκαν από την Accenture </a:t>
            </a:r>
            <a:r>
              <a:rPr lang="en-US" dirty="0" smtClean="0"/>
              <a:t>για τη </a:t>
            </a:r>
            <a:r>
              <a:rPr lang="en-US" dirty="0"/>
              <a:t>λειτουργία με πιο κυκλικούς τρόπους: </a:t>
            </a:r>
            <a:endParaRPr lang="en-US" dirty="0" smtClean="0"/>
          </a:p>
          <a:p>
            <a:pPr marL="514350" indent="-514350" algn="just">
              <a:buFont typeface="+mj-lt"/>
              <a:buAutoNum type="arabicPeriod"/>
            </a:pPr>
            <a:r>
              <a:rPr lang="en-US" dirty="0" smtClean="0"/>
              <a:t>Προϊόν </a:t>
            </a:r>
            <a:r>
              <a:rPr lang="en-US" dirty="0"/>
              <a:t>ως </a:t>
            </a:r>
            <a:r>
              <a:rPr lang="en-US" dirty="0" smtClean="0"/>
              <a:t>υπηρεσία.</a:t>
            </a:r>
          </a:p>
          <a:p>
            <a:pPr marL="514350" indent="-514350" algn="just">
              <a:buFont typeface="+mj-lt"/>
              <a:buAutoNum type="arabicPeriod"/>
            </a:pPr>
            <a:r>
              <a:rPr lang="en-US" dirty="0" smtClean="0"/>
              <a:t>Πλατφόρμες κοινής χρήσης.</a:t>
            </a:r>
          </a:p>
          <a:p>
            <a:pPr marL="514350" indent="-514350" algn="just">
              <a:buFont typeface="+mj-lt"/>
              <a:buAutoNum type="arabicPeriod"/>
            </a:pPr>
            <a:r>
              <a:rPr lang="en-US" dirty="0" smtClean="0"/>
              <a:t>Ανάκτηση πόρων.</a:t>
            </a:r>
          </a:p>
          <a:p>
            <a:pPr marL="514350" indent="-514350" algn="just">
              <a:buFont typeface="+mj-lt"/>
              <a:buAutoNum type="arabicPeriod"/>
            </a:pPr>
            <a:r>
              <a:rPr lang="en-US" dirty="0" smtClean="0"/>
              <a:t>Κυκλικές προμήθειες.</a:t>
            </a:r>
          </a:p>
          <a:p>
            <a:pPr marL="514350" indent="-514350" algn="just">
              <a:buFont typeface="+mj-lt"/>
              <a:buAutoNum type="arabicPeriod"/>
            </a:pPr>
            <a:r>
              <a:rPr lang="en-US" dirty="0"/>
              <a:t>Επέκταση της διάρκειας ζωής του </a:t>
            </a:r>
            <a:r>
              <a:rPr lang="en-US" dirty="0" smtClean="0"/>
              <a:t>προϊόντος.</a:t>
            </a:r>
          </a:p>
        </p:txBody>
      </p:sp>
    </p:spTree>
    <p:extLst>
      <p:ext uri="{BB962C8B-B14F-4D97-AF65-F5344CB8AC3E}">
        <p14:creationId xmlns:p14="http://schemas.microsoft.com/office/powerpoint/2010/main" val="376655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Office Theme</ap:Template>
  <ap:TotalTime>6089</ap:TotalTime>
  <ap:Words>1301</ap:Words>
  <ap:Application>Microsoft Office PowerPoint</ap:Application>
  <ap:PresentationFormat>Widescreen</ap:PresentationFormat>
  <ap:Paragraphs>91</ap:Paragraphs>
  <ap:Slides>19</ap:Slides>
  <ap:Notes>7</ap:Notes>
  <ap:HiddenSlides>0</ap:HiddenSlides>
  <ap:MMClips>3</ap:MMClips>
  <ap:ScaleCrop>false</ap:ScaleCrop>
  <ap:HeadingPairs>
    <vt:vector baseType="variant" size="6">
      <vt:variant>
        <vt:lpstr>Fonts Used</vt:lpstr>
      </vt:variant>
      <vt:variant>
        <vt:i4>6</vt:i4>
      </vt:variant>
      <vt:variant>
        <vt:lpstr>Theme</vt:lpstr>
      </vt:variant>
      <vt:variant>
        <vt:i4>1</vt:i4>
      </vt:variant>
      <vt:variant>
        <vt:lpstr>Slide Titles</vt:lpstr>
      </vt:variant>
      <vt:variant>
        <vt:i4>19</vt:i4>
      </vt:variant>
    </vt:vector>
  </ap:HeadingPairs>
  <ap:TitlesOfParts>
    <vt:vector baseType="lpstr" size="26">
      <vt:lpstr>Arial</vt:lpstr>
      <vt:lpstr>Calibri</vt:lpstr>
      <vt:lpstr>Calibri Light</vt:lpstr>
      <vt:lpstr>Segoe UI</vt:lpstr>
      <vt:lpstr>Source Sans Pro</vt:lpstr>
      <vt:lpstr>Source Sans Pro Bold</vt:lpstr>
      <vt:lpstr>Office Theme</vt:lpstr>
      <vt:lpstr>   IO1: In-service Training Programme Module 3: Circular Business Models – PPT</vt:lpstr>
      <vt:lpstr>Module 3: Contents</vt:lpstr>
      <vt:lpstr>OBJECTIVES</vt:lpstr>
      <vt:lpstr>PowerPoint Presentation</vt:lpstr>
      <vt:lpstr>CORE VALUES </vt:lpstr>
      <vt:lpstr>PowerPoint Presentation</vt:lpstr>
      <vt:lpstr>PowerPoint Presentation</vt:lpstr>
      <vt:lpstr>PowerPoint Presentation</vt:lpstr>
      <vt:lpstr>Five Methods to Transform from traditional business model to more Circular Ways</vt:lpstr>
      <vt:lpstr>Product as a service</vt:lpstr>
      <vt:lpstr>Sharing Platforms</vt:lpstr>
      <vt:lpstr>Resource Recovery</vt:lpstr>
      <vt:lpstr>Circular Supplies. </vt:lpstr>
      <vt:lpstr>Product Life Extension</vt:lpstr>
      <vt:lpstr>Case Studies </vt:lpstr>
      <vt:lpstr>Case Studies </vt:lpstr>
      <vt:lpstr>Case Studies </vt:lpstr>
      <vt:lpstr>PowerPoint Presentation</vt:lpstr>
      <vt:lpstr>PowerPoint Presentation</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Branding Guide</dc:title>
  <dc:creator>Gary</dc:creator>
  <lastModifiedBy>Foteini Sokratous</lastModifiedBy>
  <revision>236</revision>
  <dcterms:created xsi:type="dcterms:W3CDTF">2021-04-20T08:47:25.0000000Z</dcterms:created>
  <dcterms:modified xsi:type="dcterms:W3CDTF">2022-03-24T12:25:05.0000000Z</dcterms:modified>
  <keywords>, docId:C3BB062E71AB2AFF90265184B18B43C6</keywords>
</coreProperties>
</file>