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Quattrocento Sans" panose="020B060402020202020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6j22N8R4lhYga7eka3x2/lp7o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54221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99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841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0e984246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120e984246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3312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968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3303013" y="4760111"/>
            <a:ext cx="5585974" cy="93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Quattrocento Sans"/>
              <a:buNone/>
            </a:pPr>
            <a:r>
              <a:rPr lang="en-GB" sz="20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IO1: Πρόγραμμα ενδοϋπηρεσιακής κατάρτισης</a:t>
            </a:r>
            <a:br>
              <a:rPr lang="en-GB" sz="20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GB" sz="20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Ενότητα 2: Κυκλική οικονομία έναντι γραμμικής οικονομίας</a:t>
            </a:r>
            <a:br>
              <a:rPr lang="en-GB" sz="20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GB" sz="20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 PPT1</a:t>
            </a:r>
            <a:endParaRPr/>
          </a:p>
        </p:txBody>
      </p:sp>
      <p:pic>
        <p:nvPicPr>
          <p:cNvPr id="85" name="Google Shape;85;p1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341" y="6247302"/>
            <a:ext cx="1964299" cy="4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9122" y="1299400"/>
            <a:ext cx="4205268" cy="312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41231" y="108086"/>
            <a:ext cx="495921" cy="495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7274" y="2409507"/>
            <a:ext cx="2013790" cy="296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8026" y="2409507"/>
            <a:ext cx="2013790" cy="296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8778" y="2409506"/>
            <a:ext cx="2013790" cy="296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47302"/>
            <a:ext cx="1964299" cy="42781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 txBox="1"/>
          <p:nvPr/>
        </p:nvSpPr>
        <p:spPr>
          <a:xfrm>
            <a:off x="1533430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29BB8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ΓΝΩΡΙΣΤΕ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4064181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29BB8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ΚΑΤΑΝΟΗΣΗ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6594934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29BB8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COMPREHEND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1533429" y="3524186"/>
            <a:ext cx="1681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Γνωρίστε τι είναι η κυκλική οικονομία και τα οφέλη της</a:t>
            </a:r>
            <a:endParaRPr sz="14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4064165" y="3416473"/>
            <a:ext cx="1681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Κατανόηση της διαφοράς μεταξύ γραμμικής και κυκλικής οικονομίας</a:t>
            </a:r>
            <a:endParaRPr sz="14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6594934" y="3416477"/>
            <a:ext cx="1681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Να κατανοήσουν τις προκλήσεις και τις ευκαιρίες της κυκλικής οικονομίας </a:t>
            </a:r>
            <a:endParaRPr sz="14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2692861" y="934784"/>
            <a:ext cx="6192371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BB89"/>
              </a:buClr>
              <a:buSzPts val="3600"/>
              <a:buFont typeface="Quattrocento Sans"/>
              <a:buNone/>
            </a:pPr>
            <a:r>
              <a:rPr lang="en-GB" sz="3600" b="1">
                <a:solidFill>
                  <a:srgbClr val="29BB8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ΣΤΟΧΟΙ</a:t>
            </a:r>
            <a:endParaRPr/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41231" y="108086"/>
            <a:ext cx="495921" cy="495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9530" y="2409506"/>
            <a:ext cx="2013790" cy="296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9125686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29BB8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ΓΝΩΡΙΣΤΕ</a:t>
            </a:r>
            <a:endParaRPr sz="1400" b="1" i="0" u="none" strike="noStrike" cap="none">
              <a:solidFill>
                <a:srgbClr val="29BB8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9125685" y="3524173"/>
            <a:ext cx="1681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Γνωρίστε τη μετάβαση σε ένα πιο κυκλικό οικονομικό μοντέλο</a:t>
            </a:r>
            <a:endParaRPr sz="14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120e9842469_0_5" descr="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7849" b="7840"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120e9842469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5425" y="-8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120e9842469_0_5"/>
          <p:cNvSpPr txBox="1"/>
          <p:nvPr/>
        </p:nvSpPr>
        <p:spPr>
          <a:xfrm>
            <a:off x="123930" y="1671985"/>
            <a:ext cx="335079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jalla One"/>
              <a:buNone/>
            </a:pPr>
            <a:r>
              <a:rPr lang="en-GB" sz="4000" b="1" dirty="0">
                <a:solidFill>
                  <a:srgbClr val="19556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ΜΕΛΕΤΗ </a:t>
            </a:r>
            <a:r>
              <a:rPr lang="en-GB" sz="4000" b="1" i="0" u="none" strike="noStrike" cap="none" dirty="0">
                <a:solidFill>
                  <a:srgbClr val="19556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ΠΕΡΙΠΤΩΣΗΣ: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jalla One"/>
              <a:buNone/>
            </a:pPr>
            <a:r>
              <a:rPr lang="en-GB" sz="4000" b="1" dirty="0">
                <a:solidFill>
                  <a:srgbClr val="19556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SONIAN </a:t>
            </a:r>
            <a:r>
              <a:rPr lang="en-GB" sz="4000" b="1" dirty="0" smtClean="0">
                <a:solidFill>
                  <a:srgbClr val="19556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4000" b="1" dirty="0">
              <a:solidFill>
                <a:srgbClr val="19556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jalla One"/>
              <a:buNone/>
            </a:pPr>
            <a:r>
              <a:rPr lang="en-GB" sz="4000" b="1" dirty="0">
                <a:solidFill>
                  <a:srgbClr val="19556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COOP</a:t>
            </a:r>
            <a:endParaRPr sz="4000" b="1" i="0" u="none" strike="noStrike" cap="none" dirty="0">
              <a:solidFill>
                <a:srgbClr val="19556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g120e9842469_0_5"/>
          <p:cNvSpPr/>
          <p:nvPr/>
        </p:nvSpPr>
        <p:spPr>
          <a:xfrm>
            <a:off x="0" y="6193737"/>
            <a:ext cx="2293500" cy="5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g120e9842469_0_5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42795"/>
            <a:ext cx="1964298" cy="4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120e9842469_0_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41231" y="108086"/>
            <a:ext cx="495922" cy="49592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120e9842469_0_5"/>
          <p:cNvSpPr txBox="1"/>
          <p:nvPr/>
        </p:nvSpPr>
        <p:spPr>
          <a:xfrm>
            <a:off x="3390223" y="670519"/>
            <a:ext cx="8151000" cy="479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Τι</a:t>
            </a:r>
            <a:r>
              <a:rPr lang="en-GB" sz="2000" b="1" i="0" u="none" strike="noStrik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i="0" u="none" strike="noStrik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κάνει</a:t>
            </a:r>
            <a:r>
              <a:rPr lang="en-GB" sz="2000" b="1" i="0" u="none" strike="noStrik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η </a:t>
            </a:r>
            <a:r>
              <a:rPr lang="en-GB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Sonian</a:t>
            </a:r>
            <a:r>
              <a:rPr lang="en-GB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Wood Coop</a:t>
            </a:r>
            <a:r>
              <a:rPr lang="en-GB" sz="2000" b="1" i="0" u="none" strike="noStrik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 sz="2000" b="1" i="0" u="none" strike="noStrik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Πώς</a:t>
            </a:r>
            <a:r>
              <a:rPr lang="en-GB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συμ</a:t>
            </a:r>
            <a:r>
              <a:rPr lang="en-GB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βάλλει η επιχείρηση αυτή στην ενίσχυση της τοπικής οικονομίας;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Προσδιορίστε</a:t>
            </a:r>
            <a:r>
              <a:rPr lang="en-GB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τις</a:t>
            </a:r>
            <a:r>
              <a:rPr lang="en-GB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οικονομικές</a:t>
            </a:r>
            <a:r>
              <a:rPr lang="en-GB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π</a:t>
            </a:r>
            <a:r>
              <a:rPr lang="en-GB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ροκλήσεις</a:t>
            </a:r>
            <a:r>
              <a:rPr lang="en-GB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π</a:t>
            </a:r>
            <a:r>
              <a:rPr lang="en-GB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ου</a:t>
            </a:r>
            <a:r>
              <a:rPr lang="en-GB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μπ</a:t>
            </a:r>
            <a:r>
              <a:rPr lang="en-GB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ορεί</a:t>
            </a:r>
            <a:r>
              <a:rPr lang="en-GB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να </a:t>
            </a:r>
            <a:r>
              <a:rPr lang="en-GB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έχει</a:t>
            </a:r>
            <a:r>
              <a:rPr lang="en-GB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α</a:t>
            </a:r>
            <a:r>
              <a:rPr lang="en-GB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υτή</a:t>
            </a:r>
            <a:r>
              <a:rPr lang="en-GB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η </a:t>
            </a:r>
            <a:r>
              <a:rPr lang="en-GB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κοινωνική</a:t>
            </a:r>
            <a:r>
              <a:rPr lang="en-GB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επ</a:t>
            </a:r>
            <a:r>
              <a:rPr lang="en-GB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ιχείρηση</a:t>
            </a:r>
            <a:r>
              <a:rPr lang="en-GB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Πώς</a:t>
            </a:r>
            <a:r>
              <a:rPr lang="en-GB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π</a:t>
            </a:r>
            <a:r>
              <a:rPr lang="en-GB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ροστ</a:t>
            </a:r>
            <a:r>
              <a:rPr lang="en-GB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ατεύουν οι οικογενειακές επιχειρήσεις αυτό το συνεργατικό μοντέλο από την εξαγορά του από μεγάλους επενδυτές;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Δώστε</a:t>
            </a:r>
            <a:r>
              <a:rPr lang="en-GB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3 πρα</a:t>
            </a:r>
            <a:r>
              <a:rPr lang="en-GB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γμ</a:t>
            </a:r>
            <a:r>
              <a:rPr lang="en-GB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ατικά παραδείγματα για το πώς χρησιμοποιείται αυτό το ξύλο σε τοπικό επίπεδο.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Πώς</a:t>
            </a:r>
            <a:r>
              <a:rPr lang="en-GB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το</a:t>
            </a:r>
            <a:r>
              <a:rPr lang="en-GB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έργο</a:t>
            </a:r>
            <a:r>
              <a:rPr lang="en-GB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α</a:t>
            </a:r>
            <a:r>
              <a:rPr lang="en-GB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υτό</a:t>
            </a:r>
            <a:r>
              <a:rPr lang="en-GB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συμ</a:t>
            </a:r>
            <a:r>
              <a:rPr lang="en-GB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βάλλει στην κυκλική οικονομία;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120e9842469_0_5"/>
          <p:cNvSpPr txBox="1"/>
          <p:nvPr/>
        </p:nvSpPr>
        <p:spPr>
          <a:xfrm>
            <a:off x="0" y="4985094"/>
            <a:ext cx="6196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https://sonianwoodcoop.be/</a:t>
            </a:r>
            <a:endParaRPr sz="1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/>
        </p:nvSpPr>
        <p:spPr>
          <a:xfrm>
            <a:off x="5185019" y="6117162"/>
            <a:ext cx="677164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"Η υποστήριξη της Ευρωπαϊκής Επιτροπής για την παραγωγή της παρούσας δημοσίευσης δεν συνιστά έγκριση του περιεχομένου της, το οποίο αντανακλά τις απόψεις μόνο των συγγραφέων, και η Επιτροπή δεν μπορεί να θεωρηθεί υπεύθυνη για οποιαδήποτε χρήση των πληροφοριών που περιέχονται σε αυτήν." Αριθμός έργου: </a:t>
            </a:r>
            <a:r>
              <a:rPr lang="en-GB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2020-1-UK01-KA226-VET-094435</a:t>
            </a:r>
            <a:endParaRPr sz="10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24" name="Google Shape;124;p24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341" y="6242795"/>
            <a:ext cx="1964299" cy="4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3244" y="1002244"/>
            <a:ext cx="2505512" cy="185985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4"/>
          <p:cNvSpPr/>
          <p:nvPr/>
        </p:nvSpPr>
        <p:spPr>
          <a:xfrm>
            <a:off x="10353554" y="57149"/>
            <a:ext cx="1838446" cy="7935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41231" y="108086"/>
            <a:ext cx="495921" cy="4959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24"/>
          <p:cNvGrpSpPr/>
          <p:nvPr/>
        </p:nvGrpSpPr>
        <p:grpSpPr>
          <a:xfrm>
            <a:off x="2569288" y="3802743"/>
            <a:ext cx="7053424" cy="1670958"/>
            <a:chOff x="2569288" y="3802743"/>
            <a:chExt cx="7053424" cy="1670958"/>
          </a:xfrm>
        </p:grpSpPr>
        <p:pic>
          <p:nvPicPr>
            <p:cNvPr id="129" name="Google Shape;129;p24" descr="Qr cod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69288" y="3802743"/>
              <a:ext cx="7053424" cy="1635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24" descr="Logo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25160" t="26528" r="30392" b="26992"/>
            <a:stretch/>
          </p:blipFill>
          <p:spPr>
            <a:xfrm>
              <a:off x="6749430" y="4580527"/>
              <a:ext cx="854122" cy="8931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Widescreen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Quattrocento Sans</vt:lpstr>
      <vt:lpstr>Arial</vt:lpstr>
      <vt:lpstr>Calibri</vt:lpstr>
      <vt:lpstr>Fjalla One</vt:lpstr>
      <vt:lpstr>Office Theme</vt:lpstr>
      <vt:lpstr>IO1: Πρόγραμμα ενδοϋπηρεσιακής κατάρτισης Ενότητα 2: Κυκλική οικονομία έναντι γραμμικής οικονομίας - PPT1</vt:lpstr>
      <vt:lpstr>ΣΤΟΧΟΙ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IO1: Πρόγραμμα ενδοϋπηρεσιακής κατάρτισης Ενότητα 2: Κυκλική οικονομία έναντι γραμμικής οικονομίας - PPT1</dc:title>
  <dc:creator>Gary</dc:creator>
  <cp:keywords>, docId:8C303C11C191EADC067CCF96CD8753DA</cp:keywords>
  <cp:lastModifiedBy>Alexandros</cp:lastModifiedBy>
  <cp:revision>1</cp:revision>
  <dcterms:created xsi:type="dcterms:W3CDTF">2021-04-20T08:47:25Z</dcterms:created>
  <dcterms:modified xsi:type="dcterms:W3CDTF">2023-05-16T08:17:39Z</dcterms:modified>
</cp:coreProperties>
</file>