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Quattrocento Sans"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VbEBjT9pJ//kxZH2Re1wYzCk7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699829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0843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044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338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105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0dbc3eadd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0dbc3ead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96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47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820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0dbc3ead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120dbc3ead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52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0dbc3ead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120dbc3ead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93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357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5183188" y="987425"/>
            <a:ext cx="6172200" cy="4873625"/>
          </a:xfrm>
          <a:prstGeom prst="rect">
            <a:avLst/>
          </a:prstGeom>
          <a:noFill/>
          <a:ln>
            <a:noFill/>
          </a:ln>
        </p:spPr>
      </p:sp>
      <p:sp>
        <p:nvSpPr>
          <p:cNvPr id="64" name="Google Shape;64;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government.nl/topics/circular-economy/from-a-linear-to-a-circular-economy"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303013" y="4760111"/>
            <a:ext cx="5585974" cy="93730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Πρόγραμμα ενδοϋπηρεσιακής κατάρτισης</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Ενότητα 2: Κυκλική οικονομία έναντι γραμμικής οικονομίας</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 PPT1</a:t>
            </a:r>
            <a:endParaRPr/>
          </a:p>
        </p:txBody>
      </p:sp>
      <p:pic>
        <p:nvPicPr>
          <p:cNvPr id="85" name="Google Shape;85;p1"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p:nvPr/>
        </p:nvSpPr>
        <p:spPr>
          <a:xfrm>
            <a:off x="5185019" y="6117162"/>
            <a:ext cx="6771640" cy="5539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00">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a:t>
            </a:r>
            <a:r>
              <a:rPr lang="en-GB" sz="1000" b="0" i="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id="199" name="Google Shape;199;p24"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00" name="Google Shape;200;p24"/>
          <p:cNvPicPr preferRelativeResize="0"/>
          <p:nvPr/>
        </p:nvPicPr>
        <p:blipFill rotWithShape="1">
          <a:blip r:embed="rId4">
            <a:alphaModFix/>
          </a:blip>
          <a:srcRect/>
          <a:stretch/>
        </p:blipFill>
        <p:spPr>
          <a:xfrm>
            <a:off x="4843244" y="1002244"/>
            <a:ext cx="2505512" cy="1859858"/>
          </a:xfrm>
          <a:prstGeom prst="rect">
            <a:avLst/>
          </a:prstGeom>
          <a:noFill/>
          <a:ln>
            <a:noFill/>
          </a:ln>
        </p:spPr>
      </p:pic>
      <p:sp>
        <p:nvSpPr>
          <p:cNvPr id="201" name="Google Shape;201;p24"/>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2" name="Google Shape;202;p24"/>
          <p:cNvPicPr preferRelativeResize="0"/>
          <p:nvPr/>
        </p:nvPicPr>
        <p:blipFill rotWithShape="1">
          <a:blip r:embed="rId5">
            <a:alphaModFix/>
          </a:blip>
          <a:srcRect/>
          <a:stretch/>
        </p:blipFill>
        <p:spPr>
          <a:xfrm>
            <a:off x="11541231" y="108086"/>
            <a:ext cx="495921" cy="495921"/>
          </a:xfrm>
          <a:prstGeom prst="rect">
            <a:avLst/>
          </a:prstGeom>
          <a:noFill/>
          <a:ln>
            <a:noFill/>
          </a:ln>
        </p:spPr>
      </p:pic>
      <p:grpSp>
        <p:nvGrpSpPr>
          <p:cNvPr id="203" name="Google Shape;203;p24"/>
          <p:cNvGrpSpPr/>
          <p:nvPr/>
        </p:nvGrpSpPr>
        <p:grpSpPr>
          <a:xfrm>
            <a:off x="2569288" y="3802743"/>
            <a:ext cx="7053424" cy="1670958"/>
            <a:chOff x="2569288" y="3802743"/>
            <a:chExt cx="7053424" cy="1670958"/>
          </a:xfrm>
        </p:grpSpPr>
        <p:pic>
          <p:nvPicPr>
            <p:cNvPr id="204" name="Google Shape;204;p24" descr="Qr code&#10;&#10;Description automatically generated"/>
            <p:cNvPicPr preferRelativeResize="0"/>
            <p:nvPr/>
          </p:nvPicPr>
          <p:blipFill rotWithShape="1">
            <a:blip r:embed="rId6">
              <a:alphaModFix/>
            </a:blip>
            <a:srcRect/>
            <a:stretch/>
          </p:blipFill>
          <p:spPr>
            <a:xfrm>
              <a:off x="2569288" y="3802743"/>
              <a:ext cx="7053424" cy="1635034"/>
            </a:xfrm>
            <a:prstGeom prst="rect">
              <a:avLst/>
            </a:prstGeom>
            <a:noFill/>
            <a:ln>
              <a:noFill/>
            </a:ln>
          </p:spPr>
        </p:pic>
        <p:pic>
          <p:nvPicPr>
            <p:cNvPr id="205" name="Google Shape;205;p24" descr="Logo&#10;&#10;Description automatically generated"/>
            <p:cNvPicPr preferRelativeResize="0"/>
            <p:nvPr/>
          </p:nvPicPr>
          <p:blipFill rotWithShape="1">
            <a:blip r:embed="rId7">
              <a:alphaModFix/>
            </a:blip>
            <a:srcRect l="25160" t="26528" r="30392" b="26992"/>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3786886" y="479123"/>
            <a:ext cx="4618228"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en-GB" sz="3600" b="1">
                <a:solidFill>
                  <a:srgbClr val="29BB89"/>
                </a:solidFill>
                <a:latin typeface="Quattrocento Sans"/>
                <a:ea typeface="Quattrocento Sans"/>
                <a:cs typeface="Quattrocento Sans"/>
                <a:sym typeface="Quattrocento Sans"/>
              </a:rPr>
              <a:t>Ενότητα 2: Περιεχόμενα</a:t>
            </a:r>
            <a:endParaRPr/>
          </a:p>
        </p:txBody>
      </p:sp>
      <p:sp>
        <p:nvSpPr>
          <p:cNvPr id="93" name="Google Shape;93;p2"/>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94" name="Google Shape;94;p2"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95" name="Google Shape;95;p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96" name="Google Shape;96;p2"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97" name="Google Shape;97;p2"/>
          <p:cNvPicPr preferRelativeResize="0"/>
          <p:nvPr/>
        </p:nvPicPr>
        <p:blipFill rotWithShape="1">
          <a:blip r:embed="rId4">
            <a:alphaModFix/>
          </a:blip>
          <a:srcRect t="1925" b="40296"/>
          <a:stretch/>
        </p:blipFill>
        <p:spPr>
          <a:xfrm>
            <a:off x="1045611" y="0"/>
            <a:ext cx="897978" cy="3428999"/>
          </a:xfrm>
          <a:prstGeom prst="rect">
            <a:avLst/>
          </a:prstGeom>
          <a:noFill/>
          <a:ln>
            <a:noFill/>
          </a:ln>
        </p:spPr>
      </p:pic>
      <p:pic>
        <p:nvPicPr>
          <p:cNvPr id="98" name="Google Shape;98;p2"/>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99" name="Google Shape;99;p2"/>
          <p:cNvSpPr txBox="1"/>
          <p:nvPr/>
        </p:nvSpPr>
        <p:spPr>
          <a:xfrm>
            <a:off x="2874471" y="1695158"/>
            <a:ext cx="7261200" cy="30996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90000"/>
              </a:lnSpc>
              <a:spcBef>
                <a:spcPts val="0"/>
              </a:spcBef>
              <a:spcAft>
                <a:spcPts val="0"/>
              </a:spcAft>
              <a:buClr>
                <a:srgbClr val="073763"/>
              </a:buClr>
              <a:buSzPts val="2400"/>
              <a:buFont typeface="Quattrocento Sans"/>
              <a:buAutoNum type="arabicPeriod"/>
            </a:pPr>
            <a:r>
              <a:rPr lang="en-GB" sz="2400" b="1" dirty="0" err="1">
                <a:solidFill>
                  <a:srgbClr val="073763"/>
                </a:solidFill>
                <a:latin typeface="Quattrocento Sans"/>
                <a:ea typeface="Quattrocento Sans"/>
                <a:cs typeface="Quattrocento Sans"/>
                <a:sym typeface="Quattrocento Sans"/>
              </a:rPr>
              <a:t>Κυκλική</a:t>
            </a:r>
            <a:r>
              <a:rPr lang="en-GB" sz="2400" b="1" dirty="0">
                <a:solidFill>
                  <a:srgbClr val="073763"/>
                </a:solidFill>
                <a:latin typeface="Quattrocento Sans"/>
                <a:ea typeface="Quattrocento Sans"/>
                <a:cs typeface="Quattrocento Sans"/>
                <a:sym typeface="Quattrocento Sans"/>
              </a:rPr>
              <a:t> </a:t>
            </a:r>
            <a:r>
              <a:rPr lang="en-GB" sz="2400" b="1" dirty="0" err="1">
                <a:solidFill>
                  <a:srgbClr val="073763"/>
                </a:solidFill>
                <a:latin typeface="Quattrocento Sans"/>
                <a:ea typeface="Quattrocento Sans"/>
                <a:cs typeface="Quattrocento Sans"/>
                <a:sym typeface="Quattrocento Sans"/>
              </a:rPr>
              <a:t>οικονομί</a:t>
            </a:r>
            <a:r>
              <a:rPr lang="en-GB" sz="2400" b="1" dirty="0">
                <a:solidFill>
                  <a:srgbClr val="073763"/>
                </a:solidFill>
                <a:latin typeface="Quattrocento Sans"/>
                <a:ea typeface="Quattrocento Sans"/>
                <a:cs typeface="Quattrocento Sans"/>
                <a:sym typeface="Quattrocento Sans"/>
              </a:rPr>
              <a:t>α VS Γραμμική </a:t>
            </a:r>
            <a:r>
              <a:rPr lang="en-GB" sz="2400" b="1" dirty="0" smtClean="0">
                <a:solidFill>
                  <a:srgbClr val="073763"/>
                </a:solidFill>
                <a:latin typeface="Quattrocento Sans"/>
                <a:ea typeface="Quattrocento Sans"/>
                <a:cs typeface="Quattrocento Sans"/>
                <a:sym typeface="Quattrocento Sans"/>
              </a:rPr>
              <a:t>οικονομία</a:t>
            </a:r>
          </a:p>
          <a:p>
            <a:pPr marL="457200" marR="0" lvl="0" indent="-381000" algn="l" rtl="0">
              <a:lnSpc>
                <a:spcPct val="90000"/>
              </a:lnSpc>
              <a:spcBef>
                <a:spcPts val="0"/>
              </a:spcBef>
              <a:spcAft>
                <a:spcPts val="0"/>
              </a:spcAft>
              <a:buClr>
                <a:srgbClr val="073763"/>
              </a:buClr>
              <a:buSzPts val="2400"/>
              <a:buFont typeface="Quattrocento Sans"/>
              <a:buAutoNum type="arabicPeriod"/>
            </a:pPr>
            <a:endParaRPr sz="2400" b="1" dirty="0">
              <a:solidFill>
                <a:srgbClr val="073763"/>
              </a:solidFill>
              <a:latin typeface="Quattrocento Sans"/>
              <a:ea typeface="Quattrocento Sans"/>
              <a:cs typeface="Quattrocento Sans"/>
              <a:sym typeface="Quattrocento Sans"/>
            </a:endParaRPr>
          </a:p>
          <a:p>
            <a:pPr marL="457200" lvl="0" indent="-381000" algn="l" rtl="0">
              <a:lnSpc>
                <a:spcPct val="90000"/>
              </a:lnSpc>
              <a:spcBef>
                <a:spcPts val="1200"/>
              </a:spcBef>
              <a:spcAft>
                <a:spcPts val="0"/>
              </a:spcAft>
              <a:buClr>
                <a:srgbClr val="073763"/>
              </a:buClr>
              <a:buSzPts val="2400"/>
              <a:buFont typeface="Quattrocento Sans"/>
              <a:buAutoNum type="arabicPeriod"/>
            </a:pPr>
            <a:r>
              <a:rPr lang="en-GB" sz="2400" b="1" dirty="0" err="1">
                <a:solidFill>
                  <a:srgbClr val="073763"/>
                </a:solidFill>
                <a:latin typeface="Quattrocento Sans"/>
                <a:ea typeface="Quattrocento Sans"/>
                <a:cs typeface="Quattrocento Sans"/>
                <a:sym typeface="Quattrocento Sans"/>
              </a:rPr>
              <a:t>Οφέλη</a:t>
            </a:r>
            <a:r>
              <a:rPr lang="en-GB" sz="2400" b="1" dirty="0">
                <a:solidFill>
                  <a:srgbClr val="073763"/>
                </a:solidFill>
                <a:latin typeface="Quattrocento Sans"/>
                <a:ea typeface="Quattrocento Sans"/>
                <a:cs typeface="Quattrocento Sans"/>
                <a:sym typeface="Quattrocento Sans"/>
              </a:rPr>
              <a:t> </a:t>
            </a:r>
            <a:r>
              <a:rPr lang="en-GB" sz="2400" b="1" dirty="0" err="1">
                <a:solidFill>
                  <a:srgbClr val="073763"/>
                </a:solidFill>
                <a:latin typeface="Quattrocento Sans"/>
                <a:ea typeface="Quattrocento Sans"/>
                <a:cs typeface="Quattrocento Sans"/>
                <a:sym typeface="Quattrocento Sans"/>
              </a:rPr>
              <a:t>της</a:t>
            </a:r>
            <a:r>
              <a:rPr lang="en-GB" sz="2400" b="1" dirty="0">
                <a:solidFill>
                  <a:srgbClr val="073763"/>
                </a:solidFill>
                <a:latin typeface="Quattrocento Sans"/>
                <a:ea typeface="Quattrocento Sans"/>
                <a:cs typeface="Quattrocento Sans"/>
                <a:sym typeface="Quattrocento Sans"/>
              </a:rPr>
              <a:t> </a:t>
            </a:r>
            <a:r>
              <a:rPr lang="en-GB" sz="2400" b="1" dirty="0" err="1">
                <a:solidFill>
                  <a:srgbClr val="073763"/>
                </a:solidFill>
                <a:latin typeface="Quattrocento Sans"/>
                <a:ea typeface="Quattrocento Sans"/>
                <a:cs typeface="Quattrocento Sans"/>
                <a:sym typeface="Quattrocento Sans"/>
              </a:rPr>
              <a:t>κυκλικής</a:t>
            </a:r>
            <a:r>
              <a:rPr lang="en-GB" sz="2400" b="1" dirty="0">
                <a:solidFill>
                  <a:srgbClr val="073763"/>
                </a:solidFill>
                <a:latin typeface="Quattrocento Sans"/>
                <a:ea typeface="Quattrocento Sans"/>
                <a:cs typeface="Quattrocento Sans"/>
                <a:sym typeface="Quattrocento Sans"/>
              </a:rPr>
              <a:t> </a:t>
            </a:r>
            <a:r>
              <a:rPr lang="en-GB" sz="2400" b="1" dirty="0" err="1" smtClean="0">
                <a:solidFill>
                  <a:srgbClr val="073763"/>
                </a:solidFill>
                <a:latin typeface="Quattrocento Sans"/>
                <a:ea typeface="Quattrocento Sans"/>
                <a:cs typeface="Quattrocento Sans"/>
                <a:sym typeface="Quattrocento Sans"/>
              </a:rPr>
              <a:t>οικονομί</a:t>
            </a:r>
            <a:r>
              <a:rPr lang="en-GB" sz="2400" b="1" dirty="0" smtClean="0">
                <a:solidFill>
                  <a:srgbClr val="073763"/>
                </a:solidFill>
                <a:latin typeface="Quattrocento Sans"/>
                <a:ea typeface="Quattrocento Sans"/>
                <a:cs typeface="Quattrocento Sans"/>
                <a:sym typeface="Quattrocento Sans"/>
              </a:rPr>
              <a:t>ας</a:t>
            </a:r>
            <a:endParaRPr lang="en-GB" sz="2400" b="1" dirty="0">
              <a:solidFill>
                <a:srgbClr val="073763"/>
              </a:solidFill>
              <a:latin typeface="Quattrocento Sans"/>
              <a:ea typeface="Quattrocento Sans"/>
              <a:cs typeface="Quattrocento Sans"/>
              <a:sym typeface="Quattrocento Sans"/>
            </a:endParaRPr>
          </a:p>
          <a:p>
            <a:pPr marL="457200" lvl="0" indent="-381000" algn="l" rtl="0">
              <a:lnSpc>
                <a:spcPct val="90000"/>
              </a:lnSpc>
              <a:spcBef>
                <a:spcPts val="1200"/>
              </a:spcBef>
              <a:spcAft>
                <a:spcPts val="0"/>
              </a:spcAft>
              <a:buClr>
                <a:srgbClr val="073763"/>
              </a:buClr>
              <a:buSzPts val="2400"/>
              <a:buFont typeface="Quattrocento Sans"/>
              <a:buAutoNum type="arabicPeriod"/>
            </a:pPr>
            <a:endParaRPr lang="en-GB" sz="2400" b="1" dirty="0">
              <a:solidFill>
                <a:srgbClr val="073763"/>
              </a:solidFill>
              <a:latin typeface="Quattrocento Sans"/>
              <a:ea typeface="Quattrocento Sans"/>
              <a:cs typeface="Quattrocento Sans"/>
              <a:sym typeface="Quattrocento Sans"/>
            </a:endParaRPr>
          </a:p>
          <a:p>
            <a:pPr marL="457200" lvl="0" indent="-381000" algn="l" rtl="0">
              <a:lnSpc>
                <a:spcPct val="90000"/>
              </a:lnSpc>
              <a:spcBef>
                <a:spcPts val="1200"/>
              </a:spcBef>
              <a:spcAft>
                <a:spcPts val="0"/>
              </a:spcAft>
              <a:buClr>
                <a:srgbClr val="073763"/>
              </a:buClr>
              <a:buSzPts val="2400"/>
              <a:buFont typeface="Quattrocento Sans"/>
              <a:buAutoNum type="arabicPeriod"/>
            </a:pPr>
            <a:r>
              <a:rPr lang="en-GB" sz="2400" b="1" dirty="0" err="1" smtClean="0">
                <a:solidFill>
                  <a:srgbClr val="073763"/>
                </a:solidFill>
                <a:latin typeface="Quattrocento Sans"/>
                <a:ea typeface="Quattrocento Sans"/>
                <a:cs typeface="Quattrocento Sans"/>
                <a:sym typeface="Quattrocento Sans"/>
              </a:rPr>
              <a:t>Κοινωνική</a:t>
            </a:r>
            <a:r>
              <a:rPr lang="en-GB" sz="2400" b="1" dirty="0" smtClean="0">
                <a:solidFill>
                  <a:srgbClr val="073763"/>
                </a:solidFill>
                <a:latin typeface="Quattrocento Sans"/>
                <a:ea typeface="Quattrocento Sans"/>
                <a:cs typeface="Quattrocento Sans"/>
                <a:sym typeface="Quattrocento Sans"/>
              </a:rPr>
              <a:t> </a:t>
            </a:r>
            <a:r>
              <a:rPr lang="en-GB" sz="2400" b="1" dirty="0">
                <a:solidFill>
                  <a:srgbClr val="073763"/>
                </a:solidFill>
                <a:latin typeface="Quattrocento Sans"/>
                <a:ea typeface="Quattrocento Sans"/>
                <a:cs typeface="Quattrocento Sans"/>
                <a:sym typeface="Quattrocento Sans"/>
              </a:rPr>
              <a:t>επ</a:t>
            </a:r>
            <a:r>
              <a:rPr lang="en-GB" sz="2400" b="1" dirty="0" err="1">
                <a:solidFill>
                  <a:srgbClr val="073763"/>
                </a:solidFill>
                <a:latin typeface="Quattrocento Sans"/>
                <a:ea typeface="Quattrocento Sans"/>
                <a:cs typeface="Quattrocento Sans"/>
                <a:sym typeface="Quattrocento Sans"/>
              </a:rPr>
              <a:t>ιχειρημ</a:t>
            </a:r>
            <a:r>
              <a:rPr lang="en-GB" sz="2400" b="1" dirty="0">
                <a:solidFill>
                  <a:srgbClr val="073763"/>
                </a:solidFill>
                <a:latin typeface="Quattrocento Sans"/>
                <a:ea typeface="Quattrocento Sans"/>
                <a:cs typeface="Quattrocento Sans"/>
                <a:sym typeface="Quattrocento Sans"/>
              </a:rPr>
              <a:t>ατικότητα και κυκλική οικονομία</a:t>
            </a:r>
            <a:endParaRPr sz="2400" b="1" dirty="0">
              <a:solidFill>
                <a:srgbClr val="073763"/>
              </a:solidFill>
              <a:latin typeface="Quattrocento Sans"/>
              <a:ea typeface="Quattrocento Sans"/>
              <a:cs typeface="Quattrocento Sans"/>
              <a:sym typeface="Quattrocento Sans"/>
            </a:endParaRPr>
          </a:p>
          <a:p>
            <a:pPr marL="457200" lvl="0" indent="0" algn="l" rtl="0">
              <a:lnSpc>
                <a:spcPct val="90000"/>
              </a:lnSpc>
              <a:spcBef>
                <a:spcPts val="1200"/>
              </a:spcBef>
              <a:spcAft>
                <a:spcPts val="0"/>
              </a:spcAft>
              <a:buNone/>
            </a:pPr>
            <a:endParaRPr sz="2400" b="1" i="0" u="none" strike="noStrike" cap="none" dirty="0">
              <a:solidFill>
                <a:srgbClr val="3F3F3F"/>
              </a:solidFill>
              <a:latin typeface="Quattrocento Sans"/>
              <a:ea typeface="Quattrocento Sans"/>
              <a:cs typeface="Quattrocento Sans"/>
              <a:sym typeface="Quattrocento Sans"/>
            </a:endParaRPr>
          </a:p>
        </p:txBody>
      </p:sp>
      <p:pic>
        <p:nvPicPr>
          <p:cNvPr id="100" name="Google Shape;100;p2"/>
          <p:cNvPicPr preferRelativeResize="0"/>
          <p:nvPr/>
        </p:nvPicPr>
        <p:blipFill rotWithShape="1">
          <a:blip r:embed="rId4">
            <a:alphaModFix/>
          </a:blip>
          <a:srcRect t="1924" b="19852"/>
          <a:stretch/>
        </p:blipFill>
        <p:spPr>
          <a:xfrm>
            <a:off x="1045611" y="0"/>
            <a:ext cx="897978" cy="4642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a:stretch/>
        </p:blipFill>
        <p:spPr>
          <a:xfrm>
            <a:off x="1367274" y="2409507"/>
            <a:ext cx="2013790" cy="2968271"/>
          </a:xfrm>
          <a:prstGeom prst="rect">
            <a:avLst/>
          </a:prstGeom>
          <a:noFill/>
          <a:ln>
            <a:noFill/>
          </a:ln>
        </p:spPr>
      </p:pic>
      <p:pic>
        <p:nvPicPr>
          <p:cNvPr id="106" name="Google Shape;106;p3"/>
          <p:cNvPicPr preferRelativeResize="0"/>
          <p:nvPr/>
        </p:nvPicPr>
        <p:blipFill rotWithShape="1">
          <a:blip r:embed="rId4">
            <a:alphaModFix/>
          </a:blip>
          <a:srcRect/>
          <a:stretch/>
        </p:blipFill>
        <p:spPr>
          <a:xfrm>
            <a:off x="3898026" y="2409507"/>
            <a:ext cx="2013790" cy="2968271"/>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6428778" y="2409506"/>
            <a:ext cx="2013790" cy="2968271"/>
          </a:xfrm>
          <a:prstGeom prst="rect">
            <a:avLst/>
          </a:prstGeom>
          <a:noFill/>
          <a:ln>
            <a:noFill/>
          </a:ln>
        </p:spPr>
      </p:pic>
      <p:pic>
        <p:nvPicPr>
          <p:cNvPr id="108" name="Google Shape;108;p3" descr="Text&#10;&#10;Description automatically generated"/>
          <p:cNvPicPr preferRelativeResize="0"/>
          <p:nvPr/>
        </p:nvPicPr>
        <p:blipFill rotWithShape="1">
          <a:blip r:embed="rId5">
            <a:alphaModFix/>
          </a:blip>
          <a:srcRect/>
          <a:stretch/>
        </p:blipFill>
        <p:spPr>
          <a:xfrm>
            <a:off x="235341" y="6247302"/>
            <a:ext cx="1964299" cy="427819"/>
          </a:xfrm>
          <a:prstGeom prst="rect">
            <a:avLst/>
          </a:prstGeom>
          <a:noFill/>
          <a:ln>
            <a:noFill/>
          </a:ln>
        </p:spPr>
      </p:pic>
      <p:sp>
        <p:nvSpPr>
          <p:cNvPr id="109" name="Google Shape;109;p3"/>
          <p:cNvSpPr txBox="1"/>
          <p:nvPr/>
        </p:nvSpPr>
        <p:spPr>
          <a:xfrm>
            <a:off x="1533430"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rgbClr val="29BB89"/>
                </a:solidFill>
                <a:latin typeface="Quattrocento Sans"/>
                <a:ea typeface="Quattrocento Sans"/>
                <a:cs typeface="Quattrocento Sans"/>
                <a:sym typeface="Quattrocento Sans"/>
              </a:rPr>
              <a:t>ΓΝΩΡΙΣΤΕ</a:t>
            </a:r>
            <a:endParaRPr/>
          </a:p>
        </p:txBody>
      </p:sp>
      <p:sp>
        <p:nvSpPr>
          <p:cNvPr id="110" name="Google Shape;110;p3"/>
          <p:cNvSpPr txBox="1"/>
          <p:nvPr/>
        </p:nvSpPr>
        <p:spPr>
          <a:xfrm>
            <a:off x="4064181"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rgbClr val="29BB89"/>
                </a:solidFill>
                <a:latin typeface="Quattrocento Sans"/>
                <a:ea typeface="Quattrocento Sans"/>
                <a:cs typeface="Quattrocento Sans"/>
                <a:sym typeface="Quattrocento Sans"/>
              </a:rPr>
              <a:t>ΚΑΤΑΝΟΗΣΗ</a:t>
            </a:r>
            <a:endParaRPr/>
          </a:p>
        </p:txBody>
      </p:sp>
      <p:sp>
        <p:nvSpPr>
          <p:cNvPr id="111" name="Google Shape;111;p3"/>
          <p:cNvSpPr txBox="1"/>
          <p:nvPr/>
        </p:nvSpPr>
        <p:spPr>
          <a:xfrm>
            <a:off x="6594934"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rgbClr val="29BB89"/>
                </a:solidFill>
                <a:latin typeface="Quattrocento Sans"/>
                <a:ea typeface="Quattrocento Sans"/>
                <a:cs typeface="Quattrocento Sans"/>
                <a:sym typeface="Quattrocento Sans"/>
              </a:rPr>
              <a:t>COMPREHEND</a:t>
            </a:r>
            <a:endParaRPr/>
          </a:p>
        </p:txBody>
      </p:sp>
      <p:sp>
        <p:nvSpPr>
          <p:cNvPr id="112" name="Google Shape;112;p3"/>
          <p:cNvSpPr txBox="1"/>
          <p:nvPr/>
        </p:nvSpPr>
        <p:spPr>
          <a:xfrm>
            <a:off x="1533429" y="3524186"/>
            <a:ext cx="16815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0" i="0" u="none" strike="noStrike" cap="none">
                <a:solidFill>
                  <a:schemeClr val="lt1"/>
                </a:solidFill>
                <a:latin typeface="Quattrocento Sans"/>
                <a:ea typeface="Quattrocento Sans"/>
                <a:cs typeface="Quattrocento Sans"/>
                <a:sym typeface="Quattrocento Sans"/>
              </a:rPr>
              <a:t>Γνωρίστε τι είναι η </a:t>
            </a:r>
            <a:r>
              <a:rPr lang="en-GB">
                <a:solidFill>
                  <a:schemeClr val="lt1"/>
                </a:solidFill>
                <a:latin typeface="Quattrocento Sans"/>
                <a:ea typeface="Quattrocento Sans"/>
                <a:cs typeface="Quattrocento Sans"/>
                <a:sym typeface="Quattrocento Sans"/>
              </a:rPr>
              <a:t>κυκλική οικονομία και τα οφέλη της</a:t>
            </a:r>
            <a:endParaRPr sz="1400" b="0" i="0" u="none" strike="noStrike" cap="none">
              <a:solidFill>
                <a:schemeClr val="lt1"/>
              </a:solidFill>
              <a:latin typeface="Quattrocento Sans"/>
              <a:ea typeface="Quattrocento Sans"/>
              <a:cs typeface="Quattrocento Sans"/>
              <a:sym typeface="Quattrocento Sans"/>
            </a:endParaRPr>
          </a:p>
        </p:txBody>
      </p:sp>
      <p:sp>
        <p:nvSpPr>
          <p:cNvPr id="113" name="Google Shape;113;p3"/>
          <p:cNvSpPr txBox="1"/>
          <p:nvPr/>
        </p:nvSpPr>
        <p:spPr>
          <a:xfrm>
            <a:off x="4064165" y="3416473"/>
            <a:ext cx="16815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0" i="0" u="none" strike="noStrike" cap="none">
                <a:solidFill>
                  <a:schemeClr val="lt1"/>
                </a:solidFill>
                <a:latin typeface="Quattrocento Sans"/>
                <a:ea typeface="Quattrocento Sans"/>
                <a:cs typeface="Quattrocento Sans"/>
                <a:sym typeface="Quattrocento Sans"/>
              </a:rPr>
              <a:t>Κατανόηση της </a:t>
            </a:r>
            <a:r>
              <a:rPr lang="en-GB">
                <a:solidFill>
                  <a:schemeClr val="lt1"/>
                </a:solidFill>
                <a:latin typeface="Quattrocento Sans"/>
                <a:ea typeface="Quattrocento Sans"/>
                <a:cs typeface="Quattrocento Sans"/>
                <a:sym typeface="Quattrocento Sans"/>
              </a:rPr>
              <a:t>διαφοράς μεταξύ γραμμικής και κυκλικής οικονομίας</a:t>
            </a:r>
            <a:endParaRPr sz="1400" b="0" i="0" u="none" strike="noStrike" cap="none">
              <a:solidFill>
                <a:schemeClr val="lt1"/>
              </a:solidFill>
              <a:latin typeface="Quattrocento Sans"/>
              <a:ea typeface="Quattrocento Sans"/>
              <a:cs typeface="Quattrocento Sans"/>
              <a:sym typeface="Quattrocento Sans"/>
            </a:endParaRPr>
          </a:p>
        </p:txBody>
      </p:sp>
      <p:sp>
        <p:nvSpPr>
          <p:cNvPr id="114" name="Google Shape;114;p3"/>
          <p:cNvSpPr txBox="1"/>
          <p:nvPr/>
        </p:nvSpPr>
        <p:spPr>
          <a:xfrm>
            <a:off x="6594934" y="3416477"/>
            <a:ext cx="1681500" cy="954300"/>
          </a:xfrm>
          <a:prstGeom prst="rect">
            <a:avLst/>
          </a:prstGeom>
          <a:noFill/>
          <a:ln>
            <a:noFill/>
          </a:ln>
        </p:spPr>
        <p:txBody>
          <a:bodyPr spcFirstLastPara="1" wrap="square" lIns="91425" tIns="45700" rIns="91425" bIns="45700" anchor="t" anchorCtr="0">
            <a:spAutoFit/>
          </a:bodyPr>
          <a:lstStyle/>
          <a:p>
            <a:pPr marL="0" marR="0" lvl="1" indent="0" algn="ctr" rtl="0">
              <a:spcBef>
                <a:spcPts val="0"/>
              </a:spcBef>
              <a:spcAft>
                <a:spcPts val="0"/>
              </a:spcAft>
              <a:buNone/>
            </a:pPr>
            <a:r>
              <a:rPr lang="en-GB" sz="1400" b="0" i="0" u="none" strike="noStrike" cap="none">
                <a:solidFill>
                  <a:schemeClr val="lt1"/>
                </a:solidFill>
                <a:latin typeface="Quattrocento Sans"/>
                <a:ea typeface="Quattrocento Sans"/>
                <a:cs typeface="Quattrocento Sans"/>
                <a:sym typeface="Quattrocento Sans"/>
              </a:rPr>
              <a:t>Να κατανοήσουν </a:t>
            </a:r>
            <a:r>
              <a:rPr lang="en-GB">
                <a:solidFill>
                  <a:schemeClr val="lt1"/>
                </a:solidFill>
                <a:latin typeface="Quattrocento Sans"/>
                <a:ea typeface="Quattrocento Sans"/>
                <a:cs typeface="Quattrocento Sans"/>
                <a:sym typeface="Quattrocento Sans"/>
              </a:rPr>
              <a:t>τις προκλήσεις και τις ευκαιρίες της κυκλικής οικονομίας </a:t>
            </a:r>
            <a:endParaRPr sz="1400" b="0" i="0" u="none" strike="noStrike" cap="none">
              <a:solidFill>
                <a:schemeClr val="lt1"/>
              </a:solidFill>
              <a:latin typeface="Quattrocento Sans"/>
              <a:ea typeface="Quattrocento Sans"/>
              <a:cs typeface="Quattrocento Sans"/>
              <a:sym typeface="Quattrocento Sans"/>
            </a:endParaRPr>
          </a:p>
        </p:txBody>
      </p:sp>
      <p:sp>
        <p:nvSpPr>
          <p:cNvPr id="115" name="Google Shape;115;p3"/>
          <p:cNvSpPr txBox="1">
            <a:spLocks noGrp="1"/>
          </p:cNvSpPr>
          <p:nvPr>
            <p:ph type="title"/>
          </p:nvPr>
        </p:nvSpPr>
        <p:spPr>
          <a:xfrm>
            <a:off x="2692861" y="934784"/>
            <a:ext cx="6192371"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en-GB" sz="3600" b="1">
                <a:solidFill>
                  <a:srgbClr val="29BB89"/>
                </a:solidFill>
                <a:latin typeface="Quattrocento Sans"/>
                <a:ea typeface="Quattrocento Sans"/>
                <a:cs typeface="Quattrocento Sans"/>
                <a:sym typeface="Quattrocento Sans"/>
              </a:rPr>
              <a:t>ΣΤΟΧΟΙ</a:t>
            </a:r>
            <a:endParaRPr/>
          </a:p>
        </p:txBody>
      </p:sp>
      <p:pic>
        <p:nvPicPr>
          <p:cNvPr id="116" name="Google Shape;116;p3"/>
          <p:cNvPicPr preferRelativeResize="0"/>
          <p:nvPr/>
        </p:nvPicPr>
        <p:blipFill rotWithShape="1">
          <a:blip r:embed="rId6">
            <a:alphaModFix/>
          </a:blip>
          <a:srcRect/>
          <a:stretch/>
        </p:blipFill>
        <p:spPr>
          <a:xfrm>
            <a:off x="11541231" y="108086"/>
            <a:ext cx="495921" cy="495921"/>
          </a:xfrm>
          <a:prstGeom prst="rect">
            <a:avLst/>
          </a:prstGeom>
          <a:noFill/>
          <a:ln>
            <a:noFill/>
          </a:ln>
        </p:spPr>
      </p:pic>
      <p:pic>
        <p:nvPicPr>
          <p:cNvPr id="117" name="Google Shape;117;p3"/>
          <p:cNvPicPr preferRelativeResize="0"/>
          <p:nvPr/>
        </p:nvPicPr>
        <p:blipFill rotWithShape="1">
          <a:blip r:embed="rId4">
            <a:alphaModFix/>
          </a:blip>
          <a:srcRect/>
          <a:stretch/>
        </p:blipFill>
        <p:spPr>
          <a:xfrm>
            <a:off x="8959530" y="2409506"/>
            <a:ext cx="2013790" cy="2968271"/>
          </a:xfrm>
          <a:prstGeom prst="rect">
            <a:avLst/>
          </a:prstGeom>
          <a:noFill/>
          <a:ln>
            <a:noFill/>
          </a:ln>
        </p:spPr>
      </p:pic>
      <p:sp>
        <p:nvSpPr>
          <p:cNvPr id="118" name="Google Shape;118;p3"/>
          <p:cNvSpPr txBox="1"/>
          <p:nvPr/>
        </p:nvSpPr>
        <p:spPr>
          <a:xfrm>
            <a:off x="9125686"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rgbClr val="29BB89"/>
                </a:solidFill>
                <a:latin typeface="Quattrocento Sans"/>
                <a:ea typeface="Quattrocento Sans"/>
                <a:cs typeface="Quattrocento Sans"/>
                <a:sym typeface="Quattrocento Sans"/>
              </a:rPr>
              <a:t>ΓΝΩΡΙΣΤΕ</a:t>
            </a:r>
            <a:endParaRPr sz="1400" b="1" i="0" u="none" strike="noStrike" cap="none">
              <a:solidFill>
                <a:srgbClr val="29BB89"/>
              </a:solidFill>
              <a:latin typeface="Quattrocento Sans"/>
              <a:ea typeface="Quattrocento Sans"/>
              <a:cs typeface="Quattrocento Sans"/>
              <a:sym typeface="Quattrocento Sans"/>
            </a:endParaRPr>
          </a:p>
        </p:txBody>
      </p:sp>
      <p:sp>
        <p:nvSpPr>
          <p:cNvPr id="119" name="Google Shape;119;p3"/>
          <p:cNvSpPr txBox="1"/>
          <p:nvPr/>
        </p:nvSpPr>
        <p:spPr>
          <a:xfrm>
            <a:off x="9125685" y="3524173"/>
            <a:ext cx="1681500" cy="738900"/>
          </a:xfrm>
          <a:prstGeom prst="rect">
            <a:avLst/>
          </a:prstGeom>
          <a:noFill/>
          <a:ln>
            <a:noFill/>
          </a:ln>
        </p:spPr>
        <p:txBody>
          <a:bodyPr spcFirstLastPara="1" wrap="square" lIns="91425" tIns="45700" rIns="91425" bIns="45700" anchor="t" anchorCtr="0">
            <a:spAutoFit/>
          </a:bodyPr>
          <a:lstStyle/>
          <a:p>
            <a:pPr marL="0" marR="0" lvl="1" indent="0" algn="ctr" rtl="0">
              <a:spcBef>
                <a:spcPts val="0"/>
              </a:spcBef>
              <a:spcAft>
                <a:spcPts val="0"/>
              </a:spcAft>
              <a:buNone/>
            </a:pPr>
            <a:r>
              <a:rPr lang="en-GB" sz="1400" b="0" i="0" u="none" strike="noStrike" cap="none">
                <a:solidFill>
                  <a:schemeClr val="lt1"/>
                </a:solidFill>
                <a:latin typeface="Quattrocento Sans"/>
                <a:ea typeface="Quattrocento Sans"/>
                <a:cs typeface="Quattrocento Sans"/>
                <a:sym typeface="Quattrocento Sans"/>
              </a:rPr>
              <a:t>Γνωρίστε τη μετάβαση σε ένα πιο κυκλικό οικονομικό μοντέλο</a:t>
            </a:r>
            <a:endParaRPr sz="14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20dbc3eadd_0_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25" name="Google Shape;125;g120dbc3eadd_0_1"/>
          <p:cNvPicPr preferRelativeResize="0"/>
          <p:nvPr/>
        </p:nvPicPr>
        <p:blipFill>
          <a:blip r:embed="rId3">
            <a:alphaModFix/>
          </a:blip>
          <a:stretch>
            <a:fillRect/>
          </a:stretch>
        </p:blipFill>
        <p:spPr>
          <a:xfrm>
            <a:off x="0" y="608308"/>
            <a:ext cx="12191999" cy="5641383"/>
          </a:xfrm>
          <a:prstGeom prst="rect">
            <a:avLst/>
          </a:prstGeom>
          <a:noFill/>
          <a:ln>
            <a:noFill/>
          </a:ln>
        </p:spPr>
      </p:pic>
      <p:pic>
        <p:nvPicPr>
          <p:cNvPr id="126" name="Google Shape;126;g120dbc3eadd_0_1"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127" name="Google Shape;127;g120dbc3eadd_0_1"/>
          <p:cNvSpPr txBox="1"/>
          <p:nvPr/>
        </p:nvSpPr>
        <p:spPr>
          <a:xfrm>
            <a:off x="4641000" y="6249700"/>
            <a:ext cx="7551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latin typeface="Calibri"/>
                <a:ea typeface="Calibri"/>
                <a:cs typeface="Calibri"/>
                <a:sym typeface="Calibri"/>
              </a:rPr>
              <a:t>Πηγή:</a:t>
            </a:r>
            <a:r>
              <a:rPr lang="en-GB" sz="1100" i="1">
                <a:solidFill>
                  <a:schemeClr val="dk1"/>
                </a:solidFill>
                <a:latin typeface="Calibri"/>
                <a:ea typeface="Calibri"/>
                <a:cs typeface="Calibri"/>
                <a:sym typeface="Calibri"/>
              </a:rPr>
              <a:t> Πηγή: Από τη γραμμική στην κυκλική οικονομία: Κυβέρνηση των Κάτω Χωρών, Θέμα</a:t>
            </a:r>
            <a:r>
              <a:rPr lang="en-GB" sz="1100" i="1">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GB" sz="1100" i="1">
                <a:solidFill>
                  <a:schemeClr val="dk1"/>
                </a:solidFill>
                <a:latin typeface="Calibri"/>
                <a:ea typeface="Calibri"/>
                <a:cs typeface="Calibri"/>
                <a:sym typeface="Calibri"/>
              </a:rPr>
              <a:t> Η κυκλική οικονομία. </a:t>
            </a:r>
            <a:endParaRPr sz="1100" i="1">
              <a:solidFill>
                <a:schemeClr val="dk1"/>
              </a:solidFill>
              <a:latin typeface="Calibri"/>
              <a:ea typeface="Calibri"/>
              <a:cs typeface="Calibri"/>
              <a:sym typeface="Calibri"/>
            </a:endParaRPr>
          </a:p>
          <a:p>
            <a:pPr marL="0" lvl="0" indent="0" algn="ctr" rtl="0">
              <a:lnSpc>
                <a:spcPct val="107916"/>
              </a:lnSpc>
              <a:spcBef>
                <a:spcPts val="0"/>
              </a:spcBef>
              <a:spcAft>
                <a:spcPts val="1200"/>
              </a:spcAft>
              <a:buClr>
                <a:schemeClr val="dk1"/>
              </a:buClr>
              <a:buSzPts val="1100"/>
              <a:buFont typeface="Arial"/>
              <a:buNone/>
            </a:pPr>
            <a:r>
              <a:rPr lang="en-GB" sz="1100" i="1">
                <a:solidFill>
                  <a:schemeClr val="dk1"/>
                </a:solidFill>
                <a:latin typeface="Calibri"/>
                <a:ea typeface="Calibri"/>
                <a:cs typeface="Calibri"/>
                <a:sym typeface="Calibri"/>
              </a:rPr>
              <a:t>(Πηγή: </a:t>
            </a:r>
            <a:r>
              <a:rPr lang="en-GB" sz="1100" i="1">
                <a:solidFill>
                  <a:srgbClr val="1155CC"/>
                </a:solidFill>
                <a:uFill>
                  <a:noFill/>
                </a:u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Κυκλική οικονομία | Κυκλική οικονομία | Government.nl </a:t>
            </a:r>
            <a:r>
              <a:rPr lang="en-GB" sz="1100" i="1">
                <a:solidFill>
                  <a:srgbClr val="1155CC"/>
                </a:solidFill>
                <a:latin typeface="Calibri"/>
                <a:ea typeface="Calibri"/>
                <a:cs typeface="Calibri"/>
                <a:sym typeface="Calibri"/>
              </a:rPr>
              <a:t>)</a:t>
            </a:r>
            <a:endParaRPr sz="11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sp>
        <p:nvSpPr>
          <p:cNvPr id="133" name="Google Shape;133;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34" name="Google Shape;134;p4"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135" name="Google Shape;135;p4"/>
          <p:cNvSpPr/>
          <p:nvPr/>
        </p:nvSpPr>
        <p:spPr>
          <a:xfrm>
            <a:off x="2293620" y="501604"/>
            <a:ext cx="7664221" cy="5899195"/>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4"/>
          <p:cNvSpPr txBox="1"/>
          <p:nvPr/>
        </p:nvSpPr>
        <p:spPr>
          <a:xfrm>
            <a:off x="2411400" y="1670875"/>
            <a:ext cx="7369200" cy="5019539"/>
          </a:xfrm>
          <a:prstGeom prst="rect">
            <a:avLst/>
          </a:prstGeom>
          <a:noFill/>
          <a:ln>
            <a:noFill/>
          </a:ln>
        </p:spPr>
        <p:txBody>
          <a:bodyPr spcFirstLastPara="1" wrap="square" lIns="91425" tIns="45700" rIns="91425" bIns="45700" anchor="t" anchorCtr="0">
            <a:spAutoFit/>
          </a:bodyPr>
          <a:lstStyle/>
          <a:p>
            <a:pPr marL="0" lvl="0" indent="0" algn="just" rtl="0">
              <a:lnSpc>
                <a:spcPct val="107916"/>
              </a:lnSpc>
              <a:spcBef>
                <a:spcPts val="1200"/>
              </a:spcBef>
              <a:spcAft>
                <a:spcPts val="0"/>
              </a:spcAft>
              <a:buSzPts val="1100"/>
              <a:buNone/>
            </a:pPr>
            <a:r>
              <a:rPr lang="en-GB" sz="1800" dirty="0">
                <a:solidFill>
                  <a:schemeClr val="dk2"/>
                </a:solidFill>
                <a:latin typeface="Calibri"/>
                <a:ea typeface="Calibri"/>
                <a:cs typeface="Calibri"/>
                <a:sym typeface="Calibri"/>
              </a:rPr>
              <a:t>  </a:t>
            </a:r>
            <a:r>
              <a:rPr lang="en-GB" sz="1800" dirty="0" err="1">
                <a:solidFill>
                  <a:schemeClr val="dk2"/>
                </a:solidFill>
                <a:latin typeface="Calibri"/>
                <a:ea typeface="Calibri"/>
                <a:cs typeface="Calibri"/>
                <a:sym typeface="Calibri"/>
              </a:rPr>
              <a:t>Έν</a:t>
            </a:r>
            <a:r>
              <a:rPr lang="en-GB" sz="1800" dirty="0">
                <a:solidFill>
                  <a:schemeClr val="dk2"/>
                </a:solidFill>
                <a:latin typeface="Calibri"/>
                <a:ea typeface="Calibri"/>
                <a:cs typeface="Calibri"/>
                <a:sym typeface="Calibri"/>
              </a:rPr>
              <a:t>α </a:t>
            </a:r>
            <a:r>
              <a:rPr lang="en-GB" sz="1800" b="1" dirty="0">
                <a:solidFill>
                  <a:schemeClr val="dk2"/>
                </a:solidFill>
                <a:latin typeface="Calibri"/>
                <a:ea typeface="Calibri"/>
                <a:cs typeface="Calibri"/>
                <a:sym typeface="Calibri"/>
              </a:rPr>
              <a:t>γραμμικό οικονομικό μοντέλο </a:t>
            </a:r>
            <a:r>
              <a:rPr lang="en-GB" sz="1800" dirty="0">
                <a:solidFill>
                  <a:schemeClr val="dk2"/>
                </a:solidFill>
                <a:latin typeface="Calibri"/>
                <a:ea typeface="Calibri"/>
                <a:cs typeface="Calibri"/>
                <a:sym typeface="Calibri"/>
              </a:rPr>
              <a:t>σημαίνει ότι οι πρώτες ύλες χρησιμοποιούνται για την παραγωγή διαφορετικών προϊόντων. Η </a:t>
            </a:r>
            <a:r>
              <a:rPr lang="en-GB" sz="1800" b="1" dirty="0" err="1">
                <a:solidFill>
                  <a:schemeClr val="dk2"/>
                </a:solidFill>
                <a:latin typeface="Calibri"/>
                <a:ea typeface="Calibri"/>
                <a:cs typeface="Calibri"/>
                <a:sym typeface="Calibri"/>
              </a:rPr>
              <a:t>εξόρυξη</a:t>
            </a:r>
            <a:r>
              <a:rPr lang="en-GB" sz="1800" b="1" dirty="0">
                <a:solidFill>
                  <a:schemeClr val="dk2"/>
                </a:solidFill>
                <a:latin typeface="Calibri"/>
                <a:ea typeface="Calibri"/>
                <a:cs typeface="Calibri"/>
                <a:sym typeface="Calibri"/>
              </a:rPr>
              <a:t> π</a:t>
            </a:r>
            <a:r>
              <a:rPr lang="en-GB" sz="1800" b="1" dirty="0" err="1">
                <a:solidFill>
                  <a:schemeClr val="dk2"/>
                </a:solidFill>
                <a:latin typeface="Calibri"/>
                <a:ea typeface="Calibri"/>
                <a:cs typeface="Calibri"/>
                <a:sym typeface="Calibri"/>
              </a:rPr>
              <a:t>όρων</a:t>
            </a:r>
            <a:r>
              <a:rPr lang="en-GB" sz="1800" b="1" dirty="0">
                <a:solidFill>
                  <a:schemeClr val="dk2"/>
                </a:solidFill>
                <a:latin typeface="Calibri"/>
                <a:ea typeface="Calibri"/>
                <a:cs typeface="Calibri"/>
                <a:sym typeface="Calibri"/>
              </a:rPr>
              <a:t> </a:t>
            </a:r>
            <a:r>
              <a:rPr lang="en-GB" sz="1800" dirty="0">
                <a:solidFill>
                  <a:schemeClr val="dk2"/>
                </a:solidFill>
                <a:latin typeface="Calibri"/>
                <a:ea typeface="Calibri"/>
                <a:cs typeface="Calibri"/>
                <a:sym typeface="Calibri"/>
              </a:rPr>
              <a:t>από </a:t>
            </a:r>
            <a:r>
              <a:rPr lang="en-GB" sz="1800" dirty="0" err="1">
                <a:solidFill>
                  <a:schemeClr val="dk2"/>
                </a:solidFill>
                <a:latin typeface="Calibri"/>
                <a:ea typeface="Calibri"/>
                <a:cs typeface="Calibri"/>
                <a:sym typeface="Calibri"/>
              </a:rPr>
              <a:t>το</a:t>
            </a:r>
            <a:r>
              <a:rPr lang="en-GB" sz="1800" dirty="0">
                <a:solidFill>
                  <a:schemeClr val="dk2"/>
                </a:solidFill>
                <a:latin typeface="Calibri"/>
                <a:ea typeface="Calibri"/>
                <a:cs typeface="Calibri"/>
                <a:sym typeface="Calibri"/>
              </a:rPr>
              <a:t> </a:t>
            </a:r>
            <a:r>
              <a:rPr lang="en-GB" sz="1800" dirty="0" err="1">
                <a:solidFill>
                  <a:schemeClr val="dk2"/>
                </a:solidFill>
                <a:latin typeface="Calibri"/>
                <a:ea typeface="Calibri"/>
                <a:cs typeface="Calibri"/>
                <a:sym typeface="Calibri"/>
              </a:rPr>
              <a:t>έδ</a:t>
            </a:r>
            <a:r>
              <a:rPr lang="en-GB" sz="1800" dirty="0">
                <a:solidFill>
                  <a:schemeClr val="dk2"/>
                </a:solidFill>
                <a:latin typeface="Calibri"/>
                <a:ea typeface="Calibri"/>
                <a:cs typeface="Calibri"/>
                <a:sym typeface="Calibri"/>
              </a:rPr>
              <a:t>αφος για την παραγωγή όλων των ειδών των νέων προϊόντων </a:t>
            </a:r>
            <a:r>
              <a:rPr lang="en-GB" sz="1800" b="1" dirty="0">
                <a:solidFill>
                  <a:schemeClr val="dk2"/>
                </a:solidFill>
                <a:latin typeface="Calibri"/>
                <a:ea typeface="Calibri"/>
                <a:cs typeface="Calibri"/>
                <a:sym typeface="Calibri"/>
              </a:rPr>
              <a:t>και στη συνέχεια η απόρριψή τους </a:t>
            </a:r>
            <a:r>
              <a:rPr lang="en-GB" sz="1800" dirty="0">
                <a:solidFill>
                  <a:schemeClr val="dk2"/>
                </a:solidFill>
                <a:latin typeface="Calibri"/>
                <a:ea typeface="Calibri"/>
                <a:cs typeface="Calibri"/>
                <a:sym typeface="Calibri"/>
              </a:rPr>
              <a:t>όταν δεν τα θέλουμε πλέον είναι ένα μοντέλο που έχουμε ονομάσει: γραμμική οικονομία. </a:t>
            </a:r>
            <a:r>
              <a:rPr lang="en-GB" sz="1800" dirty="0" err="1">
                <a:solidFill>
                  <a:schemeClr val="dk2"/>
                </a:solidFill>
                <a:latin typeface="Calibri"/>
                <a:ea typeface="Calibri"/>
                <a:cs typeface="Calibri"/>
                <a:sym typeface="Calibri"/>
              </a:rPr>
              <a:t>Αυτός</a:t>
            </a:r>
            <a:r>
              <a:rPr lang="en-GB" sz="1800" dirty="0">
                <a:solidFill>
                  <a:schemeClr val="dk2"/>
                </a:solidFill>
                <a:latin typeface="Calibri"/>
                <a:ea typeface="Calibri"/>
                <a:cs typeface="Calibri"/>
                <a:sym typeface="Calibri"/>
              </a:rPr>
              <a:t> ο </a:t>
            </a:r>
            <a:r>
              <a:rPr lang="en-GB" sz="1800" dirty="0" err="1">
                <a:solidFill>
                  <a:schemeClr val="dk2"/>
                </a:solidFill>
                <a:latin typeface="Calibri"/>
                <a:ea typeface="Calibri"/>
                <a:cs typeface="Calibri"/>
                <a:sym typeface="Calibri"/>
              </a:rPr>
              <a:t>τρό</a:t>
            </a:r>
            <a:r>
              <a:rPr lang="en-GB" sz="1800" dirty="0">
                <a:solidFill>
                  <a:schemeClr val="dk2"/>
                </a:solidFill>
                <a:latin typeface="Calibri"/>
                <a:ea typeface="Calibri"/>
                <a:cs typeface="Calibri"/>
                <a:sym typeface="Calibri"/>
              </a:rPr>
              <a:t>πος φτάνει πλέον στα όριά του και δεν λειτουργεί πλέον για το περιβάλλον, αλλά εξίσου δεν λειτουργεί ούτε για τις επιχειρήσεις ούτε για τους ανθρώπους. </a:t>
            </a:r>
            <a:endParaRPr sz="1800" dirty="0">
              <a:solidFill>
                <a:schemeClr val="dk2"/>
              </a:solidFill>
              <a:latin typeface="Calibri"/>
              <a:ea typeface="Calibri"/>
              <a:cs typeface="Calibri"/>
              <a:sym typeface="Calibri"/>
            </a:endParaRPr>
          </a:p>
          <a:p>
            <a:pPr marL="0" lvl="0" indent="0" algn="just" rtl="0">
              <a:lnSpc>
                <a:spcPct val="107916"/>
              </a:lnSpc>
              <a:spcBef>
                <a:spcPts val="1200"/>
              </a:spcBef>
              <a:spcAft>
                <a:spcPts val="0"/>
              </a:spcAft>
              <a:buClr>
                <a:schemeClr val="dk1"/>
              </a:buClr>
              <a:buSzPts val="1100"/>
              <a:buFont typeface="Arial"/>
              <a:buNone/>
            </a:pPr>
            <a:r>
              <a:rPr lang="en-GB" sz="1800" b="1" dirty="0">
                <a:solidFill>
                  <a:schemeClr val="dk2"/>
                </a:solidFill>
                <a:latin typeface="Calibri"/>
                <a:ea typeface="Calibri"/>
                <a:cs typeface="Calibri"/>
                <a:sym typeface="Calibri"/>
              </a:rPr>
              <a:t>Η </a:t>
            </a:r>
            <a:r>
              <a:rPr lang="en-GB" sz="1800" b="1" dirty="0" err="1">
                <a:solidFill>
                  <a:schemeClr val="dk2"/>
                </a:solidFill>
                <a:latin typeface="Calibri"/>
                <a:ea typeface="Calibri"/>
                <a:cs typeface="Calibri"/>
                <a:sym typeface="Calibri"/>
              </a:rPr>
              <a:t>κυκλική</a:t>
            </a:r>
            <a:r>
              <a:rPr lang="en-GB" sz="1800" b="1" dirty="0">
                <a:solidFill>
                  <a:schemeClr val="dk2"/>
                </a:solidFill>
                <a:latin typeface="Calibri"/>
                <a:ea typeface="Calibri"/>
                <a:cs typeface="Calibri"/>
                <a:sym typeface="Calibri"/>
              </a:rPr>
              <a:t> </a:t>
            </a:r>
            <a:r>
              <a:rPr lang="en-GB" sz="1800" b="1" dirty="0" err="1">
                <a:solidFill>
                  <a:schemeClr val="dk2"/>
                </a:solidFill>
                <a:latin typeface="Calibri"/>
                <a:ea typeface="Calibri"/>
                <a:cs typeface="Calibri"/>
                <a:sym typeface="Calibri"/>
              </a:rPr>
              <a:t>οικονομί</a:t>
            </a:r>
            <a:r>
              <a:rPr lang="en-GB" sz="1800" b="1" dirty="0">
                <a:solidFill>
                  <a:schemeClr val="dk2"/>
                </a:solidFill>
                <a:latin typeface="Calibri"/>
                <a:ea typeface="Calibri"/>
                <a:cs typeface="Calibri"/>
                <a:sym typeface="Calibri"/>
              </a:rPr>
              <a:t>α είναι ένας νέος τρόπος να σχεδιάζουμε, να κατασκευάζουμε και να χρησιμοποιούμε τα πράγματα στο πλαίσιο των δυνατοτήτων αναγέννησης του πλανήτη μας.</a:t>
            </a:r>
            <a:r>
              <a:rPr lang="en-GB" sz="1800" dirty="0">
                <a:solidFill>
                  <a:schemeClr val="dk2"/>
                </a:solidFill>
                <a:latin typeface="Calibri"/>
                <a:ea typeface="Calibri"/>
                <a:cs typeface="Calibri"/>
                <a:sym typeface="Calibri"/>
              </a:rPr>
              <a:t> </a:t>
            </a:r>
            <a:r>
              <a:rPr lang="en-GB" sz="1800" dirty="0" err="1">
                <a:solidFill>
                  <a:schemeClr val="dk2"/>
                </a:solidFill>
                <a:latin typeface="Calibri"/>
                <a:ea typeface="Calibri"/>
                <a:cs typeface="Calibri"/>
                <a:sym typeface="Calibri"/>
              </a:rPr>
              <a:t>Σε</a:t>
            </a:r>
            <a:r>
              <a:rPr lang="en-GB" sz="1800" dirty="0">
                <a:solidFill>
                  <a:schemeClr val="dk2"/>
                </a:solidFill>
                <a:latin typeface="Calibri"/>
                <a:ea typeface="Calibri"/>
                <a:cs typeface="Calibri"/>
                <a:sym typeface="Calibri"/>
              </a:rPr>
              <a:t> </a:t>
            </a:r>
            <a:r>
              <a:rPr lang="en-GB" sz="1800" dirty="0" err="1">
                <a:solidFill>
                  <a:schemeClr val="dk2"/>
                </a:solidFill>
                <a:latin typeface="Calibri"/>
                <a:ea typeface="Calibri"/>
                <a:cs typeface="Calibri"/>
                <a:sym typeface="Calibri"/>
              </a:rPr>
              <a:t>μι</a:t>
            </a:r>
            <a:r>
              <a:rPr lang="en-GB" sz="1800" dirty="0">
                <a:solidFill>
                  <a:schemeClr val="dk2"/>
                </a:solidFill>
                <a:latin typeface="Calibri"/>
                <a:ea typeface="Calibri"/>
                <a:cs typeface="Calibri"/>
                <a:sym typeface="Calibri"/>
              </a:rPr>
              <a:t>α κυκλική οικονομία, δεν υπάρχουν απόβλητα και τα προϊόντα και οι πρώτες ύλες (σχεδιάζονται για να) επαναχρησιμοποιούνται όσο το δυνατόν περισσότερο και εντατικά ξανά και ξανά. Τα απόβ</a:t>
            </a:r>
            <a:r>
              <a:rPr lang="en-GB" sz="1800" dirty="0" err="1">
                <a:solidFill>
                  <a:schemeClr val="dk2"/>
                </a:solidFill>
                <a:latin typeface="Calibri"/>
                <a:ea typeface="Calibri"/>
                <a:cs typeface="Calibri"/>
                <a:sym typeface="Calibri"/>
              </a:rPr>
              <a:t>λητ</a:t>
            </a:r>
            <a:r>
              <a:rPr lang="en-GB" sz="1800" dirty="0">
                <a:solidFill>
                  <a:schemeClr val="dk2"/>
                </a:solidFill>
                <a:latin typeface="Calibri"/>
                <a:ea typeface="Calibri"/>
                <a:cs typeface="Calibri"/>
                <a:sym typeface="Calibri"/>
              </a:rPr>
              <a:t>α είναι η νέα πρώτη ύλη.</a:t>
            </a:r>
            <a:endParaRPr sz="1800" i="0" u="none" strike="noStrike" cap="none" dirty="0">
              <a:solidFill>
                <a:schemeClr val="dk2"/>
              </a:solidFill>
              <a:latin typeface="Calibri"/>
              <a:ea typeface="Calibri"/>
              <a:cs typeface="Calibri"/>
              <a:sym typeface="Calibri"/>
            </a:endParaRPr>
          </a:p>
          <a:p>
            <a:pPr marL="0" marR="0" lvl="0" indent="0" algn="just" rtl="0">
              <a:spcBef>
                <a:spcPts val="1200"/>
              </a:spcBef>
              <a:spcAft>
                <a:spcPts val="0"/>
              </a:spcAft>
              <a:buClr>
                <a:schemeClr val="dk1"/>
              </a:buClr>
              <a:buSzPts val="1100"/>
              <a:buFont typeface="Calibri"/>
              <a:buNone/>
            </a:pPr>
            <a:endParaRPr sz="1800" b="0" i="0" u="none" strike="noStrike" cap="none" dirty="0">
              <a:solidFill>
                <a:schemeClr val="dk1"/>
              </a:solidFill>
              <a:latin typeface="Quattrocento Sans"/>
              <a:ea typeface="Quattrocento Sans"/>
              <a:cs typeface="Quattrocento Sans"/>
              <a:sym typeface="Quattrocento Sans"/>
            </a:endParaRPr>
          </a:p>
        </p:txBody>
      </p:sp>
      <p:pic>
        <p:nvPicPr>
          <p:cNvPr id="137" name="Google Shape;137;p4"/>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38" name="Google Shape;138;p4"/>
          <p:cNvSpPr txBox="1"/>
          <p:nvPr/>
        </p:nvSpPr>
        <p:spPr>
          <a:xfrm>
            <a:off x="2754443" y="843677"/>
            <a:ext cx="7014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29BB89"/>
                </a:solidFill>
                <a:latin typeface="Quattrocento Sans"/>
                <a:ea typeface="Quattrocento Sans"/>
                <a:cs typeface="Quattrocento Sans"/>
                <a:sym typeface="Quattrocento Sans"/>
              </a:rPr>
              <a:t>Κυκλική Οικονομία Vs Γραμμική Οικονομία</a:t>
            </a:r>
            <a:endParaRPr sz="3200" b="1">
              <a:solidFill>
                <a:srgbClr val="29BB89"/>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5"/>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sp>
        <p:nvSpPr>
          <p:cNvPr id="144" name="Google Shape;144;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5" name="Google Shape;145;p5"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146" name="Google Shape;146;p5"/>
          <p:cNvSpPr/>
          <p:nvPr/>
        </p:nvSpPr>
        <p:spPr>
          <a:xfrm>
            <a:off x="2293620" y="501604"/>
            <a:ext cx="7664221" cy="5899195"/>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5"/>
          <p:cNvSpPr txBox="1"/>
          <p:nvPr/>
        </p:nvSpPr>
        <p:spPr>
          <a:xfrm>
            <a:off x="2602074" y="760550"/>
            <a:ext cx="6980837"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1" dirty="0" err="1">
                <a:solidFill>
                  <a:srgbClr val="29BB89"/>
                </a:solidFill>
                <a:latin typeface="Quattrocento Sans"/>
                <a:ea typeface="Quattrocento Sans"/>
                <a:cs typeface="Quattrocento Sans"/>
                <a:sym typeface="Quattrocento Sans"/>
              </a:rPr>
              <a:t>Άλλες</a:t>
            </a:r>
            <a:r>
              <a:rPr lang="en-GB" sz="3000" b="1" dirty="0">
                <a:solidFill>
                  <a:srgbClr val="29BB89"/>
                </a:solidFill>
                <a:latin typeface="Quattrocento Sans"/>
                <a:ea typeface="Quattrocento Sans"/>
                <a:cs typeface="Quattrocento Sans"/>
                <a:sym typeface="Quattrocento Sans"/>
              </a:rPr>
              <a:t> π</a:t>
            </a:r>
            <a:r>
              <a:rPr lang="en-GB" sz="3000" b="1" dirty="0" err="1">
                <a:solidFill>
                  <a:srgbClr val="29BB89"/>
                </a:solidFill>
                <a:latin typeface="Quattrocento Sans"/>
                <a:ea typeface="Quattrocento Sans"/>
                <a:cs typeface="Quattrocento Sans"/>
                <a:sym typeface="Quattrocento Sans"/>
              </a:rPr>
              <a:t>εριγρ</a:t>
            </a:r>
            <a:r>
              <a:rPr lang="en-GB" sz="3000" b="1" dirty="0">
                <a:solidFill>
                  <a:srgbClr val="29BB89"/>
                </a:solidFill>
                <a:latin typeface="Quattrocento Sans"/>
                <a:ea typeface="Quattrocento Sans"/>
                <a:cs typeface="Quattrocento Sans"/>
                <a:sym typeface="Quattrocento Sans"/>
              </a:rPr>
              <a:t>αφές που χρησιμοποιούνται για την κυκλική οικονομία</a:t>
            </a:r>
            <a:endParaRPr sz="3000" b="1" dirty="0">
              <a:solidFill>
                <a:srgbClr val="29BB89"/>
              </a:solidFill>
              <a:latin typeface="Quattrocento Sans"/>
              <a:ea typeface="Quattrocento Sans"/>
              <a:cs typeface="Quattrocento Sans"/>
              <a:sym typeface="Quattrocento Sans"/>
            </a:endParaRPr>
          </a:p>
        </p:txBody>
      </p:sp>
      <p:sp>
        <p:nvSpPr>
          <p:cNvPr id="148" name="Google Shape;148;p5"/>
          <p:cNvSpPr txBox="1"/>
          <p:nvPr/>
        </p:nvSpPr>
        <p:spPr>
          <a:xfrm>
            <a:off x="2712875" y="1970973"/>
            <a:ext cx="6486300" cy="2632200"/>
          </a:xfrm>
          <a:prstGeom prst="rect">
            <a:avLst/>
          </a:prstGeom>
          <a:noFill/>
          <a:ln>
            <a:noFill/>
          </a:ln>
        </p:spPr>
        <p:txBody>
          <a:bodyPr spcFirstLastPara="1" wrap="square" lIns="91425" tIns="45700" rIns="91425" bIns="45700" anchor="t" anchorCtr="0">
            <a:spAutoFit/>
          </a:bodyPr>
          <a:lstStyle/>
          <a:p>
            <a:pPr marL="457200" marR="0" lvl="0" indent="-355600" algn="just" rtl="0">
              <a:lnSpc>
                <a:spcPct val="200000"/>
              </a:lnSpc>
              <a:spcBef>
                <a:spcPts val="800"/>
              </a:spcBef>
              <a:spcAft>
                <a:spcPts val="0"/>
              </a:spcAft>
              <a:buClr>
                <a:schemeClr val="dk2"/>
              </a:buClr>
              <a:buSzPts val="2000"/>
              <a:buChar char="●"/>
            </a:pPr>
            <a:r>
              <a:rPr lang="en-GB" sz="2000" b="1">
                <a:solidFill>
                  <a:schemeClr val="dk2"/>
                </a:solidFill>
              </a:rPr>
              <a:t>Cradle to Cradle</a:t>
            </a:r>
            <a:endParaRPr sz="2000" b="1">
              <a:solidFill>
                <a:schemeClr val="dk2"/>
              </a:solidFill>
            </a:endParaRPr>
          </a:p>
          <a:p>
            <a:pPr marL="457200" marR="0" lvl="0" indent="-355600" algn="just" rtl="0">
              <a:lnSpc>
                <a:spcPct val="200000"/>
              </a:lnSpc>
              <a:spcBef>
                <a:spcPts val="1000"/>
              </a:spcBef>
              <a:spcAft>
                <a:spcPts val="0"/>
              </a:spcAft>
              <a:buClr>
                <a:schemeClr val="dk2"/>
              </a:buClr>
              <a:buSzPts val="2000"/>
              <a:buChar char="●"/>
            </a:pPr>
            <a:r>
              <a:rPr lang="en-GB" sz="2000" b="1">
                <a:solidFill>
                  <a:schemeClr val="dk2"/>
                </a:solidFill>
              </a:rPr>
              <a:t>Βιομιμητισμός</a:t>
            </a:r>
            <a:endParaRPr sz="2000" b="1">
              <a:solidFill>
                <a:schemeClr val="dk2"/>
              </a:solidFill>
            </a:endParaRPr>
          </a:p>
          <a:p>
            <a:pPr marL="457200" marR="0" lvl="0" indent="-355600" algn="just" rtl="0">
              <a:lnSpc>
                <a:spcPct val="200000"/>
              </a:lnSpc>
              <a:spcBef>
                <a:spcPts val="1000"/>
              </a:spcBef>
              <a:spcAft>
                <a:spcPts val="0"/>
              </a:spcAft>
              <a:buClr>
                <a:schemeClr val="dk2"/>
              </a:buClr>
              <a:buSzPts val="2000"/>
              <a:buChar char="●"/>
            </a:pPr>
            <a:r>
              <a:rPr lang="en-GB" sz="2000" b="1">
                <a:solidFill>
                  <a:schemeClr val="dk2"/>
                </a:solidFill>
              </a:rPr>
              <a:t>Φυσικός καπιταλισμός</a:t>
            </a:r>
            <a:endParaRPr sz="2000" b="1">
              <a:solidFill>
                <a:schemeClr val="dk2"/>
              </a:solidFill>
            </a:endParaRPr>
          </a:p>
          <a:p>
            <a:pPr marL="457200" marR="0" lvl="0" indent="-355600" algn="just" rtl="0">
              <a:lnSpc>
                <a:spcPct val="200000"/>
              </a:lnSpc>
              <a:spcBef>
                <a:spcPts val="1000"/>
              </a:spcBef>
              <a:spcAft>
                <a:spcPts val="1000"/>
              </a:spcAft>
              <a:buClr>
                <a:schemeClr val="dk2"/>
              </a:buClr>
              <a:buSzPts val="2000"/>
              <a:buChar char="●"/>
            </a:pPr>
            <a:r>
              <a:rPr lang="en-GB" sz="2000" b="1">
                <a:solidFill>
                  <a:schemeClr val="dk2"/>
                </a:solidFill>
              </a:rPr>
              <a:t>Αναγεννητικός σχεδιασμός</a:t>
            </a:r>
            <a:endParaRPr sz="2000" b="1">
              <a:solidFill>
                <a:schemeClr val="dk2"/>
              </a:solidFill>
            </a:endParaRPr>
          </a:p>
        </p:txBody>
      </p:sp>
      <p:pic>
        <p:nvPicPr>
          <p:cNvPr id="149" name="Google Shape;149;p5"/>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120dbc3eadd_0_32"/>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155" name="Google Shape;155;g120dbc3eadd_0_32"/>
          <p:cNvSpPr txBox="1"/>
          <p:nvPr/>
        </p:nvSpPr>
        <p:spPr>
          <a:xfrm>
            <a:off x="1270616" y="1530155"/>
            <a:ext cx="5855700" cy="343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a:solidFill>
                  <a:srgbClr val="29BB89"/>
                </a:solidFill>
                <a:latin typeface="Quattrocento Sans"/>
                <a:ea typeface="Quattrocento Sans"/>
                <a:cs typeface="Quattrocento Sans"/>
                <a:sym typeface="Quattrocento Sans"/>
              </a:rPr>
              <a:t>Μειώστε τα απόβλητα</a:t>
            </a:r>
            <a:endParaRPr sz="1600" b="1" i="0" u="none" strike="noStrike" cap="none">
              <a:solidFill>
                <a:srgbClr val="29BB89"/>
              </a:solidFill>
              <a:latin typeface="Quattrocento Sans"/>
              <a:ea typeface="Quattrocento Sans"/>
              <a:cs typeface="Quattrocento Sans"/>
              <a:sym typeface="Quattrocento Sans"/>
            </a:endParaRPr>
          </a:p>
        </p:txBody>
      </p:sp>
      <p:sp>
        <p:nvSpPr>
          <p:cNvPr id="156" name="Google Shape;156;g120dbc3eadd_0_32"/>
          <p:cNvSpPr txBox="1"/>
          <p:nvPr/>
        </p:nvSpPr>
        <p:spPr>
          <a:xfrm>
            <a:off x="1270616" y="1661741"/>
            <a:ext cx="9709200" cy="903600"/>
          </a:xfrm>
          <a:prstGeom prst="rect">
            <a:avLst/>
          </a:prstGeom>
          <a:noFill/>
          <a:ln>
            <a:noFill/>
          </a:ln>
        </p:spPr>
        <p:txBody>
          <a:bodyPr spcFirstLastPara="1" wrap="square" lIns="91425" tIns="91425" rIns="91425" bIns="91425" anchor="t" anchorCtr="0">
            <a:noAutofit/>
          </a:bodyPr>
          <a:lstStyle/>
          <a:p>
            <a:pPr marL="0" lvl="0" indent="0" algn="just" rtl="0">
              <a:lnSpc>
                <a:spcPct val="107916"/>
              </a:lnSpc>
              <a:spcBef>
                <a:spcPts val="1200"/>
              </a:spcBef>
              <a:spcAft>
                <a:spcPts val="1200"/>
              </a:spcAft>
              <a:buClr>
                <a:schemeClr val="dk1"/>
              </a:buClr>
              <a:buSzPts val="1100"/>
              <a:buFont typeface="Arial"/>
              <a:buNone/>
            </a:pPr>
            <a:r>
              <a:rPr lang="en-GB" dirty="0">
                <a:solidFill>
                  <a:schemeClr val="lt1"/>
                </a:solidFill>
                <a:latin typeface="Quattrocento Sans"/>
                <a:ea typeface="Quattrocento Sans"/>
                <a:cs typeface="Quattrocento Sans"/>
                <a:sym typeface="Quattrocento Sans"/>
              </a:rPr>
              <a:t>Τα απόβ</a:t>
            </a:r>
            <a:r>
              <a:rPr lang="en-GB" dirty="0" err="1">
                <a:solidFill>
                  <a:schemeClr val="lt1"/>
                </a:solidFill>
                <a:latin typeface="Quattrocento Sans"/>
                <a:ea typeface="Quattrocento Sans"/>
                <a:cs typeface="Quattrocento Sans"/>
                <a:sym typeface="Quattrocento Sans"/>
              </a:rPr>
              <a:t>λητ</a:t>
            </a:r>
            <a:r>
              <a:rPr lang="en-GB" dirty="0">
                <a:solidFill>
                  <a:schemeClr val="lt1"/>
                </a:solidFill>
                <a:latin typeface="Quattrocento Sans"/>
                <a:ea typeface="Quattrocento Sans"/>
                <a:cs typeface="Quattrocento Sans"/>
                <a:sym typeface="Quattrocento Sans"/>
              </a:rPr>
              <a:t>α και η ρύπανση είναι αποτέλεσμα του τρόπου με τον οποίο σχεδιάζουμε τα πράγματα. Τα απόβ</a:t>
            </a:r>
            <a:r>
              <a:rPr lang="en-GB" dirty="0" err="1">
                <a:solidFill>
                  <a:schemeClr val="lt1"/>
                </a:solidFill>
                <a:latin typeface="Quattrocento Sans"/>
                <a:ea typeface="Quattrocento Sans"/>
                <a:cs typeface="Quattrocento Sans"/>
                <a:sym typeface="Quattrocento Sans"/>
              </a:rPr>
              <a:t>λητ</a:t>
            </a:r>
            <a:r>
              <a:rPr lang="en-GB" dirty="0">
                <a:solidFill>
                  <a:schemeClr val="lt1"/>
                </a:solidFill>
                <a:latin typeface="Quattrocento Sans"/>
                <a:ea typeface="Quattrocento Sans"/>
                <a:cs typeface="Quattrocento Sans"/>
                <a:sym typeface="Quattrocento Sans"/>
              </a:rPr>
              <a:t>α και η ρύπανση είναι οι συνέπειες των αποφάσεών μας στο στάδιο του σχεδιασμού. </a:t>
            </a:r>
            <a:r>
              <a:rPr lang="en-GB" dirty="0" err="1">
                <a:solidFill>
                  <a:schemeClr val="lt1"/>
                </a:solidFill>
                <a:latin typeface="Quattrocento Sans"/>
                <a:ea typeface="Quattrocento Sans"/>
                <a:cs typeface="Quattrocento Sans"/>
                <a:sym typeface="Quattrocento Sans"/>
              </a:rPr>
              <a:t>Γι</a:t>
            </a:r>
            <a:r>
              <a:rPr lang="en-GB" dirty="0">
                <a:solidFill>
                  <a:schemeClr val="lt1"/>
                </a:solidFill>
                <a:latin typeface="Quattrocento Sans"/>
                <a:ea typeface="Quattrocento Sans"/>
                <a:cs typeface="Quattrocento Sans"/>
                <a:sym typeface="Quattrocento Sans"/>
              </a:rPr>
              <a:t>' α</a:t>
            </a:r>
            <a:r>
              <a:rPr lang="en-GB" dirty="0" err="1">
                <a:solidFill>
                  <a:schemeClr val="lt1"/>
                </a:solidFill>
                <a:latin typeface="Quattrocento Sans"/>
                <a:ea typeface="Quattrocento Sans"/>
                <a:cs typeface="Quattrocento Sans"/>
                <a:sym typeface="Quattrocento Sans"/>
              </a:rPr>
              <a:t>υτό</a:t>
            </a:r>
            <a:r>
              <a:rPr lang="en-GB" dirty="0">
                <a:solidFill>
                  <a:schemeClr val="lt1"/>
                </a:solidFill>
                <a:latin typeface="Quattrocento Sans"/>
                <a:ea typeface="Quattrocento Sans"/>
                <a:cs typeface="Quattrocento Sans"/>
                <a:sym typeface="Quattrocento Sans"/>
              </a:rPr>
              <a:t>, α</a:t>
            </a:r>
            <a:r>
              <a:rPr lang="en-GB" dirty="0" err="1">
                <a:solidFill>
                  <a:schemeClr val="lt1"/>
                </a:solidFill>
                <a:latin typeface="Quattrocento Sans"/>
                <a:ea typeface="Quattrocento Sans"/>
                <a:cs typeface="Quattrocento Sans"/>
                <a:sym typeface="Quattrocento Sans"/>
              </a:rPr>
              <a:t>λλάζοντ</a:t>
            </a:r>
            <a:r>
              <a:rPr lang="en-GB" dirty="0">
                <a:solidFill>
                  <a:schemeClr val="lt1"/>
                </a:solidFill>
                <a:latin typeface="Quattrocento Sans"/>
                <a:ea typeface="Quattrocento Sans"/>
                <a:cs typeface="Quattrocento Sans"/>
                <a:sym typeface="Quattrocento Sans"/>
              </a:rPr>
              <a:t>ας τη νοοτροπία μας ώστε να θεωρούμε τα απόβλητα ως σχεδιαστικό ελάττωμα και αξιοποιώντας νέες τεχνολογίες και υλικά, μπορούμε να διασφαλίσουμε ότι τα απόβλητα και η ρύπανση δεν δημιουργούνται εξαρχής.</a:t>
            </a:r>
            <a:endParaRPr dirty="0">
              <a:solidFill>
                <a:schemeClr val="lt1"/>
              </a:solidFill>
            </a:endParaRPr>
          </a:p>
        </p:txBody>
      </p:sp>
      <p:sp>
        <p:nvSpPr>
          <p:cNvPr id="157" name="Google Shape;157;g120dbc3eadd_0_32"/>
          <p:cNvSpPr txBox="1"/>
          <p:nvPr/>
        </p:nvSpPr>
        <p:spPr>
          <a:xfrm>
            <a:off x="1308061" y="4326849"/>
            <a:ext cx="53118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dirty="0" err="1">
                <a:solidFill>
                  <a:srgbClr val="29BB89"/>
                </a:solidFill>
                <a:latin typeface="Quattrocento Sans"/>
                <a:ea typeface="Quattrocento Sans"/>
                <a:cs typeface="Quattrocento Sans"/>
                <a:sym typeface="Quattrocento Sans"/>
              </a:rPr>
              <a:t>Δημιουργί</a:t>
            </a:r>
            <a:r>
              <a:rPr lang="en-GB" sz="1600" b="1" dirty="0">
                <a:solidFill>
                  <a:srgbClr val="29BB89"/>
                </a:solidFill>
                <a:latin typeface="Quattrocento Sans"/>
                <a:ea typeface="Quattrocento Sans"/>
                <a:cs typeface="Quattrocento Sans"/>
                <a:sym typeface="Quattrocento Sans"/>
              </a:rPr>
              <a:t>α μιας πιο ανταγωνιστικής παγκοσμίως οικονομίας </a:t>
            </a:r>
            <a:endParaRPr dirty="0"/>
          </a:p>
        </p:txBody>
      </p:sp>
      <p:sp>
        <p:nvSpPr>
          <p:cNvPr id="158" name="Google Shape;158;g120dbc3eadd_0_32"/>
          <p:cNvSpPr txBox="1"/>
          <p:nvPr/>
        </p:nvSpPr>
        <p:spPr>
          <a:xfrm>
            <a:off x="1308061" y="4504028"/>
            <a:ext cx="9470100" cy="812400"/>
          </a:xfrm>
          <a:prstGeom prst="rect">
            <a:avLst/>
          </a:prstGeom>
          <a:noFill/>
          <a:ln>
            <a:noFill/>
          </a:ln>
        </p:spPr>
        <p:txBody>
          <a:bodyPr spcFirstLastPara="1" wrap="square" lIns="91425" tIns="91425" rIns="91425" bIns="91425" anchor="t" anchorCtr="0">
            <a:noAutofit/>
          </a:bodyPr>
          <a:lstStyle/>
          <a:p>
            <a:pPr marL="0" lvl="0" indent="0" algn="just" rtl="0">
              <a:lnSpc>
                <a:spcPct val="107916"/>
              </a:lnSpc>
              <a:spcBef>
                <a:spcPts val="1200"/>
              </a:spcBef>
              <a:spcAft>
                <a:spcPts val="1200"/>
              </a:spcAft>
              <a:buClr>
                <a:schemeClr val="dk1"/>
              </a:buClr>
              <a:buSzPts val="1100"/>
              <a:buFont typeface="Arial"/>
              <a:buNone/>
            </a:pPr>
            <a:r>
              <a:rPr lang="en-GB" dirty="0">
                <a:solidFill>
                  <a:schemeClr val="lt1"/>
                </a:solidFill>
                <a:latin typeface="Quattrocento Sans"/>
                <a:ea typeface="Quattrocento Sans"/>
                <a:cs typeface="Quattrocento Sans"/>
                <a:sym typeface="Quattrocento Sans"/>
              </a:rPr>
              <a:t>Η </a:t>
            </a:r>
            <a:r>
              <a:rPr lang="en-GB" dirty="0" err="1">
                <a:solidFill>
                  <a:schemeClr val="lt1"/>
                </a:solidFill>
                <a:latin typeface="Quattrocento Sans"/>
                <a:ea typeface="Quattrocento Sans"/>
                <a:cs typeface="Quattrocento Sans"/>
                <a:sym typeface="Quattrocento Sans"/>
              </a:rPr>
              <a:t>οικονομική</a:t>
            </a:r>
            <a:r>
              <a:rPr lang="en-GB" dirty="0">
                <a:solidFill>
                  <a:schemeClr val="lt1"/>
                </a:solidFill>
                <a:latin typeface="Quattrocento Sans"/>
                <a:ea typeface="Quattrocento Sans"/>
                <a:cs typeface="Quattrocento Sans"/>
                <a:sym typeface="Quattrocento Sans"/>
              </a:rPr>
              <a:t> α</a:t>
            </a:r>
            <a:r>
              <a:rPr lang="en-GB" dirty="0" err="1">
                <a:solidFill>
                  <a:schemeClr val="lt1"/>
                </a:solidFill>
                <a:latin typeface="Quattrocento Sans"/>
                <a:ea typeface="Quattrocento Sans"/>
                <a:cs typeface="Quattrocento Sans"/>
                <a:sym typeface="Quattrocento Sans"/>
              </a:rPr>
              <a:t>νά</a:t>
            </a:r>
            <a:r>
              <a:rPr lang="en-GB" dirty="0">
                <a:solidFill>
                  <a:schemeClr val="lt1"/>
                </a:solidFill>
                <a:latin typeface="Quattrocento Sans"/>
                <a:ea typeface="Quattrocento Sans"/>
                <a:cs typeface="Quattrocento Sans"/>
                <a:sym typeface="Quattrocento Sans"/>
              </a:rPr>
              <a:t>πτυξη θα επιτευχθεί κυρίως μέσω ενός συνδυασμού αυξημένων εσόδων από αναδυόμενες κυκλικές δραστηριότητες και χαμηλότερου κόστους παραγωγής μέσω της παραγωγικότερης χρήσης των εισροών.</a:t>
            </a:r>
            <a:endParaRPr sz="1600" dirty="0">
              <a:solidFill>
                <a:schemeClr val="lt1"/>
              </a:solidFill>
            </a:endParaRPr>
          </a:p>
        </p:txBody>
      </p:sp>
      <p:sp>
        <p:nvSpPr>
          <p:cNvPr id="159" name="Google Shape;159;g120dbc3eadd_0_32"/>
          <p:cNvSpPr/>
          <p:nvPr/>
        </p:nvSpPr>
        <p:spPr>
          <a:xfrm>
            <a:off x="1057424" y="1591662"/>
            <a:ext cx="185100" cy="1851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120dbc3eadd_0_32"/>
          <p:cNvSpPr/>
          <p:nvPr/>
        </p:nvSpPr>
        <p:spPr>
          <a:xfrm>
            <a:off x="1057424" y="4270879"/>
            <a:ext cx="185100" cy="185100"/>
          </a:xfrm>
          <a:prstGeom prst="ellipse">
            <a:avLst/>
          </a:prstGeom>
          <a:solidFill>
            <a:srgbClr val="DC67F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120dbc3eadd_0_32"/>
          <p:cNvSpPr/>
          <p:nvPr/>
        </p:nvSpPr>
        <p:spPr>
          <a:xfrm>
            <a:off x="0" y="6193737"/>
            <a:ext cx="2293500" cy="525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2" name="Google Shape;162;g120dbc3eadd_0_32"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163" name="Google Shape;163;g120dbc3eadd_0_32"/>
          <p:cNvPicPr preferRelativeResize="0"/>
          <p:nvPr/>
        </p:nvPicPr>
        <p:blipFill rotWithShape="1">
          <a:blip r:embed="rId5">
            <a:alphaModFix/>
          </a:blip>
          <a:srcRect/>
          <a:stretch/>
        </p:blipFill>
        <p:spPr>
          <a:xfrm>
            <a:off x="11541231" y="108086"/>
            <a:ext cx="495922" cy="495922"/>
          </a:xfrm>
          <a:prstGeom prst="rect">
            <a:avLst/>
          </a:prstGeom>
          <a:noFill/>
          <a:ln>
            <a:noFill/>
          </a:ln>
        </p:spPr>
      </p:pic>
      <p:sp>
        <p:nvSpPr>
          <p:cNvPr id="164" name="Google Shape;164;g120dbc3eadd_0_32"/>
          <p:cNvSpPr txBox="1"/>
          <p:nvPr/>
        </p:nvSpPr>
        <p:spPr>
          <a:xfrm>
            <a:off x="911430" y="501668"/>
            <a:ext cx="9508800" cy="66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a:solidFill>
                  <a:srgbClr val="29BB89"/>
                </a:solidFill>
                <a:latin typeface="Quattrocento Sans"/>
                <a:ea typeface="Quattrocento Sans"/>
                <a:cs typeface="Quattrocento Sans"/>
                <a:sym typeface="Quattrocento Sans"/>
              </a:rPr>
              <a:t>Οφέλη της κυκλικής οικονομίας</a:t>
            </a:r>
            <a:endParaRPr sz="3600" b="1" i="0" u="none" strike="noStrike" cap="none">
              <a:solidFill>
                <a:srgbClr val="29BB89"/>
              </a:solidFill>
              <a:latin typeface="Quattrocento Sans"/>
              <a:ea typeface="Quattrocento Sans"/>
              <a:cs typeface="Quattrocento Sans"/>
              <a:sym typeface="Quattrocento Sans"/>
            </a:endParaRPr>
          </a:p>
        </p:txBody>
      </p:sp>
      <p:sp>
        <p:nvSpPr>
          <p:cNvPr id="165" name="Google Shape;165;g120dbc3eadd_0_32"/>
          <p:cNvSpPr txBox="1"/>
          <p:nvPr/>
        </p:nvSpPr>
        <p:spPr>
          <a:xfrm>
            <a:off x="1308061" y="2853560"/>
            <a:ext cx="53118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a:solidFill>
                  <a:srgbClr val="29BB89"/>
                </a:solidFill>
                <a:latin typeface="Quattrocento Sans"/>
                <a:ea typeface="Quattrocento Sans"/>
                <a:cs typeface="Quattrocento Sans"/>
                <a:sym typeface="Quattrocento Sans"/>
              </a:rPr>
              <a:t>Μεγαλύτερη παραγωγικότητα πόρων</a:t>
            </a:r>
            <a:endParaRPr sz="1600" b="1" i="0" u="none" strike="noStrike" cap="none">
              <a:solidFill>
                <a:srgbClr val="29BB89"/>
              </a:solidFill>
              <a:latin typeface="Quattrocento Sans"/>
              <a:ea typeface="Quattrocento Sans"/>
              <a:cs typeface="Quattrocento Sans"/>
              <a:sym typeface="Quattrocento Sans"/>
            </a:endParaRPr>
          </a:p>
        </p:txBody>
      </p:sp>
      <p:sp>
        <p:nvSpPr>
          <p:cNvPr id="166" name="Google Shape;166;g120dbc3eadd_0_32"/>
          <p:cNvSpPr/>
          <p:nvPr/>
        </p:nvSpPr>
        <p:spPr>
          <a:xfrm>
            <a:off x="1057424" y="2961181"/>
            <a:ext cx="185100" cy="185100"/>
          </a:xfrm>
          <a:prstGeom prst="ellipse">
            <a:avLst/>
          </a:prstGeom>
          <a:solidFill>
            <a:srgbClr val="DC67F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120dbc3eadd_0_32"/>
          <p:cNvSpPr txBox="1"/>
          <p:nvPr/>
        </p:nvSpPr>
        <p:spPr>
          <a:xfrm>
            <a:off x="1308061" y="3009150"/>
            <a:ext cx="9470100" cy="839700"/>
          </a:xfrm>
          <a:prstGeom prst="rect">
            <a:avLst/>
          </a:prstGeom>
          <a:noFill/>
          <a:ln>
            <a:noFill/>
          </a:ln>
        </p:spPr>
        <p:txBody>
          <a:bodyPr spcFirstLastPara="1" wrap="square" lIns="91425" tIns="91425" rIns="91425" bIns="91425" anchor="t" anchorCtr="0">
            <a:noAutofit/>
          </a:bodyPr>
          <a:lstStyle/>
          <a:p>
            <a:pPr marL="0" lvl="0" indent="0" algn="just" rtl="0">
              <a:lnSpc>
                <a:spcPct val="107916"/>
              </a:lnSpc>
              <a:spcBef>
                <a:spcPts val="1200"/>
              </a:spcBef>
              <a:spcAft>
                <a:spcPts val="1200"/>
              </a:spcAft>
              <a:buClr>
                <a:schemeClr val="dk1"/>
              </a:buClr>
              <a:buSzPts val="1100"/>
              <a:buFont typeface="Arial"/>
              <a:buNone/>
            </a:pPr>
            <a:r>
              <a:rPr lang="en-GB" dirty="0" err="1">
                <a:solidFill>
                  <a:schemeClr val="lt1"/>
                </a:solidFill>
                <a:latin typeface="Quattrocento Sans"/>
                <a:ea typeface="Quattrocento Sans"/>
                <a:cs typeface="Quattrocento Sans"/>
                <a:sym typeface="Quattrocento Sans"/>
              </a:rPr>
              <a:t>Είν</a:t>
            </a:r>
            <a:r>
              <a:rPr lang="en-GB" dirty="0">
                <a:solidFill>
                  <a:schemeClr val="lt1"/>
                </a:solidFill>
                <a:latin typeface="Quattrocento Sans"/>
                <a:ea typeface="Quattrocento Sans"/>
                <a:cs typeface="Quattrocento Sans"/>
                <a:sym typeface="Quattrocento Sans"/>
              </a:rPr>
              <a:t>αι σαφές: δεν μπορούμε να συνεχίσουμε να σπαταλάμε πόρους. Τα </a:t>
            </a:r>
            <a:r>
              <a:rPr lang="en-GB" dirty="0" err="1">
                <a:solidFill>
                  <a:schemeClr val="lt1"/>
                </a:solidFill>
                <a:latin typeface="Quattrocento Sans"/>
                <a:ea typeface="Quattrocento Sans"/>
                <a:cs typeface="Quattrocento Sans"/>
                <a:sym typeface="Quattrocento Sans"/>
              </a:rPr>
              <a:t>υλικά</a:t>
            </a:r>
            <a:r>
              <a:rPr lang="en-GB" dirty="0">
                <a:solidFill>
                  <a:schemeClr val="lt1"/>
                </a:solidFill>
                <a:latin typeface="Quattrocento Sans"/>
                <a:ea typeface="Quattrocento Sans"/>
                <a:cs typeface="Quattrocento Sans"/>
                <a:sym typeface="Quattrocento Sans"/>
              </a:rPr>
              <a:t> και τα π</a:t>
            </a:r>
            <a:r>
              <a:rPr lang="en-GB" dirty="0" err="1">
                <a:solidFill>
                  <a:schemeClr val="lt1"/>
                </a:solidFill>
                <a:latin typeface="Quattrocento Sans"/>
                <a:ea typeface="Quattrocento Sans"/>
                <a:cs typeface="Quattrocento Sans"/>
                <a:sym typeface="Quattrocento Sans"/>
              </a:rPr>
              <a:t>ροϊόντ</a:t>
            </a:r>
            <a:r>
              <a:rPr lang="en-GB" dirty="0">
                <a:solidFill>
                  <a:schemeClr val="lt1"/>
                </a:solidFill>
                <a:latin typeface="Quattrocento Sans"/>
                <a:ea typeface="Quattrocento Sans"/>
                <a:cs typeface="Quattrocento Sans"/>
                <a:sym typeface="Quattrocento Sans"/>
              </a:rPr>
              <a:t>α πρέπει να παραμείνουν στην οικονομία. Θα π</a:t>
            </a:r>
            <a:r>
              <a:rPr lang="en-GB" dirty="0" err="1">
                <a:solidFill>
                  <a:schemeClr val="lt1"/>
                </a:solidFill>
                <a:latin typeface="Quattrocento Sans"/>
                <a:ea typeface="Quattrocento Sans"/>
                <a:cs typeface="Quattrocento Sans"/>
                <a:sym typeface="Quattrocento Sans"/>
              </a:rPr>
              <a:t>ρέ</a:t>
            </a:r>
            <a:r>
              <a:rPr lang="en-GB" dirty="0">
                <a:solidFill>
                  <a:schemeClr val="lt1"/>
                </a:solidFill>
                <a:latin typeface="Quattrocento Sans"/>
                <a:ea typeface="Quattrocento Sans"/>
                <a:cs typeface="Quattrocento Sans"/>
                <a:sym typeface="Quattrocento Sans"/>
              </a:rPr>
              <a:t>πει να επικεντρωθούμε στο σχεδιασμό προϊόντων και εξαρτημάτων που μπορούν να επαναχρησιμοποιηθούν, να επισκευαστούν και να ανακατασκευαστούν αργότερα</a:t>
            </a:r>
            <a:endParaRPr sz="1600" dirty="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120dbc3eadd_0_71"/>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173" name="Google Shape;173;g120dbc3eadd_0_71"/>
          <p:cNvSpPr txBox="1"/>
          <p:nvPr/>
        </p:nvSpPr>
        <p:spPr>
          <a:xfrm>
            <a:off x="1308042" y="1728374"/>
            <a:ext cx="5855700" cy="343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dirty="0">
                <a:solidFill>
                  <a:srgbClr val="29BB89"/>
                </a:solidFill>
                <a:latin typeface="Quattrocento Sans"/>
                <a:ea typeface="Quattrocento Sans"/>
                <a:cs typeface="Quattrocento Sans"/>
                <a:sym typeface="Quattrocento Sans"/>
              </a:rPr>
              <a:t>Κα</a:t>
            </a:r>
            <a:r>
              <a:rPr lang="en-GB" sz="1600" b="1" dirty="0" err="1">
                <a:solidFill>
                  <a:srgbClr val="29BB89"/>
                </a:solidFill>
                <a:latin typeface="Quattrocento Sans"/>
                <a:ea typeface="Quattrocento Sans"/>
                <a:cs typeface="Quattrocento Sans"/>
                <a:sym typeface="Quattrocento Sans"/>
              </a:rPr>
              <a:t>λύτερη</a:t>
            </a:r>
            <a:r>
              <a:rPr lang="en-GB" sz="1600" b="1" dirty="0">
                <a:solidFill>
                  <a:srgbClr val="29BB89"/>
                </a:solidFill>
                <a:latin typeface="Quattrocento Sans"/>
                <a:ea typeface="Quattrocento Sans"/>
                <a:cs typeface="Quattrocento Sans"/>
                <a:sym typeface="Quattrocento Sans"/>
              </a:rPr>
              <a:t> α</a:t>
            </a:r>
            <a:r>
              <a:rPr lang="en-GB" sz="1600" b="1" dirty="0" err="1">
                <a:solidFill>
                  <a:srgbClr val="29BB89"/>
                </a:solidFill>
                <a:latin typeface="Quattrocento Sans"/>
                <a:ea typeface="Quattrocento Sans"/>
                <a:cs typeface="Quattrocento Sans"/>
                <a:sym typeface="Quattrocento Sans"/>
              </a:rPr>
              <a:t>ντιμετώ</a:t>
            </a:r>
            <a:r>
              <a:rPr lang="en-GB" sz="1600" b="1" dirty="0">
                <a:solidFill>
                  <a:srgbClr val="29BB89"/>
                </a:solidFill>
                <a:latin typeface="Quattrocento Sans"/>
                <a:ea typeface="Quattrocento Sans"/>
                <a:cs typeface="Quattrocento Sans"/>
                <a:sym typeface="Quattrocento Sans"/>
              </a:rPr>
              <a:t>πιση των ζητημάτων ασφάλειας / έλλειψης πόρων</a:t>
            </a:r>
            <a:endParaRPr dirty="0"/>
          </a:p>
        </p:txBody>
      </p:sp>
      <p:sp>
        <p:nvSpPr>
          <p:cNvPr id="174" name="Google Shape;174;g120dbc3eadd_0_71"/>
          <p:cNvSpPr txBox="1"/>
          <p:nvPr/>
        </p:nvSpPr>
        <p:spPr>
          <a:xfrm>
            <a:off x="1308060" y="1905125"/>
            <a:ext cx="9470100" cy="633000"/>
          </a:xfrm>
          <a:prstGeom prst="rect">
            <a:avLst/>
          </a:prstGeom>
          <a:noFill/>
          <a:ln>
            <a:noFill/>
          </a:ln>
        </p:spPr>
        <p:txBody>
          <a:bodyPr spcFirstLastPara="1" wrap="square" lIns="91425" tIns="91425" rIns="91425" bIns="91425" anchor="t" anchorCtr="0">
            <a:noAutofit/>
          </a:bodyPr>
          <a:lstStyle/>
          <a:p>
            <a:pPr marL="0" lvl="0" indent="0" algn="just" rtl="0">
              <a:lnSpc>
                <a:spcPct val="107916"/>
              </a:lnSpc>
              <a:spcBef>
                <a:spcPts val="1200"/>
              </a:spcBef>
              <a:spcAft>
                <a:spcPts val="1200"/>
              </a:spcAft>
              <a:buClr>
                <a:schemeClr val="dk1"/>
              </a:buClr>
              <a:buSzPts val="1100"/>
              <a:buFont typeface="Arial"/>
              <a:buNone/>
            </a:pPr>
            <a:r>
              <a:rPr lang="en-GB">
                <a:solidFill>
                  <a:schemeClr val="lt1"/>
                </a:solidFill>
                <a:latin typeface="Quattrocento Sans"/>
                <a:ea typeface="Quattrocento Sans"/>
                <a:cs typeface="Quattrocento Sans"/>
                <a:sym typeface="Quattrocento Sans"/>
              </a:rPr>
              <a:t>Η φιλοδοξία να αντικαταστήσουμε τα γραμμικά προϊόντα και συστήματα με κυκλικά αποτελεί μια τεράστια δημιουργική ευκαιρία. Τα οφέλη μιας πιο καινοτόμου οικονομίας περιλαμβάνουν υψηλότερους ρυθμούς τεχνολογικής ανάπτυξης, βελτιωμένα υλικά, εργασία, ενεργειακή απόδοση και περισσότερες ευκαιρίες κέρδους για τις επιχειρήσεις.</a:t>
            </a:r>
            <a:endParaRPr sz="1600">
              <a:solidFill>
                <a:schemeClr val="lt1"/>
              </a:solidFill>
            </a:endParaRPr>
          </a:p>
        </p:txBody>
      </p:sp>
      <p:sp>
        <p:nvSpPr>
          <p:cNvPr id="175" name="Google Shape;175;g120dbc3eadd_0_71"/>
          <p:cNvSpPr/>
          <p:nvPr/>
        </p:nvSpPr>
        <p:spPr>
          <a:xfrm>
            <a:off x="1057424" y="1591662"/>
            <a:ext cx="185100" cy="1851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120dbc3eadd_0_71"/>
          <p:cNvSpPr/>
          <p:nvPr/>
        </p:nvSpPr>
        <p:spPr>
          <a:xfrm>
            <a:off x="0" y="6193737"/>
            <a:ext cx="2293500" cy="525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7" name="Google Shape;177;g120dbc3eadd_0_71"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178" name="Google Shape;178;g120dbc3eadd_0_71"/>
          <p:cNvPicPr preferRelativeResize="0"/>
          <p:nvPr/>
        </p:nvPicPr>
        <p:blipFill rotWithShape="1">
          <a:blip r:embed="rId5">
            <a:alphaModFix/>
          </a:blip>
          <a:srcRect/>
          <a:stretch/>
        </p:blipFill>
        <p:spPr>
          <a:xfrm>
            <a:off x="11541231" y="108086"/>
            <a:ext cx="495922" cy="495922"/>
          </a:xfrm>
          <a:prstGeom prst="rect">
            <a:avLst/>
          </a:prstGeom>
          <a:noFill/>
          <a:ln>
            <a:noFill/>
          </a:ln>
        </p:spPr>
      </p:pic>
      <p:sp>
        <p:nvSpPr>
          <p:cNvPr id="179" name="Google Shape;179;g120dbc3eadd_0_71"/>
          <p:cNvSpPr txBox="1"/>
          <p:nvPr/>
        </p:nvSpPr>
        <p:spPr>
          <a:xfrm>
            <a:off x="911430" y="501668"/>
            <a:ext cx="10629900" cy="66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a:solidFill>
                  <a:srgbClr val="29BB89"/>
                </a:solidFill>
                <a:latin typeface="Quattrocento Sans"/>
                <a:ea typeface="Quattrocento Sans"/>
                <a:cs typeface="Quattrocento Sans"/>
                <a:sym typeface="Quattrocento Sans"/>
              </a:rPr>
              <a:t>Οφέλη της κυκλικής οικονομίας </a:t>
            </a:r>
            <a:r>
              <a:rPr lang="en-GB" sz="3600" b="1" i="0" u="none" strike="noStrike" cap="none">
                <a:solidFill>
                  <a:srgbClr val="29BB89"/>
                </a:solidFill>
                <a:latin typeface="Quattrocento Sans"/>
                <a:ea typeface="Quattrocento Sans"/>
                <a:cs typeface="Quattrocento Sans"/>
                <a:sym typeface="Quattrocento Sans"/>
              </a:rPr>
              <a:t>(συνέχεια)</a:t>
            </a:r>
            <a:endParaRPr sz="3600" b="1" i="0" u="none" strike="noStrike" cap="none">
              <a:solidFill>
                <a:srgbClr val="29BB89"/>
              </a:solidFill>
              <a:latin typeface="Quattrocento Sans"/>
              <a:ea typeface="Quattrocento Sans"/>
              <a:cs typeface="Quattrocento Sans"/>
              <a:sym typeface="Quattrocento Sans"/>
            </a:endParaRPr>
          </a:p>
        </p:txBody>
      </p:sp>
      <p:sp>
        <p:nvSpPr>
          <p:cNvPr id="180" name="Google Shape;180;g120dbc3eadd_0_71"/>
          <p:cNvSpPr txBox="1"/>
          <p:nvPr/>
        </p:nvSpPr>
        <p:spPr>
          <a:xfrm>
            <a:off x="1308042" y="3034525"/>
            <a:ext cx="93489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a:solidFill>
                  <a:srgbClr val="29BB89"/>
                </a:solidFill>
                <a:latin typeface="Quattrocento Sans"/>
                <a:ea typeface="Quattrocento Sans"/>
                <a:cs typeface="Quattrocento Sans"/>
                <a:sym typeface="Quattrocento Sans"/>
              </a:rPr>
              <a:t>Μείωση των περιβαλλοντικών επιπτώσεων της παραγωγής και της κατανάλωσής μας σε όλο τον κόσμο</a:t>
            </a:r>
            <a:endParaRPr/>
          </a:p>
        </p:txBody>
      </p:sp>
      <p:sp>
        <p:nvSpPr>
          <p:cNvPr id="181" name="Google Shape;181;g120dbc3eadd_0_71"/>
          <p:cNvSpPr/>
          <p:nvPr/>
        </p:nvSpPr>
        <p:spPr>
          <a:xfrm>
            <a:off x="1057424" y="3142156"/>
            <a:ext cx="185100" cy="185100"/>
          </a:xfrm>
          <a:prstGeom prst="ellipse">
            <a:avLst/>
          </a:prstGeom>
          <a:solidFill>
            <a:srgbClr val="DC67F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g120dbc3eadd_0_71"/>
          <p:cNvSpPr txBox="1"/>
          <p:nvPr/>
        </p:nvSpPr>
        <p:spPr>
          <a:xfrm>
            <a:off x="1308042" y="3277707"/>
            <a:ext cx="9470100" cy="839700"/>
          </a:xfrm>
          <a:prstGeom prst="rect">
            <a:avLst/>
          </a:prstGeom>
          <a:noFill/>
          <a:ln>
            <a:noFill/>
          </a:ln>
        </p:spPr>
        <p:txBody>
          <a:bodyPr spcFirstLastPara="1" wrap="square" lIns="91425" tIns="91425" rIns="91425" bIns="91425" anchor="t" anchorCtr="0">
            <a:noAutofit/>
          </a:bodyPr>
          <a:lstStyle/>
          <a:p>
            <a:pPr marL="0" lvl="0" indent="0" algn="just" rtl="0">
              <a:lnSpc>
                <a:spcPct val="107916"/>
              </a:lnSpc>
              <a:spcBef>
                <a:spcPts val="1200"/>
              </a:spcBef>
              <a:spcAft>
                <a:spcPts val="0"/>
              </a:spcAft>
              <a:buClr>
                <a:schemeClr val="dk1"/>
              </a:buClr>
              <a:buSzPts val="1100"/>
              <a:buFont typeface="Arial"/>
              <a:buNone/>
            </a:pPr>
            <a:r>
              <a:rPr lang="en-GB" dirty="0" err="1">
                <a:solidFill>
                  <a:schemeClr val="lt1"/>
                </a:solidFill>
                <a:latin typeface="Quattrocento Sans"/>
                <a:ea typeface="Quattrocento Sans"/>
                <a:cs typeface="Quattrocento Sans"/>
                <a:sym typeface="Quattrocento Sans"/>
              </a:rPr>
              <a:t>Τι</a:t>
            </a:r>
            <a:r>
              <a:rPr lang="en-GB" dirty="0">
                <a:solidFill>
                  <a:schemeClr val="lt1"/>
                </a:solidFill>
                <a:latin typeface="Quattrocento Sans"/>
                <a:ea typeface="Quattrocento Sans"/>
                <a:cs typeface="Quattrocento Sans"/>
                <a:sym typeface="Quattrocento Sans"/>
              </a:rPr>
              <a:t> θα </a:t>
            </a:r>
            <a:r>
              <a:rPr lang="en-GB" dirty="0" err="1">
                <a:solidFill>
                  <a:schemeClr val="lt1"/>
                </a:solidFill>
                <a:latin typeface="Quattrocento Sans"/>
                <a:ea typeface="Quattrocento Sans"/>
                <a:cs typeface="Quattrocento Sans"/>
                <a:sym typeface="Quattrocento Sans"/>
              </a:rPr>
              <a:t>γινότ</a:t>
            </a:r>
            <a:r>
              <a:rPr lang="en-GB" dirty="0">
                <a:solidFill>
                  <a:schemeClr val="lt1"/>
                </a:solidFill>
                <a:latin typeface="Quattrocento Sans"/>
                <a:ea typeface="Quattrocento Sans"/>
                <a:cs typeface="Quattrocento Sans"/>
                <a:sym typeface="Quattrocento Sans"/>
              </a:rPr>
              <a:t>αν αν μπορούσαμε όχι μόνο να προστατεύσουμε αλλά και να βελτιώσουμε ενεργά το περιβάλλον; Στη φύση δεν υπάρχει η έννοια των αποβλήτων. Τα π</a:t>
            </a:r>
            <a:r>
              <a:rPr lang="en-GB" dirty="0" err="1">
                <a:solidFill>
                  <a:schemeClr val="lt1"/>
                </a:solidFill>
                <a:latin typeface="Quattrocento Sans"/>
                <a:ea typeface="Quattrocento Sans"/>
                <a:cs typeface="Quattrocento Sans"/>
                <a:sym typeface="Quattrocento Sans"/>
              </a:rPr>
              <a:t>άντ</a:t>
            </a:r>
            <a:r>
              <a:rPr lang="en-GB" dirty="0">
                <a:solidFill>
                  <a:schemeClr val="lt1"/>
                </a:solidFill>
                <a:latin typeface="Quattrocento Sans"/>
                <a:ea typeface="Quattrocento Sans"/>
                <a:cs typeface="Quattrocento Sans"/>
                <a:sym typeface="Quattrocento Sans"/>
              </a:rPr>
              <a:t>α αποτελούν τροφή για κάτι άλλο - ένα φύλλο που πέφτει από ένα δέντρο τροφοδοτεί το δάσος. </a:t>
            </a:r>
            <a:r>
              <a:rPr lang="en-GB" dirty="0" err="1">
                <a:solidFill>
                  <a:schemeClr val="lt1"/>
                </a:solidFill>
                <a:latin typeface="Quattrocento Sans"/>
                <a:ea typeface="Quattrocento Sans"/>
                <a:cs typeface="Quattrocento Sans"/>
                <a:sym typeface="Quattrocento Sans"/>
              </a:rPr>
              <a:t>Έτσι</a:t>
            </a:r>
            <a:r>
              <a:rPr lang="en-GB" dirty="0">
                <a:solidFill>
                  <a:schemeClr val="lt1"/>
                </a:solidFill>
                <a:latin typeface="Quattrocento Sans"/>
                <a:ea typeface="Quattrocento Sans"/>
                <a:cs typeface="Quattrocento Sans"/>
                <a:sym typeface="Quattrocento Sans"/>
              </a:rPr>
              <a:t>, α</a:t>
            </a:r>
            <a:r>
              <a:rPr lang="en-GB" dirty="0" err="1">
                <a:solidFill>
                  <a:schemeClr val="lt1"/>
                </a:solidFill>
                <a:latin typeface="Quattrocento Sans"/>
                <a:ea typeface="Quattrocento Sans"/>
                <a:cs typeface="Quattrocento Sans"/>
                <a:sym typeface="Quattrocento Sans"/>
              </a:rPr>
              <a:t>ντί</a:t>
            </a:r>
            <a:r>
              <a:rPr lang="en-GB" dirty="0">
                <a:solidFill>
                  <a:schemeClr val="lt1"/>
                </a:solidFill>
                <a:latin typeface="Quattrocento Sans"/>
                <a:ea typeface="Quattrocento Sans"/>
                <a:cs typeface="Quattrocento Sans"/>
                <a:sym typeface="Quattrocento Sans"/>
              </a:rPr>
              <a:t> να </a:t>
            </a:r>
            <a:r>
              <a:rPr lang="en-GB" dirty="0" err="1">
                <a:solidFill>
                  <a:schemeClr val="lt1"/>
                </a:solidFill>
                <a:latin typeface="Quattrocento Sans"/>
                <a:ea typeface="Quattrocento Sans"/>
                <a:cs typeface="Quattrocento Sans"/>
                <a:sym typeface="Quattrocento Sans"/>
              </a:rPr>
              <a:t>κάνουμε</a:t>
            </a:r>
            <a:r>
              <a:rPr lang="en-GB" dirty="0">
                <a:solidFill>
                  <a:schemeClr val="lt1"/>
                </a:solidFill>
                <a:latin typeface="Quattrocento Sans"/>
                <a:ea typeface="Quattrocento Sans"/>
                <a:cs typeface="Quattrocento Sans"/>
                <a:sym typeface="Quattrocento Sans"/>
              </a:rPr>
              <a:t> απ</a:t>
            </a:r>
            <a:r>
              <a:rPr lang="en-GB" dirty="0" err="1">
                <a:solidFill>
                  <a:schemeClr val="lt1"/>
                </a:solidFill>
                <a:latin typeface="Quattrocento Sans"/>
                <a:ea typeface="Quattrocento Sans"/>
                <a:cs typeface="Quattrocento Sans"/>
                <a:sym typeface="Quattrocento Sans"/>
              </a:rPr>
              <a:t>λώς</a:t>
            </a:r>
            <a:r>
              <a:rPr lang="en-GB" dirty="0">
                <a:solidFill>
                  <a:schemeClr val="lt1"/>
                </a:solidFill>
                <a:latin typeface="Quattrocento Sans"/>
                <a:ea typeface="Quattrocento Sans"/>
                <a:cs typeface="Quattrocento Sans"/>
                <a:sym typeface="Quattrocento Sans"/>
              </a:rPr>
              <a:t> </a:t>
            </a:r>
            <a:r>
              <a:rPr lang="en-GB" dirty="0" err="1">
                <a:solidFill>
                  <a:schemeClr val="lt1"/>
                </a:solidFill>
                <a:latin typeface="Quattrocento Sans"/>
                <a:ea typeface="Quattrocento Sans"/>
                <a:cs typeface="Quattrocento Sans"/>
                <a:sym typeface="Quattrocento Sans"/>
              </a:rPr>
              <a:t>λιγότερο</a:t>
            </a:r>
            <a:r>
              <a:rPr lang="en-GB" dirty="0">
                <a:solidFill>
                  <a:schemeClr val="lt1"/>
                </a:solidFill>
                <a:latin typeface="Quattrocento Sans"/>
                <a:ea typeface="Quattrocento Sans"/>
                <a:cs typeface="Quattrocento Sans"/>
                <a:sym typeface="Quattrocento Sans"/>
              </a:rPr>
              <a:t> κα</a:t>
            </a:r>
            <a:r>
              <a:rPr lang="en-GB" dirty="0" err="1">
                <a:solidFill>
                  <a:schemeClr val="lt1"/>
                </a:solidFill>
                <a:latin typeface="Quattrocento Sans"/>
                <a:ea typeface="Quattrocento Sans"/>
                <a:cs typeface="Quattrocento Sans"/>
                <a:sym typeface="Quattrocento Sans"/>
              </a:rPr>
              <a:t>κό</a:t>
            </a:r>
            <a:r>
              <a:rPr lang="en-GB" dirty="0">
                <a:solidFill>
                  <a:schemeClr val="lt1"/>
                </a:solidFill>
                <a:latin typeface="Quattrocento Sans"/>
                <a:ea typeface="Quattrocento Sans"/>
                <a:cs typeface="Quattrocento Sans"/>
                <a:sym typeface="Quattrocento Sans"/>
              </a:rPr>
              <a:t>, θα π</a:t>
            </a:r>
            <a:r>
              <a:rPr lang="en-GB" dirty="0" err="1">
                <a:solidFill>
                  <a:schemeClr val="lt1"/>
                </a:solidFill>
                <a:latin typeface="Quattrocento Sans"/>
                <a:ea typeface="Quattrocento Sans"/>
                <a:cs typeface="Quattrocento Sans"/>
                <a:sym typeface="Quattrocento Sans"/>
              </a:rPr>
              <a:t>ρέ</a:t>
            </a:r>
            <a:r>
              <a:rPr lang="en-GB" dirty="0">
                <a:solidFill>
                  <a:schemeClr val="lt1"/>
                </a:solidFill>
                <a:latin typeface="Quattrocento Sans"/>
                <a:ea typeface="Quattrocento Sans"/>
                <a:cs typeface="Quattrocento Sans"/>
                <a:sym typeface="Quattrocento Sans"/>
              </a:rPr>
              <a:t>πει να επιδιώκουμε να κάνουμε και καλό. Μπ</a:t>
            </a:r>
            <a:r>
              <a:rPr lang="en-GB" dirty="0" err="1">
                <a:solidFill>
                  <a:schemeClr val="lt1"/>
                </a:solidFill>
                <a:latin typeface="Quattrocento Sans"/>
                <a:ea typeface="Quattrocento Sans"/>
                <a:cs typeface="Quattrocento Sans"/>
                <a:sym typeface="Quattrocento Sans"/>
              </a:rPr>
              <a:t>ορούμε</a:t>
            </a:r>
            <a:r>
              <a:rPr lang="en-GB" dirty="0">
                <a:solidFill>
                  <a:schemeClr val="lt1"/>
                </a:solidFill>
                <a:latin typeface="Quattrocento Sans"/>
                <a:ea typeface="Quattrocento Sans"/>
                <a:cs typeface="Quattrocento Sans"/>
                <a:sym typeface="Quattrocento Sans"/>
              </a:rPr>
              <a:t> να </a:t>
            </a:r>
            <a:r>
              <a:rPr lang="en-GB" dirty="0" err="1">
                <a:solidFill>
                  <a:schemeClr val="lt1"/>
                </a:solidFill>
                <a:latin typeface="Quattrocento Sans"/>
                <a:ea typeface="Quattrocento Sans"/>
                <a:cs typeface="Quattrocento Sans"/>
                <a:sym typeface="Quattrocento Sans"/>
              </a:rPr>
              <a:t>ενισχύσουμε</a:t>
            </a:r>
            <a:r>
              <a:rPr lang="en-GB" dirty="0">
                <a:solidFill>
                  <a:schemeClr val="lt1"/>
                </a:solidFill>
                <a:latin typeface="Quattrocento Sans"/>
                <a:ea typeface="Quattrocento Sans"/>
                <a:cs typeface="Quattrocento Sans"/>
                <a:sym typeface="Quattrocento Sans"/>
              </a:rPr>
              <a:t> </a:t>
            </a:r>
            <a:r>
              <a:rPr lang="en-GB" dirty="0" err="1">
                <a:solidFill>
                  <a:schemeClr val="lt1"/>
                </a:solidFill>
                <a:latin typeface="Quattrocento Sans"/>
                <a:ea typeface="Quattrocento Sans"/>
                <a:cs typeface="Quattrocento Sans"/>
                <a:sym typeface="Quattrocento Sans"/>
              </a:rPr>
              <a:t>τους</a:t>
            </a:r>
            <a:r>
              <a:rPr lang="en-GB" dirty="0">
                <a:solidFill>
                  <a:schemeClr val="lt1"/>
                </a:solidFill>
                <a:latin typeface="Quattrocento Sans"/>
                <a:ea typeface="Quattrocento Sans"/>
                <a:cs typeface="Quattrocento Sans"/>
                <a:sym typeface="Quattrocento Sans"/>
              </a:rPr>
              <a:t> </a:t>
            </a:r>
            <a:r>
              <a:rPr lang="en-GB" dirty="0" err="1">
                <a:solidFill>
                  <a:schemeClr val="lt1"/>
                </a:solidFill>
                <a:latin typeface="Quattrocento Sans"/>
                <a:ea typeface="Quattrocento Sans"/>
                <a:cs typeface="Quattrocento Sans"/>
                <a:sym typeface="Quattrocento Sans"/>
              </a:rPr>
              <a:t>φυσικούς</a:t>
            </a:r>
            <a:r>
              <a:rPr lang="en-GB" dirty="0">
                <a:solidFill>
                  <a:schemeClr val="lt1"/>
                </a:solidFill>
                <a:latin typeface="Quattrocento Sans"/>
                <a:ea typeface="Quattrocento Sans"/>
                <a:cs typeface="Quattrocento Sans"/>
                <a:sym typeface="Quattrocento Sans"/>
              </a:rPr>
              <a:t> μας π</a:t>
            </a:r>
            <a:r>
              <a:rPr lang="en-GB" dirty="0" err="1">
                <a:solidFill>
                  <a:schemeClr val="lt1"/>
                </a:solidFill>
                <a:latin typeface="Quattrocento Sans"/>
                <a:ea typeface="Quattrocento Sans"/>
                <a:cs typeface="Quattrocento Sans"/>
                <a:sym typeface="Quattrocento Sans"/>
              </a:rPr>
              <a:t>όρους</a:t>
            </a:r>
            <a:r>
              <a:rPr lang="en-GB" dirty="0">
                <a:solidFill>
                  <a:schemeClr val="lt1"/>
                </a:solidFill>
                <a:latin typeface="Quattrocento Sans"/>
                <a:ea typeface="Quattrocento Sans"/>
                <a:cs typeface="Quattrocento Sans"/>
                <a:sym typeface="Quattrocento Sans"/>
              </a:rPr>
              <a:t> επ</a:t>
            </a:r>
            <a:r>
              <a:rPr lang="en-GB" dirty="0" err="1">
                <a:solidFill>
                  <a:schemeClr val="lt1"/>
                </a:solidFill>
                <a:latin typeface="Quattrocento Sans"/>
                <a:ea typeface="Quattrocento Sans"/>
                <a:cs typeface="Quattrocento Sans"/>
                <a:sym typeface="Quattrocento Sans"/>
              </a:rPr>
              <a:t>ιστρέφοντ</a:t>
            </a:r>
            <a:r>
              <a:rPr lang="en-GB" dirty="0">
                <a:solidFill>
                  <a:schemeClr val="lt1"/>
                </a:solidFill>
                <a:latin typeface="Quattrocento Sans"/>
                <a:ea typeface="Quattrocento Sans"/>
                <a:cs typeface="Quattrocento Sans"/>
                <a:sym typeface="Quattrocento Sans"/>
              </a:rPr>
              <a:t>ας πολύτιμα θρεπτικά συστατικά στο έδαφος και σε άλλα οικοσυστήματα.</a:t>
            </a:r>
            <a:endParaRPr dirty="0">
              <a:solidFill>
                <a:schemeClr val="lt1"/>
              </a:solidFill>
              <a:latin typeface="Quattrocento Sans"/>
              <a:ea typeface="Quattrocento Sans"/>
              <a:cs typeface="Quattrocento Sans"/>
              <a:sym typeface="Quattrocento Sans"/>
            </a:endParaRPr>
          </a:p>
          <a:p>
            <a:pPr marL="0" marR="0" lvl="0" indent="0" algn="l" rtl="0">
              <a:lnSpc>
                <a:spcPct val="100000"/>
              </a:lnSpc>
              <a:spcBef>
                <a:spcPts val="1200"/>
              </a:spcBef>
              <a:spcAft>
                <a:spcPts val="0"/>
              </a:spcAft>
              <a:buClr>
                <a:schemeClr val="dk1"/>
              </a:buClr>
              <a:buSzPts val="1100"/>
              <a:buFont typeface="Abel"/>
              <a:buNone/>
            </a:pPr>
            <a:endParaRPr dirty="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p:nvPr/>
        </p:nvSpPr>
        <p:spPr>
          <a:xfrm>
            <a:off x="952983" y="690109"/>
            <a:ext cx="10146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29BA86"/>
                </a:solidFill>
                <a:latin typeface="Quattrocento Sans"/>
                <a:ea typeface="Quattrocento Sans"/>
                <a:cs typeface="Quattrocento Sans"/>
                <a:sym typeface="Quattrocento Sans"/>
              </a:rPr>
              <a:t>Ο </a:t>
            </a:r>
            <a:r>
              <a:rPr lang="en-GB" sz="3200" b="1" dirty="0" err="1">
                <a:solidFill>
                  <a:srgbClr val="29BA86"/>
                </a:solidFill>
                <a:latin typeface="Quattrocento Sans"/>
                <a:ea typeface="Quattrocento Sans"/>
                <a:cs typeface="Quattrocento Sans"/>
                <a:sym typeface="Quattrocento Sans"/>
              </a:rPr>
              <a:t>ρόλος</a:t>
            </a:r>
            <a:r>
              <a:rPr lang="en-GB" sz="3200" b="1" dirty="0">
                <a:solidFill>
                  <a:srgbClr val="29BA86"/>
                </a:solidFill>
                <a:latin typeface="Quattrocento Sans"/>
                <a:ea typeface="Quattrocento Sans"/>
                <a:cs typeface="Quattrocento Sans"/>
                <a:sym typeface="Quattrocento Sans"/>
              </a:rPr>
              <a:t> </a:t>
            </a:r>
            <a:r>
              <a:rPr lang="en-GB" sz="3200" b="1" dirty="0" err="1">
                <a:solidFill>
                  <a:srgbClr val="29BA86"/>
                </a:solidFill>
                <a:latin typeface="Quattrocento Sans"/>
                <a:ea typeface="Quattrocento Sans"/>
                <a:cs typeface="Quattrocento Sans"/>
                <a:sym typeface="Quattrocento Sans"/>
              </a:rPr>
              <a:t>της</a:t>
            </a:r>
            <a:r>
              <a:rPr lang="en-GB" sz="3200" b="1" dirty="0">
                <a:solidFill>
                  <a:srgbClr val="29BA86"/>
                </a:solidFill>
                <a:latin typeface="Quattrocento Sans"/>
                <a:ea typeface="Quattrocento Sans"/>
                <a:cs typeface="Quattrocento Sans"/>
                <a:sym typeface="Quattrocento Sans"/>
              </a:rPr>
              <a:t> </a:t>
            </a:r>
            <a:r>
              <a:rPr lang="en-GB" sz="3200" b="1" dirty="0" err="1">
                <a:solidFill>
                  <a:srgbClr val="29BA86"/>
                </a:solidFill>
                <a:latin typeface="Quattrocento Sans"/>
                <a:ea typeface="Quattrocento Sans"/>
                <a:cs typeface="Quattrocento Sans"/>
                <a:sym typeface="Quattrocento Sans"/>
              </a:rPr>
              <a:t>κοινωνικής</a:t>
            </a:r>
            <a:r>
              <a:rPr lang="en-GB" sz="3200" b="1" dirty="0">
                <a:solidFill>
                  <a:srgbClr val="29BA86"/>
                </a:solidFill>
                <a:latin typeface="Quattrocento Sans"/>
                <a:ea typeface="Quattrocento Sans"/>
                <a:cs typeface="Quattrocento Sans"/>
                <a:sym typeface="Quattrocento Sans"/>
              </a:rPr>
              <a:t> επ</a:t>
            </a:r>
            <a:r>
              <a:rPr lang="en-GB" sz="3200" b="1" dirty="0" err="1">
                <a:solidFill>
                  <a:srgbClr val="29BA86"/>
                </a:solidFill>
                <a:latin typeface="Quattrocento Sans"/>
                <a:ea typeface="Quattrocento Sans"/>
                <a:cs typeface="Quattrocento Sans"/>
                <a:sym typeface="Quattrocento Sans"/>
              </a:rPr>
              <a:t>ιχειρημ</a:t>
            </a:r>
            <a:r>
              <a:rPr lang="en-GB" sz="3200" b="1" dirty="0">
                <a:solidFill>
                  <a:srgbClr val="29BA86"/>
                </a:solidFill>
                <a:latin typeface="Quattrocento Sans"/>
                <a:ea typeface="Quattrocento Sans"/>
                <a:cs typeface="Quattrocento Sans"/>
                <a:sym typeface="Quattrocento Sans"/>
              </a:rPr>
              <a:t>ατικότητας στην κυκλική οικονομία</a:t>
            </a:r>
            <a:endParaRPr sz="3200" b="1" dirty="0">
              <a:solidFill>
                <a:srgbClr val="29BA86"/>
              </a:solidFill>
              <a:latin typeface="Quattrocento Sans"/>
              <a:ea typeface="Quattrocento Sans"/>
              <a:cs typeface="Quattrocento Sans"/>
              <a:sym typeface="Quattrocento Sans"/>
            </a:endParaRPr>
          </a:p>
        </p:txBody>
      </p:sp>
      <p:sp>
        <p:nvSpPr>
          <p:cNvPr id="188" name="Google Shape;188;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89" name="Google Shape;189;p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90" name="Google Shape;190;p6"/>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191" name="Google Shape;191;p6"/>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192" name="Google Shape;192;p6"/>
          <p:cNvSpPr txBox="1"/>
          <p:nvPr/>
        </p:nvSpPr>
        <p:spPr>
          <a:xfrm>
            <a:off x="952983" y="2566232"/>
            <a:ext cx="105882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err="1">
                <a:solidFill>
                  <a:schemeClr val="dk1"/>
                </a:solidFill>
                <a:latin typeface="Quattrocento Sans"/>
                <a:ea typeface="Quattrocento Sans"/>
                <a:cs typeface="Quattrocento Sans"/>
                <a:sym typeface="Quattrocento Sans"/>
              </a:rPr>
              <a:t>Ερωτήσεις</a:t>
            </a:r>
            <a:r>
              <a:rPr lang="en-GB" sz="2000" dirty="0">
                <a:solidFill>
                  <a:schemeClr val="dk1"/>
                </a:solidFill>
                <a:latin typeface="Quattrocento Sans"/>
                <a:ea typeface="Quattrocento Sans"/>
                <a:cs typeface="Quattrocento Sans"/>
                <a:sym typeface="Quattrocento Sans"/>
              </a:rPr>
              <a:t>:</a:t>
            </a:r>
            <a:endParaRPr dirty="0"/>
          </a:p>
          <a:p>
            <a:pPr marL="457200" lvl="0" indent="-355600" algn="l" rtl="0">
              <a:spcBef>
                <a:spcPts val="0"/>
              </a:spcBef>
              <a:spcAft>
                <a:spcPts val="0"/>
              </a:spcAft>
              <a:buClr>
                <a:schemeClr val="dk1"/>
              </a:buClr>
              <a:buSzPts val="2000"/>
              <a:buChar char="●"/>
            </a:pPr>
            <a:r>
              <a:rPr lang="en-GB" sz="2000" dirty="0">
                <a:solidFill>
                  <a:schemeClr val="dk1"/>
                </a:solidFill>
                <a:latin typeface="Quattrocento Sans"/>
                <a:ea typeface="Quattrocento Sans"/>
                <a:cs typeface="Quattrocento Sans"/>
                <a:sym typeface="Quattrocento Sans"/>
              </a:rPr>
              <a:t>Παρακα</a:t>
            </a:r>
            <a:r>
              <a:rPr lang="en-GB" sz="2000" dirty="0" err="1">
                <a:solidFill>
                  <a:schemeClr val="dk1"/>
                </a:solidFill>
                <a:latin typeface="Quattrocento Sans"/>
                <a:ea typeface="Quattrocento Sans"/>
                <a:cs typeface="Quattrocento Sans"/>
                <a:sym typeface="Quattrocento Sans"/>
              </a:rPr>
              <a:t>λώ</a:t>
            </a:r>
            <a:r>
              <a:rPr lang="en-GB" sz="2000" dirty="0">
                <a:solidFill>
                  <a:schemeClr val="dk1"/>
                </a:solidFill>
                <a:latin typeface="Quattrocento Sans"/>
                <a:ea typeface="Quattrocento Sans"/>
                <a:cs typeface="Quattrocento Sans"/>
                <a:sym typeface="Quattrocento Sans"/>
              </a:rPr>
              <a:t> </a:t>
            </a:r>
            <a:r>
              <a:rPr lang="en-GB" sz="2000" dirty="0" err="1">
                <a:solidFill>
                  <a:schemeClr val="dk1"/>
                </a:solidFill>
                <a:latin typeface="Quattrocento Sans"/>
                <a:ea typeface="Quattrocento Sans"/>
                <a:cs typeface="Quattrocento Sans"/>
                <a:sym typeface="Quattrocento Sans"/>
              </a:rPr>
              <a:t>εξηγήστε</a:t>
            </a:r>
            <a:r>
              <a:rPr lang="en-GB" sz="2000" dirty="0">
                <a:solidFill>
                  <a:schemeClr val="dk1"/>
                </a:solidFill>
                <a:latin typeface="Quattrocento Sans"/>
                <a:ea typeface="Quattrocento Sans"/>
                <a:cs typeface="Quattrocento Sans"/>
                <a:sym typeface="Quattrocento Sans"/>
              </a:rPr>
              <a:t> </a:t>
            </a:r>
            <a:r>
              <a:rPr lang="en-GB" sz="2000" dirty="0" err="1">
                <a:solidFill>
                  <a:schemeClr val="dk1"/>
                </a:solidFill>
                <a:latin typeface="Quattrocento Sans"/>
                <a:ea typeface="Quattrocento Sans"/>
                <a:cs typeface="Quattrocento Sans"/>
                <a:sym typeface="Quattrocento Sans"/>
              </a:rPr>
              <a:t>την</a:t>
            </a:r>
            <a:r>
              <a:rPr lang="en-GB" sz="2000" dirty="0">
                <a:solidFill>
                  <a:schemeClr val="dk1"/>
                </a:solidFill>
                <a:latin typeface="Quattrocento Sans"/>
                <a:ea typeface="Quattrocento Sans"/>
                <a:cs typeface="Quattrocento Sans"/>
                <a:sym typeface="Quattrocento Sans"/>
              </a:rPr>
              <a:t> α</a:t>
            </a:r>
            <a:r>
              <a:rPr lang="en-GB" sz="2000" dirty="0" err="1">
                <a:solidFill>
                  <a:schemeClr val="dk1"/>
                </a:solidFill>
                <a:latin typeface="Quattrocento Sans"/>
                <a:ea typeface="Quattrocento Sans"/>
                <a:cs typeface="Quattrocento Sans"/>
                <a:sym typeface="Quattrocento Sans"/>
              </a:rPr>
              <a:t>ξί</a:t>
            </a:r>
            <a:r>
              <a:rPr lang="en-GB" sz="2000" dirty="0">
                <a:solidFill>
                  <a:schemeClr val="dk1"/>
                </a:solidFill>
                <a:latin typeface="Quattrocento Sans"/>
                <a:ea typeface="Quattrocento Sans"/>
                <a:cs typeface="Quattrocento Sans"/>
                <a:sym typeface="Quattrocento Sans"/>
              </a:rPr>
              <a:t>α του καταναλωτή σε όλη αυτή τη διαδικασία.</a:t>
            </a:r>
            <a:endParaRPr sz="2000" dirty="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sz="2000" dirty="0">
              <a:solidFill>
                <a:schemeClr val="dk1"/>
              </a:solidFill>
              <a:latin typeface="Quattrocento Sans"/>
              <a:ea typeface="Quattrocento Sans"/>
              <a:cs typeface="Quattrocento Sans"/>
              <a:sym typeface="Quattrocento Sans"/>
            </a:endParaRPr>
          </a:p>
          <a:p>
            <a:pPr marL="457200" lvl="0" indent="-355600" algn="l" rtl="0">
              <a:spcBef>
                <a:spcPts val="0"/>
              </a:spcBef>
              <a:spcAft>
                <a:spcPts val="0"/>
              </a:spcAft>
              <a:buClr>
                <a:schemeClr val="dk1"/>
              </a:buClr>
              <a:buSzPts val="2000"/>
              <a:buChar char="●"/>
            </a:pPr>
            <a:r>
              <a:rPr lang="en-GB" sz="2000" dirty="0" err="1">
                <a:solidFill>
                  <a:schemeClr val="dk1"/>
                </a:solidFill>
                <a:latin typeface="Quattrocento Sans"/>
                <a:ea typeface="Quattrocento Sans"/>
                <a:cs typeface="Quattrocento Sans"/>
                <a:sym typeface="Quattrocento Sans"/>
              </a:rPr>
              <a:t>Πώς</a:t>
            </a:r>
            <a:r>
              <a:rPr lang="en-GB" sz="2000" dirty="0">
                <a:solidFill>
                  <a:schemeClr val="dk1"/>
                </a:solidFill>
                <a:latin typeface="Quattrocento Sans"/>
                <a:ea typeface="Quattrocento Sans"/>
                <a:cs typeface="Quattrocento Sans"/>
                <a:sym typeface="Quattrocento Sans"/>
              </a:rPr>
              <a:t> μπ</a:t>
            </a:r>
            <a:r>
              <a:rPr lang="en-GB" sz="2000" dirty="0" err="1">
                <a:solidFill>
                  <a:schemeClr val="dk1"/>
                </a:solidFill>
                <a:latin typeface="Quattrocento Sans"/>
                <a:ea typeface="Quattrocento Sans"/>
                <a:cs typeface="Quattrocento Sans"/>
                <a:sym typeface="Quattrocento Sans"/>
              </a:rPr>
              <a:t>ορούν</a:t>
            </a:r>
            <a:r>
              <a:rPr lang="en-GB" sz="2000" dirty="0">
                <a:solidFill>
                  <a:schemeClr val="dk1"/>
                </a:solidFill>
                <a:latin typeface="Quattrocento Sans"/>
                <a:ea typeface="Quattrocento Sans"/>
                <a:cs typeface="Quattrocento Sans"/>
                <a:sym typeface="Quattrocento Sans"/>
              </a:rPr>
              <a:t> </a:t>
            </a:r>
            <a:r>
              <a:rPr lang="en-GB" sz="2000" dirty="0" err="1">
                <a:solidFill>
                  <a:schemeClr val="dk1"/>
                </a:solidFill>
                <a:latin typeface="Quattrocento Sans"/>
                <a:ea typeface="Quattrocento Sans"/>
                <a:cs typeface="Quattrocento Sans"/>
                <a:sym typeface="Quattrocento Sans"/>
              </a:rPr>
              <a:t>οι</a:t>
            </a:r>
            <a:r>
              <a:rPr lang="en-GB" sz="2000" dirty="0">
                <a:solidFill>
                  <a:schemeClr val="dk1"/>
                </a:solidFill>
                <a:latin typeface="Quattrocento Sans"/>
                <a:ea typeface="Quattrocento Sans"/>
                <a:cs typeface="Quattrocento Sans"/>
                <a:sym typeface="Quattrocento Sans"/>
              </a:rPr>
              <a:t> </a:t>
            </a:r>
            <a:r>
              <a:rPr lang="en-GB" sz="2000" dirty="0" err="1">
                <a:solidFill>
                  <a:schemeClr val="dk1"/>
                </a:solidFill>
                <a:latin typeface="Quattrocento Sans"/>
                <a:ea typeface="Quattrocento Sans"/>
                <a:cs typeface="Quattrocento Sans"/>
                <a:sym typeface="Quattrocento Sans"/>
              </a:rPr>
              <a:t>κοινωνικές</a:t>
            </a:r>
            <a:r>
              <a:rPr lang="en-GB" sz="2000" dirty="0">
                <a:solidFill>
                  <a:schemeClr val="dk1"/>
                </a:solidFill>
                <a:latin typeface="Quattrocento Sans"/>
                <a:ea typeface="Quattrocento Sans"/>
                <a:cs typeface="Quattrocento Sans"/>
                <a:sym typeface="Quattrocento Sans"/>
              </a:rPr>
              <a:t> επ</a:t>
            </a:r>
            <a:r>
              <a:rPr lang="en-GB" sz="2000" dirty="0" err="1">
                <a:solidFill>
                  <a:schemeClr val="dk1"/>
                </a:solidFill>
                <a:latin typeface="Quattrocento Sans"/>
                <a:ea typeface="Quattrocento Sans"/>
                <a:cs typeface="Quattrocento Sans"/>
                <a:sym typeface="Quattrocento Sans"/>
              </a:rPr>
              <a:t>ιχειρήσεις</a:t>
            </a:r>
            <a:r>
              <a:rPr lang="en-GB" sz="2000" dirty="0">
                <a:solidFill>
                  <a:schemeClr val="dk1"/>
                </a:solidFill>
                <a:latin typeface="Quattrocento Sans"/>
                <a:ea typeface="Quattrocento Sans"/>
                <a:cs typeface="Quattrocento Sans"/>
                <a:sym typeface="Quattrocento Sans"/>
              </a:rPr>
              <a:t> να </a:t>
            </a:r>
            <a:r>
              <a:rPr lang="en-GB" sz="2000" dirty="0" err="1">
                <a:solidFill>
                  <a:schemeClr val="dk1"/>
                </a:solidFill>
                <a:latin typeface="Quattrocento Sans"/>
                <a:ea typeface="Quattrocento Sans"/>
                <a:cs typeface="Quattrocento Sans"/>
                <a:sym typeface="Quattrocento Sans"/>
              </a:rPr>
              <a:t>συμ</a:t>
            </a:r>
            <a:r>
              <a:rPr lang="en-GB" sz="2000" dirty="0">
                <a:solidFill>
                  <a:schemeClr val="dk1"/>
                </a:solidFill>
                <a:latin typeface="Quattrocento Sans"/>
                <a:ea typeface="Quattrocento Sans"/>
                <a:cs typeface="Quattrocento Sans"/>
                <a:sym typeface="Quattrocento Sans"/>
              </a:rPr>
              <a:t>βάλουν στην κυκλική οικονομία;</a:t>
            </a:r>
            <a:endParaRPr sz="2000" dirty="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sz="2000" dirty="0">
              <a:solidFill>
                <a:schemeClr val="dk1"/>
              </a:solidFill>
              <a:latin typeface="Quattrocento Sans"/>
              <a:ea typeface="Quattrocento Sans"/>
              <a:cs typeface="Quattrocento Sans"/>
              <a:sym typeface="Quattrocento Sans"/>
            </a:endParaRPr>
          </a:p>
          <a:p>
            <a:pPr marL="457200" marR="0" lvl="0" indent="-355600" algn="l" rtl="0">
              <a:spcBef>
                <a:spcPts val="0"/>
              </a:spcBef>
              <a:spcAft>
                <a:spcPts val="0"/>
              </a:spcAft>
              <a:buClr>
                <a:schemeClr val="dk1"/>
              </a:buClr>
              <a:buSzPts val="2000"/>
              <a:buFont typeface="Quattrocento Sans"/>
              <a:buChar char="●"/>
            </a:pPr>
            <a:r>
              <a:rPr lang="en-GB" sz="2000" dirty="0" err="1">
                <a:solidFill>
                  <a:schemeClr val="dk1"/>
                </a:solidFill>
                <a:latin typeface="Quattrocento Sans"/>
                <a:ea typeface="Quattrocento Sans"/>
                <a:cs typeface="Quattrocento Sans"/>
                <a:sym typeface="Quattrocento Sans"/>
              </a:rPr>
              <a:t>Πώς</a:t>
            </a:r>
            <a:r>
              <a:rPr lang="en-GB" sz="2000" dirty="0">
                <a:solidFill>
                  <a:schemeClr val="dk1"/>
                </a:solidFill>
                <a:latin typeface="Quattrocento Sans"/>
                <a:ea typeface="Quattrocento Sans"/>
                <a:cs typeface="Quattrocento Sans"/>
                <a:sym typeface="Quattrocento Sans"/>
              </a:rPr>
              <a:t> η ΕΕ π</a:t>
            </a:r>
            <a:r>
              <a:rPr lang="en-GB" sz="2000" dirty="0" err="1">
                <a:solidFill>
                  <a:schemeClr val="dk1"/>
                </a:solidFill>
                <a:latin typeface="Quattrocento Sans"/>
                <a:ea typeface="Quattrocento Sans"/>
                <a:cs typeface="Quattrocento Sans"/>
                <a:sym typeface="Quattrocento Sans"/>
              </a:rPr>
              <a:t>ροωθεί</a:t>
            </a:r>
            <a:r>
              <a:rPr lang="en-GB" sz="2000" dirty="0">
                <a:solidFill>
                  <a:schemeClr val="dk1"/>
                </a:solidFill>
                <a:latin typeface="Quattrocento Sans"/>
                <a:ea typeface="Quattrocento Sans"/>
                <a:cs typeface="Quattrocento Sans"/>
                <a:sym typeface="Quattrocento Sans"/>
              </a:rPr>
              <a:t> </a:t>
            </a:r>
            <a:r>
              <a:rPr lang="en-GB" sz="2000" dirty="0" err="1">
                <a:solidFill>
                  <a:schemeClr val="dk1"/>
                </a:solidFill>
                <a:latin typeface="Quattrocento Sans"/>
                <a:ea typeface="Quattrocento Sans"/>
                <a:cs typeface="Quattrocento Sans"/>
                <a:sym typeface="Quattrocento Sans"/>
              </a:rPr>
              <a:t>έν</a:t>
            </a:r>
            <a:r>
              <a:rPr lang="en-GB" sz="2000" dirty="0">
                <a:solidFill>
                  <a:schemeClr val="dk1"/>
                </a:solidFill>
                <a:latin typeface="Quattrocento Sans"/>
                <a:ea typeface="Quattrocento Sans"/>
                <a:cs typeface="Quattrocento Sans"/>
                <a:sym typeface="Quattrocento Sans"/>
              </a:rPr>
              <a:t>α βιώσιμο μέλλον μέσω της κυκλικής οικονομίας;</a:t>
            </a:r>
            <a:endParaRPr sz="2000" dirty="0">
              <a:solidFill>
                <a:schemeClr val="dk1"/>
              </a:solidFill>
              <a:latin typeface="Quattrocento Sans"/>
              <a:ea typeface="Quattrocento Sans"/>
              <a:cs typeface="Quattrocento Sans"/>
              <a:sym typeface="Quattrocento Sans"/>
            </a:endParaRPr>
          </a:p>
        </p:txBody>
      </p:sp>
      <p:sp>
        <p:nvSpPr>
          <p:cNvPr id="193" name="Google Shape;193;p6"/>
          <p:cNvSpPr txBox="1"/>
          <p:nvPr/>
        </p:nvSpPr>
        <p:spPr>
          <a:xfrm>
            <a:off x="952983" y="1830312"/>
            <a:ext cx="10588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err="1">
                <a:solidFill>
                  <a:schemeClr val="dk1"/>
                </a:solidFill>
                <a:latin typeface="Quattrocento Sans"/>
                <a:ea typeface="Quattrocento Sans"/>
                <a:cs typeface="Quattrocento Sans"/>
                <a:sym typeface="Quattrocento Sans"/>
              </a:rPr>
              <a:t>Δείτε</a:t>
            </a:r>
            <a:r>
              <a:rPr lang="en-GB" sz="2400" dirty="0">
                <a:solidFill>
                  <a:schemeClr val="dk1"/>
                </a:solidFill>
                <a:latin typeface="Quattrocento Sans"/>
                <a:ea typeface="Quattrocento Sans"/>
                <a:cs typeface="Quattrocento Sans"/>
                <a:sym typeface="Quattrocento Sans"/>
              </a:rPr>
              <a:t> α</a:t>
            </a:r>
            <a:r>
              <a:rPr lang="en-GB" sz="2400" dirty="0" err="1">
                <a:solidFill>
                  <a:schemeClr val="dk1"/>
                </a:solidFill>
                <a:latin typeface="Quattrocento Sans"/>
                <a:ea typeface="Quattrocento Sans"/>
                <a:cs typeface="Quattrocento Sans"/>
                <a:sym typeface="Quattrocento Sans"/>
              </a:rPr>
              <a:t>υτό</a:t>
            </a:r>
            <a:r>
              <a:rPr lang="en-GB" sz="2400" dirty="0">
                <a:solidFill>
                  <a:schemeClr val="dk1"/>
                </a:solidFill>
                <a:latin typeface="Quattrocento Sans"/>
                <a:ea typeface="Quattrocento Sans"/>
                <a:cs typeface="Quattrocento Sans"/>
                <a:sym typeface="Quattrocento Sans"/>
              </a:rPr>
              <a:t> </a:t>
            </a:r>
            <a:r>
              <a:rPr lang="en-GB" sz="2400" dirty="0" err="1">
                <a:solidFill>
                  <a:schemeClr val="dk1"/>
                </a:solidFill>
                <a:latin typeface="Quattrocento Sans"/>
                <a:ea typeface="Quattrocento Sans"/>
                <a:cs typeface="Quattrocento Sans"/>
                <a:sym typeface="Quattrocento Sans"/>
              </a:rPr>
              <a:t>το</a:t>
            </a:r>
            <a:r>
              <a:rPr lang="en-GB" sz="2400" dirty="0">
                <a:solidFill>
                  <a:schemeClr val="dk1"/>
                </a:solidFill>
                <a:latin typeface="Quattrocento Sans"/>
                <a:ea typeface="Quattrocento Sans"/>
                <a:cs typeface="Quattrocento Sans"/>
                <a:sym typeface="Quattrocento Sans"/>
              </a:rPr>
              <a:t> β</a:t>
            </a:r>
            <a:r>
              <a:rPr lang="en-GB" sz="2400" dirty="0" err="1">
                <a:solidFill>
                  <a:schemeClr val="dk1"/>
                </a:solidFill>
                <a:latin typeface="Quattrocento Sans"/>
                <a:ea typeface="Quattrocento Sans"/>
                <a:cs typeface="Quattrocento Sans"/>
                <a:sym typeface="Quattrocento Sans"/>
              </a:rPr>
              <a:t>ίντεο</a:t>
            </a:r>
            <a:r>
              <a:rPr lang="en-GB" sz="2400" dirty="0">
                <a:solidFill>
                  <a:schemeClr val="dk1"/>
                </a:solidFill>
                <a:latin typeface="Quattrocento Sans"/>
                <a:ea typeface="Quattrocento Sans"/>
                <a:cs typeface="Quattrocento Sans"/>
                <a:sym typeface="Quattrocento Sans"/>
              </a:rPr>
              <a:t>: https://youtu.be/lK00v_tzkCI</a:t>
            </a:r>
            <a:endParaRPr sz="2400" dirty="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675</Words>
  <Application>Microsoft Office PowerPoint</Application>
  <PresentationFormat>Widescreen</PresentationFormat>
  <Paragraphs>47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Quattrocento Sans</vt:lpstr>
      <vt:lpstr>Arial</vt:lpstr>
      <vt:lpstr>Fjalla One</vt:lpstr>
      <vt:lpstr>Abel</vt:lpstr>
      <vt:lpstr>Calibri</vt:lpstr>
      <vt:lpstr>Office Theme</vt:lpstr>
      <vt:lpstr>IO1: Πρόγραμμα ενδοϋπηρεσιακής κατάρτισης Ενότητα 2: Κυκλική οικονομία έναντι γραμμικής οικονομίας - PPT1</vt:lpstr>
      <vt:lpstr>Ενότητα 2: Περιεχόμενα</vt:lpstr>
      <vt:lpstr>ΣΤΟΧΟΙ</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IO1: Πρόγραμμα ενδοϋπηρεσιακής κατάρτισης Ενότητα 2: Κυκλική οικονομία έναντι γραμμικής οικονομίας - PPT1</dc:title>
  <dc:creator>Gary</dc:creator>
  <cp:keywords>, docId:BA29C2142BA2847E4139205336B52BD2</cp:keywords>
  <cp:lastModifiedBy>Alexandros</cp:lastModifiedBy>
  <cp:revision>1</cp:revision>
  <dcterms:created xsi:type="dcterms:W3CDTF">2021-04-20T08:47:25Z</dcterms:created>
  <dcterms:modified xsi:type="dcterms:W3CDTF">2023-05-16T08:16:30Z</dcterms:modified>
</cp:coreProperties>
</file>