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6" r:id="rId3"/>
    <p:sldId id="257" r:id="rId4"/>
    <p:sldId id="258" r:id="rId5"/>
    <p:sldId id="264" r:id="rId6"/>
    <p:sldId id="266" r:id="rId7"/>
    <p:sldId id="281" r:id="rId8"/>
    <p:sldId id="268" r:id="rId9"/>
    <p:sldId id="282" r:id="rId10"/>
    <p:sldId id="283" r:id="rId11"/>
    <p:sldId id="284" r:id="rId12"/>
    <p:sldId id="28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E38"/>
    <a:srgbClr val="29BB89"/>
    <a:srgbClr val="29BA86"/>
    <a:srgbClr val="04B9D9"/>
    <a:srgbClr val="195562"/>
    <a:srgbClr val="FFFFFF"/>
    <a:srgbClr val="3F728A"/>
    <a:srgbClr val="179D96"/>
    <a:srgbClr val="6045A4"/>
    <a:srgbClr val="A36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441E917D-0E03-49DA-BF92-F40B5858344C}"/>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2F02BF6F-1E67-4E1C-B37B-363F70A6C903}"/>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54C562BC-2D92-4C40-8295-0A42695028A9}"/>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BB6188CF-8605-44D4-91B1-2D41EFB58F5B}"/>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6E5D1C-C232-423C-B97D-100F561D6250}"/>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83BD8258-D387-4762-A4C0-D05B2D5367A1}"/>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6" name="Footer Placeholder 5">
            <a:extLst>
              <a:ext uri="{FF2B5EF4-FFF2-40B4-BE49-F238E27FC236}">
                <a16:creationId xmlns:a16="http://schemas.microsoft.com/office/drawing/2014/main" xmlns=""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1CAD97B6-D14D-4492-981D-9E5985ABD771}"/>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8" name="Footer Placeholder 7">
            <a:extLst>
              <a:ext uri="{FF2B5EF4-FFF2-40B4-BE49-F238E27FC236}">
                <a16:creationId xmlns:a16="http://schemas.microsoft.com/office/drawing/2014/main" xmlns=""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xmlns=""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21668849-2ECA-41D6-8B99-8AEF7D789173}"/>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4" name="Footer Placeholder 3">
            <a:extLst>
              <a:ext uri="{FF2B5EF4-FFF2-40B4-BE49-F238E27FC236}">
                <a16:creationId xmlns:a16="http://schemas.microsoft.com/office/drawing/2014/main" xmlns=""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xmlns=""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6ADACF-9141-475B-A768-629D6B5DD3D1}"/>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3" name="Footer Placeholder 2">
            <a:extLst>
              <a:ext uri="{FF2B5EF4-FFF2-40B4-BE49-F238E27FC236}">
                <a16:creationId xmlns:a16="http://schemas.microsoft.com/office/drawing/2014/main" xmlns=""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xmlns=""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F9126-C51B-4E7A-B8D9-60D71C13A91D}"/>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6" name="Footer Placeholder 5">
            <a:extLst>
              <a:ext uri="{FF2B5EF4-FFF2-40B4-BE49-F238E27FC236}">
                <a16:creationId xmlns:a16="http://schemas.microsoft.com/office/drawing/2014/main" xmlns=""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xmlns=""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6B1FB-6F77-44FF-A74B-DD36F0C636A9}"/>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6" name="Footer Placeholder 5">
            <a:extLst>
              <a:ext uri="{FF2B5EF4-FFF2-40B4-BE49-F238E27FC236}">
                <a16:creationId xmlns:a16="http://schemas.microsoft.com/office/drawing/2014/main" xmlns=""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p14="http://schemas.microsoft.com/office/powerpoint/2010/main" xmlns=""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n-IE"/>
          </a:p>
        </p:txBody>
      </p:sp>
      <p:sp>
        <p:nvSpPr>
          <p:cNvPr id="3" name="Text Placeholder 2">
            <a:extLst>
              <a:ext uri="{FF2B5EF4-FFF2-40B4-BE49-F238E27FC236}">
                <a16:creationId xmlns:a16="http://schemas.microsoft.com/office/drawing/2014/main" xmlns:p14="http://schemas.microsoft.com/office/powerpoint/2010/main" xmlns=""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IE"/>
          </a:p>
        </p:txBody>
      </p:sp>
      <p:sp>
        <p:nvSpPr>
          <p:cNvPr id="4" name="Date Placeholder 3">
            <a:extLst>
              <a:ext uri="{FF2B5EF4-FFF2-40B4-BE49-F238E27FC236}">
                <a16:creationId xmlns:a16="http://schemas.microsoft.com/office/drawing/2014/main" xmlns:p14="http://schemas.microsoft.com/office/powerpoint/2010/main" xmlns=""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p14="http://schemas.microsoft.com/office/powerpoint/2010/main" xmlns=""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xmlns:p14="http://schemas.microsoft.com/office/powerpoint/2010/main" xmlns=""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4.sv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hyperlink" Target="https://docs.google.com/spreadsheets/d/1xk3EYyt2l5L-C6yBxEvXMedqJPJ2OZd6_JTz7beUW4Q/copy"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4.sv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hyperlink" Target="https://docs.google.com/spreadsheets/d/1xk3EYyt2l5L-C6yBxEvXMedqJPJ2OZd6_JTz7beUW4Q/cop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C6906A27-D795-4865-B42F-92014B3472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41ED3A-6319-4C7F-B64E-B4981B7C9E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33B5E576-69B4-460E-91DE-9D9534318DC5}"/>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11541231" y="108086"/>
            <a:ext cx="495921" cy="495921"/>
          </a:xfrm>
          <a:prstGeom prst="rect">
            <a:avLst/>
          </a:prstGeom>
        </p:spPr>
      </p:pic>
      <p:sp>
        <p:nvSpPr>
          <p:cNvPr id="8"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43896687-6AB8-44D2-AFB9-13068113834B}"/>
              </a:ext>
            </a:extLst>
          </p:cNvPr>
          <p:cNvSpPr txBox="1">
            <a:spLocks/>
          </p:cNvSpPr>
          <p:nvPr/>
        </p:nvSpPr>
        <p:spPr>
          <a:xfrm>
            <a:off x="3303013" y="4760110"/>
            <a:ext cx="5585974" cy="9795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IO1: Πρόγραμμα ενδοϋπηρεσιακής κατάρτισης</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Ενότητα 1: Επιχειρηματικότητα και κοινωνικές επιχειρήσεις - PPT2</a:t>
            </a:r>
          </a:p>
        </p:txBody>
      </p:sp>
    </p:spTree>
    <p:extLst>
      <p:ext uri="{BB962C8B-B14F-4D97-AF65-F5344CB8AC3E}">
        <p14:creationId xmlns:p14="http://schemas.microsoft.com/office/powerpoint/2010/main" val="101264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16476699-494A-4532-825A-8FDBB83DEC8B}"/>
              </a:ext>
            </a:extLst>
          </p:cNvPr>
          <p:cNvPicPr>
            <a:picLocks noChangeAspect="1"/>
          </p:cNvPicPr>
          <p:nvPr/>
        </p:nvPicPr>
        <p:blipFill rotWithShape="1">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860BECD8-C24B-4AF3-9FE5-50B232840A41}"/>
              </a:ext>
            </a:extLst>
          </p:cNvPr>
          <p:cNvSpPr txBox="1"/>
          <p:nvPr/>
        </p:nvSpPr>
        <p:spPr>
          <a:xfrm>
            <a:off x="812306" y="356046"/>
            <a:ext cx="972439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Πώς να φτιάξετε ένα δέντρο προβλημάτων βήμα προς βήμα</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AFCBF2DA-0AF6-4511-B58D-284706F4BC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12" name="TextBox 1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D8A77C8-7989-4ECD-8A15-470BFF644D20}"/>
              </a:ext>
            </a:extLst>
          </p:cNvPr>
          <p:cNvSpPr txBox="1"/>
          <p:nvPr/>
        </p:nvSpPr>
        <p:spPr>
          <a:xfrm>
            <a:off x="804735" y="1382286"/>
            <a:ext cx="10582525" cy="4093428"/>
          </a:xfrm>
          <a:prstGeom prst="rect">
            <a:avLst/>
          </a:prstGeom>
          <a:noFill/>
        </p:spPr>
        <p:txBody>
          <a:bodyPr wrap="square" rtlCol="0">
            <a:spAutoFit/>
          </a:bodyPr>
          <a:lstStyle/>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ΒΗΜΑ 1: Αναλύστε την κατάσταση: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Ναι, γνωρίζετε ότι υπάρχει μια προβληματική κατάσταση, αλλά αναλύστε την. Τι συμβαίνει, γιατί συμβαίνει και τι το πυροδοτεί. Συλλέξτε δεδομένα που σας επιτρέπουν να κατανοήσετε την προβληματική κατάσταση. Αυτό και μόνο θα σας δώσει πολλά στοιχεία για το επόμενο βήμα.</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ΒΗΜΑ 2. Προσδιορίστε τα κύρια προβλήματα της κατάστασης που αναλύσατε: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Οποιαδήποτε τεχνική καταιγισμού ιδεών θα είναι χρήσιμη. Ο καταιγισμός ιδεών σε μια ομάδα, ορίζοντας με συναίνεση ποιο είναι το κύριο πρόβλημα, είναι συνήθως μια καλή εναλλακτική λύση. Αυτό από μόνο του θα σας επιτρέψει να ιεραρχήσετε το κύριο πρόβλημα και θα σας πάει μερικά βήματα μπροστά, δίνοντάς σας τις αιτίες και τα αποτελέσματα του κύριου προβλήματος.</a:t>
            </a:r>
          </a:p>
        </p:txBody>
      </p:sp>
      <p:pic>
        <p:nvPicPr>
          <p:cNvPr id="21" name="Graphic 2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22419F6-62AE-4CCF-8F02-AB3E2E3A303D}"/>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60407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16476699-494A-4532-825A-8FDBB83DEC8B}"/>
              </a:ext>
            </a:extLst>
          </p:cNvPr>
          <p:cNvPicPr>
            <a:picLocks noChangeAspect="1"/>
          </p:cNvPicPr>
          <p:nvPr/>
        </p:nvPicPr>
        <p:blipFill rotWithShape="1">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860BECD8-C24B-4AF3-9FE5-50B232840A41}"/>
              </a:ext>
            </a:extLst>
          </p:cNvPr>
          <p:cNvSpPr txBox="1"/>
          <p:nvPr/>
        </p:nvSpPr>
        <p:spPr>
          <a:xfrm>
            <a:off x="812306" y="356046"/>
            <a:ext cx="972439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Πώς να φτιάξετε ένα δέντρο προβλημάτων βήμα προς βήμα</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AFCBF2DA-0AF6-4511-B58D-284706F4BC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12" name="TextBox 1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D8A77C8-7989-4ECD-8A15-470BFF644D20}"/>
              </a:ext>
            </a:extLst>
          </p:cNvPr>
          <p:cNvSpPr txBox="1"/>
          <p:nvPr/>
        </p:nvSpPr>
        <p:spPr>
          <a:xfrm>
            <a:off x="804735" y="1382286"/>
            <a:ext cx="10582525" cy="3170099"/>
          </a:xfrm>
          <a:prstGeom prst="rect">
            <a:avLst/>
          </a:prstGeom>
          <a:noFill/>
        </p:spPr>
        <p:txBody>
          <a:bodyPr wrap="square" rtlCol="0">
            <a:spAutoFit/>
          </a:bodyPr>
          <a:lstStyle/>
          <a:p>
            <a:pPr marL="0" lvl="0" indent="0" algn="l" rtl="0">
              <a:spcBef>
                <a:spcPts val="0"/>
              </a:spcBef>
              <a:spcAft>
                <a:spcPts val="0"/>
              </a:spcAft>
              <a:buClr>
                <a:schemeClr val="dk1"/>
              </a:buClr>
              <a:buSzPts val="1100"/>
              <a:buFont typeface="Arial"/>
              <a:buNone/>
            </a:pPr>
            <a:endParaRPr lang="el-GR" sz="2000" dirty="0" smtClean="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smtClean="0">
                <a:latin typeface="Segoe UI" panose="020B0502040204020203" pitchFamily="34" charset="0"/>
                <a:ea typeface="Source Sans Pro" panose="020B0503030403020204" pitchFamily="34" charset="0"/>
                <a:cs typeface="Segoe UI" panose="020B0502040204020203" pitchFamily="34" charset="0"/>
              </a:rPr>
              <a:t>ΒΗΜΑ </a:t>
            </a:r>
            <a:r>
              <a:rPr lang="en-GB" sz="2000" dirty="0">
                <a:latin typeface="Segoe UI" panose="020B0502040204020203" pitchFamily="34" charset="0"/>
                <a:ea typeface="Source Sans Pro" panose="020B0503030403020204" pitchFamily="34" charset="0"/>
                <a:cs typeface="Segoe UI" panose="020B0502040204020203" pitchFamily="34" charset="0"/>
              </a:rPr>
              <a:t>3: Καθορίστε τις επιπτώσεις και τις αιτίες του κύριου προβλήματος: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Έχετε τον κορμό του δέντρου, τώρα προσδιορίστε τις αιτίες (ρίζες) και τα αποτελέσματα ή τις συνέπειες (φύλλα ή κλαδιά). Και πάλι, είναι καλύτερο αυτό να γίνεται ομαδικά, επιδιώκοντας να επιτευχθεί συναίνεση.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ΒΗΜΑ 4. Σχεδιάστε το δέντρο: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Απλό. </a:t>
            </a:r>
          </a:p>
        </p:txBody>
      </p:sp>
      <p:pic>
        <p:nvPicPr>
          <p:cNvPr id="21" name="Graphic 2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22419F6-62AE-4CCF-8F02-AB3E2E3A303D}"/>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217320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16476699-494A-4532-825A-8FDBB83DEC8B}"/>
              </a:ext>
            </a:extLst>
          </p:cNvPr>
          <p:cNvPicPr>
            <a:picLocks noChangeAspect="1"/>
          </p:cNvPicPr>
          <p:nvPr/>
        </p:nvPicPr>
        <p:blipFill rotWithShape="1">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860BECD8-C24B-4AF3-9FE5-50B232840A41}"/>
              </a:ext>
            </a:extLst>
          </p:cNvPr>
          <p:cNvSpPr txBox="1"/>
          <p:nvPr/>
        </p:nvSpPr>
        <p:spPr>
          <a:xfrm>
            <a:off x="812306" y="356046"/>
            <a:ext cx="972439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Πώς να φτιάξετε ένα δέντρο προβλημάτων βήμα προς βήμα</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AFCBF2DA-0AF6-4511-B58D-284706F4BC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12" name="TextBox 1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D8A77C8-7989-4ECD-8A15-470BFF644D20}"/>
              </a:ext>
            </a:extLst>
          </p:cNvPr>
          <p:cNvSpPr txBox="1"/>
          <p:nvPr/>
        </p:nvSpPr>
        <p:spPr>
          <a:xfrm>
            <a:off x="804735" y="1865366"/>
            <a:ext cx="10582525" cy="1938992"/>
          </a:xfrm>
          <a:prstGeom prst="rect">
            <a:avLst/>
          </a:prstGeom>
          <a:noFill/>
        </p:spPr>
        <p:txBody>
          <a:bodyPr wrap="square" rtlCol="0">
            <a:spAutoFit/>
          </a:bodyPr>
          <a:lstStyle/>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ΒΗΜΑ 5: Αναλύστε τις αιτίες και τα αποτελέσματα: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Η επίλυση του βασικού προβλήματος θα είναι πολύ πιο εύκολη καθώς θα προσδιορίζετε τις βασικές αιτίες και τα αποτελέσματα. Δηλαδή, αν έχετε ήδη προσδιορίσει μια αιτία, είναι δυνατόν αυτή η αιτία να προκαλείται από κάτι άλλο με τη σειρά της; Τραβήξτε μια γραμμή και προχωρήστε όσο το δυνατόν πιο βαθιά.</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21" name="Graphic 2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22419F6-62AE-4CCF-8F02-AB3E2E3A303D}"/>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17467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"Η υποστήριξη της Ευρωπαϊκής Επιτροπής για την παραγωγή της παρούσας δημοσίευσης δεν συνιστά έγκριση του περιεχομένου,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046E75C-E353-4A3C-B7E4-09408ABF9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B66006C-4DCB-433C-BE7A-F55AD5F33B2E}"/>
              </a:ext>
            </a:extLst>
          </p:cNvPr>
          <p:cNvPicPr preferRelativeResize="0"/>
          <p:nvPr/>
        </p:nvPicPr>
        <p:blipFill>
          <a:blip r:embed="rId3" cstate="print">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39559AF-F531-471B-B912-415886E9B051}"/>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7F0A8DB-9B38-4BB3-A152-AC62251D92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B2F7796-DB8C-4E3A-A0F6-4F8A8145AEF5}"/>
              </a:ext>
            </a:extLst>
          </p:cNvPr>
          <p:cNvSpPr>
            <a:spLocks noGrp="1"/>
          </p:cNvSpPr>
          <p:nvPr>
            <p:ph type="title"/>
          </p:nvPr>
        </p:nvSpPr>
        <p:spPr>
          <a:xfrm>
            <a:off x="3786886" y="479123"/>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Ενότητα 1: Περιεχόμενα</a:t>
            </a:r>
          </a:p>
        </p:txBody>
      </p:sp>
      <p:sp>
        <p:nvSpPr>
          <p:cNvPr id="14"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E21429E-2746-46D2-AA7C-D3EBF3087088}"/>
              </a:ext>
            </a:extLst>
          </p:cNvPr>
          <p:cNvSpPr txBox="1">
            <a:spLocks/>
          </p:cNvSpPr>
          <p:nvPr/>
        </p:nvSpPr>
        <p:spPr>
          <a:xfrm>
            <a:off x="2251311" y="1471132"/>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15"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613844C-D20E-4B6B-9B38-0014A6A395E0}"/>
              </a:ext>
            </a:extLst>
          </p:cNvPr>
          <p:cNvSpPr txBox="1">
            <a:spLocks/>
          </p:cNvSpPr>
          <p:nvPr/>
        </p:nvSpPr>
        <p:spPr>
          <a:xfrm>
            <a:off x="3262906" y="1471132"/>
            <a:ext cx="7261149" cy="491738"/>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Επιχειρηματικότητα και κοινωνική επιχειρηματικότητα</a:t>
            </a:r>
          </a:p>
        </p:txBody>
      </p:sp>
      <p:sp>
        <p:nvSpPr>
          <p:cNvPr id="16"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1B13B66-0FF7-48D6-9649-E2CF49A33A6D}"/>
              </a:ext>
            </a:extLst>
          </p:cNvPr>
          <p:cNvSpPr txBox="1">
            <a:spLocks/>
          </p:cNvSpPr>
          <p:nvPr/>
        </p:nvSpPr>
        <p:spPr>
          <a:xfrm>
            <a:off x="2251311" y="2737598"/>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2</a:t>
            </a:r>
          </a:p>
        </p:txBody>
      </p:sp>
      <p:sp>
        <p:nvSpPr>
          <p:cNvPr id="17"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38F59BD4-4CAA-4F4C-85FB-5C87043F4003}"/>
              </a:ext>
            </a:extLst>
          </p:cNvPr>
          <p:cNvSpPr txBox="1">
            <a:spLocks/>
          </p:cNvSpPr>
          <p:nvPr/>
        </p:nvSpPr>
        <p:spPr>
          <a:xfrm>
            <a:off x="3262907" y="2694449"/>
            <a:ext cx="7583284"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Προσδιορισμός του προβλήματος στην κοινότητά σας</a:t>
            </a:r>
            <a:endParaRPr kumimoji="0" lang="en-IE"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8"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33395C1-3FD2-4B24-A45A-28E0D999B1C4}"/>
              </a:ext>
            </a:extLst>
          </p:cNvPr>
          <p:cNvSpPr txBox="1">
            <a:spLocks/>
          </p:cNvSpPr>
          <p:nvPr/>
        </p:nvSpPr>
        <p:spPr>
          <a:xfrm>
            <a:off x="2251311" y="3917766"/>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3</a:t>
            </a:r>
          </a:p>
        </p:txBody>
      </p:sp>
      <p:sp>
        <p:nvSpPr>
          <p:cNvPr id="21"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47567D2E-4A65-4757-8E71-5D385602F374}"/>
              </a:ext>
            </a:extLst>
          </p:cNvPr>
          <p:cNvSpPr txBox="1">
            <a:spLocks/>
          </p:cNvSpPr>
          <p:nvPr/>
        </p:nvSpPr>
        <p:spPr>
          <a:xfrm>
            <a:off x="3262907" y="3917766"/>
            <a:ext cx="7261149"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Καθορισμός του οράματος και της αποστολής μιας κοινωνικής επιχείρησης</a:t>
            </a:r>
          </a:p>
        </p:txBody>
      </p:sp>
      <p:sp>
        <p:nvSpPr>
          <p:cNvPr id="23" name="Rectangle 2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690947FD-64AB-4746-83F8-A7D42DF8F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4C45CDC-5AFD-403D-A05E-4FD31FC150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51B8CA5-A809-4F32-A275-C5057BE1DE9B}"/>
              </a:ext>
            </a:extLst>
          </p:cNvPr>
          <p:cNvPicPr>
            <a:picLocks noChangeAspect="1"/>
          </p:cNvPicPr>
          <p:nvPr/>
        </p:nvPicPr>
        <p:blipFill rotWithShape="1">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rcRect t="1926" b="19852"/>
          <a:stretch/>
        </p:blipFill>
        <p:spPr>
          <a:xfrm>
            <a:off x="1045611" y="0"/>
            <a:ext cx="897978" cy="4642338"/>
          </a:xfrm>
          <a:prstGeom prst="rect">
            <a:avLst/>
          </a:prstGeom>
        </p:spPr>
      </p:pic>
      <p:pic>
        <p:nvPicPr>
          <p:cNvPr id="29" name="Graphic 2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1001FC8-5637-4FFB-BBC1-F83612BD573A}"/>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31779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A3FEFAED-3DDE-4A89-872E-E646C67DAC1D}"/>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tretch>
            <a:fillRect/>
          </a:stretch>
        </p:blipFill>
        <p:spPr>
          <a:xfrm>
            <a:off x="2305849" y="2409507"/>
            <a:ext cx="2013790" cy="2968271"/>
          </a:xfrm>
          <a:prstGeom prst="rect">
            <a:avLst/>
          </a:prstGeom>
        </p:spPr>
      </p:pic>
      <p:pic>
        <p:nvPicPr>
          <p:cNvPr id="24" name="Graphic 23">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425891DB-D6E7-4CDE-8A56-5813AC00D51B}"/>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6890484" y="2409507"/>
            <a:ext cx="2013790" cy="2968271"/>
          </a:xfrm>
          <a:prstGeom prst="rect">
            <a:avLst/>
          </a:prstGeom>
        </p:spPr>
      </p:pic>
      <p:pic>
        <p:nvPicPr>
          <p:cNvPr id="26" name="Graphic 2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06D52E4-F8A8-431F-85F7-02C1630A2434}"/>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4553813" y="2409506"/>
            <a:ext cx="2013790" cy="2968271"/>
          </a:xfrm>
          <a:prstGeom prst="rect">
            <a:avLst/>
          </a:prstGeom>
        </p:spPr>
      </p:pic>
      <p:pic>
        <p:nvPicPr>
          <p:cNvPr id="16" name="Picture 15"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1F7BAF40-FC82-436C-976B-CAD2D83A3D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11" name="TextBox 1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F58D6A29-ABF4-4C62-AB18-E3342113E243}"/>
              </a:ext>
            </a:extLst>
          </p:cNvPr>
          <p:cNvSpPr txBox="1"/>
          <p:nvPr/>
        </p:nvSpPr>
        <p:spPr>
          <a:xfrm>
            <a:off x="2472005"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ΑΝΑΓΝΩΡΙΣΗ</a:t>
            </a:r>
          </a:p>
        </p:txBody>
      </p:sp>
      <p:sp>
        <p:nvSpPr>
          <p:cNvPr id="29" name="TextBox 2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95B5783-3E87-49EA-90BD-4302731872E4}"/>
              </a:ext>
            </a:extLst>
          </p:cNvPr>
          <p:cNvSpPr txBox="1"/>
          <p:nvPr/>
        </p:nvSpPr>
        <p:spPr>
          <a:xfrm>
            <a:off x="7056639"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ΜΑΘΕΤΕ</a:t>
            </a:r>
          </a:p>
        </p:txBody>
      </p:sp>
      <p:sp>
        <p:nvSpPr>
          <p:cNvPr id="30" name="TextBox 29">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C48D579B-7518-430E-9AA0-655A44BD4FE1}"/>
              </a:ext>
            </a:extLst>
          </p:cNvPr>
          <p:cNvSpPr txBox="1"/>
          <p:nvPr/>
        </p:nvSpPr>
        <p:spPr>
          <a:xfrm>
            <a:off x="4719969"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ΕΠΙΛΕΞΤΕ</a:t>
            </a:r>
          </a:p>
        </p:txBody>
      </p:sp>
      <p:sp>
        <p:nvSpPr>
          <p:cNvPr id="32" name="TextBox 3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CE7BC70-096B-4E70-9609-5C487768B159}"/>
              </a:ext>
            </a:extLst>
          </p:cNvPr>
          <p:cNvSpPr txBox="1"/>
          <p:nvPr/>
        </p:nvSpPr>
        <p:spPr>
          <a:xfrm>
            <a:off x="2472004" y="4353982"/>
            <a:ext cx="1681480" cy="523220"/>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Τα προβλήματα στην κοινότητά σας</a:t>
            </a:r>
          </a:p>
        </p:txBody>
      </p:sp>
      <p:sp>
        <p:nvSpPr>
          <p:cNvPr id="34" name="TextBox 33">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D1D2DFB1-1C8D-4863-A0C1-EFFC3352A2D2}"/>
              </a:ext>
            </a:extLst>
          </p:cNvPr>
          <p:cNvSpPr txBox="1"/>
          <p:nvPr/>
        </p:nvSpPr>
        <p:spPr>
          <a:xfrm>
            <a:off x="7056639" y="4138538"/>
            <a:ext cx="1681480" cy="954107"/>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Να αναπτύξετε ένα δέντρο προβλημάτων (αιτίες και αποτελέσματα του προβλήματος).</a:t>
            </a:r>
          </a:p>
        </p:txBody>
      </p:sp>
      <p:sp>
        <p:nvSpPr>
          <p:cNvPr id="35" name="TextBox 3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A720F05-E5A1-4216-A5A2-E0BF5D000479}"/>
              </a:ext>
            </a:extLst>
          </p:cNvPr>
          <p:cNvSpPr txBox="1"/>
          <p:nvPr/>
        </p:nvSpPr>
        <p:spPr>
          <a:xfrm>
            <a:off x="4721407" y="4246260"/>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Ένα πρόβλημα που θέλετε να λύσετε στην κοινότητά σας</a:t>
            </a:r>
          </a:p>
        </p:txBody>
      </p:sp>
      <p:sp>
        <p:nvSpPr>
          <p:cNvPr id="18" name="Title 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DDCB5C4B-3FE5-4B99-B867-3A575DC4F78E}"/>
              </a:ext>
            </a:extLst>
          </p:cNvPr>
          <p:cNvSpPr>
            <a:spLocks noGrp="1"/>
          </p:cNvSpPr>
          <p:nvPr>
            <p:ph type="title"/>
          </p:nvPr>
        </p:nvSpPr>
        <p:spPr>
          <a:xfrm>
            <a:off x="3528404" y="1007929"/>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ΣΤΟΧΟΙ</a:t>
            </a:r>
          </a:p>
        </p:txBody>
      </p:sp>
      <p:pic>
        <p:nvPicPr>
          <p:cNvPr id="22" name="Graphic 2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0A1F8D4-1037-4A14-8F3A-E10815CE1A02}"/>
              </a:ext>
            </a:extLst>
          </p:cNvPr>
          <p:cNvPicPr>
            <a:picLocks noChangeAspect="1"/>
          </p:cNvPicPr>
          <p:nvPr/>
        </p:nvPicPr>
        <p:blipFill>
          <a:blip r:embed="rId7">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8"/>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42008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EDAB4324-E71B-4ED3-802E-626B73AC9226}"/>
              </a:ext>
            </a:extLst>
          </p:cNvPr>
          <p:cNvPicPr>
            <a:picLocks noChangeAspect="1"/>
          </p:cNvPicPr>
          <p:nvPr/>
        </p:nvPicPr>
        <p:blipFill rotWithShape="1">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rcRect l="22761" t="17155" b="34973"/>
          <a:stretch/>
        </p:blipFill>
        <p:spPr>
          <a:xfrm>
            <a:off x="-1" y="0"/>
            <a:ext cx="11064981" cy="6858000"/>
          </a:xfrm>
          <a:prstGeom prst="rect">
            <a:avLst/>
          </a:prstGeom>
        </p:spPr>
      </p:pic>
      <p:pic>
        <p:nvPicPr>
          <p:cNvPr id="17" name="Picture 16"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3E43787-4185-48C9-A850-CF2A5FD201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DF5F8CB-10BA-474F-985D-85425B74B6FC}"/>
              </a:ext>
            </a:extLst>
          </p:cNvPr>
          <p:cNvSpPr/>
          <p:nvPr/>
        </p:nvSpPr>
        <p:spPr>
          <a:xfrm>
            <a:off x="2293620" y="1257622"/>
            <a:ext cx="7664221" cy="3683000"/>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DC7E40B-8849-46B0-8DED-E94836E7DC96}"/>
              </a:ext>
            </a:extLst>
          </p:cNvPr>
          <p:cNvSpPr txBox="1"/>
          <p:nvPr/>
        </p:nvSpPr>
        <p:spPr>
          <a:xfrm>
            <a:off x="2852917" y="1622320"/>
            <a:ext cx="7014257" cy="1200329"/>
          </a:xfrm>
          <a:prstGeom prst="rect">
            <a:avLst/>
          </a:prstGeom>
          <a:noFill/>
        </p:spPr>
        <p:txBody>
          <a:bodyPr wrap="square">
            <a:spAutoFit/>
          </a:bodyPr>
          <a:lstStyle/>
          <a:p>
            <a:r>
              <a:rPr lang="en-IE" sz="3600" b="1" dirty="0">
                <a:solidFill>
                  <a:srgbClr val="29BB89"/>
                </a:solidFill>
                <a:latin typeface="Segoe UI" panose="020B0502040204020203" pitchFamily="34" charset="0"/>
                <a:cs typeface="Segoe UI" panose="020B0502040204020203" pitchFamily="34" charset="0"/>
              </a:rPr>
              <a:t>Τι θέλετε να κάνετε για την κοινότητά σας</a:t>
            </a:r>
          </a:p>
        </p:txBody>
      </p:sp>
      <p:sp>
        <p:nvSpPr>
          <p:cNvPr id="16" name="TextBox 1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CCBE002-9590-4D67-9ED4-3A8F6ABCBCC8}"/>
              </a:ext>
            </a:extLst>
          </p:cNvPr>
          <p:cNvSpPr txBox="1"/>
          <p:nvPr/>
        </p:nvSpPr>
        <p:spPr>
          <a:xfrm>
            <a:off x="2852917" y="3064608"/>
            <a:ext cx="6486166" cy="1015663"/>
          </a:xfrm>
          <a:prstGeom prst="rect">
            <a:avLst/>
          </a:prstGeom>
          <a:noFill/>
        </p:spPr>
        <p:txBody>
          <a:bodyPr wrap="square" rtlCol="0">
            <a:spAutoFit/>
          </a:bodyPr>
          <a:lstStyle/>
          <a:p>
            <a:pPr marL="0" lvl="0" indent="0">
              <a:buClr>
                <a:schemeClr val="dk1"/>
              </a:buClr>
              <a:buSzPts val="1100"/>
              <a:buNone/>
            </a:pPr>
            <a:r>
              <a:rPr lang="en-GB" sz="2000" dirty="0">
                <a:latin typeface="Segoe UI" panose="020B0502040204020203" pitchFamily="34" charset="0"/>
                <a:ea typeface="Source Sans Pro" panose="020B0503030403020204" pitchFamily="34" charset="0"/>
                <a:cs typeface="Segoe UI" panose="020B0502040204020203" pitchFamily="34" charset="0"/>
              </a:rPr>
              <a:t>Το πρώτο βήμα για την ανάπτυξη της κοινωνικής σας επιχείρησης είναι να αποφασίσετε τι θα θέλατε να κάνετε για την κοινότητά σας, κάτι που εξαρτάται κυρίως από τις ανάγκες της κοινότητάς σας.</a:t>
            </a:r>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1" name="Graphic 1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9CE519A-7C9F-49DC-963F-FCB8909960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2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B2F7796-DB8C-4E3A-A0F6-4F8A8145AEF5}"/>
              </a:ext>
            </a:extLst>
          </p:cNvPr>
          <p:cNvSpPr>
            <a:spLocks noGrp="1"/>
          </p:cNvSpPr>
          <p:nvPr>
            <p:ph type="title"/>
          </p:nvPr>
        </p:nvSpPr>
        <p:spPr>
          <a:xfrm>
            <a:off x="3786886" y="479123"/>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Η κοινότητα</a:t>
            </a:r>
          </a:p>
        </p:txBody>
      </p:sp>
      <p:sp>
        <p:nvSpPr>
          <p:cNvPr id="15"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613844C-D20E-4B6B-9B38-0014A6A395E0}"/>
              </a:ext>
            </a:extLst>
          </p:cNvPr>
          <p:cNvSpPr txBox="1">
            <a:spLocks/>
          </p:cNvSpPr>
          <p:nvPr/>
        </p:nvSpPr>
        <p:spPr>
          <a:xfrm>
            <a:off x="2312574" y="1509162"/>
            <a:ext cx="8689783"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rPr>
              <a:t>Μια κοινότητα είναι μια ομάδα ανθρώπων που έχουν ορισμένα κοινά στοιχεία, όπως η γλώσσα, τα έθιμα, οι αξίες, τα καθήκοντα, η κοσμοθεωρία, η ηλικία, η γεωγραφική θέση (μια γειτονιά, για παράδειγμα), η κοινωνική θέση ή οι ρόλοι.</a:t>
            </a:r>
            <a:endParaRPr lang="en-IE"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7"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38F59BD4-4CAA-4F4C-85FB-5C87043F4003}"/>
              </a:ext>
            </a:extLst>
          </p:cNvPr>
          <p:cNvSpPr txBox="1">
            <a:spLocks/>
          </p:cNvSpPr>
          <p:nvPr/>
        </p:nvSpPr>
        <p:spPr>
          <a:xfrm>
            <a:off x="2312574" y="2760025"/>
            <a:ext cx="8689783"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rPr>
              <a:t>Γενικά, μια κοινότητα συγκεντρώνεται υπό την ανάγκη ή τη βελτίωση ενός κοινού στόχου, όπως το κοινό καλό.</a:t>
            </a:r>
            <a:endParaRPr lang="en-IE"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9"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F3632FC2-5D5F-4526-8F2E-B1387289CCBB}"/>
              </a:ext>
            </a:extLst>
          </p:cNvPr>
          <p:cNvSpPr txBox="1">
            <a:spLocks/>
          </p:cNvSpPr>
          <p:nvPr/>
        </p:nvSpPr>
        <p:spPr>
          <a:xfrm>
            <a:off x="2312574" y="3916968"/>
            <a:ext cx="8689783"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rPr>
              <a:t>Η κοινότητά σας μπορεί να είναι η γειτονιά σας, μια μειονοτική ομάδα στην οποία ανήκετε ή μια ομάδα ανθρώπων που τους ενώνουν οι ίδιοι στόχοι κ.λπ.</a:t>
            </a:r>
            <a:endParaRPr lang="en-IE" sz="2000" dirty="0">
              <a:solidFill>
                <a:schemeClr val="tx1">
                  <a:lumMod val="75000"/>
                  <a:lumOff val="25000"/>
                </a:schemeClr>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3" name="Rectangle 2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5" name="Picture 24"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690947FD-64AB-4746-83F8-A7D42DF8F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7" name="Picture 26"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4C45CDC-5AFD-403D-A05E-4FD31FC150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51B8CA5-A809-4F32-A275-C5057BE1DE9B}"/>
              </a:ext>
            </a:extLst>
          </p:cNvPr>
          <p:cNvPicPr>
            <a:picLocks noChangeAspect="1"/>
          </p:cNvPicPr>
          <p:nvPr/>
        </p:nvPicPr>
        <p:blipFill rotWithShape="1">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rcRect t="1926" b="19615"/>
          <a:stretch/>
        </p:blipFill>
        <p:spPr>
          <a:xfrm>
            <a:off x="998679" y="0"/>
            <a:ext cx="897978" cy="4656406"/>
          </a:xfrm>
          <a:prstGeom prst="rect">
            <a:avLst/>
          </a:prstGeom>
        </p:spPr>
      </p:pic>
      <p:pic>
        <p:nvPicPr>
          <p:cNvPr id="29" name="Graphic 2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1001FC8-5637-4FFB-BBC1-F83612BD573A}"/>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197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CF25B46B-033D-485E-AFC5-FA85ABB611D4}"/>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584DB3CE-A7D2-484B-B8AB-8069DFCE4259}"/>
              </a:ext>
            </a:extLst>
          </p:cNvPr>
          <p:cNvSpPr txBox="1">
            <a:spLocks noGrp="1"/>
          </p:cNvSpPr>
          <p:nvPr/>
        </p:nvSpPr>
        <p:spPr>
          <a:xfrm>
            <a:off x="614373" y="573985"/>
            <a:ext cx="4420391"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ΠΡΟΣΔΙΟΡ</a:t>
            </a:r>
            <a:r>
              <a:rPr lang="el-GR"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Ι</a:t>
            </a:r>
            <a:r>
              <a:rPr lang="en"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ΣΤΕ </a:t>
            </a:r>
            <a:r>
              <a:rPr lang="en"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ΤΗΝ </a:t>
            </a:r>
            <a:r>
              <a:rPr lang="en"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ΚΟΙΝ</a:t>
            </a:r>
            <a:r>
              <a:rPr lang="el-GR"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Ο</a:t>
            </a:r>
            <a:r>
              <a:rPr lang="en"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ΤΗΤΑ</a:t>
            </a:r>
            <a:endParaRP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5" name="Google Shape;869;p37" title="Gráfico">
            <a:hlinkClick r:id="rId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CE981946-6C03-45CC-9ED5-17DED171926E}"/>
              </a:ext>
            </a:extLst>
          </p:cNvPr>
          <p:cNvPicPr preferRelativeResize="0">
            <a:picLocks noChangeAspect="1"/>
          </p:cNvPicPr>
          <p:nvPr/>
        </p:nvPicPr>
        <p:blipFill rotWithShape="1">
          <a:blip r:embed="rId5">
            <a:alphaModFix/>
          </a:blip>
          <a:srcRect l="19523" r="19596"/>
          <a:stretch/>
        </p:blipFill>
        <p:spPr>
          <a:xfrm>
            <a:off x="970079" y="2198122"/>
            <a:ext cx="2742634" cy="2785620"/>
          </a:xfrm>
          <a:prstGeom prst="rect">
            <a:avLst/>
          </a:prstGeom>
          <a:noFill/>
          <a:ln>
            <a:noFill/>
          </a:ln>
        </p:spPr>
      </p:pic>
      <p:sp>
        <p:nvSpPr>
          <p:cNvPr id="6" name="Google Shape;870;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CC5D7758-EBF0-419F-81C3-853CD2429E23}"/>
              </a:ext>
            </a:extLst>
          </p:cNvPr>
          <p:cNvSpPr txBox="1">
            <a:spLocks noGrp="1"/>
          </p:cNvSpPr>
          <p:nvPr/>
        </p:nvSpPr>
        <p:spPr>
          <a:xfrm>
            <a:off x="8220176" y="2658238"/>
            <a:ext cx="2993884"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Ποιες ομάδες ανθρώπων υπάρχουν στην κοινότητά σας;</a:t>
            </a:r>
          </a:p>
        </p:txBody>
      </p:sp>
      <p:sp>
        <p:nvSpPr>
          <p:cNvPr id="8" name="Google Shape;872;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8CDE3389-9D10-46B1-87D4-0925A0B5DEED}"/>
              </a:ext>
            </a:extLst>
          </p:cNvPr>
          <p:cNvSpPr txBox="1">
            <a:spLocks noGrp="1"/>
          </p:cNvSpPr>
          <p:nvPr/>
        </p:nvSpPr>
        <p:spPr>
          <a:xfrm>
            <a:off x="8267880" y="4288478"/>
            <a:ext cx="3126951"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Ποιοι είναι οι ηγέτες και οι επικοινωνιολόγοι στην κοινότητά σας;</a:t>
            </a:r>
          </a:p>
        </p:txBody>
      </p:sp>
      <p:sp>
        <p:nvSpPr>
          <p:cNvPr id="12" name="Google Shape;876;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56ED9C09-5921-401E-A5C3-0DE7AD1DBF7A}"/>
              </a:ext>
            </a:extLst>
          </p:cNvPr>
          <p:cNvSpPr txBox="1">
            <a:spLocks noGrp="1"/>
          </p:cNvSpPr>
          <p:nvPr/>
        </p:nvSpPr>
        <p:spPr>
          <a:xfrm>
            <a:off x="4086596" y="2744936"/>
            <a:ext cx="3599424"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Ποια είναι τα όρια της κοινότητας στην οποία θέλετε να δράσετε;</a:t>
            </a:r>
          </a:p>
        </p:txBody>
      </p:sp>
      <p:sp>
        <p:nvSpPr>
          <p:cNvPr id="14" name="Google Shape;878;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F1EED842-AF3F-467F-AF9C-A79F194252EC}"/>
              </a:ext>
            </a:extLst>
          </p:cNvPr>
          <p:cNvSpPr txBox="1">
            <a:spLocks noGrp="1"/>
          </p:cNvSpPr>
          <p:nvPr/>
        </p:nvSpPr>
        <p:spPr>
          <a:xfrm>
            <a:off x="4103927" y="4024977"/>
            <a:ext cx="3534465"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Έχει κάποια από αυτές τις ομάδες ειδικές ανάγκες;</a:t>
            </a:r>
          </a:p>
        </p:txBody>
      </p:sp>
      <p:sp>
        <p:nvSpPr>
          <p:cNvPr id="19" name="Google Shape;883;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B71015F1-1D56-4008-8562-3BD70D1E34C1}"/>
              </a:ext>
            </a:extLst>
          </p:cNvPr>
          <p:cNvSpPr/>
          <p:nvPr/>
        </p:nvSpPr>
        <p:spPr>
          <a:xfrm>
            <a:off x="3834765" y="2666970"/>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D6B5B3C-6127-497F-9798-6B41F00584A9}"/>
              </a:ext>
            </a:extLst>
          </p:cNvPr>
          <p:cNvSpPr/>
          <p:nvPr/>
        </p:nvSpPr>
        <p:spPr>
          <a:xfrm>
            <a:off x="3882392" y="4002416"/>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2" name="Google Shape;886;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5F1ED3CD-84D2-41EA-9605-181B679B42C6}"/>
              </a:ext>
            </a:extLst>
          </p:cNvPr>
          <p:cNvSpPr/>
          <p:nvPr/>
        </p:nvSpPr>
        <p:spPr>
          <a:xfrm>
            <a:off x="7924591" y="2624248"/>
            <a:ext cx="185100" cy="185100"/>
          </a:xfrm>
          <a:prstGeom prst="ellipse">
            <a:avLst/>
          </a:prstGeom>
          <a:solidFill>
            <a:schemeClr val="accent5"/>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IE" dirty="0"/>
              <a:t> </a:t>
            </a:r>
            <a:endParaRPr dirty="0"/>
          </a:p>
        </p:txBody>
      </p:sp>
      <p:sp>
        <p:nvSpPr>
          <p:cNvPr id="23" name="Google Shape;887;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47A40406-411C-4E28-A573-03D74C2ADC55}"/>
              </a:ext>
            </a:extLst>
          </p:cNvPr>
          <p:cNvSpPr/>
          <p:nvPr/>
        </p:nvSpPr>
        <p:spPr>
          <a:xfrm>
            <a:off x="7924591" y="4081045"/>
            <a:ext cx="185100" cy="185100"/>
          </a:xfrm>
          <a:prstGeom prst="ellipse">
            <a:avLst/>
          </a:prstGeom>
          <a:solidFill>
            <a:srgbClr val="CFE9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Rectangle 3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BD93EB17-9EDA-4C6B-A54F-19E34550D1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FD2B428-1BC9-492A-9AA8-429367A8499E}"/>
              </a:ext>
            </a:extLst>
          </p:cNvPr>
          <p:cNvPicPr>
            <a:picLocks noChangeAspect="1"/>
          </p:cNvPicPr>
          <p:nvPr/>
        </p:nvPicPr>
        <p:blipFill>
          <a:blip r:embed="rId7">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8"/>
              </a:ext>
            </a:extLst>
          </a:blip>
          <a:stretch>
            <a:fillRect/>
          </a:stretch>
        </p:blipFill>
        <p:spPr>
          <a:xfrm>
            <a:off x="11541231" y="108086"/>
            <a:ext cx="495921" cy="495921"/>
          </a:xfrm>
          <a:prstGeom prst="rect">
            <a:avLst/>
          </a:prstGeom>
        </p:spPr>
      </p:pic>
      <p:sp>
        <p:nvSpPr>
          <p:cNvPr id="27" name="Google Shape;877;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E1F4F96F-55DB-4727-8130-0E882A8CC2D7}"/>
              </a:ext>
            </a:extLst>
          </p:cNvPr>
          <p:cNvSpPr txBox="1">
            <a:spLocks noGrp="1"/>
          </p:cNvSpPr>
          <p:nvPr/>
        </p:nvSpPr>
        <p:spPr>
          <a:xfrm>
            <a:off x="4965228" y="612439"/>
            <a:ext cx="6429603"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Για να αναπτύξετε το όραμα και την αποστολή της κοινωνικής σας επιχείρησης, πρέπει πρώτα να προσδιορίσετε την κοινότητα στην οποία απευθύνεστε. Για να το κάνετε αυτό, είναι χρήσιμο να θέσετε στον εαυτό σας τις ακόλουθες ερωτήσεις (αφιερώστε 15 λεπτά για να σκεφτείτε αυτές τις ερωτήσεις):</a:t>
            </a:r>
            <a:endParaRPr sz="1600" dirty="0">
              <a:latin typeface="Grandview" panose="020B0502040204020203" pitchFamily="34" charset="0"/>
              <a:cs typeface="Arial" panose="020B0604020202020204" pitchFamily="34" charset="0"/>
            </a:endParaRPr>
          </a:p>
        </p:txBody>
      </p:sp>
    </p:spTree>
    <p:extLst>
      <p:ext uri="{BB962C8B-B14F-4D97-AF65-F5344CB8AC3E}">
        <p14:creationId xmlns:p14="http://schemas.microsoft.com/office/powerpoint/2010/main" val="48820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CF25B46B-033D-485E-AFC5-FA85ABB611D4}"/>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584DB3CE-A7D2-484B-B8AB-8069DFCE4259}"/>
              </a:ext>
            </a:extLst>
          </p:cNvPr>
          <p:cNvSpPr txBox="1">
            <a:spLocks noGrp="1"/>
          </p:cNvSpPr>
          <p:nvPr/>
        </p:nvSpPr>
        <p:spPr>
          <a:xfrm>
            <a:off x="506437" y="493034"/>
            <a:ext cx="5247382"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ΝΑ </a:t>
            </a:r>
            <a:r>
              <a:rPr lang="en"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ΕΝΤΟΠ</a:t>
            </a:r>
            <a:r>
              <a:rPr lang="el-GR"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Ι</a:t>
            </a:r>
            <a:r>
              <a:rPr lang="en"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ΣΕΙ </a:t>
            </a:r>
            <a:r>
              <a:rPr lang="en"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ΤΑ </a:t>
            </a:r>
            <a:r>
              <a:rPr lang="en"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Κ</a:t>
            </a:r>
            <a:r>
              <a:rPr lang="el-GR"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Υ</a:t>
            </a:r>
            <a:r>
              <a:rPr lang="en"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ΡΙΑ ΠΡΟΒΛ</a:t>
            </a:r>
            <a:r>
              <a:rPr lang="el-GR"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Η</a:t>
            </a:r>
            <a:r>
              <a:rPr lang="en"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ΜΑΤΑ </a:t>
            </a:r>
            <a:r>
              <a:rPr lang="en"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ΤΗΣ </a:t>
            </a:r>
            <a:r>
              <a:rPr lang="en"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ΚΟΙΝ</a:t>
            </a:r>
            <a:r>
              <a:rPr lang="el-GR"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Ο</a:t>
            </a:r>
            <a:r>
              <a:rPr lang="en"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ΤΗΤΑΣ</a:t>
            </a:r>
            <a:endParaRPr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5" name="Google Shape;869;p37" title="Gráfico">
            <a:hlinkClick r:id="rId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CE981946-6C03-45CC-9ED5-17DED171926E}"/>
              </a:ext>
            </a:extLst>
          </p:cNvPr>
          <p:cNvPicPr preferRelativeResize="0">
            <a:picLocks noChangeAspect="1"/>
          </p:cNvPicPr>
          <p:nvPr/>
        </p:nvPicPr>
        <p:blipFill rotWithShape="1">
          <a:blip r:embed="rId5">
            <a:alphaModFix/>
          </a:blip>
          <a:srcRect l="19523" r="19596"/>
          <a:stretch/>
        </p:blipFill>
        <p:spPr>
          <a:xfrm>
            <a:off x="970079" y="2198122"/>
            <a:ext cx="2742634" cy="2785620"/>
          </a:xfrm>
          <a:prstGeom prst="rect">
            <a:avLst/>
          </a:prstGeom>
          <a:noFill/>
          <a:ln>
            <a:noFill/>
          </a:ln>
        </p:spPr>
      </p:pic>
      <p:sp>
        <p:nvSpPr>
          <p:cNvPr id="6" name="Google Shape;870;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CC5D7758-EBF0-419F-81C3-853CD2429E23}"/>
              </a:ext>
            </a:extLst>
          </p:cNvPr>
          <p:cNvSpPr txBox="1">
            <a:spLocks noGrp="1"/>
          </p:cNvSpPr>
          <p:nvPr/>
        </p:nvSpPr>
        <p:spPr>
          <a:xfrm>
            <a:off x="8218509" y="2523303"/>
            <a:ext cx="2993884"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Ποιο είναι το πιο επείγον πρόβλημα;</a:t>
            </a:r>
          </a:p>
        </p:txBody>
      </p:sp>
      <p:sp>
        <p:nvSpPr>
          <p:cNvPr id="8" name="Google Shape;872;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8CDE3389-9D10-46B1-87D4-0925A0B5DEED}"/>
              </a:ext>
            </a:extLst>
          </p:cNvPr>
          <p:cNvSpPr txBox="1">
            <a:spLocks noGrp="1"/>
          </p:cNvSpPr>
          <p:nvPr/>
        </p:nvSpPr>
        <p:spPr>
          <a:xfrm>
            <a:off x="8219003" y="3687279"/>
            <a:ext cx="3126951"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Ποιο πιστεύετε ότι είναι το πιο δύσκολο πρόβλημα που πρέπει να επιλυθεί στην κοινότητά σας;</a:t>
            </a:r>
          </a:p>
        </p:txBody>
      </p:sp>
      <p:sp>
        <p:nvSpPr>
          <p:cNvPr id="10" name="Google Shape;874;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C6D6C847-BA2B-46EE-8967-6CC57EDD0CCD}"/>
              </a:ext>
            </a:extLst>
          </p:cNvPr>
          <p:cNvSpPr txBox="1">
            <a:spLocks noGrp="1"/>
          </p:cNvSpPr>
          <p:nvPr/>
        </p:nvSpPr>
        <p:spPr>
          <a:xfrm>
            <a:off x="8218509" y="4331538"/>
            <a:ext cx="3323355"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Υπάρχουν μακροπρόθεσμα προβλήματα;</a:t>
            </a:r>
          </a:p>
        </p:txBody>
      </p:sp>
      <p:sp>
        <p:nvSpPr>
          <p:cNvPr id="12" name="Google Shape;876;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56ED9C09-5921-401E-A5C3-0DE7AD1DBF7A}"/>
              </a:ext>
            </a:extLst>
          </p:cNvPr>
          <p:cNvSpPr txBox="1">
            <a:spLocks noGrp="1"/>
          </p:cNvSpPr>
          <p:nvPr/>
        </p:nvSpPr>
        <p:spPr>
          <a:xfrm>
            <a:off x="4067492" y="3277035"/>
            <a:ext cx="3599424"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Ποια είναι τα κυριότερα προβλήματα στην κοινότητά σας; Για παράδειγμα, προβλήματα ένταξης, περιβαλλοντικά προβλήματα κ.λπ.</a:t>
            </a:r>
          </a:p>
        </p:txBody>
      </p:sp>
      <p:sp>
        <p:nvSpPr>
          <p:cNvPr id="14" name="Google Shape;878;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F1EED842-AF3F-467F-AF9C-A79F194252EC}"/>
              </a:ext>
            </a:extLst>
          </p:cNvPr>
          <p:cNvSpPr txBox="1">
            <a:spLocks noGrp="1"/>
          </p:cNvSpPr>
          <p:nvPr/>
        </p:nvSpPr>
        <p:spPr>
          <a:xfrm>
            <a:off x="4112237" y="4126569"/>
            <a:ext cx="3534465"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Ποιο είναι το πρόβλημα που λαμβάνει τη μεγαλύτερη κάλυψη από τα μέσα ενημέρωσης;</a:t>
            </a:r>
          </a:p>
        </p:txBody>
      </p:sp>
      <p:sp>
        <p:nvSpPr>
          <p:cNvPr id="16" name="Google Shape;880;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E70F1CAB-CCB7-4B20-8794-143B250D8DD1}"/>
              </a:ext>
            </a:extLst>
          </p:cNvPr>
          <p:cNvSpPr txBox="1">
            <a:spLocks noGrp="1"/>
          </p:cNvSpPr>
          <p:nvPr/>
        </p:nvSpPr>
        <p:spPr>
          <a:xfrm>
            <a:off x="4142865" y="4863352"/>
            <a:ext cx="3473207"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Ποιο νομίζετε ότι είναι το πιο εύκολο να λυθεί;</a:t>
            </a:r>
          </a:p>
        </p:txBody>
      </p:sp>
      <p:sp>
        <p:nvSpPr>
          <p:cNvPr id="19" name="Google Shape;883;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B71015F1-1D56-4008-8562-3BD70D1E34C1}"/>
              </a:ext>
            </a:extLst>
          </p:cNvPr>
          <p:cNvSpPr/>
          <p:nvPr/>
        </p:nvSpPr>
        <p:spPr>
          <a:xfrm>
            <a:off x="3834765" y="2554430"/>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D6B5B3C-6127-497F-9798-6B41F00584A9}"/>
              </a:ext>
            </a:extLst>
          </p:cNvPr>
          <p:cNvSpPr/>
          <p:nvPr/>
        </p:nvSpPr>
        <p:spPr>
          <a:xfrm>
            <a:off x="3882392" y="3819535"/>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1" name="Google Shape;885;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6A6F587F-B903-4F83-8377-FACE1BAAD19C}"/>
              </a:ext>
            </a:extLst>
          </p:cNvPr>
          <p:cNvSpPr/>
          <p:nvPr/>
        </p:nvSpPr>
        <p:spPr>
          <a:xfrm>
            <a:off x="3891036" y="4702964"/>
            <a:ext cx="185100" cy="185100"/>
          </a:xfrm>
          <a:prstGeom prst="ellipse">
            <a:avLst/>
          </a:prstGeom>
          <a:solidFill>
            <a:srgbClr val="80E0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886;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5F1ED3CD-84D2-41EA-9605-181B679B42C6}"/>
              </a:ext>
            </a:extLst>
          </p:cNvPr>
          <p:cNvSpPr/>
          <p:nvPr/>
        </p:nvSpPr>
        <p:spPr>
          <a:xfrm>
            <a:off x="7924591" y="2427302"/>
            <a:ext cx="185100" cy="185100"/>
          </a:xfrm>
          <a:prstGeom prst="ellipse">
            <a:avLst/>
          </a:prstGeom>
          <a:solidFill>
            <a:schemeClr val="accent5"/>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IE" dirty="0"/>
              <a:t> </a:t>
            </a:r>
            <a:endParaRPr dirty="0"/>
          </a:p>
        </p:txBody>
      </p:sp>
      <p:sp>
        <p:nvSpPr>
          <p:cNvPr id="23" name="Google Shape;887;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47A40406-411C-4E28-A573-03D74C2ADC55}"/>
              </a:ext>
            </a:extLst>
          </p:cNvPr>
          <p:cNvSpPr/>
          <p:nvPr/>
        </p:nvSpPr>
        <p:spPr>
          <a:xfrm>
            <a:off x="7924591" y="3194783"/>
            <a:ext cx="185100" cy="185100"/>
          </a:xfrm>
          <a:prstGeom prst="ellipse">
            <a:avLst/>
          </a:prstGeom>
          <a:solidFill>
            <a:srgbClr val="CFE9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888;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5071C7C-66E1-4331-A850-7C2962FF43A6}"/>
              </a:ext>
            </a:extLst>
          </p:cNvPr>
          <p:cNvSpPr/>
          <p:nvPr/>
        </p:nvSpPr>
        <p:spPr>
          <a:xfrm>
            <a:off x="7950968" y="4252796"/>
            <a:ext cx="185100" cy="185100"/>
          </a:xfrm>
          <a:prstGeom prst="ellipse">
            <a:avLst/>
          </a:prstGeom>
          <a:solidFill>
            <a:srgbClr val="FFFFFF"/>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33" name="Picture 32"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BD93EB17-9EDA-4C6B-A54F-19E34550D1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FD2B428-1BC9-492A-9AA8-429367A8499E}"/>
              </a:ext>
            </a:extLst>
          </p:cNvPr>
          <p:cNvPicPr>
            <a:picLocks noChangeAspect="1"/>
          </p:cNvPicPr>
          <p:nvPr/>
        </p:nvPicPr>
        <p:blipFill>
          <a:blip r:embed="rId7">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8"/>
              </a:ext>
            </a:extLst>
          </a:blip>
          <a:stretch>
            <a:fillRect/>
          </a:stretch>
        </p:blipFill>
        <p:spPr>
          <a:xfrm>
            <a:off x="11541231" y="108086"/>
            <a:ext cx="495921" cy="495921"/>
          </a:xfrm>
          <a:prstGeom prst="rect">
            <a:avLst/>
          </a:prstGeom>
        </p:spPr>
      </p:pic>
      <p:sp>
        <p:nvSpPr>
          <p:cNvPr id="27" name="Google Shape;877;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E1F4F96F-55DB-4727-8130-0E882A8CC2D7}"/>
              </a:ext>
            </a:extLst>
          </p:cNvPr>
          <p:cNvSpPr txBox="1">
            <a:spLocks noGrp="1"/>
          </p:cNvSpPr>
          <p:nvPr/>
        </p:nvSpPr>
        <p:spPr>
          <a:xfrm>
            <a:off x="5441302" y="442053"/>
            <a:ext cx="6429603"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Μετά τον προσδιορισμό της κοινότητας και τον εντοπισμό των συγκεκριμένων ομάδων και των αναγκών τους, είναι απαραίτητο να διερευνηθούν ποια είναι τα κύρια προβλήματα που αντιμετωπίζουν οι ομάδες αυτές ή η κοινότητα. Αυτές οι ερωτήσεις μπορούν να σας βοηθήσουν στις ερωτήσεις (αφιερώστε 30 λεπτά για να σκεφτείτε αυτές τις ερωτήσεις):</a:t>
            </a:r>
            <a:endParaRPr lang="en-GB" sz="1600" dirty="0">
              <a:latin typeface="Grandview" panose="020B0502040204020203" pitchFamily="34" charset="0"/>
              <a:cs typeface="Arial" panose="020B0604020202020204" pitchFamily="34" charset="0"/>
            </a:endParaRPr>
          </a:p>
        </p:txBody>
      </p:sp>
      <p:sp>
        <p:nvSpPr>
          <p:cNvPr id="25" name="Google Shape;870;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17CFD31C-37D9-42A3-9576-FAAF41810EDB}"/>
              </a:ext>
            </a:extLst>
          </p:cNvPr>
          <p:cNvSpPr txBox="1">
            <a:spLocks noGrp="1"/>
          </p:cNvSpPr>
          <p:nvPr/>
        </p:nvSpPr>
        <p:spPr>
          <a:xfrm>
            <a:off x="8260032" y="5033335"/>
            <a:ext cx="3421605"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Υπάρχουν προβλήματα που προέκυψαν πρόσφατα;</a:t>
            </a:r>
          </a:p>
        </p:txBody>
      </p:sp>
      <p:sp>
        <p:nvSpPr>
          <p:cNvPr id="26" name="Google Shape;886;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326805A4-9288-4A7E-8ED6-7C710568A06E}"/>
              </a:ext>
            </a:extLst>
          </p:cNvPr>
          <p:cNvSpPr/>
          <p:nvPr/>
        </p:nvSpPr>
        <p:spPr>
          <a:xfrm>
            <a:off x="7964448" y="4999345"/>
            <a:ext cx="211544" cy="185100"/>
          </a:xfrm>
          <a:prstGeom prst="ellipse">
            <a:avLst/>
          </a:prstGeom>
          <a:solidFill>
            <a:schemeClr val="accent5"/>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IE" dirty="0"/>
              <a:t> </a:t>
            </a:r>
            <a:endParaRPr dirty="0"/>
          </a:p>
        </p:txBody>
      </p:sp>
      <p:sp>
        <p:nvSpPr>
          <p:cNvPr id="28" name="Google Shape;877;p37">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F8F961C0-F93E-4137-85F3-31F6B3284796}"/>
              </a:ext>
            </a:extLst>
          </p:cNvPr>
          <p:cNvSpPr txBox="1">
            <a:spLocks noGrp="1"/>
          </p:cNvSpPr>
          <p:nvPr/>
        </p:nvSpPr>
        <p:spPr>
          <a:xfrm>
            <a:off x="3550506" y="5600136"/>
            <a:ext cx="7990725"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Καταγράψτε τα προβλήματα που εντοπίσατε και επιλέξτε ένα για να το επεξεργαστείτε.</a:t>
            </a:r>
            <a:endParaRPr lang="en-GB" sz="1600" dirty="0">
              <a:latin typeface="Grandview" panose="020B0502040204020203" pitchFamily="34" charset="0"/>
              <a:cs typeface="Arial" panose="020B0604020202020204" pitchFamily="34" charset="0"/>
            </a:endParaRPr>
          </a:p>
        </p:txBody>
      </p:sp>
    </p:spTree>
    <p:extLst>
      <p:ext uri="{BB962C8B-B14F-4D97-AF65-F5344CB8AC3E}">
        <p14:creationId xmlns:p14="http://schemas.microsoft.com/office/powerpoint/2010/main" val="369443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16476699-494A-4532-825A-8FDBB83DEC8B}"/>
              </a:ext>
            </a:extLst>
          </p:cNvPr>
          <p:cNvPicPr>
            <a:picLocks noChangeAspect="1"/>
          </p:cNvPicPr>
          <p:nvPr/>
        </p:nvPicPr>
        <p:blipFill rotWithShape="1">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860BECD8-C24B-4AF3-9FE5-50B232840A41}"/>
              </a:ext>
            </a:extLst>
          </p:cNvPr>
          <p:cNvSpPr txBox="1"/>
          <p:nvPr/>
        </p:nvSpPr>
        <p:spPr>
          <a:xfrm>
            <a:off x="812306" y="356046"/>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Το προβληματικό δέντρο</a:t>
            </a:r>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AFCBF2DA-0AF6-4511-B58D-284706F4BC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grpSp>
        <p:nvGrpSpPr>
          <p:cNvPr id="24" name="Group 23">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A12B2B55-FF0A-45C8-A913-E11397250CDC}"/>
              </a:ext>
            </a:extLst>
          </p:cNvPr>
          <p:cNvGrpSpPr/>
          <p:nvPr/>
        </p:nvGrpSpPr>
        <p:grpSpPr>
          <a:xfrm>
            <a:off x="812305" y="1051435"/>
            <a:ext cx="10582525" cy="5068368"/>
            <a:chOff x="952983" y="2905864"/>
            <a:chExt cx="4678100" cy="2965324"/>
          </a:xfrm>
        </p:grpSpPr>
        <p:sp>
          <p:nvSpPr>
            <p:cNvPr id="10" name="TextBox 9">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DA9E6157-5214-4D01-AE76-7510E28CE1F5}"/>
                </a:ext>
              </a:extLst>
            </p:cNvPr>
            <p:cNvSpPr txBox="1"/>
            <p:nvPr/>
          </p:nvSpPr>
          <p:spPr>
            <a:xfrm>
              <a:off x="952983" y="2905864"/>
              <a:ext cx="4678100" cy="270104"/>
            </a:xfrm>
            <a:prstGeom prst="rect">
              <a:avLst/>
            </a:prstGeom>
            <a:noFill/>
          </p:spPr>
          <p:txBody>
            <a:bodyPr wrap="square" rtlCol="0">
              <a:spAutoFit/>
            </a:bodyPr>
            <a:lstStyle/>
            <a:p>
              <a:pPr marL="0" lvl="0" indent="0">
                <a:buClr>
                  <a:schemeClr val="dk1"/>
                </a:buClr>
                <a:buSzPts val="1100"/>
                <a:buNone/>
              </a:pPr>
              <a:r>
                <a:rPr lang="en-GB" sz="2400" dirty="0">
                  <a:latin typeface="Segoe UI" panose="020B0502040204020203" pitchFamily="34" charset="0"/>
                  <a:ea typeface="Source Sans Pro" panose="020B0503030403020204" pitchFamily="34" charset="0"/>
                  <a:cs typeface="Segoe UI" panose="020B0502040204020203" pitchFamily="34" charset="0"/>
                </a:rPr>
                <a:t>Τώρα που επιλέξατε το πρόβλημα, ας κάνουμε ένα "Δέντρο προβλημάτων".</a:t>
              </a:r>
            </a:p>
          </p:txBody>
        </p:sp>
        <p:sp>
          <p:nvSpPr>
            <p:cNvPr id="12" name="TextBox 1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D8A77C8-7989-4ECD-8A15-470BFF644D20}"/>
                </a:ext>
              </a:extLst>
            </p:cNvPr>
            <p:cNvSpPr txBox="1"/>
            <p:nvPr/>
          </p:nvSpPr>
          <p:spPr>
            <a:xfrm>
              <a:off x="952983" y="3296198"/>
              <a:ext cx="4678100" cy="2574990"/>
            </a:xfrm>
            <a:prstGeom prst="rect">
              <a:avLst/>
            </a:prstGeom>
            <a:noFill/>
          </p:spPr>
          <p:txBody>
            <a:bodyPr wrap="square" rtlCol="0">
              <a:spAutoFit/>
            </a:bodyPr>
            <a:lstStyle/>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ea typeface="Source Sans Pro" panose="020B0503030403020204" pitchFamily="34" charset="0"/>
                  <a:cs typeface="Segoe UI" panose="020B0502040204020203" pitchFamily="34" charset="0"/>
                </a:rPr>
                <a:t>Το δέντρο προβλημάτων είναι μια τεχνική που χρησιμοποιείται για τον εντοπισμό μιας αρνητικής κατάστασης (κεντρικό πρόβλημα) που πρέπει να επιλυθεί με την ανάλυση των σχέσεων αιτίου-αποτελέσματος. Ο κεντρικός σκοπός αυτής της τεχνικής είναι η οπτικοποίηση του προβλήματος προκειμένου να εντοπιστούν και να ιεραρχηθούν οι αιτίες και τα αποτελέσματά του.</a:t>
              </a:r>
            </a:p>
            <a:p>
              <a:pPr marL="0" lvl="0" indent="0" algn="l" rtl="0">
                <a:spcBef>
                  <a:spcPts val="0"/>
                </a:spcBef>
                <a:spcAft>
                  <a:spcPts val="0"/>
                </a:spcAft>
                <a:buClr>
                  <a:schemeClr val="dk1"/>
                </a:buClr>
                <a:buSzPts val="1100"/>
                <a:buFont typeface="Arial"/>
                <a:buNone/>
              </a:pPr>
              <a:endParaRPr lang="en-GB"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ea typeface="Source Sans Pro" panose="020B0503030403020204" pitchFamily="34" charset="0"/>
                  <a:cs typeface="Segoe UI" panose="020B0502040204020203" pitchFamily="34" charset="0"/>
                </a:rPr>
                <a:t>Για να γίνει αυτό, το κεντρικό πρόβλημα πρέπει να διατυπωθεί με τέτοιο τρόπο ώστε να επιτρέπει διαφορετικές εναλλακτικές λύσεις και όχι μία μόνο λύση. </a:t>
              </a:r>
            </a:p>
            <a:p>
              <a:pPr marL="0" lvl="0" indent="0" algn="l" rtl="0">
                <a:spcBef>
                  <a:spcPts val="0"/>
                </a:spcBef>
                <a:spcAft>
                  <a:spcPts val="0"/>
                </a:spcAft>
                <a:buClr>
                  <a:schemeClr val="dk1"/>
                </a:buClr>
                <a:buSzPts val="1100"/>
                <a:buFont typeface="Arial"/>
                <a:buNone/>
              </a:pPr>
              <a:endParaRPr lang="en-GB"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ea typeface="Source Sans Pro" panose="020B0503030403020204" pitchFamily="34" charset="0"/>
                  <a:cs typeface="Segoe UI" panose="020B0502040204020203" pitchFamily="34" charset="0"/>
                </a:rPr>
                <a:t>Αφού καθοριστεί το κεντρικό πρόβλημα, παρατίθενται τόσο τα αίτια που το δημιουργούν όσο και οι αρνητικές επιπτώσεις που προκαλούνται και οι τρεις συνιστώσες συνδέονται γραφικά μεταξύ τους. </a:t>
              </a:r>
            </a:p>
            <a:p>
              <a:pPr marL="0" lvl="0" indent="0" algn="l" rtl="0">
                <a:spcBef>
                  <a:spcPts val="0"/>
                </a:spcBef>
                <a:spcAft>
                  <a:spcPts val="0"/>
                </a:spcAft>
                <a:buClr>
                  <a:schemeClr val="dk1"/>
                </a:buClr>
                <a:buSzPts val="1100"/>
                <a:buFont typeface="Arial"/>
                <a:buNone/>
              </a:pPr>
              <a:endParaRPr lang="en-GB"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dirty="0">
                  <a:latin typeface="Segoe UI" panose="020B0502040204020203" pitchFamily="34" charset="0"/>
                  <a:ea typeface="Source Sans Pro" panose="020B0503030403020204" pitchFamily="34" charset="0"/>
                  <a:cs typeface="Segoe UI" panose="020B0502040204020203" pitchFamily="34" charset="0"/>
                </a:rPr>
                <a:t>Η κατάλληλη τεχνική για να συσχετιστούν τα αίτια και τα αποτελέσματα, αφού καθοριστεί το κεντρικό πρόβλημα, είναι ο </a:t>
              </a:r>
              <a:r>
                <a:rPr lang="en-GB" b="1" dirty="0">
                  <a:latin typeface="Segoe UI" panose="020B0502040204020203" pitchFamily="34" charset="0"/>
                  <a:ea typeface="Source Sans Pro" panose="020B0503030403020204" pitchFamily="34" charset="0"/>
                  <a:cs typeface="Segoe UI" panose="020B0502040204020203" pitchFamily="34" charset="0"/>
                </a:rPr>
                <a:t>καταιγισμός ιδεών</a:t>
              </a:r>
              <a:r>
                <a:rPr lang="en-GB" dirty="0">
                  <a:latin typeface="Segoe UI" panose="020B0502040204020203" pitchFamily="34" charset="0"/>
                  <a:ea typeface="Source Sans Pro" panose="020B0503030403020204" pitchFamily="34" charset="0"/>
                  <a:cs typeface="Segoe UI" panose="020B0502040204020203" pitchFamily="34" charset="0"/>
                </a:rPr>
                <a:t>. Η τεχνική αυτή συνίσταται στη σύνταξη ενός καταλόγου όλων των πιθανών αιτιών και αποτελεσμάτων του προβλήματος που προκύπτουν, αφού προηγουμένως πραγματοποιηθεί διάγνωση της κατάστασης που πρέπει να επιλυθεί.</a:t>
              </a:r>
            </a:p>
          </p:txBody>
        </p:sp>
      </p:grpSp>
      <p:pic>
        <p:nvPicPr>
          <p:cNvPr id="21" name="Graphic 2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22419F6-62AE-4CCF-8F02-AB3E2E3A303D}"/>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85234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8F5021B3-AA90-4CF5-96DB-B9B28CB8977C}"/>
              </a:ext>
            </a:extLst>
          </p:cNvPr>
          <p:cNvPicPr>
            <a:picLocks noChangeAspect="1"/>
          </p:cNvPicPr>
          <p:nvPr/>
        </p:nvPicPr>
        <p:blipFill>
          <a:blip r:embed="rId2"/>
          <a:stretch>
            <a:fillRect/>
          </a:stretch>
        </p:blipFill>
        <p:spPr>
          <a:xfrm>
            <a:off x="3015408" y="1808379"/>
            <a:ext cx="5696585" cy="4693575"/>
          </a:xfrm>
          <a:prstGeom prst="rect">
            <a:avLst/>
          </a:prstGeom>
        </p:spPr>
      </p:pic>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16476699-494A-4532-825A-8FDBB83DEC8B}"/>
              </a:ext>
            </a:extLst>
          </p:cNvPr>
          <p:cNvPicPr>
            <a:picLocks noChangeAspect="1"/>
          </p:cNvPicPr>
          <p:nvPr/>
        </p:nvPicPr>
        <p:blipFill rotWithShape="1">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860BECD8-C24B-4AF3-9FE5-50B232840A41}"/>
              </a:ext>
            </a:extLst>
          </p:cNvPr>
          <p:cNvSpPr txBox="1"/>
          <p:nvPr/>
        </p:nvSpPr>
        <p:spPr>
          <a:xfrm>
            <a:off x="812306" y="356046"/>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Το προβληματικό δέντρο</a:t>
            </a:r>
          </a:p>
        </p:txBody>
      </p:sp>
      <p:sp>
        <p:nvSpPr>
          <p:cNvPr id="17" name="Rectangle 16">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AFCBF2DA-0AF6-4511-B58D-284706F4B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12" name="TextBox 1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D8A77C8-7989-4ECD-8A15-470BFF644D20}"/>
              </a:ext>
            </a:extLst>
          </p:cNvPr>
          <p:cNvSpPr txBox="1"/>
          <p:nvPr/>
        </p:nvSpPr>
        <p:spPr>
          <a:xfrm>
            <a:off x="804735" y="1051435"/>
            <a:ext cx="10582525" cy="707886"/>
          </a:xfrm>
          <a:prstGeom prst="rect">
            <a:avLst/>
          </a:prstGeom>
          <a:noFill/>
        </p:spPr>
        <p:txBody>
          <a:bodyPr wrap="square" rtlCol="0">
            <a:spAutoFit/>
          </a:bodyPr>
          <a:lstStyle/>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Για να ξεκινήσετε με αυτό, παρακαλείστε να έχετε μια κενή σελίδα και να παρουσιάσετε το βασικό πρόβλημα στη μέση, τις επιπτώσεις του προβλήματος στο επάνω τμήμα και τις βασικές αιτίες κάτω από αυτό.</a:t>
            </a:r>
          </a:p>
        </p:txBody>
      </p:sp>
      <p:pic>
        <p:nvPicPr>
          <p:cNvPr id="21" name="Graphic 2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22419F6-62AE-4CCF-8F02-AB3E2E3A303D}"/>
              </a:ext>
            </a:extLst>
          </p:cNvPr>
          <p:cNvPicPr>
            <a:picLocks noChangeAspect="1"/>
          </p:cNvPicPr>
          <p:nvPr/>
        </p:nvPicPr>
        <p:blipFill>
          <a:blip r:embed="rId6">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7"/>
              </a:ext>
            </a:extLst>
          </a:blip>
          <a:stretch>
            <a:fillRect/>
          </a:stretch>
        </p:blipFill>
        <p:spPr>
          <a:xfrm>
            <a:off x="11541231" y="108086"/>
            <a:ext cx="495921" cy="495921"/>
          </a:xfrm>
          <a:prstGeom prst="rect">
            <a:avLst/>
          </a:prstGeom>
        </p:spPr>
      </p:pic>
      <p:grpSp>
        <p:nvGrpSpPr>
          <p:cNvPr id="5" name="Grupo 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DC287A9C-F5DA-4AC4-B054-1FBC706557F9}"/>
              </a:ext>
            </a:extLst>
          </p:cNvPr>
          <p:cNvGrpSpPr/>
          <p:nvPr/>
        </p:nvGrpSpPr>
        <p:grpSpPr>
          <a:xfrm>
            <a:off x="3174522" y="1951948"/>
            <a:ext cx="5365628" cy="4473727"/>
            <a:chOff x="3174522" y="1951948"/>
            <a:chExt cx="5365628" cy="4473727"/>
          </a:xfrm>
        </p:grpSpPr>
        <p:sp>
          <p:nvSpPr>
            <p:cNvPr id="4" name="Rectángulo 3">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3DE4704C-5BED-4921-BB13-F02B4AF3FB1D}"/>
                </a:ext>
              </a:extLst>
            </p:cNvPr>
            <p:cNvSpPr/>
            <p:nvPr/>
          </p:nvSpPr>
          <p:spPr>
            <a:xfrm>
              <a:off x="3756074" y="5641144"/>
              <a:ext cx="1280160"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bg1"/>
                  </a:solidFill>
                </a:rPr>
                <a:t>Αιτία 1</a:t>
              </a:r>
              <a:endParaRPr lang="en-GB" sz="2400" dirty="0">
                <a:solidFill>
                  <a:schemeClr val="bg1"/>
                </a:solidFill>
              </a:endParaRPr>
            </a:p>
          </p:txBody>
        </p:sp>
        <p:sp>
          <p:nvSpPr>
            <p:cNvPr id="13" name="Rectángulo 1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AEC3482-A0F0-43A0-83DE-32DBF64B6486}"/>
                </a:ext>
              </a:extLst>
            </p:cNvPr>
            <p:cNvSpPr/>
            <p:nvPr/>
          </p:nvSpPr>
          <p:spPr>
            <a:xfrm>
              <a:off x="4911968" y="6102118"/>
              <a:ext cx="1280160"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bg1"/>
                  </a:solidFill>
                </a:rPr>
                <a:t>Αιτία 2</a:t>
              </a:r>
              <a:endParaRPr lang="en-GB" sz="2400" dirty="0">
                <a:solidFill>
                  <a:schemeClr val="bg1"/>
                </a:solidFill>
              </a:endParaRPr>
            </a:p>
          </p:txBody>
        </p:sp>
        <p:sp>
          <p:nvSpPr>
            <p:cNvPr id="14" name="Rectángulo 13">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AC05A983-A952-4660-AA6C-D2D5C1A44ED0}"/>
                </a:ext>
              </a:extLst>
            </p:cNvPr>
            <p:cNvSpPr/>
            <p:nvPr/>
          </p:nvSpPr>
          <p:spPr>
            <a:xfrm>
              <a:off x="6527449" y="6116186"/>
              <a:ext cx="1280160"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bg1"/>
                  </a:solidFill>
                </a:rPr>
                <a:t>Αιτία 3</a:t>
              </a:r>
              <a:endParaRPr lang="en-GB" sz="2400" dirty="0">
                <a:solidFill>
                  <a:schemeClr val="bg1"/>
                </a:solidFill>
              </a:endParaRPr>
            </a:p>
          </p:txBody>
        </p:sp>
        <p:sp>
          <p:nvSpPr>
            <p:cNvPr id="15" name="Rectángulo 1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C7093FD9-B22C-44B1-A418-D6F23E7BBA08}"/>
                </a:ext>
              </a:extLst>
            </p:cNvPr>
            <p:cNvSpPr/>
            <p:nvPr/>
          </p:nvSpPr>
          <p:spPr>
            <a:xfrm>
              <a:off x="7019777" y="5415773"/>
              <a:ext cx="1280160"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bg1"/>
                  </a:solidFill>
                </a:rPr>
                <a:t>Αιτία 4</a:t>
              </a:r>
              <a:endParaRPr lang="en-GB" sz="2400" dirty="0">
                <a:solidFill>
                  <a:schemeClr val="bg1"/>
                </a:solidFill>
              </a:endParaRPr>
            </a:p>
          </p:txBody>
        </p:sp>
        <p:sp>
          <p:nvSpPr>
            <p:cNvPr id="16" name="Rectángulo 1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FA17A88-0B84-4600-9C8C-D6BA9F5A8ECC}"/>
                </a:ext>
              </a:extLst>
            </p:cNvPr>
            <p:cNvSpPr/>
            <p:nvPr/>
          </p:nvSpPr>
          <p:spPr>
            <a:xfrm>
              <a:off x="5465115" y="4488105"/>
              <a:ext cx="1554662"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bg1"/>
                  </a:solidFill>
                </a:rPr>
                <a:t>Πρόβλημα</a:t>
              </a:r>
              <a:endParaRPr lang="en-GB" sz="2400" dirty="0">
                <a:solidFill>
                  <a:schemeClr val="bg1"/>
                </a:solidFill>
              </a:endParaRPr>
            </a:p>
          </p:txBody>
        </p:sp>
        <p:sp>
          <p:nvSpPr>
            <p:cNvPr id="19" name="Rectángulo 1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67F3709E-F3C5-414A-BCC3-B4E0640E03F4}"/>
                </a:ext>
              </a:extLst>
            </p:cNvPr>
            <p:cNvSpPr/>
            <p:nvPr/>
          </p:nvSpPr>
          <p:spPr>
            <a:xfrm>
              <a:off x="4583540" y="1951948"/>
              <a:ext cx="1687863"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bg1"/>
                  </a:solidFill>
                </a:rPr>
                <a:t>Επίδραση </a:t>
              </a:r>
              <a:r>
                <a:rPr lang="es-ES" sz="2400" dirty="0">
                  <a:solidFill>
                    <a:schemeClr val="bg1"/>
                  </a:solidFill>
                </a:rPr>
                <a:t>3</a:t>
              </a:r>
              <a:endParaRPr lang="en-GB" sz="2400" dirty="0">
                <a:solidFill>
                  <a:schemeClr val="bg1"/>
                </a:solidFill>
              </a:endParaRPr>
            </a:p>
          </p:txBody>
        </p:sp>
        <p:sp>
          <p:nvSpPr>
            <p:cNvPr id="20" name="Rectángulo 19">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F2906D82-7D84-48B8-9626-BAE67A2DAD65}"/>
                </a:ext>
              </a:extLst>
            </p:cNvPr>
            <p:cNvSpPr/>
            <p:nvPr/>
          </p:nvSpPr>
          <p:spPr>
            <a:xfrm>
              <a:off x="3234906" y="2711189"/>
              <a:ext cx="1639366"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bg1"/>
                  </a:solidFill>
                </a:rPr>
                <a:t>Επίδραση </a:t>
              </a:r>
              <a:r>
                <a:rPr lang="es-ES" sz="2400" dirty="0">
                  <a:solidFill>
                    <a:schemeClr val="bg1"/>
                  </a:solidFill>
                </a:rPr>
                <a:t>2</a:t>
              </a:r>
              <a:endParaRPr lang="en-GB" sz="2400" dirty="0">
                <a:solidFill>
                  <a:schemeClr val="bg1"/>
                </a:solidFill>
              </a:endParaRPr>
            </a:p>
          </p:txBody>
        </p:sp>
        <p:sp>
          <p:nvSpPr>
            <p:cNvPr id="22" name="Rectángulo 2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F1D192EE-4F68-4D15-92AE-5988F1678541}"/>
                </a:ext>
              </a:extLst>
            </p:cNvPr>
            <p:cNvSpPr/>
            <p:nvPr/>
          </p:nvSpPr>
          <p:spPr>
            <a:xfrm>
              <a:off x="6461575" y="2456111"/>
              <a:ext cx="1699013"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bg1"/>
                  </a:solidFill>
                </a:rPr>
                <a:t>Επίδραση </a:t>
              </a:r>
              <a:r>
                <a:rPr lang="es-ES" sz="2400" dirty="0">
                  <a:solidFill>
                    <a:schemeClr val="bg1"/>
                  </a:solidFill>
                </a:rPr>
                <a:t>4</a:t>
              </a:r>
              <a:endParaRPr lang="en-GB" sz="2400" dirty="0">
                <a:solidFill>
                  <a:schemeClr val="bg1"/>
                </a:solidFill>
              </a:endParaRPr>
            </a:p>
          </p:txBody>
        </p:sp>
        <p:sp>
          <p:nvSpPr>
            <p:cNvPr id="23" name="Rectángulo 2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D2FD51CC-7FD5-4661-B27B-9E54F36FA0C9}"/>
                </a:ext>
              </a:extLst>
            </p:cNvPr>
            <p:cNvSpPr/>
            <p:nvPr/>
          </p:nvSpPr>
          <p:spPr>
            <a:xfrm>
              <a:off x="3174522" y="3336059"/>
              <a:ext cx="1699750"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bg1"/>
                  </a:solidFill>
                </a:rPr>
                <a:t>Επίδραση </a:t>
              </a:r>
              <a:r>
                <a:rPr lang="es-ES" sz="2400" dirty="0">
                  <a:solidFill>
                    <a:schemeClr val="bg1"/>
                  </a:solidFill>
                </a:rPr>
                <a:t>1</a:t>
              </a:r>
              <a:endParaRPr lang="en-GB" sz="2400" dirty="0">
                <a:solidFill>
                  <a:schemeClr val="bg1"/>
                </a:solidFill>
              </a:endParaRPr>
            </a:p>
          </p:txBody>
        </p:sp>
        <p:sp>
          <p:nvSpPr>
            <p:cNvPr id="25" name="Rectángulo 2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E40AE9B7-6253-4A39-8989-C72A8365510F}"/>
                </a:ext>
              </a:extLst>
            </p:cNvPr>
            <p:cNvSpPr/>
            <p:nvPr/>
          </p:nvSpPr>
          <p:spPr>
            <a:xfrm>
              <a:off x="6770883" y="3287868"/>
              <a:ext cx="1769267" cy="309489"/>
            </a:xfrm>
            <a:prstGeom prst="rect">
              <a:avLst/>
            </a:prstGeom>
            <a:solidFill>
              <a:srgbClr val="A3C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bg1"/>
                  </a:solidFill>
                </a:rPr>
                <a:t>Επίδραση </a:t>
              </a:r>
              <a:r>
                <a:rPr lang="es-ES" sz="2400" dirty="0">
                  <a:solidFill>
                    <a:schemeClr val="bg1"/>
                  </a:solidFill>
                </a:rPr>
                <a:t>5</a:t>
              </a:r>
              <a:endParaRPr lang="en-GB" sz="2400" dirty="0">
                <a:solidFill>
                  <a:schemeClr val="bg1"/>
                </a:solidFill>
              </a:endParaRPr>
            </a:p>
          </p:txBody>
        </p:sp>
      </p:grpSp>
    </p:spTree>
    <p:extLst>
      <p:ext uri="{BB962C8B-B14F-4D97-AF65-F5344CB8AC3E}">
        <p14:creationId xmlns:p14="http://schemas.microsoft.com/office/powerpoint/2010/main" val="1929667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4854</TotalTime>
  <Words>1019</Words>
  <Application>Microsoft Office PowerPoint</Application>
  <PresentationFormat>Widescreen</PresentationFormat>
  <Paragraphs>84</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Abel</vt:lpstr>
      <vt:lpstr>Arial</vt:lpstr>
      <vt:lpstr>Calibri</vt:lpstr>
      <vt:lpstr>Calibri Light</vt:lpstr>
      <vt:lpstr>Fjalla One</vt:lpstr>
      <vt:lpstr>Grandview</vt:lpstr>
      <vt:lpstr>Segoe UI</vt:lpstr>
      <vt:lpstr>Source Sans Pro</vt:lpstr>
      <vt:lpstr>Source Sans Pro Bold</vt:lpstr>
      <vt:lpstr>Office Theme</vt:lpstr>
      <vt:lpstr>PowerPoint Presentation</vt:lpstr>
      <vt:lpstr>Ενότητα 1: Περιεχόμενα</vt:lpstr>
      <vt:lpstr>ΣΤΟΧΟΙ</vt:lpstr>
      <vt:lpstr>PowerPoint Presentation</vt:lpstr>
      <vt:lpstr>Η κοινότητα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creator>Gary</dc:creator>
  <cp:keywords>, docId:7D7F5C3D23BD9D70590BF8212FD02F07</cp:keywords>
  <cp:lastModifiedBy>Alexandros</cp:lastModifiedBy>
  <cp:revision>204</cp:revision>
  <dcterms:created xsi:type="dcterms:W3CDTF">2021-04-20T08:47:25Z</dcterms:created>
  <dcterms:modified xsi:type="dcterms:W3CDTF">2023-05-16T07:40:41Z</dcterms:modified>
</cp:coreProperties>
</file>