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Varela Round" panose="020B0604020202020204" charset="-79"/>
      <p:regular r:id="rId21"/>
    </p:embeddedFont>
    <p:embeddedFont>
      <p:font typeface="Quattrocento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il/iOo5xerbuXl832VtL4cNylU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36D8FF-3A45-4702-B660-CCF656C1C618}">
  <a:tblStyle styleId="{4236D8FF-3A45-4702-B660-CCF656C1C61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261459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798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27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528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0986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535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71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664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4210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54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34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127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46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34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176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40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0222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2796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671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eventhgeneration.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grameen.com/" TargetMode="Externa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hyperlink" Target="https://docs.google.com/spreadsheets/d/1xk3EYyt2l5L-C6yBxEvXMedqJPJ2OZd6_JTz7beUW4Q/cop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hyperlink" Target="https://recreate.i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hyperlink" Target="https://docs.google.com/spreadsheets/d/1xk3EYyt2l5L-C6yBxEvXMedqJPJ2OZd6_JTz7beUW4Q/cop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youtube.com/watch?v=Mh1rXR40hyk" TargetMode="Externa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3013" y="4760111"/>
            <a:ext cx="5585974" cy="9373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Πρόγραμμα ενδοϋπηρεσιακής κατάρτισης</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Ενότητα 1: Επιχειρηματικότητα και κοινωνικές επιχειρήσεις - PPT1</a:t>
            </a:r>
            <a:endParaRPr/>
          </a:p>
        </p:txBody>
      </p:sp>
      <p:pic>
        <p:nvPicPr>
          <p:cNvPr id="85" name="Google Shape;85;p1"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0" name="Google Shape;240;p10"/>
          <p:cNvSpPr txBox="1"/>
          <p:nvPr/>
        </p:nvSpPr>
        <p:spPr>
          <a:xfrm>
            <a:off x="1553633" y="2823618"/>
            <a:ext cx="2435530" cy="5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r>
              <a:rPr lang="en-GB" sz="1600" b="1" i="0" u="none" strike="noStrike" cap="none">
                <a:solidFill>
                  <a:srgbClr val="195562"/>
                </a:solidFill>
                <a:latin typeface="Quattrocento Sans"/>
                <a:ea typeface="Quattrocento Sans"/>
                <a:cs typeface="Quattrocento Sans"/>
                <a:sym typeface="Quattrocento Sans"/>
              </a:rPr>
              <a:t>Ποιος επενδύει στην επιχειρηματικότητά σας;</a:t>
            </a:r>
            <a:endParaRPr/>
          </a:p>
        </p:txBody>
      </p:sp>
      <p:sp>
        <p:nvSpPr>
          <p:cNvPr id="241" name="Google Shape;241;p10"/>
          <p:cNvSpPr txBox="1"/>
          <p:nvPr/>
        </p:nvSpPr>
        <p:spPr>
          <a:xfrm>
            <a:off x="1405863" y="3786853"/>
            <a:ext cx="2731070" cy="82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1400"/>
              <a:buFont typeface="Abel"/>
              <a:buNone/>
            </a:pPr>
            <a:r>
              <a:rPr lang="en-GB" sz="1200" b="0" i="0" u="none" strike="noStrike" cap="none">
                <a:solidFill>
                  <a:schemeClr val="lt1"/>
                </a:solidFill>
                <a:latin typeface="Quattrocento Sans"/>
                <a:ea typeface="Quattrocento Sans"/>
                <a:cs typeface="Quattrocento Sans"/>
                <a:sym typeface="Quattrocento Sans"/>
              </a:rPr>
              <a:t>Πολλές SE αναζητούν τις πρώτες φάσεις χρηματοδότησής τους από φιλάνθρωπους. Αν και οι επενδυτές αυτοί θέλουν να δουν μια απόδοση της επένδυσης (ROI), είναι πιο πιθανό να συμμετέχουν στην επιχείρηση λόγω της κοινωνικής της αποστολής. Μια παραδοσιακή, ΒΕ αναζητά συνήθως κεφάλαια από μια εταιρεία επιχειρηματικών κεφαλαίων - και αυτοί ενδιαφέρονται μόνο για την απόδοση των κεφαλαίων και τίποτα άλλο</a:t>
            </a:r>
            <a:endParaRPr sz="1200" b="0" i="0" u="none" strike="noStrike" cap="none">
              <a:solidFill>
                <a:schemeClr val="lt1"/>
              </a:solidFill>
              <a:latin typeface="Quattrocento Sans"/>
              <a:ea typeface="Quattrocento Sans"/>
              <a:cs typeface="Quattrocento Sans"/>
              <a:sym typeface="Quattrocento Sans"/>
            </a:endParaRPr>
          </a:p>
        </p:txBody>
      </p:sp>
      <p:sp>
        <p:nvSpPr>
          <p:cNvPr id="242" name="Google Shape;242;p10"/>
          <p:cNvSpPr txBox="1"/>
          <p:nvPr/>
        </p:nvSpPr>
        <p:spPr>
          <a:xfrm>
            <a:off x="4447258" y="2997054"/>
            <a:ext cx="3202182" cy="5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dirty="0" err="1">
                <a:solidFill>
                  <a:srgbClr val="195562"/>
                </a:solidFill>
                <a:latin typeface="Quattrocento Sans"/>
                <a:ea typeface="Quattrocento Sans"/>
                <a:cs typeface="Quattrocento Sans"/>
                <a:sym typeface="Quattrocento Sans"/>
              </a:rPr>
              <a:t>Πώς</a:t>
            </a:r>
            <a:r>
              <a:rPr lang="en-GB" sz="1800" b="1" i="0" u="none" strike="noStrike" cap="none" dirty="0">
                <a:solidFill>
                  <a:srgbClr val="195562"/>
                </a:solidFill>
                <a:latin typeface="Quattrocento Sans"/>
                <a:ea typeface="Quattrocento Sans"/>
                <a:cs typeface="Quattrocento Sans"/>
                <a:sym typeface="Quattrocento Sans"/>
              </a:rPr>
              <a:t> </a:t>
            </a:r>
            <a:r>
              <a:rPr lang="en-GB" sz="1800" b="1" i="0" u="none" strike="noStrike" cap="none" dirty="0" err="1">
                <a:solidFill>
                  <a:srgbClr val="195562"/>
                </a:solidFill>
                <a:latin typeface="Quattrocento Sans"/>
                <a:ea typeface="Quattrocento Sans"/>
                <a:cs typeface="Quattrocento Sans"/>
                <a:sym typeface="Quattrocento Sans"/>
              </a:rPr>
              <a:t>χρησιμο</a:t>
            </a:r>
            <a:r>
              <a:rPr lang="en-GB" sz="1800" b="1" i="0" u="none" strike="noStrike" cap="none" dirty="0">
                <a:solidFill>
                  <a:srgbClr val="195562"/>
                </a:solidFill>
                <a:latin typeface="Quattrocento Sans"/>
                <a:ea typeface="Quattrocento Sans"/>
                <a:cs typeface="Quattrocento Sans"/>
                <a:sym typeface="Quattrocento Sans"/>
              </a:rPr>
              <a:t>ποιούνται τα κέρδη;</a:t>
            </a:r>
            <a:endParaRPr dirty="0"/>
          </a:p>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dirty="0">
                <a:solidFill>
                  <a:srgbClr val="195562"/>
                </a:solidFill>
                <a:latin typeface="Quattrocento Sans"/>
                <a:ea typeface="Quattrocento Sans"/>
                <a:cs typeface="Quattrocento Sans"/>
                <a:sym typeface="Quattrocento Sans"/>
              </a:rPr>
              <a:t>(απ</a:t>
            </a:r>
            <a:r>
              <a:rPr lang="en-GB" sz="1800" b="1" i="0" u="none" strike="noStrike" cap="none" dirty="0" err="1">
                <a:solidFill>
                  <a:srgbClr val="195562"/>
                </a:solidFill>
                <a:latin typeface="Quattrocento Sans"/>
                <a:ea typeface="Quattrocento Sans"/>
                <a:cs typeface="Quattrocento Sans"/>
                <a:sym typeface="Quattrocento Sans"/>
              </a:rPr>
              <a:t>οστολή</a:t>
            </a:r>
            <a:r>
              <a:rPr lang="en-GB" sz="1800" b="1" i="0" u="none" strike="noStrike" cap="none" dirty="0">
                <a:solidFill>
                  <a:srgbClr val="195562"/>
                </a:solidFill>
                <a:latin typeface="Quattrocento Sans"/>
                <a:ea typeface="Quattrocento Sans"/>
                <a:cs typeface="Quattrocento Sans"/>
                <a:sym typeface="Quattrocento Sans"/>
              </a:rPr>
              <a:t>)</a:t>
            </a:r>
            <a:endParaRPr dirty="0"/>
          </a:p>
        </p:txBody>
      </p:sp>
      <p:sp>
        <p:nvSpPr>
          <p:cNvPr id="243" name="Google Shape;243;p10"/>
          <p:cNvSpPr txBox="1"/>
          <p:nvPr/>
        </p:nvSpPr>
        <p:spPr>
          <a:xfrm>
            <a:off x="4613737" y="3704449"/>
            <a:ext cx="3035703" cy="82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1400"/>
              <a:buFont typeface="Abel"/>
              <a:buNone/>
            </a:pPr>
            <a:r>
              <a:rPr lang="en-GB" sz="1200" b="0" i="0" u="none" strike="noStrike" cap="none" dirty="0" err="1">
                <a:solidFill>
                  <a:schemeClr val="lt1"/>
                </a:solidFill>
                <a:latin typeface="Quattrocento Sans"/>
                <a:ea typeface="Quattrocento Sans"/>
                <a:cs typeface="Quattrocento Sans"/>
                <a:sym typeface="Quattrocento Sans"/>
              </a:rPr>
              <a:t>Μι</a:t>
            </a:r>
            <a:r>
              <a:rPr lang="en-GB" sz="1200" b="0" i="0" u="none" strike="noStrike" cap="none" dirty="0">
                <a:solidFill>
                  <a:schemeClr val="lt1"/>
                </a:solidFill>
                <a:latin typeface="Quattrocento Sans"/>
                <a:ea typeface="Quattrocento Sans"/>
                <a:cs typeface="Quattrocento Sans"/>
                <a:sym typeface="Quattrocento Sans"/>
              </a:rPr>
              <a:t>α ΒΕ χρησιμοποιεί τα κέρδη της για να αναπτύξει την εταιρεία και να πληρώσει τους μετόχους. </a:t>
            </a:r>
            <a:r>
              <a:rPr lang="en-GB" sz="1200" b="0" i="0" u="none" strike="noStrike" cap="none" dirty="0" err="1">
                <a:solidFill>
                  <a:schemeClr val="lt1"/>
                </a:solidFill>
                <a:latin typeface="Quattrocento Sans"/>
                <a:ea typeface="Quattrocento Sans"/>
                <a:cs typeface="Quattrocento Sans"/>
                <a:sym typeface="Quattrocento Sans"/>
              </a:rPr>
              <a:t>Συμμετέχετε</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σε</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μι</a:t>
            </a:r>
            <a:r>
              <a:rPr lang="en-GB" sz="1200" b="0" i="0" u="none" strike="noStrike" cap="none" dirty="0">
                <a:solidFill>
                  <a:schemeClr val="lt1"/>
                </a:solidFill>
                <a:latin typeface="Quattrocento Sans"/>
                <a:ea typeface="Quattrocento Sans"/>
                <a:cs typeface="Quattrocento Sans"/>
                <a:sym typeface="Quattrocento Sans"/>
              </a:rPr>
              <a:t>α ΒΕ για να κερδίσετε χρήματα και να αυξήσετε τον προσωπικό σας πλούτο. Πα</a:t>
            </a:r>
            <a:r>
              <a:rPr lang="en-GB" sz="1200" b="0" i="0" u="none" strike="noStrike" cap="none" dirty="0" err="1">
                <a:solidFill>
                  <a:schemeClr val="lt1"/>
                </a:solidFill>
                <a:latin typeface="Quattrocento Sans"/>
                <a:ea typeface="Quattrocento Sans"/>
                <a:cs typeface="Quattrocento Sans"/>
                <a:sym typeface="Quattrocento Sans"/>
              </a:rPr>
              <a:t>ρόλο</a:t>
            </a:r>
            <a:r>
              <a:rPr lang="en-GB" sz="1200" b="0" i="0" u="none" strike="noStrike" cap="none" dirty="0">
                <a:solidFill>
                  <a:schemeClr val="lt1"/>
                </a:solidFill>
                <a:latin typeface="Quattrocento Sans"/>
                <a:ea typeface="Quattrocento Sans"/>
                <a:cs typeface="Quattrocento Sans"/>
                <a:sym typeface="Quattrocento Sans"/>
              </a:rPr>
              <a:t> π</a:t>
            </a:r>
            <a:r>
              <a:rPr lang="en-GB" sz="1200" b="0" i="0" u="none" strike="noStrike" cap="none" dirty="0" err="1">
                <a:solidFill>
                  <a:schemeClr val="lt1"/>
                </a:solidFill>
                <a:latin typeface="Quattrocento Sans"/>
                <a:ea typeface="Quattrocento Sans"/>
                <a:cs typeface="Quattrocento Sans"/>
                <a:sym typeface="Quattrocento Sans"/>
              </a:rPr>
              <a:t>ου</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οι</a:t>
            </a:r>
            <a:r>
              <a:rPr lang="en-GB" sz="1200" b="0" i="0" u="none" strike="noStrike" cap="none" dirty="0">
                <a:solidFill>
                  <a:schemeClr val="lt1"/>
                </a:solidFill>
                <a:latin typeface="Quattrocento Sans"/>
                <a:ea typeface="Quattrocento Sans"/>
                <a:cs typeface="Quattrocento Sans"/>
                <a:sym typeface="Quattrocento Sans"/>
              </a:rPr>
              <a:t> ΣΕ α</a:t>
            </a:r>
            <a:r>
              <a:rPr lang="en-GB" sz="1200" b="0" i="0" u="none" strike="noStrike" cap="none" dirty="0" err="1">
                <a:solidFill>
                  <a:schemeClr val="lt1"/>
                </a:solidFill>
                <a:latin typeface="Quattrocento Sans"/>
                <a:ea typeface="Quattrocento Sans"/>
                <a:cs typeface="Quattrocento Sans"/>
                <a:sym typeface="Quattrocento Sans"/>
              </a:rPr>
              <a:t>σκούν</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κερδοσκο</a:t>
            </a:r>
            <a:r>
              <a:rPr lang="en-GB" sz="1200" b="0" i="0" u="none" strike="noStrike" cap="none" dirty="0">
                <a:solidFill>
                  <a:schemeClr val="lt1"/>
                </a:solidFill>
                <a:latin typeface="Quattrocento Sans"/>
                <a:ea typeface="Quattrocento Sans"/>
                <a:cs typeface="Quattrocento Sans"/>
                <a:sym typeface="Quattrocento Sans"/>
              </a:rPr>
              <a:t>πικές δραστηριότητες, τα κέρδη τους μπορεί να δωρίζονται σε φιλανθρωπικές οργανώσεις ή να χρησιμοποιούνται για άλλες φιλανθρωπικές προσπάθειες. Μπ</a:t>
            </a:r>
            <a:r>
              <a:rPr lang="en-GB" sz="1200" b="0" i="0" u="none" strike="noStrike" cap="none" dirty="0" err="1">
                <a:solidFill>
                  <a:schemeClr val="lt1"/>
                </a:solidFill>
                <a:latin typeface="Quattrocento Sans"/>
                <a:ea typeface="Quattrocento Sans"/>
                <a:cs typeface="Quattrocento Sans"/>
                <a:sym typeface="Quattrocento Sans"/>
              </a:rPr>
              <a:t>ορεί</a:t>
            </a:r>
            <a:r>
              <a:rPr lang="en-GB" sz="1200" b="0" i="0" u="none" strike="noStrike" cap="none" dirty="0">
                <a:solidFill>
                  <a:schemeClr val="lt1"/>
                </a:solidFill>
                <a:latin typeface="Quattrocento Sans"/>
                <a:ea typeface="Quattrocento Sans"/>
                <a:cs typeface="Quattrocento Sans"/>
                <a:sym typeface="Quattrocento Sans"/>
              </a:rPr>
              <a:t> να </a:t>
            </a:r>
            <a:r>
              <a:rPr lang="en-GB" sz="1200" b="0" i="0" u="none" strike="noStrike" cap="none" dirty="0" err="1">
                <a:solidFill>
                  <a:schemeClr val="lt1"/>
                </a:solidFill>
                <a:latin typeface="Quattrocento Sans"/>
                <a:ea typeface="Quattrocento Sans"/>
                <a:cs typeface="Quattrocento Sans"/>
                <a:sym typeface="Quattrocento Sans"/>
              </a:rPr>
              <a:t>μην</a:t>
            </a:r>
            <a:r>
              <a:rPr lang="en-GB" sz="1200" b="0" i="0" u="none" strike="noStrike" cap="none" dirty="0">
                <a:solidFill>
                  <a:schemeClr val="lt1"/>
                </a:solidFill>
                <a:latin typeface="Quattrocento Sans"/>
                <a:ea typeface="Quattrocento Sans"/>
                <a:cs typeface="Quattrocento Sans"/>
                <a:sym typeface="Quattrocento Sans"/>
              </a:rPr>
              <a:t> υπ</a:t>
            </a:r>
            <a:r>
              <a:rPr lang="en-GB" sz="1200" b="0" i="0" u="none" strike="noStrike" cap="none" dirty="0" err="1">
                <a:solidFill>
                  <a:schemeClr val="lt1"/>
                </a:solidFill>
                <a:latin typeface="Quattrocento Sans"/>
                <a:ea typeface="Quattrocento Sans"/>
                <a:cs typeface="Quattrocento Sans"/>
                <a:sym typeface="Quattrocento Sans"/>
              </a:rPr>
              <a:t>άρχουν</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μέτοχοι</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σε</a:t>
            </a:r>
            <a:r>
              <a:rPr lang="en-GB" sz="1200" b="0" i="0" u="none" strike="noStrike" cap="none" dirty="0">
                <a:solidFill>
                  <a:schemeClr val="lt1"/>
                </a:solidFill>
                <a:latin typeface="Quattrocento Sans"/>
                <a:ea typeface="Quattrocento Sans"/>
                <a:cs typeface="Quattrocento Sans"/>
                <a:sym typeface="Quattrocento Sans"/>
              </a:rPr>
              <a:t> </a:t>
            </a:r>
            <a:r>
              <a:rPr lang="en-GB" sz="1200" b="0" i="0" u="none" strike="noStrike" cap="none" dirty="0" err="1">
                <a:solidFill>
                  <a:schemeClr val="lt1"/>
                </a:solidFill>
                <a:latin typeface="Quattrocento Sans"/>
                <a:ea typeface="Quattrocento Sans"/>
                <a:cs typeface="Quattrocento Sans"/>
                <a:sym typeface="Quattrocento Sans"/>
              </a:rPr>
              <a:t>μι</a:t>
            </a:r>
            <a:r>
              <a:rPr lang="en-GB" sz="1200" b="0" i="0" u="none" strike="noStrike" cap="none" dirty="0">
                <a:solidFill>
                  <a:schemeClr val="lt1"/>
                </a:solidFill>
                <a:latin typeface="Quattrocento Sans"/>
                <a:ea typeface="Quattrocento Sans"/>
                <a:cs typeface="Quattrocento Sans"/>
                <a:sym typeface="Quattrocento Sans"/>
              </a:rPr>
              <a:t>α κοινωνική επιχειρηματικότητα, και ακόμη και ο επιχειρηματίας μπορεί να μην αποκτήσει μεγάλο προσωπικό πλούτο από την επιχείρησή του. </a:t>
            </a:r>
            <a:r>
              <a:rPr lang="en-GB" sz="1200" b="0" i="0" u="none" strike="noStrike" cap="none" dirty="0" err="1">
                <a:solidFill>
                  <a:schemeClr val="lt1"/>
                </a:solidFill>
                <a:latin typeface="Quattrocento Sans"/>
                <a:ea typeface="Quattrocento Sans"/>
                <a:cs typeface="Quattrocento Sans"/>
                <a:sym typeface="Quattrocento Sans"/>
              </a:rPr>
              <a:t>Αντίθετ</a:t>
            </a:r>
            <a:r>
              <a:rPr lang="en-GB" sz="1200" b="0" i="0" u="none" strike="noStrike" cap="none" dirty="0">
                <a:solidFill>
                  <a:schemeClr val="lt1"/>
                </a:solidFill>
                <a:latin typeface="Quattrocento Sans"/>
                <a:ea typeface="Quattrocento Sans"/>
                <a:cs typeface="Quattrocento Sans"/>
                <a:sym typeface="Quattrocento Sans"/>
              </a:rPr>
              <a:t>α, το θέμα είναι η αποστολή.</a:t>
            </a:r>
            <a:endParaRPr sz="1200" b="0" i="0" u="none" strike="noStrike" cap="none" dirty="0">
              <a:solidFill>
                <a:schemeClr val="lt1"/>
              </a:solidFill>
              <a:latin typeface="Quattrocento Sans"/>
              <a:ea typeface="Quattrocento Sans"/>
              <a:cs typeface="Quattrocento Sans"/>
              <a:sym typeface="Quattrocento Sans"/>
            </a:endParaRPr>
          </a:p>
        </p:txBody>
      </p:sp>
      <p:sp>
        <p:nvSpPr>
          <p:cNvPr id="244" name="Google Shape;244;p10"/>
          <p:cNvSpPr txBox="1"/>
          <p:nvPr/>
        </p:nvSpPr>
        <p:spPr>
          <a:xfrm>
            <a:off x="7804215" y="2813169"/>
            <a:ext cx="3126381" cy="5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a:solidFill>
                  <a:srgbClr val="195562"/>
                </a:solidFill>
                <a:latin typeface="Quattrocento Sans"/>
                <a:ea typeface="Quattrocento Sans"/>
                <a:cs typeface="Quattrocento Sans"/>
                <a:sym typeface="Quattrocento Sans"/>
              </a:rPr>
              <a:t>Πώς μετράται η απόδοση; (λογοδοσία)</a:t>
            </a:r>
            <a:endParaRPr/>
          </a:p>
        </p:txBody>
      </p:sp>
      <p:sp>
        <p:nvSpPr>
          <p:cNvPr id="245" name="Google Shape;245;p10"/>
          <p:cNvSpPr txBox="1"/>
          <p:nvPr/>
        </p:nvSpPr>
        <p:spPr>
          <a:xfrm>
            <a:off x="8031333" y="3667097"/>
            <a:ext cx="2814858" cy="821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1400"/>
              <a:buFont typeface="Abel"/>
              <a:buNone/>
            </a:pPr>
            <a:r>
              <a:rPr lang="en-GB" sz="1200" b="0" i="0" u="none" strike="noStrike" cap="none" dirty="0">
                <a:solidFill>
                  <a:schemeClr val="lt1"/>
                </a:solidFill>
                <a:latin typeface="Quattrocento Sans"/>
                <a:ea typeface="Quattrocento Sans"/>
                <a:cs typeface="Quattrocento Sans"/>
                <a:sym typeface="Quattrocento Sans"/>
              </a:rPr>
              <a:t>Ο </a:t>
            </a:r>
            <a:r>
              <a:rPr lang="en-GB" sz="1200" b="0" i="0" u="none" strike="noStrike" cap="none" dirty="0" err="1">
                <a:solidFill>
                  <a:schemeClr val="lt1"/>
                </a:solidFill>
                <a:latin typeface="Quattrocento Sans"/>
                <a:ea typeface="Quattrocento Sans"/>
                <a:cs typeface="Quattrocento Sans"/>
                <a:sym typeface="Quattrocento Sans"/>
              </a:rPr>
              <a:t>κοινωνικός</a:t>
            </a:r>
            <a:r>
              <a:rPr lang="en-GB" sz="1200" b="0" i="0" u="none" strike="noStrike" cap="none" dirty="0">
                <a:solidFill>
                  <a:schemeClr val="lt1"/>
                </a:solidFill>
                <a:latin typeface="Quattrocento Sans"/>
                <a:ea typeface="Quattrocento Sans"/>
                <a:cs typeface="Quattrocento Sans"/>
                <a:sym typeface="Quattrocento Sans"/>
              </a:rPr>
              <a:t> επ</a:t>
            </a:r>
            <a:r>
              <a:rPr lang="en-GB" sz="1200" b="0" i="0" u="none" strike="noStrike" cap="none" dirty="0" err="1">
                <a:solidFill>
                  <a:schemeClr val="lt1"/>
                </a:solidFill>
                <a:latin typeface="Quattrocento Sans"/>
                <a:ea typeface="Quattrocento Sans"/>
                <a:cs typeface="Quattrocento Sans"/>
                <a:sym typeface="Quattrocento Sans"/>
              </a:rPr>
              <a:t>ιχειρημ</a:t>
            </a:r>
            <a:r>
              <a:rPr lang="en-GB" sz="1200" b="0" i="0" u="none" strike="noStrike" cap="none" dirty="0">
                <a:solidFill>
                  <a:schemeClr val="lt1"/>
                </a:solidFill>
                <a:latin typeface="Quattrocento Sans"/>
                <a:ea typeface="Quattrocento Sans"/>
                <a:cs typeface="Quattrocento Sans"/>
                <a:sym typeface="Quattrocento Sans"/>
              </a:rPr>
              <a:t>ατίας αντιμετωπίζει μεγαλύτερες προκλήσεις για τη μέτρηση της απόδοσης από ό,τι ο εμπορικός επιχειρηματίας, ο οποίος μπορεί να βασιστεί σε σχετικά απτά και ποσοτικά μετρήσιμα μέτρα απόδοσης (οικονομικοί δείκτες, μερίδιο αγοράς, ικανοποίηση πελατών και ποιότητα). </a:t>
            </a:r>
            <a:r>
              <a:rPr lang="en-GB" sz="1200" b="0" i="0" u="none" strike="noStrike" cap="none" dirty="0" err="1">
                <a:solidFill>
                  <a:schemeClr val="lt1"/>
                </a:solidFill>
                <a:latin typeface="Quattrocento Sans"/>
                <a:ea typeface="Quattrocento Sans"/>
                <a:cs typeface="Quattrocento Sans"/>
                <a:sym typeface="Quattrocento Sans"/>
              </a:rPr>
              <a:t>Μι</a:t>
            </a:r>
            <a:r>
              <a:rPr lang="en-GB" sz="1200" b="0" i="0" u="none" strike="noStrike" cap="none" dirty="0">
                <a:solidFill>
                  <a:schemeClr val="lt1"/>
                </a:solidFill>
                <a:latin typeface="Quattrocento Sans"/>
                <a:ea typeface="Quattrocento Sans"/>
                <a:cs typeface="Quattrocento Sans"/>
                <a:sym typeface="Quattrocento Sans"/>
              </a:rPr>
              <a:t>α κοινωνική επιχείρηση είναι εύκολα υπόλογη σε μεγαλύτερο αριθμό οικονομικών και μη οικονομικών ενδιαφερομένων μερών και σε μεγαλύτερη ποικιλία, με αποτέλεσμα μεγαλύτερη πολυπλοκότητα στη διαχείριση αυτών των σχέσεων </a:t>
            </a:r>
            <a:endParaRPr sz="1200" b="0" i="0" u="none" strike="noStrike" cap="none" dirty="0">
              <a:solidFill>
                <a:schemeClr val="lt1"/>
              </a:solidFill>
              <a:latin typeface="Quattrocento Sans"/>
              <a:ea typeface="Quattrocento Sans"/>
              <a:cs typeface="Quattrocento Sans"/>
              <a:sym typeface="Quattrocento Sans"/>
            </a:endParaRPr>
          </a:p>
        </p:txBody>
      </p:sp>
      <p:pic>
        <p:nvPicPr>
          <p:cNvPr id="247" name="Google Shape;247;p10"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sp>
        <p:nvSpPr>
          <p:cNvPr id="248" name="Google Shape;248;p10"/>
          <p:cNvSpPr/>
          <p:nvPr/>
        </p:nvSpPr>
        <p:spPr>
          <a:xfrm>
            <a:off x="1259398" y="2656150"/>
            <a:ext cx="3024000" cy="836998"/>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0"/>
          <p:cNvSpPr/>
          <p:nvPr/>
        </p:nvSpPr>
        <p:spPr>
          <a:xfrm>
            <a:off x="4584000" y="2656150"/>
            <a:ext cx="3024000" cy="836998"/>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0"/>
          <p:cNvSpPr/>
          <p:nvPr/>
        </p:nvSpPr>
        <p:spPr>
          <a:xfrm>
            <a:off x="7864473" y="2671390"/>
            <a:ext cx="3024000" cy="836998"/>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0"/>
          <p:cNvSpPr/>
          <p:nvPr/>
        </p:nvSpPr>
        <p:spPr>
          <a:xfrm>
            <a:off x="1259398" y="3648720"/>
            <a:ext cx="3024000" cy="2519755"/>
          </a:xfrm>
          <a:prstGeom prst="roundRect">
            <a:avLst>
              <a:gd name="adj" fmla="val 9511"/>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0"/>
          <p:cNvSpPr/>
          <p:nvPr/>
        </p:nvSpPr>
        <p:spPr>
          <a:xfrm>
            <a:off x="4613737" y="3648720"/>
            <a:ext cx="2964526" cy="3070951"/>
          </a:xfrm>
          <a:prstGeom prst="roundRect">
            <a:avLst>
              <a:gd name="adj" fmla="val 9511"/>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0"/>
          <p:cNvSpPr/>
          <p:nvPr/>
        </p:nvSpPr>
        <p:spPr>
          <a:xfrm>
            <a:off x="7882535" y="3648720"/>
            <a:ext cx="3024000" cy="3021894"/>
          </a:xfrm>
          <a:prstGeom prst="roundRect">
            <a:avLst>
              <a:gd name="adj" fmla="val 9511"/>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p10"/>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9" name="Google Shape;222;p9"/>
          <p:cNvSpPr txBox="1"/>
          <p:nvPr/>
        </p:nvSpPr>
        <p:spPr>
          <a:xfrm>
            <a:off x="2067039" y="719495"/>
            <a:ext cx="8677161"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dirty="0" smtClean="0">
                <a:solidFill>
                  <a:srgbClr val="195562"/>
                </a:solidFill>
                <a:latin typeface="Quattrocento Sans"/>
                <a:ea typeface="Quattrocento Sans"/>
                <a:cs typeface="Quattrocento Sans"/>
                <a:sym typeface="Quattrocento Sans"/>
              </a:rPr>
              <a:t>ΔΙΑΦΟΡ</a:t>
            </a:r>
            <a:r>
              <a:rPr lang="el-GR" sz="3600" b="1" i="0" u="none" strike="noStrike" cap="none" dirty="0" smtClean="0">
                <a:solidFill>
                  <a:srgbClr val="195562"/>
                </a:solidFill>
                <a:latin typeface="Quattrocento Sans"/>
                <a:ea typeface="Quattrocento Sans"/>
                <a:cs typeface="Quattrocento Sans"/>
                <a:sym typeface="Quattrocento Sans"/>
              </a:rPr>
              <a:t>Ε</a:t>
            </a:r>
            <a:r>
              <a:rPr lang="en-GB" sz="3600" b="1" i="0" u="none" strike="noStrike" cap="none" dirty="0" smtClean="0">
                <a:solidFill>
                  <a:srgbClr val="195562"/>
                </a:solidFill>
                <a:latin typeface="Quattrocento Sans"/>
                <a:ea typeface="Quattrocento Sans"/>
                <a:cs typeface="Quattrocento Sans"/>
                <a:sym typeface="Quattrocento Sans"/>
              </a:rPr>
              <a:t>Σ ΜΕΤΑΞ</a:t>
            </a:r>
            <a:r>
              <a:rPr lang="el-GR" sz="3600" b="1" i="0" u="none" strike="noStrike" cap="none" dirty="0" smtClean="0">
                <a:solidFill>
                  <a:srgbClr val="195562"/>
                </a:solidFill>
                <a:latin typeface="Quattrocento Sans"/>
                <a:ea typeface="Quattrocento Sans"/>
                <a:cs typeface="Quattrocento Sans"/>
                <a:sym typeface="Quattrocento Sans"/>
              </a:rPr>
              <a:t>Υ</a:t>
            </a:r>
            <a:r>
              <a:rPr lang="en-GB" sz="3600" b="1" i="0" u="none" strike="noStrike" cap="none" dirty="0" smtClean="0">
                <a:solidFill>
                  <a:srgbClr val="195562"/>
                </a:solidFill>
                <a:latin typeface="Quattrocento Sans"/>
                <a:ea typeface="Quattrocento Sans"/>
                <a:cs typeface="Quattrocento Sans"/>
                <a:sym typeface="Quattrocento Sans"/>
              </a:rPr>
              <a:t> ΕΠΙΧΕΙΡΗΜΑΤΙΚ</a:t>
            </a:r>
            <a:r>
              <a:rPr lang="el-GR" sz="3600" b="1" i="0" u="none" strike="noStrike" cap="none" dirty="0" smtClean="0">
                <a:solidFill>
                  <a:srgbClr val="195562"/>
                </a:solidFill>
                <a:latin typeface="Quattrocento Sans"/>
                <a:ea typeface="Quattrocento Sans"/>
                <a:cs typeface="Quattrocento Sans"/>
                <a:sym typeface="Quattrocento Sans"/>
              </a:rPr>
              <a:t>Η</a:t>
            </a:r>
            <a:r>
              <a:rPr lang="en-GB" sz="3600" b="1" i="0" u="none" strike="noStrike" cap="none" dirty="0" smtClean="0">
                <a:solidFill>
                  <a:srgbClr val="195562"/>
                </a:solidFill>
                <a:latin typeface="Quattrocento Sans"/>
                <a:ea typeface="Quattrocento Sans"/>
                <a:cs typeface="Quattrocento Sans"/>
                <a:sym typeface="Quattrocento Sans"/>
              </a:rPr>
              <a:t>Σ ΕΠΙΧΕΙΡΗΜΑΤΙΚ</a:t>
            </a:r>
            <a:r>
              <a:rPr lang="el-GR" sz="3600" b="1" i="0" u="none" strike="noStrike" cap="none" dirty="0" smtClean="0">
                <a:solidFill>
                  <a:srgbClr val="195562"/>
                </a:solidFill>
                <a:latin typeface="Quattrocento Sans"/>
                <a:ea typeface="Quattrocento Sans"/>
                <a:cs typeface="Quattrocento Sans"/>
                <a:sym typeface="Quattrocento Sans"/>
              </a:rPr>
              <a:t>Ο</a:t>
            </a:r>
            <a:r>
              <a:rPr lang="en-GB" sz="3600" b="1" i="0" u="none" strike="noStrike" cap="none" dirty="0" smtClean="0">
                <a:solidFill>
                  <a:srgbClr val="195562"/>
                </a:solidFill>
                <a:latin typeface="Quattrocento Sans"/>
                <a:ea typeface="Quattrocento Sans"/>
                <a:cs typeface="Quattrocento Sans"/>
                <a:sym typeface="Quattrocento Sans"/>
              </a:rPr>
              <a:t>ΤΗΤΑΣ </a:t>
            </a:r>
            <a:r>
              <a:rPr lang="en-GB" sz="3600" b="1" i="0" u="none" strike="noStrike" cap="none" dirty="0">
                <a:solidFill>
                  <a:srgbClr val="195562"/>
                </a:solidFill>
                <a:latin typeface="Quattrocento Sans"/>
                <a:ea typeface="Quattrocento Sans"/>
                <a:cs typeface="Quattrocento Sans"/>
                <a:sym typeface="Quattrocento Sans"/>
              </a:rPr>
              <a:t>(BE) ΚΑΙ </a:t>
            </a:r>
            <a:r>
              <a:rPr lang="en-GB" sz="3600" b="1" i="0" u="none" strike="noStrike" cap="none" dirty="0" smtClean="0">
                <a:solidFill>
                  <a:srgbClr val="195562"/>
                </a:solidFill>
                <a:latin typeface="Quattrocento Sans"/>
                <a:ea typeface="Quattrocento Sans"/>
                <a:cs typeface="Quattrocento Sans"/>
                <a:sym typeface="Quattrocento Sans"/>
              </a:rPr>
              <a:t>ΚΟΙΝΩΝΙΚ</a:t>
            </a:r>
            <a:r>
              <a:rPr lang="el-GR" sz="3600" b="1" i="0" u="none" strike="noStrike" cap="none" dirty="0" smtClean="0">
                <a:solidFill>
                  <a:srgbClr val="195562"/>
                </a:solidFill>
                <a:latin typeface="Quattrocento Sans"/>
                <a:ea typeface="Quattrocento Sans"/>
                <a:cs typeface="Quattrocento Sans"/>
                <a:sym typeface="Quattrocento Sans"/>
              </a:rPr>
              <a:t>Η</a:t>
            </a:r>
            <a:r>
              <a:rPr lang="en-GB" sz="3600" b="1" i="0" u="none" strike="noStrike" cap="none" dirty="0" smtClean="0">
                <a:solidFill>
                  <a:srgbClr val="195562"/>
                </a:solidFill>
                <a:latin typeface="Quattrocento Sans"/>
                <a:ea typeface="Quattrocento Sans"/>
                <a:cs typeface="Quattrocento Sans"/>
                <a:sym typeface="Quattrocento Sans"/>
              </a:rPr>
              <a:t>Σ ΕΠΙΧΕΙΡΗΜΑΤΙΚ</a:t>
            </a:r>
            <a:r>
              <a:rPr lang="el-GR" sz="3600" b="1" i="0" u="none" strike="noStrike" cap="none" dirty="0" smtClean="0">
                <a:solidFill>
                  <a:srgbClr val="195562"/>
                </a:solidFill>
                <a:latin typeface="Quattrocento Sans"/>
                <a:ea typeface="Quattrocento Sans"/>
                <a:cs typeface="Quattrocento Sans"/>
                <a:sym typeface="Quattrocento Sans"/>
              </a:rPr>
              <a:t>Ο</a:t>
            </a:r>
            <a:r>
              <a:rPr lang="en-GB" sz="3600" b="1" i="0" u="none" strike="noStrike" cap="none" dirty="0" smtClean="0">
                <a:solidFill>
                  <a:srgbClr val="195562"/>
                </a:solidFill>
                <a:latin typeface="Quattrocento Sans"/>
                <a:ea typeface="Quattrocento Sans"/>
                <a:cs typeface="Quattrocento Sans"/>
                <a:sym typeface="Quattrocento Sans"/>
              </a:rPr>
              <a:t>ΤΗΤΑΣ </a:t>
            </a:r>
            <a:r>
              <a:rPr lang="en-GB" sz="3600" b="1" i="0" u="none" strike="noStrike" cap="none" dirty="0">
                <a:solidFill>
                  <a:srgbClr val="195562"/>
                </a:solidFill>
                <a:latin typeface="Quattrocento Sans"/>
                <a:ea typeface="Quattrocento Sans"/>
                <a:cs typeface="Quattrocento Sans"/>
                <a:sym typeface="Quattrocento Sans"/>
              </a:rPr>
              <a:t>(SE)</a:t>
            </a:r>
            <a:endParaRPr sz="3600" b="1" i="0" u="none" strike="noStrike" cap="none" dirty="0">
              <a:solidFill>
                <a:srgbClr val="195562"/>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p:nvPr/>
        </p:nvSpPr>
        <p:spPr>
          <a:xfrm>
            <a:off x="952982" y="690109"/>
            <a:ext cx="106873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smtClean="0">
                <a:solidFill>
                  <a:srgbClr val="29BA86"/>
                </a:solidFill>
                <a:latin typeface="Quattrocento Sans"/>
                <a:ea typeface="Quattrocento Sans"/>
                <a:cs typeface="Quattrocento Sans"/>
                <a:sym typeface="Quattrocento Sans"/>
              </a:rPr>
              <a:t>ΠΑΡΑΔΕ</a:t>
            </a:r>
            <a:r>
              <a:rPr lang="el-GR" sz="3600" b="1" dirty="0" smtClean="0">
                <a:solidFill>
                  <a:srgbClr val="29BA86"/>
                </a:solidFill>
                <a:latin typeface="Quattrocento Sans"/>
                <a:ea typeface="Quattrocento Sans"/>
                <a:cs typeface="Quattrocento Sans"/>
                <a:sym typeface="Quattrocento Sans"/>
              </a:rPr>
              <a:t>Ι</a:t>
            </a:r>
            <a:r>
              <a:rPr lang="en-GB" sz="3600" b="1" dirty="0" smtClean="0">
                <a:solidFill>
                  <a:srgbClr val="29BA86"/>
                </a:solidFill>
                <a:latin typeface="Quattrocento Sans"/>
                <a:ea typeface="Quattrocento Sans"/>
                <a:cs typeface="Quattrocento Sans"/>
                <a:sym typeface="Quattrocento Sans"/>
              </a:rPr>
              <a:t>ΓΜΑΤΑ ΚΟΙΝΩΝΙΚ</a:t>
            </a:r>
            <a:r>
              <a:rPr lang="el-GR" sz="3600" b="1" dirty="0" smtClean="0">
                <a:solidFill>
                  <a:srgbClr val="29BA86"/>
                </a:solidFill>
                <a:latin typeface="Quattrocento Sans"/>
                <a:ea typeface="Quattrocento Sans"/>
                <a:cs typeface="Quattrocento Sans"/>
                <a:sym typeface="Quattrocento Sans"/>
              </a:rPr>
              <a:t>Η</a:t>
            </a:r>
            <a:r>
              <a:rPr lang="en-GB" sz="3600" b="1" dirty="0" smtClean="0">
                <a:solidFill>
                  <a:srgbClr val="29BA86"/>
                </a:solidFill>
                <a:latin typeface="Quattrocento Sans"/>
                <a:ea typeface="Quattrocento Sans"/>
                <a:cs typeface="Quattrocento Sans"/>
                <a:sym typeface="Quattrocento Sans"/>
              </a:rPr>
              <a:t>Σ ΕΠΙΧΕΙΡΗΜΑΤΙΚ</a:t>
            </a:r>
            <a:r>
              <a:rPr lang="el-GR" sz="3600" b="1" dirty="0" smtClean="0">
                <a:solidFill>
                  <a:srgbClr val="29BA86"/>
                </a:solidFill>
                <a:latin typeface="Quattrocento Sans"/>
                <a:ea typeface="Quattrocento Sans"/>
                <a:cs typeface="Quattrocento Sans"/>
                <a:sym typeface="Quattrocento Sans"/>
              </a:rPr>
              <a:t>Ο</a:t>
            </a:r>
            <a:r>
              <a:rPr lang="en-GB" sz="3600" b="1" dirty="0" smtClean="0">
                <a:solidFill>
                  <a:srgbClr val="29BA86"/>
                </a:solidFill>
                <a:latin typeface="Quattrocento Sans"/>
                <a:ea typeface="Quattrocento Sans"/>
                <a:cs typeface="Quattrocento Sans"/>
                <a:sym typeface="Quattrocento Sans"/>
              </a:rPr>
              <a:t>ΤΗΤΑΣ</a:t>
            </a:r>
            <a:endParaRPr sz="3600" b="1" dirty="0">
              <a:solidFill>
                <a:srgbClr val="29BA86"/>
              </a:solidFill>
              <a:latin typeface="Quattrocento Sans"/>
              <a:ea typeface="Quattrocento Sans"/>
              <a:cs typeface="Quattrocento Sans"/>
              <a:sym typeface="Quattrocento Sans"/>
            </a:endParaRPr>
          </a:p>
        </p:txBody>
      </p:sp>
      <p:sp>
        <p:nvSpPr>
          <p:cNvPr id="260" name="Google Shape;260;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61" name="Google Shape;261;p1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62" name="Google Shape;262;p11"/>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263" name="Google Shape;263;p11"/>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grpSp>
        <p:nvGrpSpPr>
          <p:cNvPr id="264" name="Google Shape;264;p11"/>
          <p:cNvGrpSpPr/>
          <p:nvPr/>
        </p:nvGrpSpPr>
        <p:grpSpPr>
          <a:xfrm>
            <a:off x="952983" y="1582945"/>
            <a:ext cx="10588248" cy="4088406"/>
            <a:chOff x="952983" y="2718267"/>
            <a:chExt cx="10588248" cy="4088406"/>
          </a:xfrm>
        </p:grpSpPr>
        <p:sp>
          <p:nvSpPr>
            <p:cNvPr id="265" name="Google Shape;265;p11"/>
            <p:cNvSpPr txBox="1"/>
            <p:nvPr/>
          </p:nvSpPr>
          <p:spPr>
            <a:xfrm>
              <a:off x="952983" y="2718267"/>
              <a:ext cx="1058824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dirty="0" err="1">
                  <a:solidFill>
                    <a:srgbClr val="29BA86"/>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Grameen</a:t>
              </a:r>
              <a:r>
                <a:rPr lang="en-GB" sz="2400" b="1" u="sng" dirty="0">
                  <a:solidFill>
                    <a:srgbClr val="29BA86"/>
                  </a:solidFill>
                  <a:latin typeface="Quattrocento Sans"/>
                  <a:ea typeface="Quattrocento Sans"/>
                  <a:cs typeface="Quattrocento Sans"/>
                  <a:sym typeface="Quattrocento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Bank </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Αυτή</a:t>
              </a:r>
              <a:r>
                <a:rPr lang="en-GB" sz="2400" dirty="0">
                  <a:solidFill>
                    <a:schemeClr val="dk1"/>
                  </a:solidFill>
                  <a:latin typeface="Calibri"/>
                  <a:ea typeface="Calibri"/>
                  <a:cs typeface="Calibri"/>
                  <a:sym typeface="Calibri"/>
                </a:rPr>
                <a:t> η "</a:t>
              </a:r>
              <a:r>
                <a:rPr lang="en-GB" sz="2400" dirty="0" err="1">
                  <a:solidFill>
                    <a:schemeClr val="dk1"/>
                  </a:solidFill>
                  <a:latin typeface="Calibri"/>
                  <a:ea typeface="Calibri"/>
                  <a:cs typeface="Calibri"/>
                  <a:sym typeface="Calibri"/>
                </a:rPr>
                <a:t>τρά</a:t>
              </a:r>
              <a:r>
                <a:rPr lang="en-GB" sz="2400" dirty="0">
                  <a:solidFill>
                    <a:schemeClr val="dk1"/>
                  </a:solidFill>
                  <a:latin typeface="Calibri"/>
                  <a:ea typeface="Calibri"/>
                  <a:cs typeface="Calibri"/>
                  <a:sym typeface="Calibri"/>
                </a:rPr>
                <a:t>πεζα των φτωχών" είναι ένας ειδικός τύπος πιστωτή που προσφέρει μικροδάνεια σε φτωχούς ανθρώπους στις αναπτυσσόμενες χώρες. </a:t>
              </a:r>
              <a:r>
                <a:rPr lang="en-GB" sz="2400" dirty="0" err="1">
                  <a:solidFill>
                    <a:schemeClr val="dk1"/>
                  </a:solidFill>
                  <a:latin typeface="Calibri"/>
                  <a:ea typeface="Calibri"/>
                  <a:cs typeface="Calibri"/>
                  <a:sym typeface="Calibri"/>
                </a:rPr>
                <a:t>Αυτά</a:t>
              </a:r>
              <a:r>
                <a:rPr lang="en-GB" sz="2400" dirty="0">
                  <a:solidFill>
                    <a:schemeClr val="dk1"/>
                  </a:solidFill>
                  <a:latin typeface="Calibri"/>
                  <a:ea typeface="Calibri"/>
                  <a:cs typeface="Calibri"/>
                  <a:sym typeface="Calibri"/>
                </a:rPr>
                <a:t> τα </a:t>
              </a:r>
              <a:r>
                <a:rPr lang="en-GB" sz="2400" dirty="0" err="1">
                  <a:solidFill>
                    <a:schemeClr val="dk1"/>
                  </a:solidFill>
                  <a:latin typeface="Calibri"/>
                  <a:ea typeface="Calibri"/>
                  <a:cs typeface="Calibri"/>
                  <a:sym typeface="Calibri"/>
                </a:rPr>
                <a:t>μικρά</a:t>
              </a:r>
              <a:r>
                <a:rPr lang="en-GB" sz="2400" dirty="0">
                  <a:solidFill>
                    <a:schemeClr val="dk1"/>
                  </a:solidFill>
                  <a:latin typeface="Calibri"/>
                  <a:ea typeface="Calibri"/>
                  <a:cs typeface="Calibri"/>
                  <a:sym typeface="Calibri"/>
                </a:rPr>
                <a:t> </a:t>
              </a:r>
              <a:r>
                <a:rPr lang="en-GB" sz="2400" dirty="0" err="1">
                  <a:solidFill>
                    <a:schemeClr val="dk1"/>
                  </a:solidFill>
                  <a:latin typeface="Calibri"/>
                  <a:ea typeface="Calibri"/>
                  <a:cs typeface="Calibri"/>
                  <a:sym typeface="Calibri"/>
                </a:rPr>
                <a:t>δάνει</a:t>
              </a:r>
              <a:r>
                <a:rPr lang="en-GB" sz="2400" dirty="0">
                  <a:solidFill>
                    <a:schemeClr val="dk1"/>
                  </a:solidFill>
                  <a:latin typeface="Calibri"/>
                  <a:ea typeface="Calibri"/>
                  <a:cs typeface="Calibri"/>
                  <a:sym typeface="Calibri"/>
                </a:rPr>
                <a:t>α δίνουν στους ανθρώπους τα μέσα για να είναι αυτάρκεις και σχεδόν πάντα πληρώνονται στο ακέραιο.</a:t>
              </a:r>
              <a:endParaRPr sz="2400" dirty="0">
                <a:solidFill>
                  <a:schemeClr val="dk1"/>
                </a:solidFill>
                <a:latin typeface="Quattrocento Sans"/>
                <a:ea typeface="Quattrocento Sans"/>
                <a:cs typeface="Quattrocento Sans"/>
                <a:sym typeface="Quattrocento Sans"/>
              </a:endParaRPr>
            </a:p>
          </p:txBody>
        </p:sp>
        <p:sp>
          <p:nvSpPr>
            <p:cNvPr id="266" name="Google Shape;266;p11"/>
            <p:cNvSpPr txBox="1"/>
            <p:nvPr/>
          </p:nvSpPr>
          <p:spPr>
            <a:xfrm>
              <a:off x="952983" y="5237013"/>
              <a:ext cx="10588248"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rgbClr val="29BA86"/>
                  </a:solidFill>
                  <a:latin typeface="Quattrocento Sans"/>
                  <a:ea typeface="Quattrocento Sans"/>
                  <a:cs typeface="Quattrocento Sans"/>
                  <a:sym typeface="Quattrocento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Seventh Generation </a:t>
              </a:r>
              <a:r>
                <a:rPr lang="en-GB" sz="2400" b="0" i="0">
                  <a:solidFill>
                    <a:srgbClr val="4D5156"/>
                  </a:solidFill>
                  <a:latin typeface="Quattrocento Sans"/>
                  <a:ea typeface="Quattrocento Sans"/>
                  <a:cs typeface="Quattrocento Sans"/>
                  <a:sym typeface="Quattrocento Sans"/>
                </a:rPr>
                <a:t>- </a:t>
              </a:r>
              <a:r>
                <a:rPr lang="en-GB" sz="2400">
                  <a:solidFill>
                    <a:schemeClr val="dk1"/>
                  </a:solidFill>
                  <a:latin typeface="Calibri"/>
                  <a:ea typeface="Calibri"/>
                  <a:cs typeface="Calibri"/>
                  <a:sym typeface="Calibri"/>
                </a:rPr>
                <a:t>παράλληλα με την παραγωγή προϊόντων καθαρισμού και προσωπικής υγιεινής που έχουν μειωμένη επιβλαβή επίδραση στο περιβάλλον, αυτή η κοινωνική επιχειρηματικότητα δωρίζει το 10% των εσόδων της προ φόρων σε μη κερδοσκοπικούς οργανισμούς και άλλες κοινωνικές επιχειρήσεις</a:t>
              </a:r>
              <a:r>
                <a:rPr lang="en-GB" sz="2400" b="0" i="0">
                  <a:solidFill>
                    <a:srgbClr val="4D5156"/>
                  </a:solidFill>
                  <a:latin typeface="Quattrocento Sans"/>
                  <a:ea typeface="Quattrocento Sans"/>
                  <a:cs typeface="Quattrocento Sans"/>
                  <a:sym typeface="Quattrocento Sans"/>
                </a:rPr>
                <a:t>. </a:t>
              </a:r>
              <a:endParaRPr sz="240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3" name="Google Shape;273;p12"/>
          <p:cNvSpPr txBox="1"/>
          <p:nvPr/>
        </p:nvSpPr>
        <p:spPr>
          <a:xfrm>
            <a:off x="911432" y="501668"/>
            <a:ext cx="4895030"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dirty="0" smtClean="0">
                <a:solidFill>
                  <a:srgbClr val="29BB89"/>
                </a:solidFill>
                <a:latin typeface="Quattrocento Sans"/>
                <a:ea typeface="Quattrocento Sans"/>
                <a:cs typeface="Quattrocento Sans"/>
                <a:sym typeface="Quattrocento Sans"/>
              </a:rPr>
              <a:t>ΚΟΙΝΩΝΙΚ</a:t>
            </a:r>
            <a:r>
              <a:rPr lang="el-GR" sz="3600" b="1" i="0" u="none" strike="noStrike" cap="none" dirty="0" smtClean="0">
                <a:solidFill>
                  <a:srgbClr val="29BB89"/>
                </a:solidFill>
                <a:latin typeface="Quattrocento Sans"/>
                <a:ea typeface="Quattrocento Sans"/>
                <a:cs typeface="Quattrocento Sans"/>
                <a:sym typeface="Quattrocento Sans"/>
              </a:rPr>
              <a:t>Η</a:t>
            </a:r>
            <a:r>
              <a:rPr lang="en-GB" sz="3600" b="1" i="0" u="none" strike="noStrike" cap="none" dirty="0" smtClean="0">
                <a:solidFill>
                  <a:srgbClr val="29BB89"/>
                </a:solidFill>
                <a:latin typeface="Quattrocento Sans"/>
                <a:ea typeface="Quattrocento Sans"/>
                <a:cs typeface="Quattrocento Sans"/>
                <a:sym typeface="Quattrocento Sans"/>
              </a:rPr>
              <a:t> ΕΠΙΧΕ</a:t>
            </a:r>
            <a:r>
              <a:rPr lang="el-GR" sz="3600" b="1" i="0" u="none" strike="noStrike" cap="none" dirty="0" smtClean="0">
                <a:solidFill>
                  <a:srgbClr val="29BB89"/>
                </a:solidFill>
                <a:latin typeface="Quattrocento Sans"/>
                <a:ea typeface="Quattrocento Sans"/>
                <a:cs typeface="Quattrocento Sans"/>
                <a:sym typeface="Quattrocento Sans"/>
              </a:rPr>
              <a:t>Ι</a:t>
            </a:r>
            <a:r>
              <a:rPr lang="en-GB" sz="3600" b="1" i="0" u="none" strike="noStrike" cap="none" dirty="0" smtClean="0">
                <a:solidFill>
                  <a:srgbClr val="29BB89"/>
                </a:solidFill>
                <a:latin typeface="Quattrocento Sans"/>
                <a:ea typeface="Quattrocento Sans"/>
                <a:cs typeface="Quattrocento Sans"/>
                <a:sym typeface="Quattrocento Sans"/>
              </a:rPr>
              <a:t>ΡΗΣΗ </a:t>
            </a:r>
            <a:endParaRPr dirty="0"/>
          </a:p>
        </p:txBody>
      </p:sp>
      <p:pic>
        <p:nvPicPr>
          <p:cNvPr id="274" name="Google Shape;274;p12" title="Gráfico">
            <a:hlinkClick r:id="rId4"/>
          </p:cNvPr>
          <p:cNvPicPr preferRelativeResize="0"/>
          <p:nvPr/>
        </p:nvPicPr>
        <p:blipFill rotWithShape="1">
          <a:blip r:embed="rId5">
            <a:alphaModFix/>
          </a:blip>
          <a:srcRect l="19523" r="19595"/>
          <a:stretch/>
        </p:blipFill>
        <p:spPr>
          <a:xfrm>
            <a:off x="1185096" y="1832346"/>
            <a:ext cx="3503002" cy="3557905"/>
          </a:xfrm>
          <a:prstGeom prst="rect">
            <a:avLst/>
          </a:prstGeom>
          <a:noFill/>
          <a:ln>
            <a:noFill/>
          </a:ln>
        </p:spPr>
      </p:pic>
      <p:sp>
        <p:nvSpPr>
          <p:cNvPr id="275" name="Google Shape;275;p12"/>
          <p:cNvSpPr txBox="1"/>
          <p:nvPr/>
        </p:nvSpPr>
        <p:spPr>
          <a:xfrm>
            <a:off x="5871999" y="5136447"/>
            <a:ext cx="5669232"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dirty="0">
                <a:solidFill>
                  <a:srgbClr val="29BB89"/>
                </a:solidFill>
                <a:latin typeface="Quattrocento Sans"/>
                <a:ea typeface="Quattrocento Sans"/>
                <a:cs typeface="Quattrocento Sans"/>
                <a:sym typeface="Quattrocento Sans"/>
              </a:rPr>
              <a:t>ΕΊΝΑΙ </a:t>
            </a:r>
            <a:r>
              <a:rPr lang="en-GB" sz="1600" b="1" i="0" u="none" strike="noStrike" cap="none" dirty="0" smtClean="0">
                <a:solidFill>
                  <a:srgbClr val="29BB89"/>
                </a:solidFill>
                <a:latin typeface="Quattrocento Sans"/>
                <a:ea typeface="Quattrocento Sans"/>
                <a:cs typeface="Quattrocento Sans"/>
                <a:sym typeface="Quattrocento Sans"/>
              </a:rPr>
              <a:t>ΕΠΙΧΕΙΡ</a:t>
            </a:r>
            <a:r>
              <a:rPr lang="el-GR" sz="1600" b="1" i="0" u="none" strike="noStrike" cap="none" dirty="0" smtClean="0">
                <a:solidFill>
                  <a:srgbClr val="29BB89"/>
                </a:solidFill>
                <a:latin typeface="Quattrocento Sans"/>
                <a:ea typeface="Quattrocento Sans"/>
                <a:cs typeface="Quattrocento Sans"/>
                <a:sym typeface="Quattrocento Sans"/>
              </a:rPr>
              <a:t>Η</a:t>
            </a:r>
            <a:r>
              <a:rPr lang="en-GB" sz="1600" b="1" i="0" u="none" strike="noStrike" cap="none" dirty="0" smtClean="0">
                <a:solidFill>
                  <a:srgbClr val="29BB89"/>
                </a:solidFill>
                <a:latin typeface="Quattrocento Sans"/>
                <a:ea typeface="Quattrocento Sans"/>
                <a:cs typeface="Quattrocento Sans"/>
                <a:sym typeface="Quattrocento Sans"/>
              </a:rPr>
              <a:t>ΣΕΙΣ </a:t>
            </a:r>
            <a:r>
              <a:rPr lang="en-GB" sz="1600" b="1" i="0" u="none" strike="noStrike" cap="none" dirty="0">
                <a:solidFill>
                  <a:srgbClr val="29BB89"/>
                </a:solidFill>
                <a:latin typeface="Quattrocento Sans"/>
                <a:ea typeface="Quattrocento Sans"/>
                <a:cs typeface="Quattrocento Sans"/>
                <a:sym typeface="Quattrocento Sans"/>
              </a:rPr>
              <a:t>ΠΟΥ </a:t>
            </a:r>
            <a:r>
              <a:rPr lang="en-GB" sz="1600" b="1" i="0" u="none" strike="noStrike" cap="none" dirty="0" smtClean="0">
                <a:solidFill>
                  <a:srgbClr val="29BB89"/>
                </a:solidFill>
                <a:latin typeface="Quattrocento Sans"/>
                <a:ea typeface="Quattrocento Sans"/>
                <a:cs typeface="Quattrocento Sans"/>
                <a:sym typeface="Quattrocento Sans"/>
              </a:rPr>
              <a:t>Θ</a:t>
            </a:r>
            <a:r>
              <a:rPr lang="el-GR" sz="1600" b="1" i="0" u="none" strike="noStrike" cap="none" dirty="0" smtClean="0">
                <a:solidFill>
                  <a:srgbClr val="29BB89"/>
                </a:solidFill>
                <a:latin typeface="Quattrocento Sans"/>
                <a:ea typeface="Quattrocento Sans"/>
                <a:cs typeface="Quattrocento Sans"/>
                <a:sym typeface="Quattrocento Sans"/>
              </a:rPr>
              <a:t>Ε</a:t>
            </a:r>
            <a:r>
              <a:rPr lang="en-GB" sz="1600" b="1" i="0" u="none" strike="noStrike" cap="none" dirty="0" smtClean="0">
                <a:solidFill>
                  <a:srgbClr val="29BB89"/>
                </a:solidFill>
                <a:latin typeface="Quattrocento Sans"/>
                <a:ea typeface="Quattrocento Sans"/>
                <a:cs typeface="Quattrocento Sans"/>
                <a:sym typeface="Quattrocento Sans"/>
              </a:rPr>
              <a:t>ΛΟΥΝ </a:t>
            </a:r>
            <a:r>
              <a:rPr lang="en-GB" sz="1600" b="1" i="0" u="none" strike="noStrike" cap="none" dirty="0">
                <a:solidFill>
                  <a:srgbClr val="29BB89"/>
                </a:solidFill>
                <a:latin typeface="Quattrocento Sans"/>
                <a:ea typeface="Quattrocento Sans"/>
                <a:cs typeface="Quattrocento Sans"/>
                <a:sym typeface="Quattrocento Sans"/>
              </a:rPr>
              <a:t>ΝΑ </a:t>
            </a:r>
            <a:r>
              <a:rPr lang="en-GB" sz="1600" b="1" i="0" u="none" strike="noStrike" cap="none" dirty="0" smtClean="0">
                <a:solidFill>
                  <a:srgbClr val="29BB89"/>
                </a:solidFill>
                <a:latin typeface="Quattrocento Sans"/>
                <a:ea typeface="Quattrocento Sans"/>
                <a:cs typeface="Quattrocento Sans"/>
                <a:sym typeface="Quattrocento Sans"/>
              </a:rPr>
              <a:t>ΒΓ</a:t>
            </a:r>
            <a:r>
              <a:rPr lang="el-GR" sz="1600" b="1" i="0" u="none" strike="noStrike" cap="none" dirty="0" smtClean="0">
                <a:solidFill>
                  <a:srgbClr val="29BB89"/>
                </a:solidFill>
                <a:latin typeface="Quattrocento Sans"/>
                <a:ea typeface="Quattrocento Sans"/>
                <a:cs typeface="Quattrocento Sans"/>
                <a:sym typeface="Quattrocento Sans"/>
              </a:rPr>
              <a:t>Α</a:t>
            </a:r>
            <a:r>
              <a:rPr lang="en-GB" sz="1600" b="1" i="0" u="none" strike="noStrike" cap="none" dirty="0" smtClean="0">
                <a:solidFill>
                  <a:srgbClr val="29BB89"/>
                </a:solidFill>
                <a:latin typeface="Quattrocento Sans"/>
                <a:ea typeface="Quattrocento Sans"/>
                <a:cs typeface="Quattrocento Sans"/>
                <a:sym typeface="Quattrocento Sans"/>
              </a:rPr>
              <a:t>ΛΟΥΝ Κ</a:t>
            </a:r>
            <a:r>
              <a:rPr lang="el-GR" sz="1600" b="1" i="0" u="none" strike="noStrike" cap="none" dirty="0" smtClean="0">
                <a:solidFill>
                  <a:srgbClr val="29BB89"/>
                </a:solidFill>
                <a:latin typeface="Quattrocento Sans"/>
                <a:ea typeface="Quattrocento Sans"/>
                <a:cs typeface="Quattrocento Sans"/>
                <a:sym typeface="Quattrocento Sans"/>
              </a:rPr>
              <a:t>Ε</a:t>
            </a:r>
            <a:r>
              <a:rPr lang="en-GB" sz="1600" b="1" i="0" u="none" strike="noStrike" cap="none" dirty="0" smtClean="0">
                <a:solidFill>
                  <a:srgbClr val="29BB89"/>
                </a:solidFill>
                <a:latin typeface="Quattrocento Sans"/>
                <a:ea typeface="Quattrocento Sans"/>
                <a:cs typeface="Quattrocento Sans"/>
                <a:sym typeface="Quattrocento Sans"/>
              </a:rPr>
              <a:t>ΡΔΟΣ</a:t>
            </a:r>
            <a:endParaRPr dirty="0"/>
          </a:p>
        </p:txBody>
      </p:sp>
      <p:sp>
        <p:nvSpPr>
          <p:cNvPr id="276" name="Google Shape;276;p12"/>
          <p:cNvSpPr txBox="1"/>
          <p:nvPr/>
        </p:nvSpPr>
        <p:spPr>
          <a:xfrm>
            <a:off x="5871999" y="5446950"/>
            <a:ext cx="5916727"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7000"/>
              </a:lnSpc>
              <a:spcBef>
                <a:spcPts val="0"/>
              </a:spcBef>
              <a:spcAft>
                <a:spcPts val="800"/>
              </a:spcAft>
              <a:buClr>
                <a:schemeClr val="lt1"/>
              </a:buClr>
              <a:buSzPts val="1400"/>
              <a:buFont typeface="Abel"/>
              <a:buNone/>
            </a:pPr>
            <a:r>
              <a:rPr lang="en-GB" sz="1400" b="0" i="0" u="none" strike="noStrike" cap="none" dirty="0" err="1">
                <a:solidFill>
                  <a:schemeClr val="lt1"/>
                </a:solidFill>
                <a:latin typeface="Quattrocento Sans"/>
                <a:ea typeface="Quattrocento Sans"/>
                <a:cs typeface="Quattrocento Sans"/>
                <a:sym typeface="Quattrocento Sans"/>
              </a:rPr>
              <a:t>Ομοίως</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με</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τις</a:t>
            </a:r>
            <a:r>
              <a:rPr lang="en-GB" sz="1400" b="0" i="0" u="none" strike="noStrike" cap="none" dirty="0">
                <a:solidFill>
                  <a:schemeClr val="lt1"/>
                </a:solidFill>
                <a:latin typeface="Quattrocento Sans"/>
                <a:ea typeface="Quattrocento Sans"/>
                <a:cs typeface="Quattrocento Sans"/>
                <a:sym typeface="Quattrocento Sans"/>
              </a:rPr>
              <a:t> παρα</a:t>
            </a:r>
            <a:r>
              <a:rPr lang="en-GB" sz="1400" b="0" i="0" u="none" strike="noStrike" cap="none" dirty="0" err="1">
                <a:solidFill>
                  <a:schemeClr val="lt1"/>
                </a:solidFill>
                <a:latin typeface="Quattrocento Sans"/>
                <a:ea typeface="Quattrocento Sans"/>
                <a:cs typeface="Quattrocento Sans"/>
                <a:sym typeface="Quattrocento Sans"/>
              </a:rPr>
              <a:t>δοσι</a:t>
            </a:r>
            <a:r>
              <a:rPr lang="en-GB" sz="1400" b="0" i="0" u="none" strike="noStrike" cap="none" dirty="0">
                <a:solidFill>
                  <a:schemeClr val="lt1"/>
                </a:solidFill>
                <a:latin typeface="Quattrocento Sans"/>
                <a:ea typeface="Quattrocento Sans"/>
                <a:cs typeface="Quattrocento Sans"/>
                <a:sym typeface="Quattrocento Sans"/>
              </a:rPr>
              <a:t>ακές επιχειρήσεις στοχεύουν στην επίτευξη κέρδους- ωστόσο, είναι διαφορετικό το τι κάνουν με τα κέρδη τους - τα επανεπενδύουν ή τα δωρίζουν για τη δημιουργία θετικών κοινωνικών αλλαγών. </a:t>
            </a:r>
            <a:r>
              <a:rPr lang="en-GB" sz="1400" b="0" i="0" u="none" strike="noStrike" cap="none" dirty="0" err="1">
                <a:solidFill>
                  <a:schemeClr val="lt1"/>
                </a:solidFill>
                <a:latin typeface="Quattrocento Sans"/>
                <a:ea typeface="Quattrocento Sans"/>
                <a:cs typeface="Quattrocento Sans"/>
                <a:sym typeface="Quattrocento Sans"/>
              </a:rPr>
              <a:t>Πρόκειτ</a:t>
            </a:r>
            <a:r>
              <a:rPr lang="en-GB" sz="1400" b="0" i="0" u="none" strike="noStrike" cap="none" dirty="0">
                <a:solidFill>
                  <a:schemeClr val="lt1"/>
                </a:solidFill>
                <a:latin typeface="Quattrocento Sans"/>
                <a:ea typeface="Quattrocento Sans"/>
                <a:cs typeface="Quattrocento Sans"/>
                <a:sym typeface="Quattrocento Sans"/>
              </a:rPr>
              <a:t>αι για επιχειρήσεις προς όφελος όλων των εμπλεκομένων, και όταν κερδίζουν, κερδίζει και η κοινωνία.</a:t>
            </a:r>
            <a:endParaRPr dirty="0"/>
          </a:p>
        </p:txBody>
      </p:sp>
      <p:sp>
        <p:nvSpPr>
          <p:cNvPr id="277" name="Google Shape;277;p12"/>
          <p:cNvSpPr txBox="1"/>
          <p:nvPr/>
        </p:nvSpPr>
        <p:spPr>
          <a:xfrm>
            <a:off x="5873193" y="1225621"/>
            <a:ext cx="1765200"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ΟΡΙΣΜΟΣ</a:t>
            </a:r>
            <a:endParaRPr sz="1600" b="1" i="0" u="none" strike="noStrike" cap="none">
              <a:solidFill>
                <a:srgbClr val="29BB89"/>
              </a:solidFill>
              <a:latin typeface="Quattrocento Sans"/>
              <a:ea typeface="Quattrocento Sans"/>
              <a:cs typeface="Quattrocento Sans"/>
              <a:sym typeface="Quattrocento Sans"/>
            </a:endParaRPr>
          </a:p>
        </p:txBody>
      </p:sp>
      <p:sp>
        <p:nvSpPr>
          <p:cNvPr id="278" name="Google Shape;278;p12"/>
          <p:cNvSpPr txBox="1"/>
          <p:nvPr/>
        </p:nvSpPr>
        <p:spPr>
          <a:xfrm>
            <a:off x="5873192" y="1408182"/>
            <a:ext cx="6163960"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400" b="0" i="0" u="none" strike="noStrike" cap="none" dirty="0" err="1">
                <a:solidFill>
                  <a:schemeClr val="lt1"/>
                </a:solidFill>
                <a:latin typeface="Quattrocento Sans"/>
                <a:ea typeface="Quattrocento Sans"/>
                <a:cs typeface="Quattrocento Sans"/>
                <a:sym typeface="Quattrocento Sans"/>
              </a:rPr>
              <a:t>Μι</a:t>
            </a:r>
            <a:r>
              <a:rPr lang="en-GB" sz="1400" b="0" i="0" u="none" strike="noStrike" cap="none" dirty="0">
                <a:solidFill>
                  <a:schemeClr val="lt1"/>
                </a:solidFill>
                <a:latin typeface="Quattrocento Sans"/>
                <a:ea typeface="Quattrocento Sans"/>
                <a:cs typeface="Quattrocento Sans"/>
                <a:sym typeface="Quattrocento Sans"/>
              </a:rPr>
              <a:t>α κοινωνική επιχείρηση είναι μια επιχείρηση της οποίας κύριος στόχος είναι να έχει κοινωνικό ή περιβαλλοντικό αντίκτυπο και όχι να αποφέρει κέρδη στους ιδιοκτήτες ή τους μετόχους της. </a:t>
            </a:r>
            <a:r>
              <a:rPr lang="en-GB" sz="1400" b="0" i="0" u="none" strike="noStrike" cap="none" dirty="0" err="1">
                <a:solidFill>
                  <a:schemeClr val="lt1"/>
                </a:solidFill>
                <a:latin typeface="Quattrocento Sans"/>
                <a:ea typeface="Quattrocento Sans"/>
                <a:cs typeface="Quattrocento Sans"/>
                <a:sym typeface="Quattrocento Sans"/>
              </a:rPr>
              <a:t>Λειτουργεί</a:t>
            </a:r>
            <a:r>
              <a:rPr lang="en-GB" sz="1400" b="0" i="0" u="none" strike="noStrike" cap="none" dirty="0">
                <a:solidFill>
                  <a:schemeClr val="lt1"/>
                </a:solidFill>
                <a:latin typeface="Quattrocento Sans"/>
                <a:ea typeface="Quattrocento Sans"/>
                <a:cs typeface="Quattrocento Sans"/>
                <a:sym typeface="Quattrocento Sans"/>
              </a:rPr>
              <a:t> πα</a:t>
            </a:r>
            <a:r>
              <a:rPr lang="en-GB" sz="1400" b="0" i="0" u="none" strike="noStrike" cap="none" dirty="0" err="1">
                <a:solidFill>
                  <a:schemeClr val="lt1"/>
                </a:solidFill>
                <a:latin typeface="Quattrocento Sans"/>
                <a:ea typeface="Quattrocento Sans"/>
                <a:cs typeface="Quattrocento Sans"/>
                <a:sym typeface="Quattrocento Sans"/>
              </a:rPr>
              <a:t>ρέχοντ</a:t>
            </a:r>
            <a:r>
              <a:rPr lang="en-GB" sz="1400" b="0" i="0" u="none" strike="noStrike" cap="none" dirty="0">
                <a:solidFill>
                  <a:schemeClr val="lt1"/>
                </a:solidFill>
                <a:latin typeface="Quattrocento Sans"/>
                <a:ea typeface="Quattrocento Sans"/>
                <a:cs typeface="Quattrocento Sans"/>
                <a:sym typeface="Quattrocento Sans"/>
              </a:rPr>
              <a:t>ας αγαθά και υπηρεσίες για την αγορά με επιχειρηματικό και καινοτόμο τρόπο και χρησιμοποιεί τα κέρδη της κυρίως για την επίτευξη κοινωνικών ή περιβαλλοντικών στόχων. </a:t>
            </a:r>
            <a:r>
              <a:rPr lang="en-GB" sz="1400" b="0" i="0" u="none" strike="noStrike" cap="none" dirty="0" err="1">
                <a:solidFill>
                  <a:schemeClr val="lt1"/>
                </a:solidFill>
                <a:latin typeface="Quattrocento Sans"/>
                <a:ea typeface="Quattrocento Sans"/>
                <a:cs typeface="Quattrocento Sans"/>
                <a:sym typeface="Quattrocento Sans"/>
              </a:rPr>
              <a:t>Δι</a:t>
            </a:r>
            <a:r>
              <a:rPr lang="en-GB" sz="1400" b="0" i="0" u="none" strike="noStrike" cap="none" dirty="0">
                <a:solidFill>
                  <a:schemeClr val="lt1"/>
                </a:solidFill>
                <a:latin typeface="Quattrocento Sans"/>
                <a:ea typeface="Quattrocento Sans"/>
                <a:cs typeface="Quattrocento Sans"/>
                <a:sym typeface="Quattrocento Sans"/>
              </a:rPr>
              <a:t>αχειρίζεται με ανοικτό και υπεύθυνο τρόπο και, ιδίως, εμπλέκει τους εργαζόμενους, τους καταναλωτές και τα ενδιαφερόμενα μέρη που επηρεάζονται από τις εμπορικές δραστηριότητές της.</a:t>
            </a:r>
            <a:endParaRPr sz="1400" b="0" i="0" u="none" strike="noStrike" cap="none" dirty="0">
              <a:solidFill>
                <a:schemeClr val="lt1"/>
              </a:solidFill>
              <a:latin typeface="Arial"/>
              <a:ea typeface="Arial"/>
              <a:cs typeface="Arial"/>
              <a:sym typeface="Arial"/>
            </a:endParaRPr>
          </a:p>
        </p:txBody>
      </p:sp>
      <p:sp>
        <p:nvSpPr>
          <p:cNvPr id="279" name="Google Shape;279;p12"/>
          <p:cNvSpPr txBox="1"/>
          <p:nvPr/>
        </p:nvSpPr>
        <p:spPr>
          <a:xfrm>
            <a:off x="5871999" y="3401910"/>
            <a:ext cx="5916727"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dirty="0">
                <a:solidFill>
                  <a:srgbClr val="29BB89"/>
                </a:solidFill>
                <a:latin typeface="Quattrocento Sans"/>
                <a:ea typeface="Quattrocento Sans"/>
                <a:cs typeface="Quattrocento Sans"/>
                <a:sym typeface="Quattrocento Sans"/>
              </a:rPr>
              <a:t>ΟΙ </a:t>
            </a:r>
            <a:r>
              <a:rPr lang="en-GB" sz="1600" b="1" i="0" u="none" strike="noStrike" cap="none" dirty="0" smtClean="0">
                <a:solidFill>
                  <a:srgbClr val="29BB89"/>
                </a:solidFill>
                <a:latin typeface="Quattrocento Sans"/>
                <a:ea typeface="Quattrocento Sans"/>
                <a:cs typeface="Quattrocento Sans"/>
                <a:sym typeface="Quattrocento Sans"/>
              </a:rPr>
              <a:t>ΚΟΙΝΩΝΙΚ</a:t>
            </a:r>
            <a:r>
              <a:rPr lang="el-GR" sz="1600" b="1" i="0" u="none" strike="noStrike" cap="none" dirty="0" smtClean="0">
                <a:solidFill>
                  <a:srgbClr val="29BB89"/>
                </a:solidFill>
                <a:latin typeface="Quattrocento Sans"/>
                <a:ea typeface="Quattrocento Sans"/>
                <a:cs typeface="Quattrocento Sans"/>
                <a:sym typeface="Quattrocento Sans"/>
              </a:rPr>
              <a:t>Ε</a:t>
            </a:r>
            <a:r>
              <a:rPr lang="en-GB" sz="1600" b="1" i="0" u="none" strike="noStrike" cap="none" dirty="0" smtClean="0">
                <a:solidFill>
                  <a:srgbClr val="29BB89"/>
                </a:solidFill>
                <a:latin typeface="Quattrocento Sans"/>
                <a:ea typeface="Quattrocento Sans"/>
                <a:cs typeface="Quattrocento Sans"/>
                <a:sym typeface="Quattrocento Sans"/>
              </a:rPr>
              <a:t>Σ ΕΠΙΧΕΙΡ</a:t>
            </a:r>
            <a:r>
              <a:rPr lang="el-GR" sz="1600" b="1" i="0" u="none" strike="noStrike" cap="none" dirty="0" smtClean="0">
                <a:solidFill>
                  <a:srgbClr val="29BB89"/>
                </a:solidFill>
                <a:latin typeface="Quattrocento Sans"/>
                <a:ea typeface="Quattrocento Sans"/>
                <a:cs typeface="Quattrocento Sans"/>
                <a:sym typeface="Quattrocento Sans"/>
              </a:rPr>
              <a:t>Η</a:t>
            </a:r>
            <a:r>
              <a:rPr lang="en-GB" sz="1600" b="1" i="0" u="none" strike="noStrike" cap="none" dirty="0" smtClean="0">
                <a:solidFill>
                  <a:srgbClr val="29BB89"/>
                </a:solidFill>
                <a:latin typeface="Quattrocento Sans"/>
                <a:ea typeface="Quattrocento Sans"/>
                <a:cs typeface="Quattrocento Sans"/>
                <a:sym typeface="Quattrocento Sans"/>
              </a:rPr>
              <a:t>ΣΕΙΣ </a:t>
            </a:r>
            <a:r>
              <a:rPr lang="en-GB" sz="1600" b="1" i="0" u="none" strike="noStrike" cap="none" dirty="0">
                <a:solidFill>
                  <a:srgbClr val="29BB89"/>
                </a:solidFill>
                <a:latin typeface="Quattrocento Sans"/>
                <a:ea typeface="Quattrocento Sans"/>
                <a:cs typeface="Quattrocento Sans"/>
                <a:sym typeface="Quattrocento Sans"/>
              </a:rPr>
              <a:t>ΕΊΝΑΙ ΈΝΑΣ </a:t>
            </a:r>
            <a:r>
              <a:rPr lang="en-GB" sz="1600" b="1" i="0" u="none" strike="noStrike" cap="none" dirty="0" smtClean="0">
                <a:solidFill>
                  <a:srgbClr val="29BB89"/>
                </a:solidFill>
                <a:latin typeface="Quattrocento Sans"/>
                <a:ea typeface="Quattrocento Sans"/>
                <a:cs typeface="Quattrocento Sans"/>
                <a:sym typeface="Quattrocento Sans"/>
              </a:rPr>
              <a:t>Ν</a:t>
            </a:r>
            <a:r>
              <a:rPr lang="el-GR" sz="1600" b="1" i="0" u="none" strike="noStrike" cap="none" dirty="0" smtClean="0">
                <a:solidFill>
                  <a:srgbClr val="29BB89"/>
                </a:solidFill>
                <a:latin typeface="Quattrocento Sans"/>
                <a:ea typeface="Quattrocento Sans"/>
                <a:cs typeface="Quattrocento Sans"/>
                <a:sym typeface="Quattrocento Sans"/>
              </a:rPr>
              <a:t>Ε</a:t>
            </a:r>
            <a:r>
              <a:rPr lang="en-GB" sz="1600" b="1" i="0" u="none" strike="noStrike" cap="none" dirty="0" smtClean="0">
                <a:solidFill>
                  <a:srgbClr val="29BB89"/>
                </a:solidFill>
                <a:latin typeface="Quattrocento Sans"/>
                <a:ea typeface="Quattrocento Sans"/>
                <a:cs typeface="Quattrocento Sans"/>
                <a:sym typeface="Quattrocento Sans"/>
              </a:rPr>
              <a:t>ΟΣ ΤΡ</a:t>
            </a:r>
            <a:r>
              <a:rPr lang="el-GR" sz="1600" b="1" i="0" u="none" strike="noStrike" cap="none" dirty="0" smtClean="0">
                <a:solidFill>
                  <a:srgbClr val="29BB89"/>
                </a:solidFill>
                <a:latin typeface="Quattrocento Sans"/>
                <a:ea typeface="Quattrocento Sans"/>
                <a:cs typeface="Quattrocento Sans"/>
                <a:sym typeface="Quattrocento Sans"/>
              </a:rPr>
              <a:t>Ο</a:t>
            </a:r>
            <a:r>
              <a:rPr lang="en-GB" sz="1600" b="1" i="0" u="none" strike="noStrike" cap="none" dirty="0" smtClean="0">
                <a:solidFill>
                  <a:srgbClr val="29BB89"/>
                </a:solidFill>
                <a:latin typeface="Quattrocento Sans"/>
                <a:ea typeface="Quattrocento Sans"/>
                <a:cs typeface="Quattrocento Sans"/>
                <a:sym typeface="Quattrocento Sans"/>
              </a:rPr>
              <a:t>ΠΟΣ ΕΠΙΧΕΙΡΗΜΑΤΙΚ</a:t>
            </a:r>
            <a:r>
              <a:rPr lang="el-GR" sz="1600" b="1" i="0" u="none" strike="noStrike" cap="none" dirty="0" smtClean="0">
                <a:solidFill>
                  <a:srgbClr val="29BB89"/>
                </a:solidFill>
                <a:latin typeface="Quattrocento Sans"/>
                <a:ea typeface="Quattrocento Sans"/>
                <a:cs typeface="Quattrocento Sans"/>
                <a:sym typeface="Quattrocento Sans"/>
              </a:rPr>
              <a:t>Η</a:t>
            </a:r>
            <a:r>
              <a:rPr lang="en-GB" sz="1600" b="1" i="0" u="none" strike="noStrike" cap="none" dirty="0" smtClean="0">
                <a:solidFill>
                  <a:srgbClr val="29BB89"/>
                </a:solidFill>
                <a:latin typeface="Quattrocento Sans"/>
                <a:ea typeface="Quattrocento Sans"/>
                <a:cs typeface="Quattrocento Sans"/>
                <a:sym typeface="Quattrocento Sans"/>
              </a:rPr>
              <a:t>Σ ΔΡΑΣΤΗΡΙ</a:t>
            </a:r>
            <a:r>
              <a:rPr lang="el-GR" sz="1600" b="1" i="0" u="none" strike="noStrike" cap="none" dirty="0" smtClean="0">
                <a:solidFill>
                  <a:srgbClr val="29BB89"/>
                </a:solidFill>
                <a:latin typeface="Quattrocento Sans"/>
                <a:ea typeface="Quattrocento Sans"/>
                <a:cs typeface="Quattrocento Sans"/>
                <a:sym typeface="Quattrocento Sans"/>
              </a:rPr>
              <a:t>Ο</a:t>
            </a:r>
            <a:r>
              <a:rPr lang="en-GB" sz="1600" b="1" i="0" u="none" strike="noStrike" cap="none" dirty="0" smtClean="0">
                <a:solidFill>
                  <a:srgbClr val="29BB89"/>
                </a:solidFill>
                <a:latin typeface="Quattrocento Sans"/>
                <a:ea typeface="Quattrocento Sans"/>
                <a:cs typeface="Quattrocento Sans"/>
                <a:sym typeface="Quattrocento Sans"/>
              </a:rPr>
              <a:t>ΤΗΤΑΣ</a:t>
            </a:r>
            <a:endParaRPr sz="1600" b="1" i="0" u="none" strike="noStrike" cap="none" dirty="0">
              <a:solidFill>
                <a:srgbClr val="29BB89"/>
              </a:solidFill>
              <a:latin typeface="Quattrocento Sans"/>
              <a:ea typeface="Quattrocento Sans"/>
              <a:cs typeface="Quattrocento Sans"/>
              <a:sym typeface="Quattrocento Sans"/>
            </a:endParaRPr>
          </a:p>
        </p:txBody>
      </p:sp>
      <p:sp>
        <p:nvSpPr>
          <p:cNvPr id="280" name="Google Shape;280;p12"/>
          <p:cNvSpPr txBox="1"/>
          <p:nvPr/>
        </p:nvSpPr>
        <p:spPr>
          <a:xfrm>
            <a:off x="5873191" y="3552612"/>
            <a:ext cx="6318809" cy="7110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err="1">
                <a:solidFill>
                  <a:schemeClr val="lt1"/>
                </a:solidFill>
                <a:latin typeface="Quattrocento Sans"/>
                <a:ea typeface="Quattrocento Sans"/>
                <a:cs typeface="Quattrocento Sans"/>
                <a:sym typeface="Quattrocento Sans"/>
              </a:rPr>
              <a:t>Οι</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κοινωνικές</a:t>
            </a:r>
            <a:r>
              <a:rPr lang="en-GB" sz="1400" b="0" i="0" u="none" strike="noStrike" cap="none" dirty="0">
                <a:solidFill>
                  <a:schemeClr val="lt1"/>
                </a:solidFill>
                <a:latin typeface="Quattrocento Sans"/>
                <a:ea typeface="Quattrocento Sans"/>
                <a:cs typeface="Quattrocento Sans"/>
                <a:sym typeface="Quattrocento Sans"/>
              </a:rPr>
              <a:t> επ</a:t>
            </a:r>
            <a:r>
              <a:rPr lang="en-GB" sz="1400" b="0" i="0" u="none" strike="noStrike" cap="none" dirty="0" err="1">
                <a:solidFill>
                  <a:schemeClr val="lt1"/>
                </a:solidFill>
                <a:latin typeface="Quattrocento Sans"/>
                <a:ea typeface="Quattrocento Sans"/>
                <a:cs typeface="Quattrocento Sans"/>
                <a:sym typeface="Quattrocento Sans"/>
              </a:rPr>
              <a:t>ιχειρήσεις</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είν</a:t>
            </a:r>
            <a:r>
              <a:rPr lang="en-GB" sz="1400" b="0" i="0" u="none" strike="noStrike" cap="none" dirty="0">
                <a:solidFill>
                  <a:schemeClr val="lt1"/>
                </a:solidFill>
                <a:latin typeface="Quattrocento Sans"/>
                <a:ea typeface="Quattrocento Sans"/>
                <a:cs typeface="Quattrocento Sans"/>
                <a:sym typeface="Quattrocento Sans"/>
              </a:rPr>
              <a:t>αι επιχειρηματικά μοντέλα που δημιουργήθηκαν για την αντιμετώπιση κοινωνικών, οικονομικών ή περιβαλλοντικών ζητημάτων.</a:t>
            </a:r>
            <a:endParaRPr dirty="0"/>
          </a:p>
        </p:txBody>
      </p:sp>
      <p:sp>
        <p:nvSpPr>
          <p:cNvPr id="281" name="Google Shape;281;p12"/>
          <p:cNvSpPr txBox="1"/>
          <p:nvPr/>
        </p:nvSpPr>
        <p:spPr>
          <a:xfrm>
            <a:off x="5873191" y="4038407"/>
            <a:ext cx="5045609"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dirty="0">
                <a:solidFill>
                  <a:srgbClr val="29BB89"/>
                </a:solidFill>
                <a:latin typeface="Quattrocento Sans"/>
                <a:ea typeface="Quattrocento Sans"/>
                <a:cs typeface="Quattrocento Sans"/>
                <a:sym typeface="Quattrocento Sans"/>
              </a:rPr>
              <a:t>Η </a:t>
            </a:r>
            <a:r>
              <a:rPr lang="en-GB" sz="1600" b="1" i="0" u="none" strike="noStrike" cap="none" dirty="0" smtClean="0">
                <a:solidFill>
                  <a:srgbClr val="29BB89"/>
                </a:solidFill>
                <a:latin typeface="Quattrocento Sans"/>
                <a:ea typeface="Quattrocento Sans"/>
                <a:cs typeface="Quattrocento Sans"/>
                <a:sym typeface="Quattrocento Sans"/>
              </a:rPr>
              <a:t>ΚΟΙΝΩΝΙΚ</a:t>
            </a:r>
            <a:r>
              <a:rPr lang="el-GR" sz="1600" b="1" i="0" u="none" strike="noStrike" cap="none" dirty="0" smtClean="0">
                <a:solidFill>
                  <a:srgbClr val="29BB89"/>
                </a:solidFill>
                <a:latin typeface="Quattrocento Sans"/>
                <a:ea typeface="Quattrocento Sans"/>
                <a:cs typeface="Quattrocento Sans"/>
                <a:sym typeface="Quattrocento Sans"/>
              </a:rPr>
              <a:t>Η</a:t>
            </a:r>
            <a:r>
              <a:rPr lang="en-GB" sz="1600" b="1" i="0" u="none" strike="noStrike" cap="none" dirty="0" smtClean="0">
                <a:solidFill>
                  <a:srgbClr val="29BB89"/>
                </a:solidFill>
                <a:latin typeface="Quattrocento Sans"/>
                <a:ea typeface="Quattrocento Sans"/>
                <a:cs typeface="Quattrocento Sans"/>
                <a:sym typeface="Quattrocento Sans"/>
              </a:rPr>
              <a:t> ΕΠΙΧΕ</a:t>
            </a:r>
            <a:r>
              <a:rPr lang="el-GR" sz="1600" b="1" i="0" u="none" strike="noStrike" cap="none" dirty="0" smtClean="0">
                <a:solidFill>
                  <a:srgbClr val="29BB89"/>
                </a:solidFill>
                <a:latin typeface="Quattrocento Sans"/>
                <a:ea typeface="Quattrocento Sans"/>
                <a:cs typeface="Quattrocento Sans"/>
                <a:sym typeface="Quattrocento Sans"/>
              </a:rPr>
              <a:t>Ι</a:t>
            </a:r>
            <a:r>
              <a:rPr lang="en-GB" sz="1600" b="1" i="0" u="none" strike="noStrike" cap="none" dirty="0" smtClean="0">
                <a:solidFill>
                  <a:srgbClr val="29BB89"/>
                </a:solidFill>
                <a:latin typeface="Quattrocento Sans"/>
                <a:ea typeface="Quattrocento Sans"/>
                <a:cs typeface="Quattrocento Sans"/>
                <a:sym typeface="Quattrocento Sans"/>
              </a:rPr>
              <a:t>ΡΗΣΗ </a:t>
            </a:r>
            <a:r>
              <a:rPr lang="en-GB" sz="1600" b="1" i="0" u="none" strike="noStrike" cap="none" dirty="0">
                <a:solidFill>
                  <a:srgbClr val="29BB89"/>
                </a:solidFill>
                <a:latin typeface="Quattrocento Sans"/>
                <a:ea typeface="Quattrocento Sans"/>
                <a:cs typeface="Quattrocento Sans"/>
                <a:sym typeface="Quattrocento Sans"/>
              </a:rPr>
              <a:t>ΔΕΝ </a:t>
            </a:r>
            <a:r>
              <a:rPr lang="en-GB" sz="1600" b="1" i="0" u="none" strike="noStrike" cap="none" dirty="0" smtClean="0">
                <a:solidFill>
                  <a:srgbClr val="29BB89"/>
                </a:solidFill>
                <a:latin typeface="Quattrocento Sans"/>
                <a:ea typeface="Quattrocento Sans"/>
                <a:cs typeface="Quattrocento Sans"/>
                <a:sym typeface="Quattrocento Sans"/>
              </a:rPr>
              <a:t>Ε</a:t>
            </a:r>
            <a:r>
              <a:rPr lang="el-GR" sz="1600" b="1" i="0" u="none" strike="noStrike" cap="none" dirty="0" smtClean="0">
                <a:solidFill>
                  <a:srgbClr val="29BB89"/>
                </a:solidFill>
                <a:latin typeface="Quattrocento Sans"/>
                <a:ea typeface="Quattrocento Sans"/>
                <a:cs typeface="Quattrocento Sans"/>
                <a:sym typeface="Quattrocento Sans"/>
              </a:rPr>
              <a:t>Ι</a:t>
            </a:r>
            <a:r>
              <a:rPr lang="en-GB" sz="1600" b="1" i="0" u="none" strike="noStrike" cap="none" dirty="0" smtClean="0">
                <a:solidFill>
                  <a:srgbClr val="29BB89"/>
                </a:solidFill>
                <a:latin typeface="Quattrocento Sans"/>
                <a:ea typeface="Quattrocento Sans"/>
                <a:cs typeface="Quattrocento Sans"/>
                <a:sym typeface="Quattrocento Sans"/>
              </a:rPr>
              <a:t>ΝΑΙ ΝΟΜΙΚ</a:t>
            </a:r>
            <a:r>
              <a:rPr lang="el-GR" sz="1600" b="1" i="0" u="none" strike="noStrike" cap="none" dirty="0" smtClean="0">
                <a:solidFill>
                  <a:srgbClr val="29BB89"/>
                </a:solidFill>
                <a:latin typeface="Quattrocento Sans"/>
                <a:ea typeface="Quattrocento Sans"/>
                <a:cs typeface="Quattrocento Sans"/>
                <a:sym typeface="Quattrocento Sans"/>
              </a:rPr>
              <a:t>Η</a:t>
            </a:r>
            <a:r>
              <a:rPr lang="en-GB" sz="1600" b="1" i="0" u="none" strike="noStrike" cap="none" dirty="0" smtClean="0">
                <a:solidFill>
                  <a:srgbClr val="29BB89"/>
                </a:solidFill>
                <a:latin typeface="Quattrocento Sans"/>
                <a:ea typeface="Quattrocento Sans"/>
                <a:cs typeface="Quattrocento Sans"/>
                <a:sym typeface="Quattrocento Sans"/>
              </a:rPr>
              <a:t> ΔΟΜ</a:t>
            </a:r>
            <a:r>
              <a:rPr lang="el-GR" sz="1600" b="1" i="0" u="none" strike="noStrike" cap="none" dirty="0" smtClean="0">
                <a:solidFill>
                  <a:srgbClr val="29BB89"/>
                </a:solidFill>
                <a:latin typeface="Quattrocento Sans"/>
                <a:ea typeface="Quattrocento Sans"/>
                <a:cs typeface="Quattrocento Sans"/>
                <a:sym typeface="Quattrocento Sans"/>
              </a:rPr>
              <a:t>Η</a:t>
            </a:r>
            <a:endParaRPr dirty="0"/>
          </a:p>
        </p:txBody>
      </p:sp>
      <p:sp>
        <p:nvSpPr>
          <p:cNvPr id="282" name="Google Shape;282;p12"/>
          <p:cNvSpPr txBox="1"/>
          <p:nvPr/>
        </p:nvSpPr>
        <p:spPr>
          <a:xfrm>
            <a:off x="5873192" y="4312246"/>
            <a:ext cx="6163960" cy="4173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400"/>
              <a:buFont typeface="Abel"/>
              <a:buNone/>
            </a:pPr>
            <a:r>
              <a:rPr lang="en-GB" sz="1400" b="0" i="0" u="none" strike="noStrike" cap="none" dirty="0" err="1">
                <a:solidFill>
                  <a:schemeClr val="lt1"/>
                </a:solidFill>
                <a:latin typeface="Quattrocento Sans"/>
                <a:ea typeface="Quattrocento Sans"/>
                <a:cs typeface="Quattrocento Sans"/>
                <a:sym typeface="Quattrocento Sans"/>
              </a:rPr>
              <a:t>είν</a:t>
            </a:r>
            <a:r>
              <a:rPr lang="en-GB" sz="1400" b="0" i="0" u="none" strike="noStrike" cap="none" dirty="0">
                <a:solidFill>
                  <a:schemeClr val="lt1"/>
                </a:solidFill>
                <a:latin typeface="Quattrocento Sans"/>
                <a:ea typeface="Quattrocento Sans"/>
                <a:cs typeface="Quattrocento Sans"/>
                <a:sym typeface="Quattrocento Sans"/>
              </a:rPr>
              <a:t>αι μάλλον ένας όρος που περιγράφει μια επιχείρηση που δραστηριοποιείται κυρίως για κοινωνικούς ή/και περιβαλλοντικούς σκοπούς. Υπ</a:t>
            </a:r>
            <a:r>
              <a:rPr lang="en-GB" sz="1400" b="0" i="0" u="none" strike="noStrike" cap="none" dirty="0" err="1">
                <a:solidFill>
                  <a:schemeClr val="lt1"/>
                </a:solidFill>
                <a:latin typeface="Quattrocento Sans"/>
                <a:ea typeface="Quattrocento Sans"/>
                <a:cs typeface="Quattrocento Sans"/>
                <a:sym typeface="Quattrocento Sans"/>
              </a:rPr>
              <a:t>άρχουν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διάφορες</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νομικές</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μορφές</a:t>
            </a:r>
            <a:r>
              <a:rPr lang="en-GB" sz="1400" b="0" i="0" u="none" strike="noStrike" cap="none" dirty="0">
                <a:solidFill>
                  <a:schemeClr val="lt1"/>
                </a:solidFill>
                <a:latin typeface="Quattrocento Sans"/>
                <a:ea typeface="Quattrocento Sans"/>
                <a:cs typeface="Quattrocento Sans"/>
                <a:sym typeface="Quattrocento Sans"/>
              </a:rPr>
              <a:t> π</a:t>
            </a:r>
            <a:r>
              <a:rPr lang="en-GB" sz="1400" b="0" i="0" u="none" strike="noStrike" cap="none" dirty="0" err="1">
                <a:solidFill>
                  <a:schemeClr val="lt1"/>
                </a:solidFill>
                <a:latin typeface="Quattrocento Sans"/>
                <a:ea typeface="Quattrocento Sans"/>
                <a:cs typeface="Quattrocento Sans"/>
                <a:sym typeface="Quattrocento Sans"/>
              </a:rPr>
              <a:t>ου</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χρησιμο</a:t>
            </a:r>
            <a:r>
              <a:rPr lang="en-GB" sz="1400" b="0" i="0" u="none" strike="noStrike" cap="none" dirty="0">
                <a:solidFill>
                  <a:schemeClr val="lt1"/>
                </a:solidFill>
                <a:latin typeface="Quattrocento Sans"/>
                <a:ea typeface="Quattrocento Sans"/>
                <a:cs typeface="Quattrocento Sans"/>
                <a:sym typeface="Quattrocento Sans"/>
              </a:rPr>
              <a:t>ποιούνται για την ίδρυση κοινωνικών επιχειρήσεων.</a:t>
            </a:r>
            <a:endParaRPr dirty="0"/>
          </a:p>
        </p:txBody>
      </p:sp>
      <p:sp>
        <p:nvSpPr>
          <p:cNvPr id="283" name="Google Shape;283;p12"/>
          <p:cNvSpPr/>
          <p:nvPr/>
        </p:nvSpPr>
        <p:spPr>
          <a:xfrm>
            <a:off x="5621362" y="1274267"/>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2"/>
          <p:cNvSpPr/>
          <p:nvPr/>
        </p:nvSpPr>
        <p:spPr>
          <a:xfrm>
            <a:off x="5621362" y="3349936"/>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2"/>
          <p:cNvSpPr/>
          <p:nvPr/>
        </p:nvSpPr>
        <p:spPr>
          <a:xfrm>
            <a:off x="5621362" y="4154321"/>
            <a:ext cx="185100" cy="185100"/>
          </a:xfrm>
          <a:prstGeom prst="ellipse">
            <a:avLst/>
          </a:prstGeom>
          <a:solidFill>
            <a:srgbClr val="80E0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2"/>
          <p:cNvSpPr/>
          <p:nvPr/>
        </p:nvSpPr>
        <p:spPr>
          <a:xfrm>
            <a:off x="5637134" y="5265157"/>
            <a:ext cx="185100" cy="185100"/>
          </a:xfrm>
          <a:prstGeom prst="ellipse">
            <a:avLst/>
          </a:prstGeom>
          <a:solidFill>
            <a:srgbClr val="FF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12" descr="Text&#10;&#10;Description automatically generated"/>
          <p:cNvPicPr preferRelativeResize="0"/>
          <p:nvPr/>
        </p:nvPicPr>
        <p:blipFill rotWithShape="1">
          <a:blip r:embed="rId6">
            <a:alphaModFix/>
          </a:blip>
          <a:srcRect/>
          <a:stretch/>
        </p:blipFill>
        <p:spPr>
          <a:xfrm>
            <a:off x="235341" y="6242795"/>
            <a:ext cx="1964299" cy="427819"/>
          </a:xfrm>
          <a:prstGeom prst="rect">
            <a:avLst/>
          </a:prstGeom>
          <a:noFill/>
          <a:ln>
            <a:noFill/>
          </a:ln>
        </p:spPr>
      </p:pic>
      <p:pic>
        <p:nvPicPr>
          <p:cNvPr id="289" name="Google Shape;289;p12"/>
          <p:cNvPicPr preferRelativeResize="0"/>
          <p:nvPr/>
        </p:nvPicPr>
        <p:blipFill rotWithShape="1">
          <a:blip r:embed="rId7">
            <a:alphaModFix/>
          </a:blip>
          <a:srcRect/>
          <a:stretch/>
        </p:blipFill>
        <p:spPr>
          <a:xfrm>
            <a:off x="11541231" y="108086"/>
            <a:ext cx="495921" cy="495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3"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295" name="Google Shape;295;p13"/>
          <p:cNvPicPr preferRelativeResize="0"/>
          <p:nvPr/>
        </p:nvPicPr>
        <p:blipFill rotWithShape="1">
          <a:blip r:embed="rId4">
            <a:alphaModFix/>
          </a:blip>
          <a:srcRect/>
          <a:stretch/>
        </p:blipFill>
        <p:spPr>
          <a:xfrm>
            <a:off x="0" y="0"/>
            <a:ext cx="12192000" cy="6858000"/>
          </a:xfrm>
          <a:prstGeom prst="rect">
            <a:avLst/>
          </a:prstGeom>
          <a:noFill/>
          <a:ln>
            <a:noFill/>
          </a:ln>
        </p:spPr>
      </p:pic>
      <p:sp>
        <p:nvSpPr>
          <p:cNvPr id="296" name="Google Shape;296;p13"/>
          <p:cNvSpPr txBox="1"/>
          <p:nvPr/>
        </p:nvSpPr>
        <p:spPr>
          <a:xfrm>
            <a:off x="2824376" y="572937"/>
            <a:ext cx="6543247"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GB" sz="3600" b="1" i="0" u="none" strike="noStrike" cap="none">
                <a:solidFill>
                  <a:srgbClr val="29BA86"/>
                </a:solidFill>
                <a:latin typeface="Quattrocento Sans"/>
                <a:ea typeface="Quattrocento Sans"/>
                <a:cs typeface="Quattrocento Sans"/>
                <a:sym typeface="Quattrocento Sans"/>
              </a:rPr>
              <a:t>βασικές διαστάσεις μιας κοινωνικής επιχείρησης</a:t>
            </a:r>
            <a:endParaRPr/>
          </a:p>
        </p:txBody>
      </p:sp>
      <p:pic>
        <p:nvPicPr>
          <p:cNvPr id="298" name="Google Shape;298;p13" descr="Text&#10;&#10;Description automatically generated"/>
          <p:cNvPicPr preferRelativeResize="0"/>
          <p:nvPr/>
        </p:nvPicPr>
        <p:blipFill rotWithShape="1">
          <a:blip r:embed="rId5">
            <a:alphaModFix/>
          </a:blip>
          <a:srcRect/>
          <a:stretch/>
        </p:blipFill>
        <p:spPr>
          <a:xfrm>
            <a:off x="235341" y="6242795"/>
            <a:ext cx="1964299" cy="427819"/>
          </a:xfrm>
          <a:prstGeom prst="rect">
            <a:avLst/>
          </a:prstGeom>
          <a:noFill/>
          <a:ln>
            <a:noFill/>
          </a:ln>
        </p:spPr>
      </p:pic>
      <p:pic>
        <p:nvPicPr>
          <p:cNvPr id="299" name="Google Shape;299;p13"/>
          <p:cNvPicPr preferRelativeResize="0"/>
          <p:nvPr/>
        </p:nvPicPr>
        <p:blipFill rotWithShape="1">
          <a:blip r:embed="rId6">
            <a:alphaModFix/>
          </a:blip>
          <a:srcRect/>
          <a:stretch/>
        </p:blipFill>
        <p:spPr>
          <a:xfrm>
            <a:off x="11541231" y="108086"/>
            <a:ext cx="495921" cy="495921"/>
          </a:xfrm>
          <a:prstGeom prst="rect">
            <a:avLst/>
          </a:prstGeom>
          <a:noFill/>
          <a:ln>
            <a:noFill/>
          </a:ln>
        </p:spPr>
      </p:pic>
      <p:pic>
        <p:nvPicPr>
          <p:cNvPr id="300" name="Google Shape;300;p13"/>
          <p:cNvPicPr preferRelativeResize="0"/>
          <p:nvPr/>
        </p:nvPicPr>
        <p:blipFill rotWithShape="1">
          <a:blip r:embed="rId7">
            <a:alphaModFix/>
          </a:blip>
          <a:srcRect/>
          <a:stretch/>
        </p:blipFill>
        <p:spPr>
          <a:xfrm>
            <a:off x="3021974" y="1956704"/>
            <a:ext cx="5854740" cy="4611086"/>
          </a:xfrm>
          <a:prstGeom prst="rect">
            <a:avLst/>
          </a:prstGeom>
          <a:noFill/>
          <a:ln>
            <a:noFill/>
          </a:ln>
        </p:spPr>
      </p:pic>
      <p:sp>
        <p:nvSpPr>
          <p:cNvPr id="301" name="Google Shape;301;p13"/>
          <p:cNvSpPr txBox="1"/>
          <p:nvPr/>
        </p:nvSpPr>
        <p:spPr>
          <a:xfrm>
            <a:off x="8984598" y="5295179"/>
            <a:ext cx="3207402" cy="5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chemeClr val="lt1"/>
                </a:solidFill>
                <a:latin typeface="Arial"/>
                <a:ea typeface="Arial"/>
                <a:cs typeface="Arial"/>
                <a:sym typeface="Arial"/>
              </a:rPr>
              <a:t>Πηγή: Χάρτης των κοινωνικών επιχειρήσεων και των οικοσυστημάτων τους στην Ευρώπη. Συνθετική έκθεση. 2015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4"/>
          <p:cNvPicPr preferRelativeResize="0"/>
          <p:nvPr/>
        </p:nvPicPr>
        <p:blipFill rotWithShape="1">
          <a:blip r:embed="rId3">
            <a:alphaModFix/>
          </a:blip>
          <a:srcRect/>
          <a:stretch/>
        </p:blipFill>
        <p:spPr>
          <a:xfrm>
            <a:off x="0" y="0"/>
            <a:ext cx="12192000" cy="6858000"/>
          </a:xfrm>
          <a:prstGeom prst="rect">
            <a:avLst/>
          </a:prstGeom>
          <a:noFill/>
          <a:ln>
            <a:noFill/>
          </a:ln>
        </p:spPr>
      </p:pic>
      <p:graphicFrame>
        <p:nvGraphicFramePr>
          <p:cNvPr id="307" name="Google Shape;307;p14"/>
          <p:cNvGraphicFramePr/>
          <p:nvPr/>
        </p:nvGraphicFramePr>
        <p:xfrm>
          <a:off x="1375143" y="1995723"/>
          <a:ext cx="9441725" cy="4652725"/>
        </p:xfrm>
        <a:graphic>
          <a:graphicData uri="http://schemas.openxmlformats.org/drawingml/2006/table">
            <a:tbl>
              <a:tblPr>
                <a:noFill/>
                <a:tableStyleId>{4236D8FF-3A45-4702-B660-CCF656C1C618}</a:tableStyleId>
              </a:tblPr>
              <a:tblGrid>
                <a:gridCol w="4697025"/>
                <a:gridCol w="4744700"/>
              </a:tblGrid>
              <a:tr h="557925">
                <a:tc>
                  <a:txBody>
                    <a:bodyPr/>
                    <a:lstStyle/>
                    <a:p>
                      <a:pPr marL="0" marR="0" lvl="0" indent="0" algn="ctr" rtl="0">
                        <a:spcBef>
                          <a:spcPts val="0"/>
                        </a:spcBef>
                        <a:spcAft>
                          <a:spcPts val="0"/>
                        </a:spcAft>
                        <a:buClr>
                          <a:schemeClr val="lt1"/>
                        </a:buClr>
                        <a:buSzPts val="2000"/>
                        <a:buFont typeface="Quattrocento Sans"/>
                        <a:buNone/>
                      </a:pPr>
                      <a:r>
                        <a:rPr lang="en-GB" sz="2000" b="1" u="none" strike="noStrike" cap="none">
                          <a:solidFill>
                            <a:schemeClr val="lt1"/>
                          </a:solidFill>
                          <a:latin typeface="Quattrocento Sans"/>
                          <a:ea typeface="Quattrocento Sans"/>
                          <a:cs typeface="Quattrocento Sans"/>
                          <a:sym typeface="Quattrocento Sans"/>
                        </a:rPr>
                        <a:t>ΜΙΑ ΚΟΙΝΩΝΙΚΉ ΕΠΙΧΕΊΡΗΣΗ ΚΆΝΕΙ</a:t>
                      </a:r>
                      <a:endParaRPr sz="2000" b="1" u="none" strike="noStrike" cap="none">
                        <a:solidFill>
                          <a:schemeClr val="lt1"/>
                        </a:solidFill>
                        <a:latin typeface="Quattrocento Sans"/>
                        <a:ea typeface="Quattrocento Sans"/>
                        <a:cs typeface="Quattrocento Sans"/>
                        <a:sym typeface="Quattrocento Sans"/>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2000"/>
                        <a:buFont typeface="Quattrocento Sans"/>
                        <a:buNone/>
                      </a:pPr>
                      <a:r>
                        <a:rPr lang="en-GB" sz="2000" b="1" u="none" strike="noStrike" cap="none">
                          <a:solidFill>
                            <a:schemeClr val="lt1"/>
                          </a:solidFill>
                          <a:latin typeface="Quattrocento Sans"/>
                          <a:ea typeface="Quattrocento Sans"/>
                          <a:cs typeface="Quattrocento Sans"/>
                          <a:sym typeface="Quattrocento Sans"/>
                        </a:rPr>
                        <a:t>ΜΙΑ ΚΟΙΝΩΝΙΚΉ ΕΠΙΧΕΊΡΗΣΗ ΔΕΝ</a:t>
                      </a:r>
                      <a:endParaRPr sz="2000" b="1" u="none" strike="noStrike" cap="none">
                        <a:solidFill>
                          <a:schemeClr val="lt1"/>
                        </a:solidFill>
                        <a:latin typeface="Quattrocento Sans"/>
                        <a:ea typeface="Quattrocento Sans"/>
                        <a:cs typeface="Quattrocento Sans"/>
                        <a:sym typeface="Quattrocento Sans"/>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solidFill>
                      <a:prstDash val="solid"/>
                      <a:round/>
                      <a:headEnd type="none" w="sm" len="sm"/>
                      <a:tailEnd type="none" w="sm" len="sm"/>
                    </a:lnB>
                  </a:tcPr>
                </a:tc>
              </a:tr>
              <a:tr h="803050">
                <a:tc>
                  <a:txBody>
                    <a:bodyPr/>
                    <a:lstStyle/>
                    <a:p>
                      <a:pPr marL="0" marR="0" lvl="0" indent="0" algn="ctr" rtl="0">
                        <a:spcBef>
                          <a:spcPts val="0"/>
                        </a:spcBef>
                        <a:spcAft>
                          <a:spcPts val="0"/>
                        </a:spcAft>
                        <a:buClr>
                          <a:schemeClr val="lt1"/>
                        </a:buClr>
                        <a:buSzPts val="1800"/>
                        <a:buFont typeface="Quattrocento Sans"/>
                        <a:buNone/>
                      </a:pPr>
                      <a:r>
                        <a:rPr lang="en-GB" sz="1800" u="none" strike="noStrike" cap="none">
                          <a:solidFill>
                            <a:schemeClr val="lt1"/>
                          </a:solidFill>
                          <a:latin typeface="Quattrocento Sans"/>
                          <a:ea typeface="Quattrocento Sans"/>
                          <a:cs typeface="Quattrocento Sans"/>
                          <a:sym typeface="Quattrocento Sans"/>
                        </a:rPr>
                        <a:t>Κερδίζει τα χρήματά της από την πώληση αγαθών και υπηρεσιών</a:t>
                      </a:r>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Quattrocento Sans"/>
                        <a:buNone/>
                      </a:pPr>
                      <a:r>
                        <a:rPr lang="en-GB" sz="1800" u="none" strike="noStrike" cap="none">
                          <a:solidFill>
                            <a:schemeClr val="lt1"/>
                          </a:solidFill>
                          <a:latin typeface="Quattrocento Sans"/>
                          <a:ea typeface="Quattrocento Sans"/>
                          <a:cs typeface="Quattrocento Sans"/>
                          <a:sym typeface="Quattrocento Sans"/>
                        </a:rPr>
                        <a:t>Υπάρχουν μόνο για να αποκομίζουν κέρδη για τους μετόχους</a:t>
                      </a: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707050">
                <a:tc>
                  <a:txBody>
                    <a:bodyPr/>
                    <a:lstStyle/>
                    <a:p>
                      <a:pPr marL="0" marR="0" lvl="0" indent="0" algn="ctr" rtl="0">
                        <a:spcBef>
                          <a:spcPts val="0"/>
                        </a:spcBef>
                        <a:spcAft>
                          <a:spcPts val="0"/>
                        </a:spcAft>
                        <a:buClr>
                          <a:schemeClr val="lt1"/>
                        </a:buClr>
                        <a:buSzPts val="1800"/>
                        <a:buFont typeface="Quattrocento Sans"/>
                        <a:buNone/>
                      </a:pPr>
                      <a:r>
                        <a:rPr lang="en-GB" sz="1800" u="none" strike="noStrike" cap="none">
                          <a:solidFill>
                            <a:schemeClr val="lt1"/>
                          </a:solidFill>
                          <a:latin typeface="Quattrocento Sans"/>
                          <a:ea typeface="Quattrocento Sans"/>
                          <a:cs typeface="Quattrocento Sans"/>
                          <a:sym typeface="Quattrocento Sans"/>
                        </a:rPr>
                        <a:t>Καλύπτει μόνη της τα έξοδά της μακροπρόθεσμα (αν και όπως κάθε επιχείρηση, μπορεί να χρειαστεί βοήθεια για να ξεκινήσει).</a:t>
                      </a: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Quattrocento Sans"/>
                        <a:buNone/>
                      </a:pPr>
                      <a:r>
                        <a:rPr lang="en-GB" sz="1800" u="none" strike="noStrike" cap="none">
                          <a:solidFill>
                            <a:schemeClr val="lt1"/>
                          </a:solidFill>
                          <a:latin typeface="Quattrocento Sans"/>
                          <a:ea typeface="Quattrocento Sans"/>
                          <a:cs typeface="Quattrocento Sans"/>
                          <a:sym typeface="Quattrocento Sans"/>
                        </a:rPr>
                        <a:t>Υπάρχουν για να κάνουν τους ιδιοκτήτες τους πολύ πλούσιους</a:t>
                      </a: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707050">
                <a:tc>
                  <a:txBody>
                    <a:bodyPr/>
                    <a:lstStyle/>
                    <a:p>
                      <a:pPr marL="0" marR="0" lvl="0" indent="0" algn="ctr" rtl="0">
                        <a:spcBef>
                          <a:spcPts val="0"/>
                        </a:spcBef>
                        <a:spcAft>
                          <a:spcPts val="0"/>
                        </a:spcAft>
                        <a:buClr>
                          <a:schemeClr val="dk1"/>
                        </a:buClr>
                        <a:buSzPts val="1100"/>
                        <a:buFont typeface="Arial"/>
                        <a:buNone/>
                      </a:pPr>
                      <a:r>
                        <a:rPr lang="en-GB" sz="1800" u="none" strike="noStrike" cap="none">
                          <a:solidFill>
                            <a:schemeClr val="lt1"/>
                          </a:solidFill>
                          <a:latin typeface="Quattrocento Sans"/>
                          <a:ea typeface="Quattrocento Sans"/>
                          <a:cs typeface="Quattrocento Sans"/>
                          <a:sym typeface="Quattrocento Sans"/>
                        </a:rPr>
                        <a:t>Επανεπένδυση των κερδών στον οργανισμό για να κάνει τη διαφορά</a:t>
                      </a: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lt1"/>
                        </a:buClr>
                        <a:buSzPts val="1800"/>
                        <a:buFont typeface="Quattrocento Sans"/>
                        <a:buNone/>
                      </a:pPr>
                      <a:r>
                        <a:rPr lang="en-GB" sz="1800" u="none" strike="noStrike" cap="none">
                          <a:solidFill>
                            <a:schemeClr val="lt1"/>
                          </a:solidFill>
                          <a:latin typeface="Quattrocento Sans"/>
                          <a:ea typeface="Quattrocento Sans"/>
                          <a:cs typeface="Quattrocento Sans"/>
                          <a:sym typeface="Quattrocento Sans"/>
                        </a:rPr>
                        <a:t>Να βασίζεται αποκλειστικά σε εθελοντές, επιχορηγήσεις ή δωρεές για να παραμείνει μακροπρόθεσμα ζωντανή (αν και πάλι, μπορεί να χρειαστεί αυτού του είδους τη βοήθεια για να ξεκινήσει).</a:t>
                      </a: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707050">
                <a:tc>
                  <a:txBody>
                    <a:bodyPr/>
                    <a:lstStyle/>
                    <a:p>
                      <a:pPr marL="0" marR="0" lvl="0" indent="0" algn="ctr" rtl="0">
                        <a:spcBef>
                          <a:spcPts val="0"/>
                        </a:spcBef>
                        <a:spcAft>
                          <a:spcPts val="0"/>
                        </a:spcAft>
                        <a:buClr>
                          <a:schemeClr val="dk1"/>
                        </a:buClr>
                        <a:buSzPts val="1100"/>
                        <a:buFont typeface="Arial"/>
                        <a:buNone/>
                      </a:pPr>
                      <a:r>
                        <a:rPr lang="en-GB" sz="1800" u="none" strike="noStrike" cap="none">
                          <a:solidFill>
                            <a:schemeClr val="lt1"/>
                          </a:solidFill>
                          <a:latin typeface="Quattrocento Sans"/>
                          <a:ea typeface="Quattrocento Sans"/>
                          <a:cs typeface="Quattrocento Sans"/>
                          <a:sym typeface="Quattrocento Sans"/>
                        </a:rPr>
                        <a:t>Να καταβάλλει εύλογους μισθούς στο προσωπικό του</a:t>
                      </a: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u="none" strike="noStrike" cap="none">
                        <a:solidFill>
                          <a:schemeClr val="lt1"/>
                        </a:solidFill>
                        <a:latin typeface="Quattrocento Sans"/>
                        <a:ea typeface="Quattrocento Sans"/>
                        <a:cs typeface="Quattrocento Sans"/>
                        <a:sym typeface="Quattrocento Sans"/>
                      </a:endParaRPr>
                    </a:p>
                  </a:txBody>
                  <a:tcPr marL="91425" marR="91425" marT="91425" marB="914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
        <p:nvSpPr>
          <p:cNvPr id="308" name="Google Shape;308;p14"/>
          <p:cNvSpPr txBox="1"/>
          <p:nvPr/>
        </p:nvSpPr>
        <p:spPr>
          <a:xfrm>
            <a:off x="874024" y="1043966"/>
            <a:ext cx="10921736" cy="81083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3600"/>
              <a:buFont typeface="Fjalla One"/>
              <a:buNone/>
            </a:pPr>
            <a:r>
              <a:rPr lang="en-GB" sz="3600" b="1" i="0" u="none" strike="noStrike" cap="none" dirty="0">
                <a:solidFill>
                  <a:schemeClr val="lt1"/>
                </a:solidFill>
                <a:latin typeface="Quattrocento Sans"/>
                <a:ea typeface="Quattrocento Sans"/>
                <a:cs typeface="Quattrocento Sans"/>
                <a:sym typeface="Quattrocento Sans"/>
              </a:rPr>
              <a:t>ΤΙ </a:t>
            </a:r>
            <a:r>
              <a:rPr lang="en-GB" sz="3600" b="1" i="0" u="none" strike="noStrike" cap="none" dirty="0" smtClean="0">
                <a:solidFill>
                  <a:schemeClr val="lt1"/>
                </a:solidFill>
                <a:latin typeface="Quattrocento Sans"/>
                <a:ea typeface="Quattrocento Sans"/>
                <a:cs typeface="Quattrocento Sans"/>
                <a:sym typeface="Quattrocento Sans"/>
              </a:rPr>
              <a:t>Ε</a:t>
            </a:r>
            <a:r>
              <a:rPr lang="el-GR" sz="3600" b="1" i="0" u="none" strike="noStrike" cap="none" dirty="0" smtClean="0">
                <a:solidFill>
                  <a:schemeClr val="lt1"/>
                </a:solidFill>
                <a:latin typeface="Quattrocento Sans"/>
                <a:ea typeface="Quattrocento Sans"/>
                <a:cs typeface="Quattrocento Sans"/>
                <a:sym typeface="Quattrocento Sans"/>
              </a:rPr>
              <a:t>Ι</a:t>
            </a:r>
            <a:r>
              <a:rPr lang="en-GB" sz="3600" b="1" i="0" u="none" strike="noStrike" cap="none" dirty="0" smtClean="0">
                <a:solidFill>
                  <a:schemeClr val="lt1"/>
                </a:solidFill>
                <a:latin typeface="Quattrocento Sans"/>
                <a:ea typeface="Quattrocento Sans"/>
                <a:cs typeface="Quattrocento Sans"/>
                <a:sym typeface="Quattrocento Sans"/>
              </a:rPr>
              <a:t>ΝΑΙ </a:t>
            </a:r>
            <a:r>
              <a:rPr lang="en-GB" sz="3600" b="1" i="0" u="none" strike="noStrike" cap="none" dirty="0">
                <a:solidFill>
                  <a:schemeClr val="lt1"/>
                </a:solidFill>
                <a:latin typeface="Quattrocento Sans"/>
                <a:ea typeface="Quattrocento Sans"/>
                <a:cs typeface="Quattrocento Sans"/>
                <a:sym typeface="Quattrocento Sans"/>
              </a:rPr>
              <a:t>ΚΑΙ ΤΙ ΔΕΝ </a:t>
            </a:r>
            <a:r>
              <a:rPr lang="en-GB" sz="3600" b="1" i="0" u="none" strike="noStrike" cap="none" dirty="0" smtClean="0">
                <a:solidFill>
                  <a:schemeClr val="lt1"/>
                </a:solidFill>
                <a:latin typeface="Quattrocento Sans"/>
                <a:ea typeface="Quattrocento Sans"/>
                <a:cs typeface="Quattrocento Sans"/>
                <a:sym typeface="Quattrocento Sans"/>
              </a:rPr>
              <a:t>Ε</a:t>
            </a:r>
            <a:r>
              <a:rPr lang="el-GR" sz="3600" b="1" i="0" u="none" strike="noStrike" cap="none" dirty="0" smtClean="0">
                <a:solidFill>
                  <a:schemeClr val="lt1"/>
                </a:solidFill>
                <a:latin typeface="Quattrocento Sans"/>
                <a:ea typeface="Quattrocento Sans"/>
                <a:cs typeface="Quattrocento Sans"/>
                <a:sym typeface="Quattrocento Sans"/>
              </a:rPr>
              <a:t>Ι</a:t>
            </a:r>
            <a:r>
              <a:rPr lang="en-GB" sz="3600" b="1" i="0" u="none" strike="noStrike" cap="none" dirty="0" smtClean="0">
                <a:solidFill>
                  <a:schemeClr val="lt1"/>
                </a:solidFill>
                <a:latin typeface="Quattrocento Sans"/>
                <a:ea typeface="Quattrocento Sans"/>
                <a:cs typeface="Quattrocento Sans"/>
                <a:sym typeface="Quattrocento Sans"/>
              </a:rPr>
              <a:t>ΝΑΙ </a:t>
            </a:r>
            <a:r>
              <a:rPr lang="en-GB" sz="3600" b="1" i="0" u="none" strike="noStrike" cap="none" dirty="0">
                <a:solidFill>
                  <a:schemeClr val="lt1"/>
                </a:solidFill>
                <a:latin typeface="Quattrocento Sans"/>
                <a:ea typeface="Quattrocento Sans"/>
                <a:cs typeface="Quattrocento Sans"/>
                <a:sym typeface="Quattrocento Sans"/>
              </a:rPr>
              <a:t>ΜΙΑ </a:t>
            </a:r>
            <a:r>
              <a:rPr lang="en-GB" sz="3600" b="1" i="0" u="none" strike="noStrike" cap="none" dirty="0" smtClean="0">
                <a:solidFill>
                  <a:schemeClr val="lt1"/>
                </a:solidFill>
                <a:latin typeface="Quattrocento Sans"/>
                <a:ea typeface="Quattrocento Sans"/>
                <a:cs typeface="Quattrocento Sans"/>
                <a:sym typeface="Quattrocento Sans"/>
              </a:rPr>
              <a:t>ΚΟΙΝΩΝΙΚ</a:t>
            </a:r>
            <a:r>
              <a:rPr lang="el-GR" sz="3600" b="1" i="0" u="none" strike="noStrike" cap="none" dirty="0" smtClean="0">
                <a:solidFill>
                  <a:schemeClr val="lt1"/>
                </a:solidFill>
                <a:latin typeface="Quattrocento Sans"/>
                <a:ea typeface="Quattrocento Sans"/>
                <a:cs typeface="Quattrocento Sans"/>
                <a:sym typeface="Quattrocento Sans"/>
              </a:rPr>
              <a:t>Η</a:t>
            </a:r>
            <a:r>
              <a:rPr lang="en-GB" sz="3600" b="1" i="0" u="none" strike="noStrike" cap="none" dirty="0" smtClean="0">
                <a:solidFill>
                  <a:schemeClr val="lt1"/>
                </a:solidFill>
                <a:latin typeface="Quattrocento Sans"/>
                <a:ea typeface="Quattrocento Sans"/>
                <a:cs typeface="Quattrocento Sans"/>
                <a:sym typeface="Quattrocento Sans"/>
              </a:rPr>
              <a:t> ΕΠΙΧΕ</a:t>
            </a:r>
            <a:r>
              <a:rPr lang="el-GR" sz="3600" b="1" i="0" u="none" strike="noStrike" cap="none" dirty="0" smtClean="0">
                <a:solidFill>
                  <a:schemeClr val="lt1"/>
                </a:solidFill>
                <a:latin typeface="Quattrocento Sans"/>
                <a:ea typeface="Quattrocento Sans"/>
                <a:cs typeface="Quattrocento Sans"/>
                <a:sym typeface="Quattrocento Sans"/>
              </a:rPr>
              <a:t>Ι</a:t>
            </a:r>
            <a:r>
              <a:rPr lang="en-GB" sz="3600" b="1" i="0" u="none" strike="noStrike" cap="none" dirty="0" smtClean="0">
                <a:solidFill>
                  <a:schemeClr val="lt1"/>
                </a:solidFill>
                <a:latin typeface="Quattrocento Sans"/>
                <a:ea typeface="Quattrocento Sans"/>
                <a:cs typeface="Quattrocento Sans"/>
                <a:sym typeface="Quattrocento Sans"/>
              </a:rPr>
              <a:t>ΡΗΣΗ</a:t>
            </a:r>
            <a:endParaRPr sz="3600" b="1" i="0" u="none" strike="noStrike" cap="none" dirty="0">
              <a:solidFill>
                <a:schemeClr val="lt1"/>
              </a:solidFill>
              <a:latin typeface="Quattrocento Sans"/>
              <a:ea typeface="Quattrocento Sans"/>
              <a:cs typeface="Quattrocento Sans"/>
              <a:sym typeface="Quattrocento Sans"/>
            </a:endParaRPr>
          </a:p>
        </p:txBody>
      </p:sp>
      <p:pic>
        <p:nvPicPr>
          <p:cNvPr id="310" name="Google Shape;310;p14" descr="Text&#10;&#10;Description automatically generated"/>
          <p:cNvPicPr preferRelativeResize="0"/>
          <p:nvPr/>
        </p:nvPicPr>
        <p:blipFill rotWithShape="1">
          <a:blip r:embed="rId4">
            <a:alphaModFix/>
          </a:blip>
          <a:srcRect/>
          <a:stretch/>
        </p:blipFill>
        <p:spPr>
          <a:xfrm>
            <a:off x="198765" y="356046"/>
            <a:ext cx="1964299" cy="427819"/>
          </a:xfrm>
          <a:prstGeom prst="rect">
            <a:avLst/>
          </a:prstGeom>
          <a:noFill/>
          <a:ln>
            <a:noFill/>
          </a:ln>
        </p:spPr>
      </p:pic>
      <p:pic>
        <p:nvPicPr>
          <p:cNvPr id="311" name="Google Shape;311;p14"/>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p:nvPr/>
        </p:nvSpPr>
        <p:spPr>
          <a:xfrm>
            <a:off x="952983" y="690109"/>
            <a:ext cx="1014642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smtClean="0">
                <a:solidFill>
                  <a:srgbClr val="29BA86"/>
                </a:solidFill>
                <a:latin typeface="Quattrocento Sans"/>
                <a:ea typeface="Quattrocento Sans"/>
                <a:cs typeface="Quattrocento Sans"/>
                <a:sym typeface="Quattrocento Sans"/>
              </a:rPr>
              <a:t>ΑΡΧ</a:t>
            </a:r>
            <a:r>
              <a:rPr lang="el-GR" sz="3600" b="1" dirty="0" smtClean="0">
                <a:solidFill>
                  <a:srgbClr val="29BA86"/>
                </a:solidFill>
                <a:latin typeface="Quattrocento Sans"/>
                <a:ea typeface="Quattrocento Sans"/>
                <a:cs typeface="Quattrocento Sans"/>
                <a:sym typeface="Quattrocento Sans"/>
              </a:rPr>
              <a:t>Ε</a:t>
            </a:r>
            <a:r>
              <a:rPr lang="en-GB" sz="3600" b="1" dirty="0" smtClean="0">
                <a:solidFill>
                  <a:srgbClr val="29BA86"/>
                </a:solidFill>
                <a:latin typeface="Quattrocento Sans"/>
                <a:ea typeface="Quattrocento Sans"/>
                <a:cs typeface="Quattrocento Sans"/>
                <a:sym typeface="Quattrocento Sans"/>
              </a:rPr>
              <a:t>Σ </a:t>
            </a:r>
            <a:r>
              <a:rPr lang="en-GB" sz="3600" b="1" dirty="0">
                <a:solidFill>
                  <a:srgbClr val="29BA86"/>
                </a:solidFill>
                <a:latin typeface="Quattrocento Sans"/>
                <a:ea typeface="Quattrocento Sans"/>
                <a:cs typeface="Quattrocento Sans"/>
                <a:sym typeface="Quattrocento Sans"/>
              </a:rPr>
              <a:t>ΜΙΑΣ </a:t>
            </a:r>
            <a:r>
              <a:rPr lang="en-GB" sz="3600" b="1" dirty="0" smtClean="0">
                <a:solidFill>
                  <a:srgbClr val="29BA86"/>
                </a:solidFill>
                <a:latin typeface="Quattrocento Sans"/>
                <a:ea typeface="Quattrocento Sans"/>
                <a:cs typeface="Quattrocento Sans"/>
                <a:sym typeface="Quattrocento Sans"/>
              </a:rPr>
              <a:t>ΚΟΙΝΩΝΙΚ</a:t>
            </a:r>
            <a:r>
              <a:rPr lang="el-GR" sz="3600" b="1" dirty="0" smtClean="0">
                <a:solidFill>
                  <a:srgbClr val="29BA86"/>
                </a:solidFill>
                <a:latin typeface="Quattrocento Sans"/>
                <a:ea typeface="Quattrocento Sans"/>
                <a:cs typeface="Quattrocento Sans"/>
                <a:sym typeface="Quattrocento Sans"/>
              </a:rPr>
              <a:t>Η</a:t>
            </a:r>
            <a:r>
              <a:rPr lang="en-GB" sz="3600" b="1" dirty="0" smtClean="0">
                <a:solidFill>
                  <a:srgbClr val="29BA86"/>
                </a:solidFill>
                <a:latin typeface="Quattrocento Sans"/>
                <a:ea typeface="Quattrocento Sans"/>
                <a:cs typeface="Quattrocento Sans"/>
                <a:sym typeface="Quattrocento Sans"/>
              </a:rPr>
              <a:t>Σ ΕΠΙΧΕ</a:t>
            </a:r>
            <a:r>
              <a:rPr lang="el-GR" sz="3600" b="1" dirty="0" smtClean="0">
                <a:solidFill>
                  <a:srgbClr val="29BA86"/>
                </a:solidFill>
                <a:latin typeface="Quattrocento Sans"/>
                <a:ea typeface="Quattrocento Sans"/>
                <a:cs typeface="Quattrocento Sans"/>
                <a:sym typeface="Quattrocento Sans"/>
              </a:rPr>
              <a:t>Ι</a:t>
            </a:r>
            <a:r>
              <a:rPr lang="en-GB" sz="3600" b="1" dirty="0" smtClean="0">
                <a:solidFill>
                  <a:srgbClr val="29BA86"/>
                </a:solidFill>
                <a:latin typeface="Quattrocento Sans"/>
                <a:ea typeface="Quattrocento Sans"/>
                <a:cs typeface="Quattrocento Sans"/>
                <a:sym typeface="Quattrocento Sans"/>
              </a:rPr>
              <a:t>ΡΗΣΗΣ</a:t>
            </a:r>
            <a:endParaRPr dirty="0"/>
          </a:p>
        </p:txBody>
      </p:sp>
      <p:sp>
        <p:nvSpPr>
          <p:cNvPr id="317" name="Google Shape;317;p1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18" name="Google Shape;318;p15" descr="Text&#10;&#10;Description automatically generated"/>
          <p:cNvPicPr preferRelativeResize="0"/>
          <p:nvPr/>
        </p:nvPicPr>
        <p:blipFill rotWithShape="1">
          <a:blip r:embed="rId3">
            <a:alphaModFix/>
          </a:blip>
          <a:srcRect/>
          <a:stretch/>
        </p:blipFill>
        <p:spPr>
          <a:xfrm>
            <a:off x="237812" y="6159658"/>
            <a:ext cx="1964299" cy="427819"/>
          </a:xfrm>
          <a:prstGeom prst="rect">
            <a:avLst/>
          </a:prstGeom>
          <a:noFill/>
          <a:ln>
            <a:noFill/>
          </a:ln>
        </p:spPr>
      </p:pic>
      <p:pic>
        <p:nvPicPr>
          <p:cNvPr id="319" name="Google Shape;319;p15"/>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20" name="Google Shape;320;p15"/>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21" name="Google Shape;321;p15"/>
          <p:cNvSpPr txBox="1"/>
          <p:nvPr/>
        </p:nvSpPr>
        <p:spPr>
          <a:xfrm>
            <a:off x="907160" y="1611081"/>
            <a:ext cx="10588248" cy="42780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dirty="0" err="1">
                <a:solidFill>
                  <a:schemeClr val="dk1"/>
                </a:solidFill>
                <a:latin typeface="Varela Round"/>
                <a:ea typeface="Varela Round"/>
                <a:cs typeface="Varela Round"/>
                <a:sym typeface="Varela Round"/>
              </a:rPr>
              <a:t>Τελικά</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το</a:t>
            </a:r>
            <a:r>
              <a:rPr lang="en-GB" sz="2000" b="0" i="0" u="none" strike="noStrike" dirty="0">
                <a:solidFill>
                  <a:schemeClr val="dk1"/>
                </a:solidFill>
                <a:latin typeface="Varela Round"/>
                <a:ea typeface="Varela Round"/>
                <a:cs typeface="Varela Round"/>
                <a:sym typeface="Varela Round"/>
              </a:rPr>
              <a:t> να </a:t>
            </a:r>
            <a:r>
              <a:rPr lang="en-GB" sz="2000" b="0" i="0" u="none" strike="noStrike" dirty="0" err="1">
                <a:solidFill>
                  <a:schemeClr val="dk1"/>
                </a:solidFill>
                <a:latin typeface="Varela Round"/>
                <a:ea typeface="Varela Round"/>
                <a:cs typeface="Varela Round"/>
                <a:sym typeface="Varela Round"/>
              </a:rPr>
              <a:t>είσ</a:t>
            </a:r>
            <a:r>
              <a:rPr lang="en-GB" sz="2000" b="0" i="0" u="none" strike="noStrike" dirty="0">
                <a:solidFill>
                  <a:schemeClr val="dk1"/>
                </a:solidFill>
                <a:latin typeface="Varela Round"/>
                <a:ea typeface="Varela Round"/>
                <a:cs typeface="Varela Round"/>
                <a:sym typeface="Varela Round"/>
              </a:rPr>
              <a:t>αι κοινωνική επιχείρηση σημαίνει να υιοθετείς ένα σύνολο </a:t>
            </a:r>
            <a:r>
              <a:rPr lang="en-GB" sz="2000" b="1" i="0" u="none" strike="noStrike" dirty="0">
                <a:solidFill>
                  <a:schemeClr val="dk1"/>
                </a:solidFill>
                <a:latin typeface="Varela Round"/>
                <a:ea typeface="Varela Round"/>
                <a:cs typeface="Varela Round"/>
                <a:sym typeface="Varela Round"/>
              </a:rPr>
              <a:t>αρχών</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Αυτές</a:t>
            </a:r>
            <a:r>
              <a:rPr lang="en-GB" sz="2000" b="0" i="0" u="none" strike="noStrike" dirty="0">
                <a:solidFill>
                  <a:schemeClr val="dk1"/>
                </a:solidFill>
                <a:latin typeface="Varela Round"/>
                <a:ea typeface="Varela Round"/>
                <a:cs typeface="Varela Round"/>
                <a:sym typeface="Varela Round"/>
              </a:rPr>
              <a:t> π</a:t>
            </a:r>
            <a:r>
              <a:rPr lang="en-GB" sz="2000" b="0" i="0" u="none" strike="noStrike" dirty="0" err="1">
                <a:solidFill>
                  <a:schemeClr val="dk1"/>
                </a:solidFill>
                <a:latin typeface="Varela Round"/>
                <a:ea typeface="Varela Round"/>
                <a:cs typeface="Varela Round"/>
                <a:sym typeface="Varela Round"/>
              </a:rPr>
              <a:t>εριλ</a:t>
            </a:r>
            <a:r>
              <a:rPr lang="en-GB" sz="2000" b="0" i="0" u="none" strike="noStrike" dirty="0">
                <a:solidFill>
                  <a:schemeClr val="dk1"/>
                </a:solidFill>
                <a:latin typeface="Varela Round"/>
                <a:ea typeface="Varela Round"/>
                <a:cs typeface="Varela Round"/>
                <a:sym typeface="Varela Round"/>
              </a:rPr>
              <a:t>αμβάνουν:</a:t>
            </a:r>
            <a:endParaRPr sz="1200" dirty="0"/>
          </a:p>
          <a:p>
            <a:pPr marL="285750" marR="0" lvl="0" indent="-285750" algn="l" rtl="0">
              <a:spcBef>
                <a:spcPts val="0"/>
              </a:spcBef>
              <a:spcAft>
                <a:spcPts val="0"/>
              </a:spcAft>
              <a:buClr>
                <a:schemeClr val="dk1"/>
              </a:buClr>
              <a:buSzPts val="2400"/>
              <a:buFont typeface="Noto Sans Symbols"/>
              <a:buChar char="⮚"/>
            </a:pPr>
            <a:r>
              <a:rPr lang="en-GB" sz="2000" b="0" i="0" u="none" strike="noStrike" dirty="0">
                <a:solidFill>
                  <a:schemeClr val="dk1"/>
                </a:solidFill>
                <a:latin typeface="Varela Round"/>
                <a:ea typeface="Varela Round"/>
                <a:cs typeface="Varela Round"/>
                <a:sym typeface="Varela Round"/>
              </a:rPr>
              <a:t>Επ</a:t>
            </a:r>
            <a:r>
              <a:rPr lang="en-GB" sz="2000" b="0" i="0" u="none" strike="noStrike" dirty="0" err="1">
                <a:solidFill>
                  <a:schemeClr val="dk1"/>
                </a:solidFill>
                <a:latin typeface="Varela Round"/>
                <a:ea typeface="Varela Round"/>
                <a:cs typeface="Varela Round"/>
                <a:sym typeface="Varela Round"/>
              </a:rPr>
              <a:t>ίδρ</a:t>
            </a:r>
            <a:r>
              <a:rPr lang="en-GB" sz="2000" b="0" i="0" u="none" strike="noStrike" dirty="0">
                <a:solidFill>
                  <a:schemeClr val="dk1"/>
                </a:solidFill>
                <a:latin typeface="Varela Round"/>
                <a:ea typeface="Varela Round"/>
                <a:cs typeface="Varela Round"/>
                <a:sym typeface="Varela Round"/>
              </a:rPr>
              <a:t>αση: Έχοντας σαφή κοινωνική ή/και περιβαλλοντική αποστολή (η οποία καθορίζεται στα διοικητικά σας έγγραφα) και επανεπενδύοντας το μεγαλύτερο μέρος των κερδών σας για την προώθηση της κοινωνικής αποστολής.</a:t>
            </a:r>
            <a:endParaRPr sz="1200" dirty="0"/>
          </a:p>
          <a:p>
            <a:pPr marL="285750" marR="0" lvl="0" indent="-285750" algn="l" rtl="0">
              <a:spcBef>
                <a:spcPts val="0"/>
              </a:spcBef>
              <a:spcAft>
                <a:spcPts val="0"/>
              </a:spcAft>
              <a:buClr>
                <a:schemeClr val="dk1"/>
              </a:buClr>
              <a:buSzPts val="2400"/>
              <a:buFont typeface="Noto Sans Symbols"/>
              <a:buChar char="⮚"/>
            </a:pPr>
            <a:r>
              <a:rPr lang="en-GB" sz="2000" b="0" i="0" u="none" strike="noStrike" dirty="0" err="1">
                <a:solidFill>
                  <a:schemeClr val="dk1"/>
                </a:solidFill>
                <a:latin typeface="Varela Round"/>
                <a:ea typeface="Varela Round"/>
                <a:cs typeface="Varela Round"/>
                <a:sym typeface="Varela Round"/>
              </a:rPr>
              <a:t>Οικονομικά</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Κέρδη</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Δημιουργί</a:t>
            </a:r>
            <a:r>
              <a:rPr lang="en-GB" sz="2000" b="0" i="0" u="none" strike="noStrike" dirty="0">
                <a:solidFill>
                  <a:schemeClr val="dk1"/>
                </a:solidFill>
                <a:latin typeface="Varela Round"/>
                <a:ea typeface="Varela Round"/>
                <a:cs typeface="Varela Round"/>
                <a:sym typeface="Varela Round"/>
              </a:rPr>
              <a:t>α του μεγαλύτερου μέρους του εισοδήματός σας μέσω του εμπορίου.</a:t>
            </a:r>
            <a:endParaRPr sz="1200" dirty="0"/>
          </a:p>
          <a:p>
            <a:pPr marL="285750" marR="0" lvl="0" indent="-285750" algn="l" rtl="0">
              <a:spcBef>
                <a:spcPts val="0"/>
              </a:spcBef>
              <a:spcAft>
                <a:spcPts val="0"/>
              </a:spcAft>
              <a:buClr>
                <a:schemeClr val="dk1"/>
              </a:buClr>
              <a:buSzPts val="2400"/>
              <a:buFont typeface="Noto Sans Symbols"/>
              <a:buChar char="⮚"/>
            </a:pPr>
            <a:r>
              <a:rPr lang="en-GB" sz="2000" b="0" i="0" u="none" strike="noStrike" dirty="0" err="1">
                <a:solidFill>
                  <a:schemeClr val="dk1"/>
                </a:solidFill>
                <a:latin typeface="Varela Round"/>
                <a:ea typeface="Varela Round"/>
                <a:cs typeface="Varela Round"/>
                <a:sym typeface="Varela Round"/>
              </a:rPr>
              <a:t>Ιδιοκτησί</a:t>
            </a:r>
            <a:r>
              <a:rPr lang="en-GB" sz="2000" b="0" i="0" u="none" strike="noStrike" dirty="0">
                <a:solidFill>
                  <a:schemeClr val="dk1"/>
                </a:solidFill>
                <a:latin typeface="Varela Round"/>
                <a:ea typeface="Varela Round"/>
                <a:cs typeface="Varela Round"/>
                <a:sym typeface="Varela Round"/>
              </a:rPr>
              <a:t>α: Έχοντας μια δημοκρατική και χωρίς αποκλεισμούς άποψη για τη λήψη αποφάσεων στον οργανισμό, συμπεριλαμβανομένης της ισχυρής διακυβέρνησης, της συμμετοχής της κοινότητας και της θετικής δέσμευσης των ενδιαφερομένων μερών.</a:t>
            </a:r>
            <a:endParaRPr sz="1200" dirty="0"/>
          </a:p>
          <a:p>
            <a:pPr marL="0" marR="0" lvl="0" indent="0" algn="l" rtl="0">
              <a:spcBef>
                <a:spcPts val="0"/>
              </a:spcBef>
              <a:spcAft>
                <a:spcPts val="0"/>
              </a:spcAft>
              <a:buNone/>
            </a:pPr>
            <a:r>
              <a:rPr lang="en-GB" sz="2000" b="0" i="0" u="none" strike="noStrike" dirty="0" err="1">
                <a:solidFill>
                  <a:schemeClr val="dk1"/>
                </a:solidFill>
                <a:latin typeface="Varela Round"/>
                <a:ea typeface="Varela Round"/>
                <a:cs typeface="Varela Round"/>
                <a:sym typeface="Varela Round"/>
              </a:rPr>
              <a:t>Αυτό</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ισχύει</a:t>
            </a:r>
            <a:r>
              <a:rPr lang="en-GB" sz="2000" b="0" i="0" u="none" strike="noStrike" dirty="0">
                <a:solidFill>
                  <a:schemeClr val="dk1"/>
                </a:solidFill>
                <a:latin typeface="Varela Round"/>
                <a:ea typeface="Varela Round"/>
                <a:cs typeface="Varela Round"/>
                <a:sym typeface="Varela Round"/>
              </a:rPr>
              <a:t> α</a:t>
            </a:r>
            <a:r>
              <a:rPr lang="en-GB" sz="2000" b="0" i="0" u="none" strike="noStrike" dirty="0" err="1">
                <a:solidFill>
                  <a:schemeClr val="dk1"/>
                </a:solidFill>
                <a:latin typeface="Varela Round"/>
                <a:ea typeface="Varela Round"/>
                <a:cs typeface="Varela Round"/>
                <a:sym typeface="Varela Round"/>
              </a:rPr>
              <a:t>νεξ</a:t>
            </a:r>
            <a:r>
              <a:rPr lang="en-GB" sz="2000" b="0" i="0" u="none" strike="noStrike" dirty="0">
                <a:solidFill>
                  <a:schemeClr val="dk1"/>
                </a:solidFill>
                <a:latin typeface="Varela Round"/>
                <a:ea typeface="Varela Round"/>
                <a:cs typeface="Varela Round"/>
                <a:sym typeface="Varela Round"/>
              </a:rPr>
              <a:t>αρτήτως της μορφής της οργάνωσης. </a:t>
            </a:r>
            <a:r>
              <a:rPr lang="en-GB" sz="2000" b="0" i="0" u="none" strike="noStrike" dirty="0" err="1">
                <a:solidFill>
                  <a:schemeClr val="dk1"/>
                </a:solidFill>
                <a:latin typeface="Varela Round"/>
                <a:ea typeface="Varela Round"/>
                <a:cs typeface="Varela Round"/>
                <a:sym typeface="Varela Round"/>
              </a:rPr>
              <a:t>Έτσι</a:t>
            </a:r>
            <a:r>
              <a:rPr lang="en-GB" sz="2000" b="0" i="0" u="none" strike="noStrike" dirty="0">
                <a:solidFill>
                  <a:schemeClr val="dk1"/>
                </a:solidFill>
                <a:latin typeface="Varela Round"/>
                <a:ea typeface="Varela Round"/>
                <a:cs typeface="Varela Round"/>
                <a:sym typeface="Varela Round"/>
              </a:rPr>
              <a:t>, αν </a:t>
            </a:r>
            <a:r>
              <a:rPr lang="en-GB" sz="2000" b="0" i="0" u="none" strike="noStrike" dirty="0" err="1">
                <a:solidFill>
                  <a:schemeClr val="dk1"/>
                </a:solidFill>
                <a:latin typeface="Varela Round"/>
                <a:ea typeface="Varela Round"/>
                <a:cs typeface="Varela Round"/>
                <a:sym typeface="Varela Round"/>
              </a:rPr>
              <a:t>έχετε</a:t>
            </a:r>
            <a:r>
              <a:rPr lang="en-GB" sz="2000" b="0" i="0" u="none" strike="noStrike" dirty="0">
                <a:solidFill>
                  <a:schemeClr val="dk1"/>
                </a:solidFill>
                <a:latin typeface="Varela Round"/>
                <a:ea typeface="Varela Round"/>
                <a:cs typeface="Varela Round"/>
                <a:sym typeface="Varela Round"/>
              </a:rPr>
              <a:t> α</a:t>
            </a:r>
            <a:r>
              <a:rPr lang="en-GB" sz="2000" b="0" i="0" u="none" strike="noStrike" dirty="0" err="1">
                <a:solidFill>
                  <a:schemeClr val="dk1"/>
                </a:solidFill>
                <a:latin typeface="Varela Round"/>
                <a:ea typeface="Varela Round"/>
                <a:cs typeface="Varela Round"/>
                <a:sym typeface="Varela Round"/>
              </a:rPr>
              <a:t>υτά</a:t>
            </a:r>
            <a:r>
              <a:rPr lang="en-GB" sz="2000" b="0" i="0" u="none" strike="noStrike" dirty="0">
                <a:solidFill>
                  <a:schemeClr val="dk1"/>
                </a:solidFill>
                <a:latin typeface="Varela Round"/>
                <a:ea typeface="Varela Round"/>
                <a:cs typeface="Varela Round"/>
                <a:sym typeface="Varela Round"/>
              </a:rPr>
              <a:t> τα </a:t>
            </a:r>
            <a:r>
              <a:rPr lang="en-GB" sz="2000" b="0" i="0" u="none" strike="noStrike" dirty="0" err="1">
                <a:solidFill>
                  <a:schemeClr val="dk1"/>
                </a:solidFill>
                <a:latin typeface="Varela Round"/>
                <a:ea typeface="Varela Round"/>
                <a:cs typeface="Varela Round"/>
                <a:sym typeface="Varela Round"/>
              </a:rPr>
              <a:t>στοιχεί</a:t>
            </a:r>
            <a:r>
              <a:rPr lang="en-GB" sz="2000" b="0" i="0" u="none" strike="noStrike" dirty="0">
                <a:solidFill>
                  <a:schemeClr val="dk1"/>
                </a:solidFill>
                <a:latin typeface="Varela Round"/>
                <a:ea typeface="Varela Round"/>
                <a:cs typeface="Varela Round"/>
                <a:sym typeface="Varela Round"/>
              </a:rPr>
              <a:t>α - ενεργείτε ως κοινωνική επιχείρηση.</a:t>
            </a:r>
            <a:endParaRPr sz="1200" dirty="0"/>
          </a:p>
          <a:p>
            <a:pPr marL="0" marR="0" lvl="0" indent="0" algn="l" rtl="0">
              <a:spcBef>
                <a:spcPts val="0"/>
              </a:spcBef>
              <a:spcAft>
                <a:spcPts val="0"/>
              </a:spcAft>
              <a:buNone/>
            </a:pPr>
            <a:endParaRPr sz="24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6"/>
          <p:cNvSpPr txBox="1"/>
          <p:nvPr/>
        </p:nvSpPr>
        <p:spPr>
          <a:xfrm>
            <a:off x="907160" y="410752"/>
            <a:ext cx="1014642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dirty="0" smtClean="0">
                <a:solidFill>
                  <a:srgbClr val="29BA86"/>
                </a:solidFill>
                <a:latin typeface="Quattrocento Sans"/>
                <a:ea typeface="Quattrocento Sans"/>
                <a:cs typeface="Quattrocento Sans"/>
                <a:sym typeface="Quattrocento Sans"/>
              </a:rPr>
              <a:t>ΕΙΣΟΔ</a:t>
            </a:r>
            <a:r>
              <a:rPr lang="el-GR" sz="3600" b="1" dirty="0" smtClean="0">
                <a:solidFill>
                  <a:srgbClr val="29BA86"/>
                </a:solidFill>
                <a:latin typeface="Quattrocento Sans"/>
                <a:ea typeface="Quattrocento Sans"/>
                <a:cs typeface="Quattrocento Sans"/>
                <a:sym typeface="Quattrocento Sans"/>
              </a:rPr>
              <a:t>Η</a:t>
            </a:r>
            <a:r>
              <a:rPr lang="en-GB" sz="3600" b="1" dirty="0" smtClean="0">
                <a:solidFill>
                  <a:srgbClr val="29BA86"/>
                </a:solidFill>
                <a:latin typeface="Quattrocento Sans"/>
                <a:ea typeface="Quattrocento Sans"/>
                <a:cs typeface="Quattrocento Sans"/>
                <a:sym typeface="Quattrocento Sans"/>
              </a:rPr>
              <a:t>ΜΑΤΑ </a:t>
            </a:r>
            <a:r>
              <a:rPr lang="en-GB" sz="3600" b="1" dirty="0">
                <a:solidFill>
                  <a:srgbClr val="29BA86"/>
                </a:solidFill>
                <a:latin typeface="Quattrocento Sans"/>
                <a:ea typeface="Quattrocento Sans"/>
                <a:cs typeface="Quattrocento Sans"/>
                <a:sym typeface="Quattrocento Sans"/>
              </a:rPr>
              <a:t>ΚΑΙ </a:t>
            </a:r>
            <a:r>
              <a:rPr lang="en-GB" sz="3600" b="1" dirty="0" smtClean="0">
                <a:solidFill>
                  <a:srgbClr val="29BA86"/>
                </a:solidFill>
                <a:latin typeface="Quattrocento Sans"/>
                <a:ea typeface="Quattrocento Sans"/>
                <a:cs typeface="Quattrocento Sans"/>
                <a:sym typeface="Quattrocento Sans"/>
              </a:rPr>
              <a:t>ΑΠΟΤΕΛ</a:t>
            </a:r>
            <a:r>
              <a:rPr lang="el-GR" sz="3600" b="1" dirty="0" smtClean="0">
                <a:solidFill>
                  <a:srgbClr val="29BA86"/>
                </a:solidFill>
                <a:latin typeface="Quattrocento Sans"/>
                <a:ea typeface="Quattrocento Sans"/>
                <a:cs typeface="Quattrocento Sans"/>
                <a:sym typeface="Quattrocento Sans"/>
              </a:rPr>
              <a:t>Ε</a:t>
            </a:r>
            <a:r>
              <a:rPr lang="en-GB" sz="3600" b="1" dirty="0" smtClean="0">
                <a:solidFill>
                  <a:srgbClr val="29BA86"/>
                </a:solidFill>
                <a:latin typeface="Quattrocento Sans"/>
                <a:ea typeface="Quattrocento Sans"/>
                <a:cs typeface="Quattrocento Sans"/>
                <a:sym typeface="Quattrocento Sans"/>
              </a:rPr>
              <a:t>ΣΜΑΤΑ </a:t>
            </a:r>
            <a:r>
              <a:rPr lang="en-GB" sz="3600" b="1" dirty="0">
                <a:solidFill>
                  <a:srgbClr val="29BA86"/>
                </a:solidFill>
                <a:latin typeface="Quattrocento Sans"/>
                <a:ea typeface="Quattrocento Sans"/>
                <a:cs typeface="Quattrocento Sans"/>
                <a:sym typeface="Quattrocento Sans"/>
              </a:rPr>
              <a:t>ΜΙΑΣ </a:t>
            </a:r>
            <a:r>
              <a:rPr lang="en-GB" sz="3600" b="1" dirty="0" smtClean="0">
                <a:solidFill>
                  <a:srgbClr val="29BA86"/>
                </a:solidFill>
                <a:latin typeface="Quattrocento Sans"/>
                <a:ea typeface="Quattrocento Sans"/>
                <a:cs typeface="Quattrocento Sans"/>
                <a:sym typeface="Quattrocento Sans"/>
              </a:rPr>
              <a:t>ΚΟΙΝΩΝΙΚ</a:t>
            </a:r>
            <a:r>
              <a:rPr lang="el-GR" sz="3600" b="1" dirty="0" smtClean="0">
                <a:solidFill>
                  <a:srgbClr val="29BA86"/>
                </a:solidFill>
                <a:latin typeface="Quattrocento Sans"/>
                <a:ea typeface="Quattrocento Sans"/>
                <a:cs typeface="Quattrocento Sans"/>
                <a:sym typeface="Quattrocento Sans"/>
              </a:rPr>
              <a:t>Η</a:t>
            </a:r>
            <a:r>
              <a:rPr lang="en-GB" sz="3600" b="1" dirty="0" smtClean="0">
                <a:solidFill>
                  <a:srgbClr val="29BA86"/>
                </a:solidFill>
                <a:latin typeface="Quattrocento Sans"/>
                <a:ea typeface="Quattrocento Sans"/>
                <a:cs typeface="Quattrocento Sans"/>
                <a:sym typeface="Quattrocento Sans"/>
              </a:rPr>
              <a:t>Σ ΕΠΙΧΕ</a:t>
            </a:r>
            <a:r>
              <a:rPr lang="el-GR" sz="3600" b="1" dirty="0" smtClean="0">
                <a:solidFill>
                  <a:srgbClr val="29BA86"/>
                </a:solidFill>
                <a:latin typeface="Quattrocento Sans"/>
                <a:ea typeface="Quattrocento Sans"/>
                <a:cs typeface="Quattrocento Sans"/>
                <a:sym typeface="Quattrocento Sans"/>
              </a:rPr>
              <a:t>Ι</a:t>
            </a:r>
            <a:r>
              <a:rPr lang="en-GB" sz="3600" b="1" dirty="0" smtClean="0">
                <a:solidFill>
                  <a:srgbClr val="29BA86"/>
                </a:solidFill>
                <a:latin typeface="Quattrocento Sans"/>
                <a:ea typeface="Quattrocento Sans"/>
                <a:cs typeface="Quattrocento Sans"/>
                <a:sym typeface="Quattrocento Sans"/>
              </a:rPr>
              <a:t>ΡΗΣΗΣ</a:t>
            </a:r>
            <a:endParaRPr dirty="0"/>
          </a:p>
        </p:txBody>
      </p:sp>
      <p:sp>
        <p:nvSpPr>
          <p:cNvPr id="327" name="Google Shape;327;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28" name="Google Shape;328;p1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29" name="Google Shape;329;p16"/>
          <p:cNvPicPr preferRelativeResize="0"/>
          <p:nvPr/>
        </p:nvPicPr>
        <p:blipFill rotWithShape="1">
          <a:blip r:embed="rId4">
            <a:alphaModFix/>
          </a:blip>
          <a:srcRect/>
          <a:stretch/>
        </p:blipFill>
        <p:spPr>
          <a:xfrm>
            <a:off x="11541231" y="108086"/>
            <a:ext cx="495921" cy="495921"/>
          </a:xfrm>
          <a:prstGeom prst="rect">
            <a:avLst/>
          </a:prstGeom>
          <a:noFill/>
          <a:ln>
            <a:noFill/>
          </a:ln>
        </p:spPr>
      </p:pic>
      <p:pic>
        <p:nvPicPr>
          <p:cNvPr id="330" name="Google Shape;330;p16"/>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
        <p:nvSpPr>
          <p:cNvPr id="331" name="Google Shape;331;p16"/>
          <p:cNvSpPr txBox="1"/>
          <p:nvPr/>
        </p:nvSpPr>
        <p:spPr>
          <a:xfrm>
            <a:off x="907160" y="1611081"/>
            <a:ext cx="10588248" cy="47704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l-GR" sz="2000" b="0" i="0" u="none" strike="noStrike" dirty="0" smtClean="0">
              <a:solidFill>
                <a:schemeClr val="dk1"/>
              </a:solidFill>
              <a:latin typeface="Varela Round"/>
              <a:ea typeface="Varela Round"/>
              <a:cs typeface="Varela Round"/>
              <a:sym typeface="Varela Round"/>
            </a:endParaRPr>
          </a:p>
          <a:p>
            <a:pPr marL="0" marR="0" lvl="0" indent="0" algn="l" rtl="0">
              <a:spcBef>
                <a:spcPts val="0"/>
              </a:spcBef>
              <a:spcAft>
                <a:spcPts val="0"/>
              </a:spcAft>
              <a:buNone/>
            </a:pPr>
            <a:r>
              <a:rPr lang="en-GB" sz="2000" b="0" i="0" u="none" strike="noStrike" dirty="0" err="1" smtClean="0">
                <a:solidFill>
                  <a:schemeClr val="dk1"/>
                </a:solidFill>
                <a:latin typeface="Varela Round"/>
                <a:ea typeface="Varela Round"/>
                <a:cs typeface="Varela Round"/>
                <a:sym typeface="Varela Round"/>
              </a:rPr>
              <a:t>Μι</a:t>
            </a:r>
            <a:r>
              <a:rPr lang="en-GB" sz="2000" b="0" i="0" u="none" strike="noStrike" dirty="0" smtClean="0">
                <a:solidFill>
                  <a:schemeClr val="dk1"/>
                </a:solidFill>
                <a:latin typeface="Varela Round"/>
                <a:ea typeface="Varela Round"/>
                <a:cs typeface="Varela Round"/>
                <a:sym typeface="Varela Round"/>
              </a:rPr>
              <a:t>α </a:t>
            </a:r>
            <a:r>
              <a:rPr lang="en-GB" sz="2000" b="0" i="0" u="none" strike="noStrike" dirty="0">
                <a:solidFill>
                  <a:schemeClr val="dk1"/>
                </a:solidFill>
                <a:latin typeface="Varela Round"/>
                <a:ea typeface="Varela Round"/>
                <a:cs typeface="Varela Round"/>
                <a:sym typeface="Varela Round"/>
              </a:rPr>
              <a:t>κοινωνική επιχείρηση μπορεί να κάνει πολλά πράγματα:</a:t>
            </a:r>
            <a:endParaRPr sz="1200" dirty="0"/>
          </a:p>
          <a:p>
            <a:pPr marL="285750" marR="0" lvl="0" indent="-285750" algn="l" rtl="0">
              <a:spcBef>
                <a:spcPts val="0"/>
              </a:spcBef>
              <a:spcAft>
                <a:spcPts val="0"/>
              </a:spcAft>
              <a:buClr>
                <a:schemeClr val="dk1"/>
              </a:buClr>
              <a:buSzPts val="2400"/>
              <a:buFont typeface="Noto Sans Symbols"/>
              <a:buChar char="⮚"/>
            </a:pPr>
            <a:r>
              <a:rPr lang="en-GB" sz="2000" b="0" i="0" u="none" strike="noStrike" dirty="0" err="1">
                <a:solidFill>
                  <a:schemeClr val="dk1"/>
                </a:solidFill>
                <a:latin typeface="Varela Round"/>
                <a:ea typeface="Varela Round"/>
                <a:cs typeface="Varela Round"/>
                <a:sym typeface="Varela Round"/>
              </a:rPr>
              <a:t>Πώληση</a:t>
            </a:r>
            <a:r>
              <a:rPr lang="en-GB" sz="2000" b="0" i="0" u="none" strike="noStrike" dirty="0">
                <a:solidFill>
                  <a:schemeClr val="dk1"/>
                </a:solidFill>
                <a:latin typeface="Varela Round"/>
                <a:ea typeface="Varela Round"/>
                <a:cs typeface="Varela Round"/>
                <a:sym typeface="Varela Round"/>
              </a:rPr>
              <a:t> π</a:t>
            </a:r>
            <a:r>
              <a:rPr lang="en-GB" sz="2000" b="0" i="0" u="none" strike="noStrike" dirty="0" err="1">
                <a:solidFill>
                  <a:schemeClr val="dk1"/>
                </a:solidFill>
                <a:latin typeface="Varela Round"/>
                <a:ea typeface="Varela Round"/>
                <a:cs typeface="Varela Round"/>
                <a:sym typeface="Varela Round"/>
              </a:rPr>
              <a:t>ροϊόντων</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Αυτό</a:t>
            </a:r>
            <a:r>
              <a:rPr lang="en-GB" sz="2000" b="0" i="0" u="none" strike="noStrike" dirty="0">
                <a:solidFill>
                  <a:schemeClr val="dk1"/>
                </a:solidFill>
                <a:latin typeface="Varela Round"/>
                <a:ea typeface="Varela Round"/>
                <a:cs typeface="Varela Round"/>
                <a:sym typeface="Varela Round"/>
              </a:rPr>
              <a:t> μπ</a:t>
            </a:r>
            <a:r>
              <a:rPr lang="en-GB" sz="2000" b="0" i="0" u="none" strike="noStrike" dirty="0" err="1">
                <a:solidFill>
                  <a:schemeClr val="dk1"/>
                </a:solidFill>
                <a:latin typeface="Varela Round"/>
                <a:ea typeface="Varela Round"/>
                <a:cs typeface="Varela Round"/>
                <a:sym typeface="Varela Round"/>
              </a:rPr>
              <a:t>ορεί</a:t>
            </a:r>
            <a:r>
              <a:rPr lang="en-GB" sz="2000" b="0" i="0" u="none" strike="noStrike" dirty="0">
                <a:solidFill>
                  <a:schemeClr val="dk1"/>
                </a:solidFill>
                <a:latin typeface="Varela Round"/>
                <a:ea typeface="Varela Round"/>
                <a:cs typeface="Varela Round"/>
                <a:sym typeface="Varela Round"/>
              </a:rPr>
              <a:t> να </a:t>
            </a:r>
            <a:r>
              <a:rPr lang="en-GB" sz="2000" b="0" i="0" u="none" strike="noStrike" dirty="0" err="1">
                <a:solidFill>
                  <a:schemeClr val="dk1"/>
                </a:solidFill>
                <a:latin typeface="Varela Round"/>
                <a:ea typeface="Varela Round"/>
                <a:cs typeface="Varela Round"/>
                <a:sym typeface="Varela Round"/>
              </a:rPr>
              <a:t>είν</a:t>
            </a:r>
            <a:r>
              <a:rPr lang="en-GB" sz="2000" b="0" i="0" u="none" strike="noStrike" dirty="0">
                <a:solidFill>
                  <a:schemeClr val="dk1"/>
                </a:solidFill>
                <a:latin typeface="Varela Round"/>
                <a:ea typeface="Varela Round"/>
                <a:cs typeface="Varela Round"/>
                <a:sym typeface="Varela Round"/>
              </a:rPr>
              <a:t>αι τα πάντα, συμπεριλαμβανομένων των καινοτόμων προϊόντων.</a:t>
            </a:r>
            <a:endParaRPr sz="2000" dirty="0">
              <a:solidFill>
                <a:schemeClr val="dk1"/>
              </a:solidFill>
              <a:latin typeface="Varela Round"/>
              <a:ea typeface="Varela Round"/>
              <a:cs typeface="Varela Round"/>
              <a:sym typeface="Varela Round"/>
            </a:endParaRPr>
          </a:p>
          <a:p>
            <a:pPr marL="285750" marR="0" lvl="0" indent="-285750" algn="l" rtl="0">
              <a:spcBef>
                <a:spcPts val="0"/>
              </a:spcBef>
              <a:spcAft>
                <a:spcPts val="0"/>
              </a:spcAft>
              <a:buClr>
                <a:schemeClr val="dk1"/>
              </a:buClr>
              <a:buSzPts val="2400"/>
              <a:buFont typeface="Noto Sans Symbols"/>
              <a:buChar char="⮚"/>
            </a:pPr>
            <a:r>
              <a:rPr lang="en-GB" sz="2000" b="0" i="0" u="none" strike="noStrike" dirty="0">
                <a:solidFill>
                  <a:schemeClr val="dk1"/>
                </a:solidFill>
                <a:latin typeface="Varela Round"/>
                <a:ea typeface="Varela Round"/>
                <a:cs typeface="Varela Round"/>
                <a:sym typeface="Varela Round"/>
              </a:rPr>
              <a:t>Υπ</a:t>
            </a:r>
            <a:r>
              <a:rPr lang="en-GB" sz="2000" b="0" i="0" u="none" strike="noStrike" dirty="0" err="1">
                <a:solidFill>
                  <a:schemeClr val="dk1"/>
                </a:solidFill>
                <a:latin typeface="Varela Round"/>
                <a:ea typeface="Varela Round"/>
                <a:cs typeface="Varela Round"/>
                <a:sym typeface="Varela Round"/>
              </a:rPr>
              <a:t>ηρεσίες</a:t>
            </a:r>
            <a:r>
              <a:rPr lang="en-GB" sz="2000" b="0" i="0" u="none" strike="noStrike" dirty="0">
                <a:solidFill>
                  <a:schemeClr val="dk1"/>
                </a:solidFill>
                <a:latin typeface="Varela Round"/>
                <a:ea typeface="Varela Round"/>
                <a:cs typeface="Varela Round"/>
                <a:sym typeface="Varela Round"/>
              </a:rPr>
              <a:t> π</a:t>
            </a:r>
            <a:r>
              <a:rPr lang="en-GB" sz="2000" b="0" i="0" u="none" strike="noStrike" dirty="0" err="1">
                <a:solidFill>
                  <a:schemeClr val="dk1"/>
                </a:solidFill>
                <a:latin typeface="Varela Round"/>
                <a:ea typeface="Varela Round"/>
                <a:cs typeface="Varela Round"/>
                <a:sym typeface="Varela Round"/>
              </a:rPr>
              <a:t>ώλησης</a:t>
            </a:r>
            <a:r>
              <a:rPr lang="en-GB" sz="2000" b="0" i="0" u="none" strike="noStrike" dirty="0">
                <a:solidFill>
                  <a:schemeClr val="dk1"/>
                </a:solidFill>
                <a:latin typeface="Varela Round"/>
                <a:ea typeface="Varela Round"/>
                <a:cs typeface="Varela Round"/>
                <a:sym typeface="Varela Round"/>
              </a:rPr>
              <a:t>: ή </a:t>
            </a:r>
            <a:r>
              <a:rPr lang="en-GB" sz="2000" b="0" i="0" u="none" strike="noStrike" dirty="0" err="1">
                <a:solidFill>
                  <a:schemeClr val="dk1"/>
                </a:solidFill>
                <a:latin typeface="Varela Round"/>
                <a:ea typeface="Varela Round"/>
                <a:cs typeface="Varela Round"/>
                <a:sym typeface="Varela Round"/>
              </a:rPr>
              <a:t>τη</a:t>
            </a:r>
            <a:r>
              <a:rPr lang="en-GB" sz="2000" b="0" i="0" u="none" strike="noStrike" dirty="0">
                <a:solidFill>
                  <a:schemeClr val="dk1"/>
                </a:solidFill>
                <a:latin typeface="Varela Round"/>
                <a:ea typeface="Varela Round"/>
                <a:cs typeface="Varela Round"/>
                <a:sym typeface="Varela Round"/>
              </a:rPr>
              <a:t> </a:t>
            </a:r>
            <a:r>
              <a:rPr lang="en-GB" sz="2000" b="0" i="0" u="none" strike="noStrike" dirty="0" err="1">
                <a:solidFill>
                  <a:schemeClr val="dk1"/>
                </a:solidFill>
                <a:latin typeface="Varela Round"/>
                <a:ea typeface="Varela Round"/>
                <a:cs typeface="Varela Round"/>
                <a:sym typeface="Varela Round"/>
              </a:rPr>
              <a:t>δι</a:t>
            </a:r>
            <a:r>
              <a:rPr lang="en-GB" sz="2000" b="0" i="0" u="none" strike="noStrike" dirty="0">
                <a:solidFill>
                  <a:schemeClr val="dk1"/>
                </a:solidFill>
                <a:latin typeface="Varela Round"/>
                <a:ea typeface="Varela Round"/>
                <a:cs typeface="Varela Round"/>
                <a:sym typeface="Varela Round"/>
              </a:rPr>
              <a:t>αχείριση ακινήτων μέχρι την εκπαίδευση, τις υπηρεσίες ταχυμεταφορών, τη συντήρηση του γκαζόν, τη λειτουργία καφετέριας ή εστιατορίου.</a:t>
            </a:r>
            <a:endParaRPr sz="1200" dirty="0"/>
          </a:p>
          <a:p>
            <a:pPr marL="285750" marR="0" lvl="0" indent="-285750" algn="l" rtl="0">
              <a:spcBef>
                <a:spcPts val="0"/>
              </a:spcBef>
              <a:spcAft>
                <a:spcPts val="0"/>
              </a:spcAft>
              <a:buClr>
                <a:schemeClr val="dk1"/>
              </a:buClr>
              <a:buSzPts val="2400"/>
              <a:buFont typeface="Noto Sans Symbols"/>
              <a:buChar char="⮚"/>
            </a:pPr>
            <a:r>
              <a:rPr lang="en-GB" sz="2000" b="0" i="0" u="none" strike="noStrike" dirty="0" err="1">
                <a:solidFill>
                  <a:schemeClr val="dk1"/>
                </a:solidFill>
                <a:latin typeface="Varela Round"/>
                <a:ea typeface="Varela Round"/>
                <a:cs typeface="Varela Round"/>
                <a:sym typeface="Varela Round"/>
              </a:rPr>
              <a:t>Δημιουργί</a:t>
            </a:r>
            <a:r>
              <a:rPr lang="en-GB" sz="2000" b="0" i="0" u="none" strike="noStrike" dirty="0">
                <a:solidFill>
                  <a:schemeClr val="dk1"/>
                </a:solidFill>
                <a:latin typeface="Varela Round"/>
                <a:ea typeface="Varela Round"/>
                <a:cs typeface="Varela Round"/>
                <a:sym typeface="Varela Round"/>
              </a:rPr>
              <a:t>α εισοδήματος: Μια κοινωνική επιχείρηση μπορεί να παράγει κέρδη από οποιαδήποτε από τις υπηρεσίες της και μπορεί να πωλεί τέτοιες υπηρεσίες σε μέλη του γενικού κοινού ή σε συγκεκριμένες εταιρείες ή κυβερνητικούς οργανισμούς.</a:t>
            </a:r>
            <a:endParaRPr sz="1200" dirty="0"/>
          </a:p>
          <a:p>
            <a:pPr marL="285750" marR="0" lvl="0" indent="-285750" algn="l" rtl="0">
              <a:spcBef>
                <a:spcPts val="0"/>
              </a:spcBef>
              <a:spcAft>
                <a:spcPts val="0"/>
              </a:spcAft>
              <a:buClr>
                <a:schemeClr val="dk1"/>
              </a:buClr>
              <a:buSzPts val="2400"/>
              <a:buFont typeface="Noto Sans Symbols"/>
              <a:buChar char="⮚"/>
            </a:pPr>
            <a:r>
              <a:rPr lang="en-GB" sz="2000" b="0" i="0" u="none" strike="noStrike" dirty="0">
                <a:solidFill>
                  <a:schemeClr val="dk1"/>
                </a:solidFill>
                <a:latin typeface="Varela Round"/>
                <a:ea typeface="Varela Round"/>
                <a:cs typeface="Varela Round"/>
                <a:sym typeface="Varela Round"/>
              </a:rPr>
              <a:t>Απ</a:t>
            </a:r>
            <a:r>
              <a:rPr lang="en-GB" sz="2000" b="0" i="0" u="none" strike="noStrike" dirty="0" err="1">
                <a:solidFill>
                  <a:schemeClr val="dk1"/>
                </a:solidFill>
                <a:latin typeface="Varela Round"/>
                <a:ea typeface="Varela Round"/>
                <a:cs typeface="Varela Round"/>
                <a:sym typeface="Varela Round"/>
              </a:rPr>
              <a:t>οτελέσμ</a:t>
            </a:r>
            <a:r>
              <a:rPr lang="en-GB" sz="2000" b="0" i="0" u="none" strike="noStrike" dirty="0">
                <a:solidFill>
                  <a:schemeClr val="dk1"/>
                </a:solidFill>
                <a:latin typeface="Varela Round"/>
                <a:ea typeface="Varela Round"/>
                <a:cs typeface="Varela Round"/>
                <a:sym typeface="Varela Round"/>
              </a:rPr>
              <a:t>ατα: Το εύρος των αποτελεσμάτων που μπορούν να προσφέρουν οι κοινωνικές επιχειρήσεις κυμαίνεται από την απασχόληση ατόμων με μαθησιακές δυσκολίες, την παροχή προσιτών ψυχολογικών υπηρεσιών σε οικογένειες με χαμηλό εισόδημα, την παροχή βοήθειας στους νέους για την εξεύρεση εργασίας ή τον θετικό αντίκτυπο στο περιβάλλον.</a:t>
            </a:r>
            <a:endParaRPr sz="2000" dirty="0">
              <a:solidFill>
                <a:srgbClr val="26262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4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7" descr="Graphical user interface&#10;&#10;Description automatically generated"/>
          <p:cNvPicPr preferRelativeResize="0"/>
          <p:nvPr/>
        </p:nvPicPr>
        <p:blipFill rotWithShape="1">
          <a:blip r:embed="rId3">
            <a:alphaModFix/>
          </a:blip>
          <a:srcRect t="7846" b="7845"/>
          <a:stretch/>
        </p:blipFill>
        <p:spPr>
          <a:xfrm>
            <a:off x="0" y="-1"/>
            <a:ext cx="12192000" cy="6858001"/>
          </a:xfrm>
          <a:prstGeom prst="rect">
            <a:avLst/>
          </a:prstGeom>
          <a:noFill/>
          <a:ln>
            <a:noFill/>
          </a:ln>
        </p:spPr>
      </p:pic>
      <p:pic>
        <p:nvPicPr>
          <p:cNvPr id="337" name="Google Shape;337;p17"/>
          <p:cNvPicPr preferRelativeResize="0"/>
          <p:nvPr/>
        </p:nvPicPr>
        <p:blipFill rotWithShape="1">
          <a:blip r:embed="rId4">
            <a:alphaModFix/>
          </a:blip>
          <a:srcRect/>
          <a:stretch/>
        </p:blipFill>
        <p:spPr>
          <a:xfrm>
            <a:off x="0" y="-4458"/>
            <a:ext cx="12192000" cy="6858000"/>
          </a:xfrm>
          <a:prstGeom prst="rect">
            <a:avLst/>
          </a:prstGeom>
          <a:noFill/>
          <a:ln>
            <a:noFill/>
          </a:ln>
        </p:spPr>
      </p:pic>
      <p:sp>
        <p:nvSpPr>
          <p:cNvPr id="338" name="Google Shape;338;p17"/>
          <p:cNvSpPr txBox="1"/>
          <p:nvPr/>
        </p:nvSpPr>
        <p:spPr>
          <a:xfrm>
            <a:off x="123930" y="1671985"/>
            <a:ext cx="3597678" cy="11781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4000" b="1" i="0" u="none" strike="noStrike" cap="none" dirty="0">
                <a:solidFill>
                  <a:srgbClr val="195562"/>
                </a:solidFill>
                <a:latin typeface="Quattrocento Sans"/>
                <a:ea typeface="Quattrocento Sans"/>
                <a:cs typeface="Quattrocento Sans"/>
                <a:sym typeface="Quattrocento Sans"/>
              </a:rPr>
              <a:t>ΜΕΛΕΤΗ ΠΕΡΙΠΤΩΣΗΣ</a:t>
            </a:r>
            <a:endParaRPr dirty="0"/>
          </a:p>
          <a:p>
            <a:pPr marL="0" marR="0" lvl="0" indent="0" algn="l" rtl="0">
              <a:lnSpc>
                <a:spcPct val="100000"/>
              </a:lnSpc>
              <a:spcBef>
                <a:spcPts val="0"/>
              </a:spcBef>
              <a:spcAft>
                <a:spcPts val="0"/>
              </a:spcAft>
              <a:buClr>
                <a:schemeClr val="lt1"/>
              </a:buClr>
              <a:buSzPts val="3600"/>
              <a:buFont typeface="Fjalla One"/>
              <a:buNone/>
            </a:pPr>
            <a:r>
              <a:rPr lang="en-GB" sz="4000" b="1" i="0" u="none" strike="noStrike" cap="none" dirty="0" smtClean="0">
                <a:solidFill>
                  <a:srgbClr val="195562"/>
                </a:solidFill>
                <a:latin typeface="Quattrocento Sans"/>
                <a:ea typeface="Quattrocento Sans"/>
                <a:cs typeface="Quattrocento Sans"/>
                <a:sym typeface="Quattrocento Sans"/>
              </a:rPr>
              <a:t>ΑΝΑΔΕΙΞΗ</a:t>
            </a:r>
            <a:r>
              <a:rPr lang="el-GR" sz="4000" b="1" i="0" u="none" strike="noStrike" cap="none" dirty="0" smtClean="0">
                <a:solidFill>
                  <a:srgbClr val="195562"/>
                </a:solidFill>
                <a:latin typeface="Quattrocento Sans"/>
                <a:ea typeface="Quattrocento Sans"/>
                <a:cs typeface="Quattrocento Sans"/>
                <a:sym typeface="Quattrocento Sans"/>
              </a:rPr>
              <a:t>Σ</a:t>
            </a:r>
            <a:endParaRPr sz="4000" b="1" i="0" u="none" strike="noStrike" cap="none" dirty="0">
              <a:solidFill>
                <a:srgbClr val="195562"/>
              </a:solidFill>
              <a:latin typeface="Quattrocento Sans"/>
              <a:ea typeface="Quattrocento Sans"/>
              <a:cs typeface="Quattrocento Sans"/>
              <a:sym typeface="Quattrocento Sans"/>
            </a:endParaRPr>
          </a:p>
        </p:txBody>
      </p:sp>
      <p:pic>
        <p:nvPicPr>
          <p:cNvPr id="340" name="Google Shape;340;p17" descr="Text&#10;&#10;Description automatically generated"/>
          <p:cNvPicPr preferRelativeResize="0"/>
          <p:nvPr/>
        </p:nvPicPr>
        <p:blipFill rotWithShape="1">
          <a:blip r:embed="rId5">
            <a:alphaModFix/>
          </a:blip>
          <a:srcRect/>
          <a:stretch/>
        </p:blipFill>
        <p:spPr>
          <a:xfrm>
            <a:off x="235341" y="6242795"/>
            <a:ext cx="1964299" cy="427819"/>
          </a:xfrm>
          <a:prstGeom prst="rect">
            <a:avLst/>
          </a:prstGeom>
          <a:noFill/>
          <a:ln>
            <a:noFill/>
          </a:ln>
        </p:spPr>
      </p:pic>
      <p:pic>
        <p:nvPicPr>
          <p:cNvPr id="341" name="Google Shape;341;p17"/>
          <p:cNvPicPr preferRelativeResize="0"/>
          <p:nvPr/>
        </p:nvPicPr>
        <p:blipFill rotWithShape="1">
          <a:blip r:embed="rId6">
            <a:alphaModFix/>
          </a:blip>
          <a:srcRect/>
          <a:stretch/>
        </p:blipFill>
        <p:spPr>
          <a:xfrm>
            <a:off x="11541231" y="108086"/>
            <a:ext cx="495921" cy="495921"/>
          </a:xfrm>
          <a:prstGeom prst="rect">
            <a:avLst/>
          </a:prstGeom>
          <a:noFill/>
          <a:ln>
            <a:noFill/>
          </a:ln>
        </p:spPr>
      </p:pic>
      <p:sp>
        <p:nvSpPr>
          <p:cNvPr id="342" name="Google Shape;342;p17"/>
          <p:cNvSpPr txBox="1"/>
          <p:nvPr/>
        </p:nvSpPr>
        <p:spPr>
          <a:xfrm>
            <a:off x="3422898" y="712094"/>
            <a:ext cx="8150916" cy="501675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i="0" u="none" strike="noStrike" dirty="0" err="1">
                <a:solidFill>
                  <a:schemeClr val="lt1"/>
                </a:solidFill>
                <a:latin typeface="Varela Round"/>
                <a:ea typeface="Varela Round"/>
                <a:cs typeface="Varela Round"/>
                <a:sym typeface="Varela Round"/>
              </a:rPr>
              <a:t>Τι</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κάνει</a:t>
            </a:r>
            <a:r>
              <a:rPr lang="en-GB" sz="2400" b="1" i="0" u="none" strike="noStrike" dirty="0">
                <a:solidFill>
                  <a:schemeClr val="lt1"/>
                </a:solidFill>
                <a:latin typeface="Varela Round"/>
                <a:ea typeface="Varela Round"/>
                <a:cs typeface="Varela Round"/>
                <a:sym typeface="Varela Round"/>
              </a:rPr>
              <a:t> η Recreate; </a:t>
            </a:r>
            <a:endParaRPr dirty="0"/>
          </a:p>
          <a:p>
            <a:pPr marL="0" marR="0" lvl="0" indent="0" algn="just" rtl="0">
              <a:spcBef>
                <a:spcPts val="1200"/>
              </a:spcBef>
              <a:spcAft>
                <a:spcPts val="0"/>
              </a:spcAft>
              <a:buNone/>
            </a:pPr>
            <a:r>
              <a:rPr lang="en-GB" sz="2400" b="1" i="0" u="none" strike="noStrike" dirty="0" err="1">
                <a:solidFill>
                  <a:schemeClr val="lt1"/>
                </a:solidFill>
                <a:latin typeface="Varela Round"/>
                <a:ea typeface="Varela Round"/>
                <a:cs typeface="Varela Round"/>
                <a:sym typeface="Varela Round"/>
              </a:rPr>
              <a:t>Πώς</a:t>
            </a:r>
            <a:r>
              <a:rPr lang="en-GB" sz="2400" b="1" i="0" u="none" strike="noStrike" dirty="0">
                <a:solidFill>
                  <a:schemeClr val="lt1"/>
                </a:solidFill>
                <a:latin typeface="Varela Round"/>
                <a:ea typeface="Varela Round"/>
                <a:cs typeface="Varela Round"/>
                <a:sym typeface="Varela Round"/>
              </a:rPr>
              <a:t> επ</a:t>
            </a:r>
            <a:r>
              <a:rPr lang="en-GB" sz="2400" b="1" i="0" u="none" strike="noStrike" dirty="0" err="1">
                <a:solidFill>
                  <a:schemeClr val="lt1"/>
                </a:solidFill>
                <a:latin typeface="Varela Round"/>
                <a:ea typeface="Varela Round"/>
                <a:cs typeface="Varela Round"/>
                <a:sym typeface="Varela Round"/>
              </a:rPr>
              <a:t>ιτυγχάνετ</a:t>
            </a:r>
            <a:r>
              <a:rPr lang="en-GB" sz="2400" b="1" i="0" u="none" strike="noStrike" dirty="0">
                <a:solidFill>
                  <a:schemeClr val="lt1"/>
                </a:solidFill>
                <a:latin typeface="Varela Round"/>
                <a:ea typeface="Varela Round"/>
                <a:cs typeface="Varela Round"/>
                <a:sym typeface="Varela Round"/>
              </a:rPr>
              <a:t>αι;</a:t>
            </a:r>
            <a:endParaRPr dirty="0"/>
          </a:p>
          <a:p>
            <a:pPr marL="0" marR="0" lvl="0" indent="0" algn="just" rtl="0">
              <a:spcBef>
                <a:spcPts val="1200"/>
              </a:spcBef>
              <a:spcAft>
                <a:spcPts val="0"/>
              </a:spcAft>
              <a:buNone/>
            </a:pPr>
            <a:r>
              <a:rPr lang="en-GB" sz="2400" b="1" i="0" u="none" strike="noStrike" dirty="0" err="1">
                <a:solidFill>
                  <a:schemeClr val="lt1"/>
                </a:solidFill>
                <a:latin typeface="Varela Round"/>
                <a:ea typeface="Varela Round"/>
                <a:cs typeface="Varela Round"/>
                <a:sym typeface="Varela Round"/>
              </a:rPr>
              <a:t>Ποιο</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είν</a:t>
            </a:r>
            <a:r>
              <a:rPr lang="en-GB" sz="2400" b="1" i="0" u="none" strike="noStrike" dirty="0">
                <a:solidFill>
                  <a:schemeClr val="lt1"/>
                </a:solidFill>
                <a:latin typeface="Varela Round"/>
                <a:ea typeface="Varela Round"/>
                <a:cs typeface="Varela Round"/>
                <a:sym typeface="Varela Round"/>
              </a:rPr>
              <a:t>αι το όραμά τους;</a:t>
            </a:r>
            <a:endParaRPr dirty="0"/>
          </a:p>
          <a:p>
            <a:pPr marL="0" marR="0" lvl="0" indent="0" algn="just" rtl="0">
              <a:spcBef>
                <a:spcPts val="1200"/>
              </a:spcBef>
              <a:spcAft>
                <a:spcPts val="0"/>
              </a:spcAft>
              <a:buNone/>
            </a:pPr>
            <a:r>
              <a:rPr lang="en-GB" sz="2400" b="1" dirty="0" err="1">
                <a:solidFill>
                  <a:schemeClr val="lt1"/>
                </a:solidFill>
                <a:latin typeface="Varela Round"/>
                <a:ea typeface="Varela Round"/>
                <a:cs typeface="Varela Round"/>
                <a:sym typeface="Varela Round"/>
              </a:rPr>
              <a:t>Πώς</a:t>
            </a:r>
            <a:r>
              <a:rPr lang="en-GB" sz="2400" b="1" dirty="0">
                <a:solidFill>
                  <a:schemeClr val="lt1"/>
                </a:solidFill>
                <a:latin typeface="Varela Round"/>
                <a:ea typeface="Varela Round"/>
                <a:cs typeface="Varela Round"/>
                <a:sym typeface="Varela Round"/>
              </a:rPr>
              <a:t> β</a:t>
            </a:r>
            <a:r>
              <a:rPr lang="en-GB" sz="2400" b="1" dirty="0" err="1">
                <a:solidFill>
                  <a:schemeClr val="lt1"/>
                </a:solidFill>
                <a:latin typeface="Varela Round"/>
                <a:ea typeface="Varela Round"/>
                <a:cs typeface="Varela Round"/>
                <a:sym typeface="Varela Round"/>
              </a:rPr>
              <a:t>οηθούν</a:t>
            </a:r>
            <a:r>
              <a:rPr lang="en-GB" sz="2400" b="1" dirty="0">
                <a:solidFill>
                  <a:schemeClr val="lt1"/>
                </a:solidFill>
                <a:latin typeface="Varela Round"/>
                <a:ea typeface="Varela Round"/>
                <a:cs typeface="Varela Round"/>
                <a:sym typeface="Varela Round"/>
              </a:rPr>
              <a:t> </a:t>
            </a:r>
            <a:r>
              <a:rPr lang="en-GB" sz="2400" b="1" dirty="0" err="1">
                <a:solidFill>
                  <a:schemeClr val="lt1"/>
                </a:solidFill>
                <a:latin typeface="Varela Round"/>
                <a:ea typeface="Varela Round"/>
                <a:cs typeface="Varela Round"/>
                <a:sym typeface="Varela Round"/>
              </a:rPr>
              <a:t>τις</a:t>
            </a:r>
            <a:r>
              <a:rPr lang="en-GB" sz="2400" b="1" dirty="0">
                <a:solidFill>
                  <a:schemeClr val="lt1"/>
                </a:solidFill>
                <a:latin typeface="Varela Round"/>
                <a:ea typeface="Varela Round"/>
                <a:cs typeface="Varela Round"/>
                <a:sym typeface="Varela Round"/>
              </a:rPr>
              <a:t> </a:t>
            </a:r>
            <a:r>
              <a:rPr lang="en-GB" sz="2400" b="1" dirty="0" err="1">
                <a:solidFill>
                  <a:schemeClr val="lt1"/>
                </a:solidFill>
                <a:latin typeface="Varela Round"/>
                <a:ea typeface="Varela Round"/>
                <a:cs typeface="Varela Round"/>
                <a:sym typeface="Varela Round"/>
              </a:rPr>
              <a:t>το</a:t>
            </a:r>
            <a:r>
              <a:rPr lang="en-GB" sz="2400" b="1" dirty="0">
                <a:solidFill>
                  <a:schemeClr val="lt1"/>
                </a:solidFill>
                <a:latin typeface="Varela Round"/>
                <a:ea typeface="Varela Round"/>
                <a:cs typeface="Varela Round"/>
                <a:sym typeface="Varela Round"/>
              </a:rPr>
              <a:t>πικές επιχειρήσεις να παράγουν λιγότερα απόβλητα;</a:t>
            </a:r>
            <a:endParaRPr dirty="0"/>
          </a:p>
          <a:p>
            <a:pPr marL="0" marR="0" lvl="0" indent="0" algn="just" rtl="0">
              <a:spcBef>
                <a:spcPts val="1200"/>
              </a:spcBef>
              <a:spcAft>
                <a:spcPts val="0"/>
              </a:spcAft>
              <a:buNone/>
            </a:pPr>
            <a:r>
              <a:rPr lang="en-GB" sz="2400" b="1" dirty="0" err="1">
                <a:solidFill>
                  <a:schemeClr val="lt1"/>
                </a:solidFill>
                <a:latin typeface="Varela Round"/>
                <a:ea typeface="Varela Round"/>
                <a:cs typeface="Varela Round"/>
                <a:sym typeface="Varela Round"/>
              </a:rPr>
              <a:t>Γι</a:t>
            </a:r>
            <a:r>
              <a:rPr lang="en-GB" sz="2400" b="1" dirty="0">
                <a:solidFill>
                  <a:schemeClr val="lt1"/>
                </a:solidFill>
                <a:latin typeface="Varela Round"/>
                <a:ea typeface="Varela Round"/>
                <a:cs typeface="Varela Round"/>
                <a:sym typeface="Varela Round"/>
              </a:rPr>
              <a:t>α ποιον είναι;</a:t>
            </a:r>
            <a:endParaRPr sz="2400" b="1" i="0" u="none" strike="noStrike" dirty="0">
              <a:solidFill>
                <a:schemeClr val="lt1"/>
              </a:solidFill>
              <a:latin typeface="Varela Round"/>
              <a:ea typeface="Varela Round"/>
              <a:cs typeface="Varela Round"/>
              <a:sym typeface="Varela Round"/>
            </a:endParaRPr>
          </a:p>
          <a:p>
            <a:pPr marL="0" marR="0" lvl="0" indent="0" algn="just" rtl="0">
              <a:spcBef>
                <a:spcPts val="1200"/>
              </a:spcBef>
              <a:spcAft>
                <a:spcPts val="0"/>
              </a:spcAft>
              <a:buNone/>
            </a:pPr>
            <a:r>
              <a:rPr lang="en-GB" sz="2400" b="1" dirty="0" err="1">
                <a:solidFill>
                  <a:schemeClr val="lt1"/>
                </a:solidFill>
                <a:latin typeface="Varela Round"/>
                <a:ea typeface="Varela Round"/>
                <a:cs typeface="Varela Round"/>
                <a:sym typeface="Varela Round"/>
              </a:rPr>
              <a:t>Πόσ</a:t>
            </a:r>
            <a:r>
              <a:rPr lang="en-GB" sz="2400" b="1" dirty="0">
                <a:solidFill>
                  <a:schemeClr val="lt1"/>
                </a:solidFill>
                <a:latin typeface="Varela Round"/>
                <a:ea typeface="Varela Round"/>
                <a:cs typeface="Varela Round"/>
                <a:sym typeface="Varela Round"/>
              </a:rPr>
              <a:t>α μέλη έχουν;</a:t>
            </a:r>
            <a:endParaRPr dirty="0"/>
          </a:p>
          <a:p>
            <a:pPr marL="0" marR="0" lvl="0" indent="0" algn="just" rtl="0">
              <a:spcBef>
                <a:spcPts val="1200"/>
              </a:spcBef>
              <a:spcAft>
                <a:spcPts val="0"/>
              </a:spcAft>
              <a:buNone/>
            </a:pPr>
            <a:r>
              <a:rPr lang="en-GB" sz="2400" b="1" i="0" u="none" strike="noStrike" dirty="0" err="1">
                <a:solidFill>
                  <a:schemeClr val="lt1"/>
                </a:solidFill>
                <a:latin typeface="Varela Round"/>
                <a:ea typeface="Varela Round"/>
                <a:cs typeface="Varela Round"/>
                <a:sym typeface="Varela Round"/>
              </a:rPr>
              <a:t>Ποιο</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είν</a:t>
            </a:r>
            <a:r>
              <a:rPr lang="en-GB" sz="2400" b="1" i="0" u="none" strike="noStrike" dirty="0">
                <a:solidFill>
                  <a:schemeClr val="lt1"/>
                </a:solidFill>
                <a:latin typeface="Varela Round"/>
                <a:ea typeface="Varela Round"/>
                <a:cs typeface="Varela Round"/>
                <a:sym typeface="Varela Round"/>
              </a:rPr>
              <a:t>αι το επιχειρηματικό τους μοντέλο;</a:t>
            </a:r>
            <a:endParaRPr dirty="0"/>
          </a:p>
          <a:p>
            <a:pPr marL="0" marR="0" lvl="0" indent="0" algn="just" rtl="0">
              <a:spcBef>
                <a:spcPts val="1200"/>
              </a:spcBef>
              <a:spcAft>
                <a:spcPts val="0"/>
              </a:spcAft>
              <a:buNone/>
            </a:pPr>
            <a:r>
              <a:rPr lang="en-GB" sz="2400" b="1" i="0" u="none" strike="noStrike" dirty="0" err="1">
                <a:solidFill>
                  <a:schemeClr val="lt1"/>
                </a:solidFill>
                <a:latin typeface="Varela Round"/>
                <a:ea typeface="Varela Round"/>
                <a:cs typeface="Varela Round"/>
                <a:sym typeface="Varela Round"/>
              </a:rPr>
              <a:t>Τι</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άλλες</a:t>
            </a:r>
            <a:r>
              <a:rPr lang="en-GB" sz="2400" b="1" i="0" u="none" strike="noStrike" dirty="0">
                <a:solidFill>
                  <a:schemeClr val="lt1"/>
                </a:solidFill>
                <a:latin typeface="Varela Round"/>
                <a:ea typeface="Varela Round"/>
                <a:cs typeface="Varela Round"/>
                <a:sym typeface="Varela Round"/>
              </a:rPr>
              <a:t> υπ</a:t>
            </a:r>
            <a:r>
              <a:rPr lang="en-GB" sz="2400" b="1" i="0" u="none" strike="noStrike" dirty="0" err="1">
                <a:solidFill>
                  <a:schemeClr val="lt1"/>
                </a:solidFill>
                <a:latin typeface="Varela Round"/>
                <a:ea typeface="Varela Round"/>
                <a:cs typeface="Varela Round"/>
                <a:sym typeface="Varela Round"/>
              </a:rPr>
              <a:t>ηρεσίες</a:t>
            </a:r>
            <a:r>
              <a:rPr lang="en-GB" sz="2400" b="1" i="0" u="none" strike="noStrike" dirty="0">
                <a:solidFill>
                  <a:schemeClr val="lt1"/>
                </a:solidFill>
                <a:latin typeface="Varela Round"/>
                <a:ea typeface="Varela Round"/>
                <a:cs typeface="Varela Round"/>
                <a:sym typeface="Varela Round"/>
              </a:rPr>
              <a:t> π</a:t>
            </a:r>
            <a:r>
              <a:rPr lang="en-GB" sz="2400" b="1" i="0" u="none" strike="noStrike" dirty="0" err="1">
                <a:solidFill>
                  <a:schemeClr val="lt1"/>
                </a:solidFill>
                <a:latin typeface="Varela Round"/>
                <a:ea typeface="Varela Round"/>
                <a:cs typeface="Varela Round"/>
                <a:sym typeface="Varela Round"/>
              </a:rPr>
              <a:t>ροσφέρουν</a:t>
            </a:r>
            <a:r>
              <a:rPr lang="en-GB" sz="2400" b="1" i="0" u="none" strike="noStrike" dirty="0">
                <a:solidFill>
                  <a:schemeClr val="lt1"/>
                </a:solidFill>
                <a:latin typeface="Varela Round"/>
                <a:ea typeface="Varela Round"/>
                <a:cs typeface="Varela Round"/>
                <a:sym typeface="Varela Round"/>
              </a:rPr>
              <a:t>;</a:t>
            </a:r>
            <a:endParaRPr dirty="0"/>
          </a:p>
          <a:p>
            <a:pPr marL="0" marR="0" lvl="0" indent="0" algn="just" rtl="0">
              <a:spcBef>
                <a:spcPts val="1200"/>
              </a:spcBef>
              <a:spcAft>
                <a:spcPts val="0"/>
              </a:spcAft>
              <a:buNone/>
            </a:pPr>
            <a:r>
              <a:rPr lang="en-GB" sz="2400" b="1" i="0" u="none" strike="noStrike" dirty="0" err="1">
                <a:solidFill>
                  <a:schemeClr val="lt1"/>
                </a:solidFill>
                <a:latin typeface="Varela Round"/>
                <a:ea typeface="Varela Round"/>
                <a:cs typeface="Varela Round"/>
                <a:sym typeface="Varela Round"/>
              </a:rPr>
              <a:t>Πόσοι</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τόνοι</a:t>
            </a:r>
            <a:r>
              <a:rPr lang="en-GB" sz="2400" b="1" i="0" u="none" strike="noStrike" dirty="0">
                <a:solidFill>
                  <a:schemeClr val="lt1"/>
                </a:solidFill>
                <a:latin typeface="Varela Round"/>
                <a:ea typeface="Varela Round"/>
                <a:cs typeface="Varela Round"/>
                <a:sym typeface="Varela Round"/>
              </a:rPr>
              <a:t> αποβ</a:t>
            </a:r>
            <a:r>
              <a:rPr lang="en-GB" sz="2400" b="1" i="0" u="none" strike="noStrike" dirty="0" err="1">
                <a:solidFill>
                  <a:schemeClr val="lt1"/>
                </a:solidFill>
                <a:latin typeface="Varela Round"/>
                <a:ea typeface="Varela Round"/>
                <a:cs typeface="Varela Round"/>
                <a:sym typeface="Varela Round"/>
              </a:rPr>
              <a:t>λήτων</a:t>
            </a:r>
            <a:r>
              <a:rPr lang="en-GB" sz="2400" b="1" i="0" u="none" strike="noStrike" dirty="0">
                <a:solidFill>
                  <a:schemeClr val="lt1"/>
                </a:solidFill>
                <a:latin typeface="Varela Round"/>
                <a:ea typeface="Varela Round"/>
                <a:cs typeface="Varela Round"/>
                <a:sym typeface="Varela Round"/>
              </a:rPr>
              <a:t> απ</a:t>
            </a:r>
            <a:r>
              <a:rPr lang="en-GB" sz="2400" b="1" i="0" u="none" strike="noStrike" dirty="0" err="1">
                <a:solidFill>
                  <a:schemeClr val="lt1"/>
                </a:solidFill>
                <a:latin typeface="Varela Round"/>
                <a:ea typeface="Varela Round"/>
                <a:cs typeface="Varela Round"/>
                <a:sym typeface="Varela Round"/>
              </a:rPr>
              <a:t>οφεύχθηκε</a:t>
            </a:r>
            <a:r>
              <a:rPr lang="en-GB" sz="2400" b="1" i="0" u="none" strike="noStrike" dirty="0">
                <a:solidFill>
                  <a:schemeClr val="lt1"/>
                </a:solidFill>
                <a:latin typeface="Varela Round"/>
                <a:ea typeface="Varela Round"/>
                <a:cs typeface="Varela Round"/>
                <a:sym typeface="Varela Round"/>
              </a:rPr>
              <a:t> να παρα</a:t>
            </a:r>
            <a:r>
              <a:rPr lang="en-GB" sz="2400" b="1" i="0" u="none" strike="noStrike" dirty="0" err="1">
                <a:solidFill>
                  <a:schemeClr val="lt1"/>
                </a:solidFill>
                <a:latin typeface="Varela Round"/>
                <a:ea typeface="Varela Round"/>
                <a:cs typeface="Varela Round"/>
                <a:sym typeface="Varela Round"/>
              </a:rPr>
              <a:t>δοθούν</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σε</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χώρους</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υγειονομικής</a:t>
            </a:r>
            <a:r>
              <a:rPr lang="en-GB" sz="2400" b="1" i="0" u="none" strike="noStrike" dirty="0">
                <a:solidFill>
                  <a:schemeClr val="lt1"/>
                </a:solidFill>
                <a:latin typeface="Varela Round"/>
                <a:ea typeface="Varela Round"/>
                <a:cs typeface="Varela Round"/>
                <a:sym typeface="Varela Round"/>
              </a:rPr>
              <a:t> τα</a:t>
            </a:r>
            <a:r>
              <a:rPr lang="en-GB" sz="2400" b="1" i="0" u="none" strike="noStrike" dirty="0" err="1">
                <a:solidFill>
                  <a:schemeClr val="lt1"/>
                </a:solidFill>
                <a:latin typeface="Varela Round"/>
                <a:ea typeface="Varela Round"/>
                <a:cs typeface="Varela Round"/>
                <a:sym typeface="Varela Round"/>
              </a:rPr>
              <a:t>φής</a:t>
            </a:r>
            <a:r>
              <a:rPr lang="en-GB" sz="2400" b="1" i="0" u="none" strike="noStrike" dirty="0">
                <a:solidFill>
                  <a:schemeClr val="lt1"/>
                </a:solidFill>
                <a:latin typeface="Varela Round"/>
                <a:ea typeface="Varela Round"/>
                <a:cs typeface="Varela Round"/>
                <a:sym typeface="Varela Round"/>
              </a:rPr>
              <a:t> </a:t>
            </a:r>
            <a:r>
              <a:rPr lang="en-GB" sz="2400" b="1" i="0" u="none" strike="noStrike" dirty="0" err="1">
                <a:solidFill>
                  <a:schemeClr val="lt1"/>
                </a:solidFill>
                <a:latin typeface="Varela Round"/>
                <a:ea typeface="Varela Round"/>
                <a:cs typeface="Varela Round"/>
                <a:sym typeface="Varela Round"/>
              </a:rPr>
              <a:t>το</a:t>
            </a:r>
            <a:r>
              <a:rPr lang="en-GB" sz="2400" b="1" i="0" u="none" strike="noStrike" dirty="0">
                <a:solidFill>
                  <a:schemeClr val="lt1"/>
                </a:solidFill>
                <a:latin typeface="Varela Round"/>
                <a:ea typeface="Varela Round"/>
                <a:cs typeface="Varela Round"/>
                <a:sym typeface="Varela Round"/>
              </a:rPr>
              <a:t> 2017;</a:t>
            </a:r>
            <a:endParaRPr dirty="0"/>
          </a:p>
        </p:txBody>
      </p:sp>
      <p:sp>
        <p:nvSpPr>
          <p:cNvPr id="343" name="Google Shape;343;p17"/>
          <p:cNvSpPr txBox="1"/>
          <p:nvPr/>
        </p:nvSpPr>
        <p:spPr>
          <a:xfrm>
            <a:off x="324489" y="3625379"/>
            <a:ext cx="61968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https://recreate.ie/ </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8"/>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a:t>
            </a:r>
            <a:r>
              <a:rPr lang="en-GB" sz="1000" b="0" i="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id="349" name="Google Shape;349;p18"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350" name="Google Shape;350;p18"/>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351" name="Google Shape;351;p18"/>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352" name="Google Shape;352;p18"/>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353" name="Google Shape;353;p18"/>
          <p:cNvGrpSpPr/>
          <p:nvPr/>
        </p:nvGrpSpPr>
        <p:grpSpPr>
          <a:xfrm>
            <a:off x="2569288" y="3802743"/>
            <a:ext cx="7053424" cy="1670958"/>
            <a:chOff x="2569288" y="3802743"/>
            <a:chExt cx="7053424" cy="1670958"/>
          </a:xfrm>
        </p:grpSpPr>
        <p:pic>
          <p:nvPicPr>
            <p:cNvPr id="354" name="Google Shape;354;p18"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355" name="Google Shape;355;p18"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3786886" y="479123"/>
            <a:ext cx="4618228"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Ενότητα 1: Περιεχόμενα</a:t>
            </a:r>
            <a:endParaRPr/>
          </a:p>
        </p:txBody>
      </p:sp>
      <p:sp>
        <p:nvSpPr>
          <p:cNvPr id="93" name="Google Shape;93;p2"/>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1</a:t>
            </a:r>
            <a:endParaRPr/>
          </a:p>
        </p:txBody>
      </p:sp>
      <p:sp>
        <p:nvSpPr>
          <p:cNvPr id="94" name="Google Shape;94;p2"/>
          <p:cNvSpPr txBox="1"/>
          <p:nvPr/>
        </p:nvSpPr>
        <p:spPr>
          <a:xfrm>
            <a:off x="3262906" y="1471132"/>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400"/>
              <a:buFont typeface="Quattrocento Sans"/>
              <a:buNone/>
            </a:pPr>
            <a:r>
              <a:rPr lang="en-GB" sz="2400" b="1" i="0" u="none" strike="noStrike" cap="none">
                <a:solidFill>
                  <a:srgbClr val="3F3F3F"/>
                </a:solidFill>
                <a:latin typeface="Quattrocento Sans"/>
                <a:ea typeface="Quattrocento Sans"/>
                <a:cs typeface="Quattrocento Sans"/>
                <a:sym typeface="Quattrocento Sans"/>
              </a:rPr>
              <a:t>Επιχειρηματικότητα και κοινωνική επιχειρηματικότητα</a:t>
            </a:r>
            <a:endParaRPr/>
          </a:p>
        </p:txBody>
      </p:sp>
      <p:sp>
        <p:nvSpPr>
          <p:cNvPr id="95" name="Google Shape;95;p2"/>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2</a:t>
            </a:r>
            <a:endParaRPr/>
          </a:p>
        </p:txBody>
      </p:sp>
      <p:sp>
        <p:nvSpPr>
          <p:cNvPr id="96" name="Google Shape;96;p2"/>
          <p:cNvSpPr txBox="1"/>
          <p:nvPr/>
        </p:nvSpPr>
        <p:spPr>
          <a:xfrm>
            <a:off x="3262907" y="2694449"/>
            <a:ext cx="7583284"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400"/>
              <a:buFont typeface="Quattrocento Sans"/>
              <a:buNone/>
            </a:pPr>
            <a:r>
              <a:rPr lang="en-GB" sz="2400" b="0" i="0" u="none" strike="noStrike" cap="none">
                <a:solidFill>
                  <a:srgbClr val="3F3F3F"/>
                </a:solidFill>
                <a:latin typeface="Quattrocento Sans"/>
                <a:ea typeface="Quattrocento Sans"/>
                <a:cs typeface="Quattrocento Sans"/>
                <a:sym typeface="Quattrocento Sans"/>
              </a:rPr>
              <a:t>Προσδιορισμός του προβλήματος στην κοινότητά σας</a:t>
            </a:r>
            <a:endParaRPr sz="2400" b="0" i="0" u="none" strike="noStrike" cap="none">
              <a:solidFill>
                <a:srgbClr val="3F3F3F"/>
              </a:solidFill>
              <a:latin typeface="Quattrocento Sans"/>
              <a:ea typeface="Quattrocento Sans"/>
              <a:cs typeface="Quattrocento Sans"/>
              <a:sym typeface="Quattrocento Sans"/>
            </a:endParaRPr>
          </a:p>
        </p:txBody>
      </p:sp>
      <p:sp>
        <p:nvSpPr>
          <p:cNvPr id="97" name="Google Shape;97;p2"/>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400"/>
              <a:buFont typeface="Quattrocento Sans"/>
              <a:buNone/>
            </a:pPr>
            <a:r>
              <a:rPr lang="en-GB" sz="2400" b="1" i="0" u="none" strike="noStrike" cap="none">
                <a:solidFill>
                  <a:srgbClr val="195562"/>
                </a:solidFill>
                <a:latin typeface="Quattrocento Sans"/>
                <a:ea typeface="Quattrocento Sans"/>
                <a:cs typeface="Quattrocento Sans"/>
                <a:sym typeface="Quattrocento Sans"/>
              </a:rPr>
              <a:t>3</a:t>
            </a:r>
            <a:endParaRPr/>
          </a:p>
        </p:txBody>
      </p:sp>
      <p:sp>
        <p:nvSpPr>
          <p:cNvPr id="98" name="Google Shape;98;p2"/>
          <p:cNvSpPr txBox="1"/>
          <p:nvPr/>
        </p:nvSpPr>
        <p:spPr>
          <a:xfrm>
            <a:off x="3262907" y="3917766"/>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400"/>
              <a:buFont typeface="Quattrocento Sans"/>
              <a:buNone/>
            </a:pPr>
            <a:r>
              <a:rPr lang="en-GB" sz="2400" b="0" i="0" u="none" strike="noStrike" cap="none">
                <a:solidFill>
                  <a:srgbClr val="3F3F3F"/>
                </a:solidFill>
                <a:latin typeface="Quattrocento Sans"/>
                <a:ea typeface="Quattrocento Sans"/>
                <a:cs typeface="Quattrocento Sans"/>
                <a:sym typeface="Quattrocento Sans"/>
              </a:rPr>
              <a:t>Καθορισμός του οράματος και της αποστολής μιας κοινωνικής επιχείρησης</a:t>
            </a:r>
            <a:endParaRPr/>
          </a:p>
        </p:txBody>
      </p:sp>
      <p:sp>
        <p:nvSpPr>
          <p:cNvPr id="99" name="Google Shape;99;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100" name="Google Shape;100;p2"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1" name="Google Shape;101;p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Calibri"/>
              <a:buNone/>
            </a:pPr>
            <a:endParaRPr sz="400" b="0" i="0" u="none" strike="noStrike" cap="none">
              <a:solidFill>
                <a:srgbClr val="FFFFFF"/>
              </a:solidFill>
              <a:latin typeface="Calibri"/>
              <a:ea typeface="Calibri"/>
              <a:cs typeface="Calibri"/>
              <a:sym typeface="Calibri"/>
            </a:endParaRPr>
          </a:p>
        </p:txBody>
      </p:sp>
      <p:pic>
        <p:nvPicPr>
          <p:cNvPr id="102" name="Google Shape;102;p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03" name="Google Shape;103;p2"/>
          <p:cNvPicPr preferRelativeResize="0"/>
          <p:nvPr/>
        </p:nvPicPr>
        <p:blipFill rotWithShape="1">
          <a:blip r:embed="rId4">
            <a:alphaModFix/>
          </a:blip>
          <a:srcRect t="1926" b="19852"/>
          <a:stretch/>
        </p:blipFill>
        <p:spPr>
          <a:xfrm>
            <a:off x="1045611" y="0"/>
            <a:ext cx="897978" cy="4642338"/>
          </a:xfrm>
          <a:prstGeom prst="rect">
            <a:avLst/>
          </a:prstGeom>
          <a:noFill/>
          <a:ln>
            <a:noFill/>
          </a:ln>
        </p:spPr>
      </p:pic>
      <p:pic>
        <p:nvPicPr>
          <p:cNvPr id="104" name="Google Shape;104;p2"/>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pic>
        <p:nvPicPr>
          <p:cNvPr id="111" name="Google Shape;111;p3"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852917" y="1622320"/>
            <a:ext cx="70142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i="0" u="none" strike="noStrike" cap="none">
                <a:solidFill>
                  <a:srgbClr val="29BB89"/>
                </a:solidFill>
                <a:latin typeface="Quattrocento Sans"/>
                <a:ea typeface="Quattrocento Sans"/>
                <a:cs typeface="Quattrocento Sans"/>
                <a:sym typeface="Quattrocento Sans"/>
              </a:rPr>
              <a:t>Ιστορικό</a:t>
            </a:r>
            <a:endParaRPr sz="3600" b="1">
              <a:solidFill>
                <a:srgbClr val="29BB89"/>
              </a:solidFill>
              <a:latin typeface="Quattrocento Sans"/>
              <a:ea typeface="Quattrocento Sans"/>
              <a:cs typeface="Quattrocento Sans"/>
              <a:sym typeface="Quattrocento Sans"/>
            </a:endParaRPr>
          </a:p>
        </p:txBody>
      </p:sp>
      <p:sp>
        <p:nvSpPr>
          <p:cNvPr id="114" name="Google Shape;114;p3"/>
          <p:cNvSpPr txBox="1"/>
          <p:nvPr/>
        </p:nvSpPr>
        <p:spPr>
          <a:xfrm>
            <a:off x="2852917" y="2386077"/>
            <a:ext cx="6486166" cy="25545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1100"/>
              <a:buFont typeface="Quattrocento Sans"/>
              <a:buNone/>
            </a:pPr>
            <a:r>
              <a:rPr lang="en-GB" sz="2000">
                <a:solidFill>
                  <a:schemeClr val="dk1"/>
                </a:solidFill>
                <a:latin typeface="Quattrocento Sans"/>
                <a:ea typeface="Quattrocento Sans"/>
                <a:cs typeface="Quattrocento Sans"/>
                <a:sym typeface="Quattrocento Sans"/>
              </a:rPr>
              <a:t>Το Σχέδιο Δράσης για την Επιχειρηματικότητα 2020 της Ευρωπαϊκής Επιτροπής (2013) υπογραμμίζει την ανάγκη κατάρτισης των ανθρώπων σε επιχειρηματικές δεξιότητες, προκειμένου να προωθηθεί η ανάπτυξη των επιχειρήσεων και η ίδρυση νέων επιχειρήσεων. Το εν λόγω σχέδιο επισημαίνει ότι πρέπει να δημιουργηθεί ένα περιβάλλον στο οποίο οι επιχειρηματίες μπορούν να αναπτυχθούν και να αναπτυχθούν, καθώς και εκπαιδευτικές πρωτοβουλίες που να απευθύνονται σε συγκεκριμένες ομάδες, όπως οι άνεργοι νέοι, μεταξύ άλλων.</a:t>
            </a:r>
            <a:endParaRPr sz="2000">
              <a:solidFill>
                <a:schemeClr val="dk1"/>
              </a:solidFill>
              <a:latin typeface="Quattrocento Sans"/>
              <a:ea typeface="Quattrocento Sans"/>
              <a:cs typeface="Quattrocento Sans"/>
              <a:sym typeface="Quattrocento Sans"/>
            </a:endParaRPr>
          </a:p>
        </p:txBody>
      </p:sp>
      <p:pic>
        <p:nvPicPr>
          <p:cNvPr id="115" name="Google Shape;115;p3"/>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a:stretch/>
        </p:blipFill>
        <p:spPr>
          <a:xfrm>
            <a:off x="1292976" y="2409507"/>
            <a:ext cx="2013790" cy="2968271"/>
          </a:xfrm>
          <a:prstGeom prst="rect">
            <a:avLst/>
          </a:prstGeom>
          <a:noFill/>
          <a:ln>
            <a:noFill/>
          </a:ln>
        </p:spPr>
      </p:pic>
      <p:pic>
        <p:nvPicPr>
          <p:cNvPr id="121" name="Google Shape;121;p4"/>
          <p:cNvPicPr preferRelativeResize="0"/>
          <p:nvPr/>
        </p:nvPicPr>
        <p:blipFill rotWithShape="1">
          <a:blip r:embed="rId4">
            <a:alphaModFix/>
          </a:blip>
          <a:srcRect/>
          <a:stretch/>
        </p:blipFill>
        <p:spPr>
          <a:xfrm>
            <a:off x="3823728" y="2409507"/>
            <a:ext cx="2013790" cy="2968271"/>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6354480" y="2409506"/>
            <a:ext cx="2013790" cy="2968271"/>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8885232" y="2409505"/>
            <a:ext cx="2013790" cy="2968271"/>
          </a:xfrm>
          <a:prstGeom prst="rect">
            <a:avLst/>
          </a:prstGeom>
          <a:noFill/>
          <a:ln>
            <a:noFill/>
          </a:ln>
        </p:spPr>
      </p:pic>
      <p:pic>
        <p:nvPicPr>
          <p:cNvPr id="124" name="Google Shape;124;p4" descr="Text&#10;&#10;Description automatically generated"/>
          <p:cNvPicPr preferRelativeResize="0"/>
          <p:nvPr/>
        </p:nvPicPr>
        <p:blipFill rotWithShape="1">
          <a:blip r:embed="rId5">
            <a:alphaModFix/>
          </a:blip>
          <a:srcRect/>
          <a:stretch/>
        </p:blipFill>
        <p:spPr>
          <a:xfrm>
            <a:off x="235341" y="6247302"/>
            <a:ext cx="1964299" cy="427819"/>
          </a:xfrm>
          <a:prstGeom prst="rect">
            <a:avLst/>
          </a:prstGeom>
          <a:noFill/>
          <a:ln>
            <a:noFill/>
          </a:ln>
        </p:spPr>
      </p:pic>
      <p:sp>
        <p:nvSpPr>
          <p:cNvPr id="125" name="Google Shape;125;p4"/>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29BB89"/>
                </a:solidFill>
                <a:latin typeface="Quattrocento Sans"/>
                <a:ea typeface="Quattrocento Sans"/>
                <a:cs typeface="Quattrocento Sans"/>
                <a:sym typeface="Quattrocento Sans"/>
              </a:rPr>
              <a:t>ΓΝΩΡΙΣΤΕ</a:t>
            </a:r>
            <a:endParaRPr/>
          </a:p>
        </p:txBody>
      </p:sp>
      <p:sp>
        <p:nvSpPr>
          <p:cNvPr id="126" name="Google Shape;126;p4"/>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29BB89"/>
                </a:solidFill>
                <a:latin typeface="Quattrocento Sans"/>
                <a:ea typeface="Quattrocento Sans"/>
                <a:cs typeface="Quattrocento Sans"/>
                <a:sym typeface="Quattrocento Sans"/>
              </a:rPr>
              <a:t>ΚΑΤΑΝΟΗΣΗ</a:t>
            </a:r>
            <a:endParaRPr/>
          </a:p>
        </p:txBody>
      </p:sp>
      <p:sp>
        <p:nvSpPr>
          <p:cNvPr id="127" name="Google Shape;127;p4"/>
          <p:cNvSpPr txBox="1"/>
          <p:nvPr/>
        </p:nvSpPr>
        <p:spPr>
          <a:xfrm>
            <a:off x="6520636"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29BB89"/>
                </a:solidFill>
                <a:latin typeface="Quattrocento Sans"/>
                <a:ea typeface="Quattrocento Sans"/>
                <a:cs typeface="Quattrocento Sans"/>
                <a:sym typeface="Quattrocento Sans"/>
              </a:rPr>
              <a:t>ΚΑΤΑΝΟΗΣΗ</a:t>
            </a:r>
            <a:endParaRPr/>
          </a:p>
        </p:txBody>
      </p:sp>
      <p:sp>
        <p:nvSpPr>
          <p:cNvPr id="128" name="Google Shape;128;p4"/>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rgbClr val="29BB89"/>
                </a:solidFill>
                <a:latin typeface="Quattrocento Sans"/>
                <a:ea typeface="Quattrocento Sans"/>
                <a:cs typeface="Quattrocento Sans"/>
                <a:sym typeface="Quattrocento Sans"/>
              </a:rPr>
              <a:t>ΑΝΑΓΝΩΡΙΣΗ</a:t>
            </a:r>
            <a:endParaRPr/>
          </a:p>
        </p:txBody>
      </p:sp>
      <p:sp>
        <p:nvSpPr>
          <p:cNvPr id="129" name="Google Shape;129;p4"/>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lt1"/>
                </a:solidFill>
                <a:latin typeface="Quattrocento Sans"/>
                <a:ea typeface="Quattrocento Sans"/>
                <a:cs typeface="Quattrocento Sans"/>
                <a:sym typeface="Quattrocento Sans"/>
              </a:rPr>
              <a:t>Να γνωρίζουν την έννοια της κοινωνικής επιχειρηματικότητας</a:t>
            </a:r>
            <a:endParaRPr sz="1400">
              <a:solidFill>
                <a:schemeClr val="lt1"/>
              </a:solidFill>
              <a:latin typeface="Quattrocento Sans"/>
              <a:ea typeface="Quattrocento Sans"/>
              <a:cs typeface="Quattrocento Sans"/>
              <a:sym typeface="Quattrocento Sans"/>
            </a:endParaRPr>
          </a:p>
        </p:txBody>
      </p:sp>
      <p:sp>
        <p:nvSpPr>
          <p:cNvPr id="130" name="Google Shape;130;p4"/>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lt1"/>
                </a:solidFill>
                <a:latin typeface="Quattrocento Sans"/>
                <a:ea typeface="Quattrocento Sans"/>
                <a:cs typeface="Quattrocento Sans"/>
                <a:sym typeface="Quattrocento Sans"/>
              </a:rPr>
              <a:t>Να κατανοήσουν την προστιθέμενη αξία των κοινωνικών επιχειρήσεων</a:t>
            </a:r>
            <a:endParaRPr/>
          </a:p>
        </p:txBody>
      </p:sp>
      <p:sp>
        <p:nvSpPr>
          <p:cNvPr id="131" name="Google Shape;131;p4"/>
          <p:cNvSpPr txBox="1"/>
          <p:nvPr/>
        </p:nvSpPr>
        <p:spPr>
          <a:xfrm>
            <a:off x="6465152" y="3841174"/>
            <a:ext cx="1681480" cy="1384995"/>
          </a:xfrm>
          <a:prstGeom prst="rect">
            <a:avLst/>
          </a:prstGeom>
          <a:noFill/>
          <a:ln>
            <a:noFill/>
          </a:ln>
        </p:spPr>
        <p:txBody>
          <a:bodyPr spcFirstLastPara="1" wrap="square" lIns="91425" tIns="45700" rIns="91425" bIns="45700" anchor="t" anchorCtr="0">
            <a:spAutoFit/>
          </a:bodyPr>
          <a:lstStyle/>
          <a:p>
            <a:pPr marL="0" marR="0" lvl="1" indent="0" algn="ctr" rtl="0">
              <a:spcBef>
                <a:spcPts val="0"/>
              </a:spcBef>
              <a:spcAft>
                <a:spcPts val="0"/>
              </a:spcAft>
              <a:buNone/>
            </a:pPr>
            <a:r>
              <a:rPr lang="en-GB" sz="1400" b="0" i="0" u="none" strike="noStrike" cap="none">
                <a:solidFill>
                  <a:schemeClr val="lt1"/>
                </a:solidFill>
                <a:latin typeface="Quattrocento Sans"/>
                <a:ea typeface="Quattrocento Sans"/>
                <a:cs typeface="Quattrocento Sans"/>
                <a:sym typeface="Quattrocento Sans"/>
              </a:rPr>
              <a:t>Να κατανοήσετε τη διαφορά μεταξύ επιχειρηματικότητας και κοινωνικής επιχειρηματικότητας</a:t>
            </a:r>
            <a:endParaRPr sz="1400" b="0" i="0" u="none" strike="noStrike" cap="none">
              <a:solidFill>
                <a:schemeClr val="lt1"/>
              </a:solidFill>
              <a:latin typeface="Quattrocento Sans"/>
              <a:ea typeface="Quattrocento Sans"/>
              <a:cs typeface="Quattrocento Sans"/>
              <a:sym typeface="Quattrocento Sans"/>
            </a:endParaRPr>
          </a:p>
        </p:txBody>
      </p:sp>
      <p:sp>
        <p:nvSpPr>
          <p:cNvPr id="132" name="Google Shape;132;p4"/>
          <p:cNvSpPr txBox="1"/>
          <p:nvPr/>
        </p:nvSpPr>
        <p:spPr>
          <a:xfrm>
            <a:off x="9051388" y="4353982"/>
            <a:ext cx="1681480"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a:solidFill>
                  <a:schemeClr val="lt1"/>
                </a:solidFill>
                <a:latin typeface="Quattrocento Sans"/>
                <a:ea typeface="Quattrocento Sans"/>
                <a:cs typeface="Quattrocento Sans"/>
                <a:sym typeface="Quattrocento Sans"/>
              </a:rPr>
              <a:t>Προσδιορισμός των βασικών ικανοτήτων για την κοινωνική επιχειρηματικότητα</a:t>
            </a:r>
            <a:endParaRPr sz="1400">
              <a:solidFill>
                <a:schemeClr val="lt1"/>
              </a:solidFill>
              <a:latin typeface="Quattrocento Sans"/>
              <a:ea typeface="Quattrocento Sans"/>
              <a:cs typeface="Quattrocento Sans"/>
              <a:sym typeface="Quattrocento Sans"/>
            </a:endParaRPr>
          </a:p>
        </p:txBody>
      </p:sp>
      <p:sp>
        <p:nvSpPr>
          <p:cNvPr id="133" name="Google Shape;133;p4"/>
          <p:cNvSpPr txBox="1">
            <a:spLocks noGrp="1"/>
          </p:cNvSpPr>
          <p:nvPr>
            <p:ph type="title"/>
          </p:nvPr>
        </p:nvSpPr>
        <p:spPr>
          <a:xfrm>
            <a:off x="2692861" y="934784"/>
            <a:ext cx="6192371"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en-GB" sz="3600" b="1">
                <a:solidFill>
                  <a:srgbClr val="29BB89"/>
                </a:solidFill>
                <a:latin typeface="Quattrocento Sans"/>
                <a:ea typeface="Quattrocento Sans"/>
                <a:cs typeface="Quattrocento Sans"/>
                <a:sym typeface="Quattrocento Sans"/>
              </a:rPr>
              <a:t>Ενότητα 1 ΣΤΟΧΟΙ</a:t>
            </a:r>
            <a:endParaRPr/>
          </a:p>
        </p:txBody>
      </p:sp>
      <p:pic>
        <p:nvPicPr>
          <p:cNvPr id="134" name="Google Shape;134;p4"/>
          <p:cNvPicPr preferRelativeResize="0"/>
          <p:nvPr/>
        </p:nvPicPr>
        <p:blipFill rotWithShape="1">
          <a:blip r:embed="rId6">
            <a:alphaModFix/>
          </a:blip>
          <a:srcRect/>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3017850" y="649593"/>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4B9D9"/>
              </a:buClr>
              <a:buSzPts val="3600"/>
              <a:buFont typeface="Quattrocento Sans"/>
              <a:buNone/>
            </a:pPr>
            <a:r>
              <a:rPr lang="en-GB" sz="3600" b="1" dirty="0" smtClean="0">
                <a:solidFill>
                  <a:srgbClr val="04B9D9"/>
                </a:solidFill>
                <a:latin typeface="Quattrocento Sans"/>
                <a:ea typeface="Quattrocento Sans"/>
                <a:cs typeface="Quattrocento Sans"/>
                <a:sym typeface="Quattrocento Sans"/>
              </a:rPr>
              <a:t>ΟΡΙΣΜ</a:t>
            </a:r>
            <a:r>
              <a:rPr lang="el-GR" sz="3600" b="1" dirty="0" smtClean="0">
                <a:solidFill>
                  <a:srgbClr val="04B9D9"/>
                </a:solidFill>
                <a:latin typeface="Quattrocento Sans"/>
                <a:ea typeface="Quattrocento Sans"/>
                <a:cs typeface="Quattrocento Sans"/>
                <a:sym typeface="Quattrocento Sans"/>
              </a:rPr>
              <a:t>Ε</a:t>
            </a:r>
            <a:r>
              <a:rPr lang="en-GB" sz="3600" b="1" dirty="0" smtClean="0">
                <a:solidFill>
                  <a:srgbClr val="04B9D9"/>
                </a:solidFill>
                <a:latin typeface="Quattrocento Sans"/>
                <a:ea typeface="Quattrocento Sans"/>
                <a:cs typeface="Quattrocento Sans"/>
                <a:sym typeface="Quattrocento Sans"/>
              </a:rPr>
              <a:t>ΝΟΙ ΟΡΙΣΜΟ</a:t>
            </a:r>
            <a:r>
              <a:rPr lang="el-GR" sz="3600" b="1" dirty="0" smtClean="0">
                <a:solidFill>
                  <a:srgbClr val="04B9D9"/>
                </a:solidFill>
                <a:latin typeface="Quattrocento Sans"/>
                <a:ea typeface="Quattrocento Sans"/>
                <a:cs typeface="Quattrocento Sans"/>
                <a:sym typeface="Quattrocento Sans"/>
              </a:rPr>
              <a:t>Ι</a:t>
            </a:r>
            <a:endParaRPr dirty="0"/>
          </a:p>
        </p:txBody>
      </p:sp>
      <p:sp>
        <p:nvSpPr>
          <p:cNvPr id="140" name="Google Shape;140;p5"/>
          <p:cNvSpPr txBox="1"/>
          <p:nvPr/>
        </p:nvSpPr>
        <p:spPr>
          <a:xfrm>
            <a:off x="1340625" y="3841018"/>
            <a:ext cx="2851547" cy="4860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dirty="0" smtClean="0">
                <a:solidFill>
                  <a:srgbClr val="04B9D9"/>
                </a:solidFill>
                <a:latin typeface="Quattrocento Sans"/>
                <a:ea typeface="Quattrocento Sans"/>
                <a:cs typeface="Quattrocento Sans"/>
                <a:sym typeface="Quattrocento Sans"/>
              </a:rPr>
              <a:t>ΕΠΙΧΕΙΡΗΜΑΤΙΚΌΤΗΤΑ</a:t>
            </a:r>
            <a:endParaRPr dirty="0"/>
          </a:p>
        </p:txBody>
      </p:sp>
      <p:sp>
        <p:nvSpPr>
          <p:cNvPr id="141" name="Google Shape;141;p5"/>
          <p:cNvSpPr txBox="1"/>
          <p:nvPr/>
        </p:nvSpPr>
        <p:spPr>
          <a:xfrm>
            <a:off x="4540584" y="3840223"/>
            <a:ext cx="2693869" cy="4860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dirty="0" smtClean="0">
                <a:solidFill>
                  <a:srgbClr val="04B9D9"/>
                </a:solidFill>
                <a:latin typeface="Quattrocento Sans"/>
                <a:ea typeface="Quattrocento Sans"/>
                <a:cs typeface="Quattrocento Sans"/>
                <a:sym typeface="Quattrocento Sans"/>
              </a:rPr>
              <a:t>ΗΓΕΣΙΑ</a:t>
            </a:r>
            <a:endParaRPr dirty="0"/>
          </a:p>
        </p:txBody>
      </p:sp>
      <p:sp>
        <p:nvSpPr>
          <p:cNvPr id="142" name="Google Shape;142;p5"/>
          <p:cNvSpPr txBox="1"/>
          <p:nvPr/>
        </p:nvSpPr>
        <p:spPr>
          <a:xfrm>
            <a:off x="7969053" y="3840223"/>
            <a:ext cx="2693868" cy="4571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dirty="0">
                <a:solidFill>
                  <a:srgbClr val="04B9D9"/>
                </a:solidFill>
                <a:latin typeface="Quattrocento Sans"/>
                <a:ea typeface="Quattrocento Sans"/>
                <a:cs typeface="Quattrocento Sans"/>
                <a:sym typeface="Quattrocento Sans"/>
              </a:rPr>
              <a:t>ΕΠΙΧΕΙΡΗΜΑΤΙΚΉ </a:t>
            </a:r>
            <a:r>
              <a:rPr lang="en-GB" sz="2000" b="1" dirty="0" smtClean="0">
                <a:solidFill>
                  <a:srgbClr val="04B9D9"/>
                </a:solidFill>
                <a:latin typeface="Quattrocento Sans"/>
                <a:ea typeface="Quattrocento Sans"/>
                <a:cs typeface="Quattrocento Sans"/>
                <a:sym typeface="Quattrocento Sans"/>
              </a:rPr>
              <a:t>ΗΓΕΣIΑ </a:t>
            </a:r>
            <a:endParaRPr dirty="0"/>
          </a:p>
        </p:txBody>
      </p:sp>
      <p:sp>
        <p:nvSpPr>
          <p:cNvPr id="143" name="Google Shape;143;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4" name="Google Shape;144;p5"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grpSp>
        <p:nvGrpSpPr>
          <p:cNvPr id="145" name="Google Shape;145;p5"/>
          <p:cNvGrpSpPr/>
          <p:nvPr/>
        </p:nvGrpSpPr>
        <p:grpSpPr>
          <a:xfrm>
            <a:off x="1915441" y="1609314"/>
            <a:ext cx="8137879" cy="2093049"/>
            <a:chOff x="1915441" y="1932871"/>
            <a:chExt cx="8137879" cy="2093049"/>
          </a:xfrm>
        </p:grpSpPr>
        <p:pic>
          <p:nvPicPr>
            <p:cNvPr id="146" name="Google Shape;146;p5"/>
            <p:cNvPicPr preferRelativeResize="0"/>
            <p:nvPr/>
          </p:nvPicPr>
          <p:blipFill rotWithShape="1">
            <a:blip r:embed="rId4">
              <a:alphaModFix/>
            </a:blip>
            <a:srcRect/>
            <a:stretch/>
          </p:blipFill>
          <p:spPr>
            <a:xfrm>
              <a:off x="1915441" y="1942613"/>
              <a:ext cx="1543367" cy="2083307"/>
            </a:xfrm>
            <a:prstGeom prst="rect">
              <a:avLst/>
            </a:prstGeom>
            <a:noFill/>
            <a:ln>
              <a:noFill/>
            </a:ln>
          </p:spPr>
        </p:pic>
        <p:pic>
          <p:nvPicPr>
            <p:cNvPr id="147" name="Google Shape;147;p5"/>
            <p:cNvPicPr preferRelativeResize="0"/>
            <p:nvPr/>
          </p:nvPicPr>
          <p:blipFill rotWithShape="1">
            <a:blip r:embed="rId4">
              <a:alphaModFix/>
            </a:blip>
            <a:srcRect/>
            <a:stretch/>
          </p:blipFill>
          <p:spPr>
            <a:xfrm>
              <a:off x="5115837" y="1932871"/>
              <a:ext cx="1543367" cy="2083307"/>
            </a:xfrm>
            <a:prstGeom prst="rect">
              <a:avLst/>
            </a:prstGeom>
            <a:noFill/>
            <a:ln>
              <a:noFill/>
            </a:ln>
          </p:spPr>
        </p:pic>
        <p:pic>
          <p:nvPicPr>
            <p:cNvPr id="148" name="Google Shape;148;p5"/>
            <p:cNvPicPr preferRelativeResize="0"/>
            <p:nvPr/>
          </p:nvPicPr>
          <p:blipFill rotWithShape="1">
            <a:blip r:embed="rId4">
              <a:alphaModFix/>
            </a:blip>
            <a:srcRect/>
            <a:stretch/>
          </p:blipFill>
          <p:spPr>
            <a:xfrm>
              <a:off x="8509953" y="1932871"/>
              <a:ext cx="1543367" cy="2083307"/>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5496994" y="2600936"/>
              <a:ext cx="781050" cy="781050"/>
            </a:xfrm>
            <a:prstGeom prst="rect">
              <a:avLst/>
            </a:prstGeom>
            <a:noFill/>
            <a:ln>
              <a:noFill/>
            </a:ln>
          </p:spPr>
        </p:pic>
        <p:pic>
          <p:nvPicPr>
            <p:cNvPr id="150" name="Google Shape;150;p5"/>
            <p:cNvPicPr preferRelativeResize="0"/>
            <p:nvPr/>
          </p:nvPicPr>
          <p:blipFill rotWithShape="1">
            <a:blip r:embed="rId6">
              <a:alphaModFix/>
            </a:blip>
            <a:srcRect/>
            <a:stretch/>
          </p:blipFill>
          <p:spPr>
            <a:xfrm>
              <a:off x="2293620" y="2600936"/>
              <a:ext cx="781050" cy="781050"/>
            </a:xfrm>
            <a:prstGeom prst="rect">
              <a:avLst/>
            </a:prstGeom>
            <a:noFill/>
            <a:ln>
              <a:noFill/>
            </a:ln>
          </p:spPr>
        </p:pic>
        <p:pic>
          <p:nvPicPr>
            <p:cNvPr id="151" name="Google Shape;151;p5"/>
            <p:cNvPicPr preferRelativeResize="0"/>
            <p:nvPr/>
          </p:nvPicPr>
          <p:blipFill rotWithShape="1">
            <a:blip r:embed="rId7">
              <a:alphaModFix/>
            </a:blip>
            <a:srcRect/>
            <a:stretch/>
          </p:blipFill>
          <p:spPr>
            <a:xfrm>
              <a:off x="8891110" y="2600936"/>
              <a:ext cx="781050" cy="781050"/>
            </a:xfrm>
            <a:prstGeom prst="rect">
              <a:avLst/>
            </a:prstGeom>
            <a:noFill/>
            <a:ln>
              <a:noFill/>
            </a:ln>
          </p:spPr>
        </p:pic>
      </p:grpSp>
      <p:pic>
        <p:nvPicPr>
          <p:cNvPr id="152" name="Google Shape;152;p5"/>
          <p:cNvPicPr preferRelativeResize="0"/>
          <p:nvPr/>
        </p:nvPicPr>
        <p:blipFill rotWithShape="1">
          <a:blip r:embed="rId8">
            <a:alphaModFix/>
          </a:blip>
          <a:srcRect/>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txBox="1">
            <a:spLocks noGrp="1"/>
          </p:cNvSpPr>
          <p:nvPr>
            <p:ph type="title"/>
          </p:nvPr>
        </p:nvSpPr>
        <p:spPr>
          <a:xfrm>
            <a:off x="3017850" y="649593"/>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4B9D9"/>
              </a:buClr>
              <a:buSzPts val="3600"/>
              <a:buFont typeface="Quattrocento Sans"/>
              <a:buNone/>
            </a:pPr>
            <a:r>
              <a:rPr lang="en-GB" sz="3600" b="1" dirty="0" smtClean="0">
                <a:solidFill>
                  <a:srgbClr val="04B9D9"/>
                </a:solidFill>
                <a:latin typeface="Quattrocento Sans"/>
                <a:ea typeface="Quattrocento Sans"/>
                <a:cs typeface="Quattrocento Sans"/>
                <a:sym typeface="Quattrocento Sans"/>
              </a:rPr>
              <a:t>ΟΡΙΣΜ</a:t>
            </a:r>
            <a:r>
              <a:rPr lang="el-GR" sz="3600" b="1" dirty="0" smtClean="0">
                <a:solidFill>
                  <a:srgbClr val="04B9D9"/>
                </a:solidFill>
                <a:latin typeface="Quattrocento Sans"/>
                <a:ea typeface="Quattrocento Sans"/>
                <a:cs typeface="Quattrocento Sans"/>
                <a:sym typeface="Quattrocento Sans"/>
              </a:rPr>
              <a:t>Ε</a:t>
            </a:r>
            <a:r>
              <a:rPr lang="en-GB" sz="3600" b="1" dirty="0" smtClean="0">
                <a:solidFill>
                  <a:srgbClr val="04B9D9"/>
                </a:solidFill>
                <a:latin typeface="Quattrocento Sans"/>
                <a:ea typeface="Quattrocento Sans"/>
                <a:cs typeface="Quattrocento Sans"/>
                <a:sym typeface="Quattrocento Sans"/>
              </a:rPr>
              <a:t>ΝΟΙ ΟΡΙΣΜΟ</a:t>
            </a:r>
            <a:r>
              <a:rPr lang="el-GR" sz="3600" b="1" dirty="0" smtClean="0">
                <a:solidFill>
                  <a:srgbClr val="04B9D9"/>
                </a:solidFill>
                <a:latin typeface="Quattrocento Sans"/>
                <a:ea typeface="Quattrocento Sans"/>
                <a:cs typeface="Quattrocento Sans"/>
                <a:sym typeface="Quattrocento Sans"/>
              </a:rPr>
              <a:t>Ι</a:t>
            </a:r>
            <a:endParaRPr dirty="0"/>
          </a:p>
        </p:txBody>
      </p:sp>
      <p:sp>
        <p:nvSpPr>
          <p:cNvPr id="158" name="Google Shape;158;p6"/>
          <p:cNvSpPr txBox="1"/>
          <p:nvPr/>
        </p:nvSpPr>
        <p:spPr>
          <a:xfrm>
            <a:off x="1340625" y="3841018"/>
            <a:ext cx="2687039" cy="4860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dirty="0" smtClean="0">
                <a:solidFill>
                  <a:srgbClr val="04B9D9"/>
                </a:solidFill>
                <a:latin typeface="Quattrocento Sans"/>
                <a:ea typeface="Quattrocento Sans"/>
                <a:cs typeface="Quattrocento Sans"/>
                <a:sym typeface="Quattrocento Sans"/>
              </a:rPr>
              <a:t>ΕΠΙΧΕΙΡΗΜΑΤΙΚOΤΗΤΑ</a:t>
            </a:r>
            <a:endParaRPr dirty="0"/>
          </a:p>
        </p:txBody>
      </p:sp>
      <p:sp>
        <p:nvSpPr>
          <p:cNvPr id="159" name="Google Shape;159;p6"/>
          <p:cNvSpPr txBox="1"/>
          <p:nvPr/>
        </p:nvSpPr>
        <p:spPr>
          <a:xfrm>
            <a:off x="4540584" y="3840223"/>
            <a:ext cx="2693869" cy="4860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a:solidFill>
                  <a:srgbClr val="04B9D9"/>
                </a:solidFill>
                <a:latin typeface="Quattrocento Sans"/>
                <a:ea typeface="Quattrocento Sans"/>
                <a:cs typeface="Quattrocento Sans"/>
                <a:sym typeface="Quattrocento Sans"/>
              </a:rPr>
              <a:t>ΗΓΕΣΙΑ</a:t>
            </a:r>
            <a:endParaRPr/>
          </a:p>
        </p:txBody>
      </p:sp>
      <p:sp>
        <p:nvSpPr>
          <p:cNvPr id="160" name="Google Shape;160;p6"/>
          <p:cNvSpPr txBox="1"/>
          <p:nvPr/>
        </p:nvSpPr>
        <p:spPr>
          <a:xfrm>
            <a:off x="1051560" y="4352480"/>
            <a:ext cx="3136392"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err="1">
                <a:solidFill>
                  <a:srgbClr val="04B9D9"/>
                </a:solidFill>
                <a:latin typeface="Quattrocento Sans"/>
                <a:ea typeface="Quattrocento Sans"/>
                <a:cs typeface="Quattrocento Sans"/>
                <a:sym typeface="Quattrocento Sans"/>
              </a:rPr>
              <a:t>Ικ</a:t>
            </a:r>
            <a:r>
              <a:rPr lang="en-GB" sz="1600" dirty="0">
                <a:solidFill>
                  <a:srgbClr val="04B9D9"/>
                </a:solidFill>
                <a:latin typeface="Quattrocento Sans"/>
                <a:ea typeface="Quattrocento Sans"/>
                <a:cs typeface="Quattrocento Sans"/>
                <a:sym typeface="Quattrocento Sans"/>
              </a:rPr>
              <a:t>ανότητα να δράσει βάσει ευκαιριών και ιδεών και να τις μετατρέψει σε αξία για τους άλλους. Η α</a:t>
            </a:r>
            <a:r>
              <a:rPr lang="en-GB" sz="1600" dirty="0" err="1">
                <a:solidFill>
                  <a:srgbClr val="04B9D9"/>
                </a:solidFill>
                <a:latin typeface="Quattrocento Sans"/>
                <a:ea typeface="Quattrocento Sans"/>
                <a:cs typeface="Quattrocento Sans"/>
                <a:sym typeface="Quattrocento Sans"/>
              </a:rPr>
              <a:t>ξί</a:t>
            </a:r>
            <a:r>
              <a:rPr lang="en-GB" sz="1600" dirty="0">
                <a:solidFill>
                  <a:srgbClr val="04B9D9"/>
                </a:solidFill>
                <a:latin typeface="Quattrocento Sans"/>
                <a:ea typeface="Quattrocento Sans"/>
                <a:cs typeface="Quattrocento Sans"/>
                <a:sym typeface="Quattrocento Sans"/>
              </a:rPr>
              <a:t>α που δημιουργείται μπορεί να είναι οικονομική, πολιτιστική ή κοινωνική" (Ευρωπαϊκή Ένωση, 2018)</a:t>
            </a:r>
            <a:endParaRPr sz="1600" dirty="0">
              <a:solidFill>
                <a:srgbClr val="04B9D9"/>
              </a:solidFill>
              <a:latin typeface="Quattrocento Sans"/>
              <a:ea typeface="Quattrocento Sans"/>
              <a:cs typeface="Quattrocento Sans"/>
              <a:sym typeface="Quattrocento Sans"/>
            </a:endParaRPr>
          </a:p>
        </p:txBody>
      </p:sp>
      <p:sp>
        <p:nvSpPr>
          <p:cNvPr id="161" name="Google Shape;161;p6"/>
          <p:cNvSpPr txBox="1"/>
          <p:nvPr/>
        </p:nvSpPr>
        <p:spPr>
          <a:xfrm>
            <a:off x="7969053" y="3840223"/>
            <a:ext cx="2693868" cy="4571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dirty="0" smtClean="0">
                <a:solidFill>
                  <a:srgbClr val="04B9D9"/>
                </a:solidFill>
                <a:latin typeface="Quattrocento Sans"/>
                <a:ea typeface="Quattrocento Sans"/>
                <a:cs typeface="Quattrocento Sans"/>
                <a:sym typeface="Quattrocento Sans"/>
              </a:rPr>
              <a:t>ΕΠΙΧΕΙΡΗΜΑΤΙΚH ΗΓΕΣIΑ </a:t>
            </a:r>
            <a:r>
              <a:rPr lang="en-GB" sz="2000" b="1" dirty="0">
                <a:solidFill>
                  <a:srgbClr val="04B9D9"/>
                </a:solidFill>
                <a:latin typeface="Quattrocento Sans"/>
                <a:ea typeface="Quattrocento Sans"/>
                <a:cs typeface="Quattrocento Sans"/>
                <a:sym typeface="Quattrocento Sans"/>
              </a:rPr>
              <a:t>?</a:t>
            </a:r>
            <a:endParaRPr dirty="0"/>
          </a:p>
        </p:txBody>
      </p:sp>
      <p:sp>
        <p:nvSpPr>
          <p:cNvPr id="162" name="Google Shape;162;p6"/>
          <p:cNvSpPr txBox="1"/>
          <p:nvPr/>
        </p:nvSpPr>
        <p:spPr>
          <a:xfrm>
            <a:off x="4506232" y="4352480"/>
            <a:ext cx="276257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04B9D9"/>
                </a:solidFill>
                <a:latin typeface="Quattrocento Sans"/>
                <a:ea typeface="Quattrocento Sans"/>
                <a:cs typeface="Quattrocento Sans"/>
                <a:sym typeface="Quattrocento Sans"/>
              </a:rPr>
              <a:t>Στρατηγικό όραμα σε συνδυασμό με την ικανότητα να επηρεάζει και να παρακινεί τους άλλους μέσω των συστημάτων, των διαδικασιών και της κουλτούρας ενός οργανισμού (Roomi and Harrison, 2011).</a:t>
            </a:r>
            <a:endParaRPr sz="1600">
              <a:solidFill>
                <a:srgbClr val="04B9D9"/>
              </a:solidFill>
              <a:latin typeface="Quattrocento Sans"/>
              <a:ea typeface="Quattrocento Sans"/>
              <a:cs typeface="Quattrocento Sans"/>
              <a:sym typeface="Quattrocento Sans"/>
            </a:endParaRPr>
          </a:p>
        </p:txBody>
      </p:sp>
      <p:sp>
        <p:nvSpPr>
          <p:cNvPr id="163" name="Google Shape;163;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grpSp>
        <p:nvGrpSpPr>
          <p:cNvPr id="165" name="Google Shape;165;p6"/>
          <p:cNvGrpSpPr/>
          <p:nvPr/>
        </p:nvGrpSpPr>
        <p:grpSpPr>
          <a:xfrm>
            <a:off x="1915441" y="1609314"/>
            <a:ext cx="8137879" cy="2093049"/>
            <a:chOff x="1915441" y="1932871"/>
            <a:chExt cx="8137879" cy="2093049"/>
          </a:xfrm>
        </p:grpSpPr>
        <p:pic>
          <p:nvPicPr>
            <p:cNvPr id="166" name="Google Shape;166;p6"/>
            <p:cNvPicPr preferRelativeResize="0"/>
            <p:nvPr/>
          </p:nvPicPr>
          <p:blipFill rotWithShape="1">
            <a:blip r:embed="rId4">
              <a:alphaModFix/>
            </a:blip>
            <a:srcRect/>
            <a:stretch/>
          </p:blipFill>
          <p:spPr>
            <a:xfrm>
              <a:off x="1915441" y="1942613"/>
              <a:ext cx="1543367" cy="2083307"/>
            </a:xfrm>
            <a:prstGeom prst="rect">
              <a:avLst/>
            </a:prstGeom>
            <a:noFill/>
            <a:ln>
              <a:noFill/>
            </a:ln>
          </p:spPr>
        </p:pic>
        <p:pic>
          <p:nvPicPr>
            <p:cNvPr id="167" name="Google Shape;167;p6"/>
            <p:cNvPicPr preferRelativeResize="0"/>
            <p:nvPr/>
          </p:nvPicPr>
          <p:blipFill rotWithShape="1">
            <a:blip r:embed="rId4">
              <a:alphaModFix/>
            </a:blip>
            <a:srcRect/>
            <a:stretch/>
          </p:blipFill>
          <p:spPr>
            <a:xfrm>
              <a:off x="5115837" y="1932871"/>
              <a:ext cx="1543367" cy="2083307"/>
            </a:xfrm>
            <a:prstGeom prst="rect">
              <a:avLst/>
            </a:prstGeom>
            <a:noFill/>
            <a:ln>
              <a:noFill/>
            </a:ln>
          </p:spPr>
        </p:pic>
        <p:pic>
          <p:nvPicPr>
            <p:cNvPr id="168" name="Google Shape;168;p6"/>
            <p:cNvPicPr preferRelativeResize="0"/>
            <p:nvPr/>
          </p:nvPicPr>
          <p:blipFill rotWithShape="1">
            <a:blip r:embed="rId4">
              <a:alphaModFix/>
            </a:blip>
            <a:srcRect/>
            <a:stretch/>
          </p:blipFill>
          <p:spPr>
            <a:xfrm>
              <a:off x="8509953" y="1932871"/>
              <a:ext cx="1543367" cy="2083307"/>
            </a:xfrm>
            <a:prstGeom prst="rect">
              <a:avLst/>
            </a:prstGeom>
            <a:noFill/>
            <a:ln>
              <a:noFill/>
            </a:ln>
          </p:spPr>
        </p:pic>
        <p:pic>
          <p:nvPicPr>
            <p:cNvPr id="169" name="Google Shape;169;p6"/>
            <p:cNvPicPr preferRelativeResize="0"/>
            <p:nvPr/>
          </p:nvPicPr>
          <p:blipFill rotWithShape="1">
            <a:blip r:embed="rId5">
              <a:alphaModFix/>
            </a:blip>
            <a:srcRect/>
            <a:stretch/>
          </p:blipFill>
          <p:spPr>
            <a:xfrm>
              <a:off x="5496994" y="2600936"/>
              <a:ext cx="781050" cy="781050"/>
            </a:xfrm>
            <a:prstGeom prst="rect">
              <a:avLst/>
            </a:prstGeom>
            <a:noFill/>
            <a:ln>
              <a:noFill/>
            </a:ln>
          </p:spPr>
        </p:pic>
        <p:pic>
          <p:nvPicPr>
            <p:cNvPr id="170" name="Google Shape;170;p6"/>
            <p:cNvPicPr preferRelativeResize="0"/>
            <p:nvPr/>
          </p:nvPicPr>
          <p:blipFill rotWithShape="1">
            <a:blip r:embed="rId6">
              <a:alphaModFix/>
            </a:blip>
            <a:srcRect/>
            <a:stretch/>
          </p:blipFill>
          <p:spPr>
            <a:xfrm>
              <a:off x="2293620" y="2600936"/>
              <a:ext cx="781050" cy="781050"/>
            </a:xfrm>
            <a:prstGeom prst="rect">
              <a:avLst/>
            </a:prstGeom>
            <a:noFill/>
            <a:ln>
              <a:noFill/>
            </a:ln>
          </p:spPr>
        </p:pic>
        <p:pic>
          <p:nvPicPr>
            <p:cNvPr id="171" name="Google Shape;171;p6"/>
            <p:cNvPicPr preferRelativeResize="0"/>
            <p:nvPr/>
          </p:nvPicPr>
          <p:blipFill rotWithShape="1">
            <a:blip r:embed="rId7">
              <a:alphaModFix/>
            </a:blip>
            <a:srcRect/>
            <a:stretch/>
          </p:blipFill>
          <p:spPr>
            <a:xfrm>
              <a:off x="8891110" y="2600936"/>
              <a:ext cx="781050" cy="781050"/>
            </a:xfrm>
            <a:prstGeom prst="rect">
              <a:avLst/>
            </a:prstGeom>
            <a:noFill/>
            <a:ln>
              <a:noFill/>
            </a:ln>
          </p:spPr>
        </p:pic>
      </p:grpSp>
      <p:pic>
        <p:nvPicPr>
          <p:cNvPr id="172" name="Google Shape;172;p6"/>
          <p:cNvPicPr preferRelativeResize="0"/>
          <p:nvPr/>
        </p:nvPicPr>
        <p:blipFill rotWithShape="1">
          <a:blip r:embed="rId8">
            <a:alphaModFix/>
          </a:blip>
          <a:srcRect/>
          <a:stretch/>
        </p:blipFill>
        <p:spPr>
          <a:xfrm>
            <a:off x="11541231" y="108086"/>
            <a:ext cx="495921" cy="49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7"/>
          <p:cNvSpPr txBox="1">
            <a:spLocks noGrp="1"/>
          </p:cNvSpPr>
          <p:nvPr>
            <p:ph type="title"/>
          </p:nvPr>
        </p:nvSpPr>
        <p:spPr>
          <a:xfrm>
            <a:off x="3017850" y="649593"/>
            <a:ext cx="5739338" cy="5259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4B9D9"/>
              </a:buClr>
              <a:buSzPts val="3600"/>
              <a:buFont typeface="Quattrocento Sans"/>
              <a:buNone/>
            </a:pPr>
            <a:r>
              <a:rPr lang="en-GB" sz="3600" b="1" dirty="0" smtClean="0">
                <a:solidFill>
                  <a:srgbClr val="04B9D9"/>
                </a:solidFill>
                <a:latin typeface="Quattrocento Sans"/>
                <a:ea typeface="Quattrocento Sans"/>
                <a:cs typeface="Quattrocento Sans"/>
                <a:sym typeface="Quattrocento Sans"/>
              </a:rPr>
              <a:t>ΟΡΙΣΜ</a:t>
            </a:r>
            <a:r>
              <a:rPr lang="el-GR" sz="3600" b="1" dirty="0" smtClean="0">
                <a:solidFill>
                  <a:srgbClr val="04B9D9"/>
                </a:solidFill>
                <a:latin typeface="Quattrocento Sans"/>
                <a:ea typeface="Quattrocento Sans"/>
                <a:cs typeface="Quattrocento Sans"/>
                <a:sym typeface="Quattrocento Sans"/>
              </a:rPr>
              <a:t>Ε</a:t>
            </a:r>
            <a:r>
              <a:rPr lang="en-GB" sz="3600" b="1" dirty="0" smtClean="0">
                <a:solidFill>
                  <a:srgbClr val="04B9D9"/>
                </a:solidFill>
                <a:latin typeface="Quattrocento Sans"/>
                <a:ea typeface="Quattrocento Sans"/>
                <a:cs typeface="Quattrocento Sans"/>
                <a:sym typeface="Quattrocento Sans"/>
              </a:rPr>
              <a:t>ΝΟΙ ΟΡΙΣΜΟ</a:t>
            </a:r>
            <a:r>
              <a:rPr lang="el-GR" sz="3600" b="1" dirty="0" smtClean="0">
                <a:solidFill>
                  <a:srgbClr val="04B9D9"/>
                </a:solidFill>
                <a:latin typeface="Quattrocento Sans"/>
                <a:ea typeface="Quattrocento Sans"/>
                <a:cs typeface="Quattrocento Sans"/>
                <a:sym typeface="Quattrocento Sans"/>
              </a:rPr>
              <a:t>Ι</a:t>
            </a:r>
            <a:endParaRPr dirty="0"/>
          </a:p>
        </p:txBody>
      </p:sp>
      <p:sp>
        <p:nvSpPr>
          <p:cNvPr id="178" name="Google Shape;178;p7"/>
          <p:cNvSpPr txBox="1"/>
          <p:nvPr/>
        </p:nvSpPr>
        <p:spPr>
          <a:xfrm>
            <a:off x="1340625" y="3841018"/>
            <a:ext cx="2687039" cy="4860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a:solidFill>
                  <a:srgbClr val="04B9D9"/>
                </a:solidFill>
                <a:latin typeface="Quattrocento Sans"/>
                <a:ea typeface="Quattrocento Sans"/>
                <a:cs typeface="Quattrocento Sans"/>
                <a:sym typeface="Quattrocento Sans"/>
              </a:rPr>
              <a:t>ΕΠΙΧΕΙΡΗΜΑΤΙΚΌΤΗΤΑ</a:t>
            </a:r>
            <a:endParaRPr/>
          </a:p>
        </p:txBody>
      </p:sp>
      <p:sp>
        <p:nvSpPr>
          <p:cNvPr id="179" name="Google Shape;179;p7"/>
          <p:cNvSpPr txBox="1"/>
          <p:nvPr/>
        </p:nvSpPr>
        <p:spPr>
          <a:xfrm>
            <a:off x="4540584" y="3840223"/>
            <a:ext cx="2693869" cy="48608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a:solidFill>
                  <a:srgbClr val="04B9D9"/>
                </a:solidFill>
                <a:latin typeface="Quattrocento Sans"/>
                <a:ea typeface="Quattrocento Sans"/>
                <a:cs typeface="Quattrocento Sans"/>
                <a:sym typeface="Quattrocento Sans"/>
              </a:rPr>
              <a:t>ΗΓΕΣΙΑ</a:t>
            </a:r>
            <a:endParaRPr/>
          </a:p>
        </p:txBody>
      </p:sp>
      <p:sp>
        <p:nvSpPr>
          <p:cNvPr id="180" name="Google Shape;180;p7"/>
          <p:cNvSpPr txBox="1"/>
          <p:nvPr/>
        </p:nvSpPr>
        <p:spPr>
          <a:xfrm>
            <a:off x="1014984" y="4352480"/>
            <a:ext cx="3108960"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dirty="0" err="1">
                <a:solidFill>
                  <a:srgbClr val="04B9D9"/>
                </a:solidFill>
                <a:latin typeface="Quattrocento Sans"/>
                <a:ea typeface="Quattrocento Sans"/>
                <a:cs typeface="Quattrocento Sans"/>
                <a:sym typeface="Quattrocento Sans"/>
              </a:rPr>
              <a:t>Ικ</a:t>
            </a:r>
            <a:r>
              <a:rPr lang="en-GB" sz="1600" dirty="0">
                <a:solidFill>
                  <a:srgbClr val="04B9D9"/>
                </a:solidFill>
                <a:latin typeface="Quattrocento Sans"/>
                <a:ea typeface="Quattrocento Sans"/>
                <a:cs typeface="Quattrocento Sans"/>
                <a:sym typeface="Quattrocento Sans"/>
              </a:rPr>
              <a:t>ανότητα να δράσει βάσει ευκαιριών και ιδεών και να τις μετατρέψει σε αξία για τους άλλους. Η α</a:t>
            </a:r>
            <a:r>
              <a:rPr lang="en-GB" sz="1600" dirty="0" err="1">
                <a:solidFill>
                  <a:srgbClr val="04B9D9"/>
                </a:solidFill>
                <a:latin typeface="Quattrocento Sans"/>
                <a:ea typeface="Quattrocento Sans"/>
                <a:cs typeface="Quattrocento Sans"/>
                <a:sym typeface="Quattrocento Sans"/>
              </a:rPr>
              <a:t>ξί</a:t>
            </a:r>
            <a:r>
              <a:rPr lang="en-GB" sz="1600" dirty="0">
                <a:solidFill>
                  <a:srgbClr val="04B9D9"/>
                </a:solidFill>
                <a:latin typeface="Quattrocento Sans"/>
                <a:ea typeface="Quattrocento Sans"/>
                <a:cs typeface="Quattrocento Sans"/>
                <a:sym typeface="Quattrocento Sans"/>
              </a:rPr>
              <a:t>α που δημιουργείται μπορεί να είναι οικονομική, πολιτιστική ή κοινωνική" (Ευρωπαϊκή Ένωση, 2018)</a:t>
            </a:r>
            <a:endParaRPr sz="1600" dirty="0">
              <a:solidFill>
                <a:srgbClr val="04B9D9"/>
              </a:solidFill>
              <a:latin typeface="Quattrocento Sans"/>
              <a:ea typeface="Quattrocento Sans"/>
              <a:cs typeface="Quattrocento Sans"/>
              <a:sym typeface="Quattrocento Sans"/>
            </a:endParaRPr>
          </a:p>
        </p:txBody>
      </p:sp>
      <p:sp>
        <p:nvSpPr>
          <p:cNvPr id="181" name="Google Shape;181;p7"/>
          <p:cNvSpPr txBox="1"/>
          <p:nvPr/>
        </p:nvSpPr>
        <p:spPr>
          <a:xfrm>
            <a:off x="7969053" y="3840223"/>
            <a:ext cx="2693868" cy="45719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4B9D9"/>
              </a:buClr>
              <a:buSzPts val="2000"/>
              <a:buFont typeface="Quattrocento Sans"/>
              <a:buNone/>
            </a:pPr>
            <a:r>
              <a:rPr lang="en-GB" sz="2000" b="1">
                <a:solidFill>
                  <a:srgbClr val="04B9D9"/>
                </a:solidFill>
                <a:latin typeface="Quattrocento Sans"/>
                <a:ea typeface="Quattrocento Sans"/>
                <a:cs typeface="Quattrocento Sans"/>
                <a:sym typeface="Quattrocento Sans"/>
              </a:rPr>
              <a:t>ΕΠΙΧΕΙΡΗΜΑΤΙΚΉ ΗΓΕΣΊΑ </a:t>
            </a:r>
            <a:endParaRPr/>
          </a:p>
        </p:txBody>
      </p:sp>
      <p:sp>
        <p:nvSpPr>
          <p:cNvPr id="182" name="Google Shape;182;p7"/>
          <p:cNvSpPr txBox="1"/>
          <p:nvPr/>
        </p:nvSpPr>
        <p:spPr>
          <a:xfrm>
            <a:off x="4506232" y="4352480"/>
            <a:ext cx="276257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04B9D9"/>
                </a:solidFill>
                <a:latin typeface="Quattrocento Sans"/>
                <a:ea typeface="Quattrocento Sans"/>
                <a:cs typeface="Quattrocento Sans"/>
                <a:sym typeface="Quattrocento Sans"/>
              </a:rPr>
              <a:t>Στρατηγικό όραμα σε συνδυασμό με την ικανότητα να επηρεάζει και να παρακινεί τους άλλους μέσω των συστημάτων, των διαδικασιών και της κουλτούρας ενός οργανισμού (Roomi and Harrison, 2011).</a:t>
            </a:r>
            <a:endParaRPr sz="1600">
              <a:solidFill>
                <a:srgbClr val="04B9D9"/>
              </a:solidFill>
              <a:latin typeface="Quattrocento Sans"/>
              <a:ea typeface="Quattrocento Sans"/>
              <a:cs typeface="Quattrocento Sans"/>
              <a:sym typeface="Quattrocento Sans"/>
            </a:endParaRPr>
          </a:p>
        </p:txBody>
      </p:sp>
      <p:sp>
        <p:nvSpPr>
          <p:cNvPr id="183" name="Google Shape;183;p7"/>
          <p:cNvSpPr txBox="1"/>
          <p:nvPr/>
        </p:nvSpPr>
        <p:spPr>
          <a:xfrm>
            <a:off x="7969053" y="4352480"/>
            <a:ext cx="2762572"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04B9D9"/>
                </a:solidFill>
                <a:latin typeface="Quattrocento Sans"/>
                <a:ea typeface="Quattrocento Sans"/>
                <a:cs typeface="Quattrocento Sans"/>
                <a:sym typeface="Quattrocento Sans"/>
              </a:rPr>
              <a:t>Συγχώνευση αυτών των δύο στοιχείων: ύπαρξη και επικοινωνία του οράματος για την εμπλοκή των ομάδων στον εντοπισμό, την ανάπτυξη και την αξιοποίηση των ευκαιριών για ανταγωνιστικό πλεονέκτημα.</a:t>
            </a:r>
            <a:endParaRPr sz="1600">
              <a:solidFill>
                <a:srgbClr val="04B9D9"/>
              </a:solidFill>
              <a:latin typeface="Quattrocento Sans"/>
              <a:ea typeface="Quattrocento Sans"/>
              <a:cs typeface="Quattrocento Sans"/>
              <a:sym typeface="Quattrocento Sans"/>
            </a:endParaRPr>
          </a:p>
        </p:txBody>
      </p:sp>
      <p:sp>
        <p:nvSpPr>
          <p:cNvPr id="184" name="Google Shape;184;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5" name="Google Shape;185;p7"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grpSp>
        <p:nvGrpSpPr>
          <p:cNvPr id="186" name="Google Shape;186;p7"/>
          <p:cNvGrpSpPr/>
          <p:nvPr/>
        </p:nvGrpSpPr>
        <p:grpSpPr>
          <a:xfrm>
            <a:off x="1915441" y="1609314"/>
            <a:ext cx="8137879" cy="2093049"/>
            <a:chOff x="1915441" y="1932871"/>
            <a:chExt cx="8137879" cy="2093049"/>
          </a:xfrm>
        </p:grpSpPr>
        <p:pic>
          <p:nvPicPr>
            <p:cNvPr id="187" name="Google Shape;187;p7"/>
            <p:cNvPicPr preferRelativeResize="0"/>
            <p:nvPr/>
          </p:nvPicPr>
          <p:blipFill rotWithShape="1">
            <a:blip r:embed="rId4">
              <a:alphaModFix/>
            </a:blip>
            <a:srcRect/>
            <a:stretch/>
          </p:blipFill>
          <p:spPr>
            <a:xfrm>
              <a:off x="1915441" y="1942613"/>
              <a:ext cx="1543367" cy="2083307"/>
            </a:xfrm>
            <a:prstGeom prst="rect">
              <a:avLst/>
            </a:prstGeom>
            <a:noFill/>
            <a:ln>
              <a:noFill/>
            </a:ln>
          </p:spPr>
        </p:pic>
        <p:pic>
          <p:nvPicPr>
            <p:cNvPr id="188" name="Google Shape;188;p7"/>
            <p:cNvPicPr preferRelativeResize="0"/>
            <p:nvPr/>
          </p:nvPicPr>
          <p:blipFill rotWithShape="1">
            <a:blip r:embed="rId4">
              <a:alphaModFix/>
            </a:blip>
            <a:srcRect/>
            <a:stretch/>
          </p:blipFill>
          <p:spPr>
            <a:xfrm>
              <a:off x="5115837" y="1932871"/>
              <a:ext cx="1543367" cy="2083307"/>
            </a:xfrm>
            <a:prstGeom prst="rect">
              <a:avLst/>
            </a:prstGeom>
            <a:noFill/>
            <a:ln>
              <a:noFill/>
            </a:ln>
          </p:spPr>
        </p:pic>
        <p:pic>
          <p:nvPicPr>
            <p:cNvPr id="189" name="Google Shape;189;p7"/>
            <p:cNvPicPr preferRelativeResize="0"/>
            <p:nvPr/>
          </p:nvPicPr>
          <p:blipFill rotWithShape="1">
            <a:blip r:embed="rId4">
              <a:alphaModFix/>
            </a:blip>
            <a:srcRect/>
            <a:stretch/>
          </p:blipFill>
          <p:spPr>
            <a:xfrm>
              <a:off x="8509953" y="1932871"/>
              <a:ext cx="1543367" cy="2083307"/>
            </a:xfrm>
            <a:prstGeom prst="rect">
              <a:avLst/>
            </a:prstGeom>
            <a:noFill/>
            <a:ln>
              <a:noFill/>
            </a:ln>
          </p:spPr>
        </p:pic>
        <p:pic>
          <p:nvPicPr>
            <p:cNvPr id="190" name="Google Shape;190;p7"/>
            <p:cNvPicPr preferRelativeResize="0"/>
            <p:nvPr/>
          </p:nvPicPr>
          <p:blipFill rotWithShape="1">
            <a:blip r:embed="rId5">
              <a:alphaModFix/>
            </a:blip>
            <a:srcRect/>
            <a:stretch/>
          </p:blipFill>
          <p:spPr>
            <a:xfrm>
              <a:off x="5496994" y="2600936"/>
              <a:ext cx="781050" cy="781050"/>
            </a:xfrm>
            <a:prstGeom prst="rect">
              <a:avLst/>
            </a:prstGeom>
            <a:noFill/>
            <a:ln>
              <a:noFill/>
            </a:ln>
          </p:spPr>
        </p:pic>
        <p:pic>
          <p:nvPicPr>
            <p:cNvPr id="191" name="Google Shape;191;p7"/>
            <p:cNvPicPr preferRelativeResize="0"/>
            <p:nvPr/>
          </p:nvPicPr>
          <p:blipFill rotWithShape="1">
            <a:blip r:embed="rId6">
              <a:alphaModFix/>
            </a:blip>
            <a:srcRect/>
            <a:stretch/>
          </p:blipFill>
          <p:spPr>
            <a:xfrm>
              <a:off x="2293620" y="2600936"/>
              <a:ext cx="781050" cy="781050"/>
            </a:xfrm>
            <a:prstGeom prst="rect">
              <a:avLst/>
            </a:prstGeom>
            <a:noFill/>
            <a:ln>
              <a:noFill/>
            </a:ln>
          </p:spPr>
        </p:pic>
        <p:pic>
          <p:nvPicPr>
            <p:cNvPr id="192" name="Google Shape;192;p7"/>
            <p:cNvPicPr preferRelativeResize="0"/>
            <p:nvPr/>
          </p:nvPicPr>
          <p:blipFill rotWithShape="1">
            <a:blip r:embed="rId7">
              <a:alphaModFix/>
            </a:blip>
            <a:srcRect/>
            <a:stretch/>
          </p:blipFill>
          <p:spPr>
            <a:xfrm>
              <a:off x="8891110" y="2600936"/>
              <a:ext cx="781050" cy="781050"/>
            </a:xfrm>
            <a:prstGeom prst="rect">
              <a:avLst/>
            </a:prstGeom>
            <a:noFill/>
            <a:ln>
              <a:noFill/>
            </a:ln>
          </p:spPr>
        </p:pic>
      </p:grpSp>
      <p:pic>
        <p:nvPicPr>
          <p:cNvPr id="193" name="Google Shape;193;p7"/>
          <p:cNvPicPr preferRelativeResize="0"/>
          <p:nvPr/>
        </p:nvPicPr>
        <p:blipFill rotWithShape="1">
          <a:blip r:embed="rId8">
            <a:alphaModFix/>
          </a:blip>
          <a:srcRect/>
          <a:stretch/>
        </p:blipFill>
        <p:spPr>
          <a:xfrm>
            <a:off x="11541231" y="108086"/>
            <a:ext cx="495921" cy="4959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9" name="Google Shape;199;p8"/>
          <p:cNvSpPr txBox="1"/>
          <p:nvPr/>
        </p:nvSpPr>
        <p:spPr>
          <a:xfrm>
            <a:off x="911432" y="501668"/>
            <a:ext cx="4895030" cy="6631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dirty="0" smtClean="0">
                <a:solidFill>
                  <a:srgbClr val="29BB89"/>
                </a:solidFill>
                <a:latin typeface="Quattrocento Sans"/>
                <a:ea typeface="Quattrocento Sans"/>
                <a:cs typeface="Quattrocento Sans"/>
                <a:sym typeface="Quattrocento Sans"/>
              </a:rPr>
              <a:t>ΚΟΙΝΩΝΙΚ</a:t>
            </a:r>
            <a:r>
              <a:rPr lang="el-GR" sz="3600" b="1" i="0" u="none" strike="noStrike" cap="none" dirty="0" smtClean="0">
                <a:solidFill>
                  <a:srgbClr val="29BB89"/>
                </a:solidFill>
                <a:latin typeface="Quattrocento Sans"/>
                <a:ea typeface="Quattrocento Sans"/>
                <a:cs typeface="Quattrocento Sans"/>
                <a:sym typeface="Quattrocento Sans"/>
              </a:rPr>
              <a:t>Η</a:t>
            </a:r>
            <a:r>
              <a:rPr lang="en-GB" sz="3600" b="1" i="0" u="none" strike="noStrike" cap="none" dirty="0" smtClean="0">
                <a:solidFill>
                  <a:srgbClr val="29BB89"/>
                </a:solidFill>
                <a:latin typeface="Quattrocento Sans"/>
                <a:ea typeface="Quattrocento Sans"/>
                <a:cs typeface="Quattrocento Sans"/>
                <a:sym typeface="Quattrocento Sans"/>
              </a:rPr>
              <a:t> ΕΠΙΧΕΙΡΗΜΑΤΙΚ</a:t>
            </a:r>
            <a:r>
              <a:rPr lang="el-GR" sz="3600" b="1" i="0" u="none" strike="noStrike" cap="none" dirty="0" smtClean="0">
                <a:solidFill>
                  <a:srgbClr val="29BB89"/>
                </a:solidFill>
                <a:latin typeface="Quattrocento Sans"/>
                <a:ea typeface="Quattrocento Sans"/>
                <a:cs typeface="Quattrocento Sans"/>
                <a:sym typeface="Quattrocento Sans"/>
              </a:rPr>
              <a:t>Ο</a:t>
            </a:r>
            <a:r>
              <a:rPr lang="en-GB" sz="3600" b="1" i="0" u="none" strike="noStrike" cap="none" dirty="0" smtClean="0">
                <a:solidFill>
                  <a:srgbClr val="29BB89"/>
                </a:solidFill>
                <a:latin typeface="Quattrocento Sans"/>
                <a:ea typeface="Quattrocento Sans"/>
                <a:cs typeface="Quattrocento Sans"/>
                <a:sym typeface="Quattrocento Sans"/>
              </a:rPr>
              <a:t>ΤΗΤΑ </a:t>
            </a:r>
            <a:endParaRPr dirty="0"/>
          </a:p>
        </p:txBody>
      </p:sp>
      <p:pic>
        <p:nvPicPr>
          <p:cNvPr id="200" name="Google Shape;200;p8" title="Gráfico">
            <a:hlinkClick r:id="rId4"/>
          </p:cNvPr>
          <p:cNvPicPr preferRelativeResize="0"/>
          <p:nvPr/>
        </p:nvPicPr>
        <p:blipFill rotWithShape="1">
          <a:blip r:embed="rId5">
            <a:alphaModFix/>
          </a:blip>
          <a:srcRect l="19523" r="19595"/>
          <a:stretch/>
        </p:blipFill>
        <p:spPr>
          <a:xfrm>
            <a:off x="1185096" y="1832346"/>
            <a:ext cx="3503002" cy="3557905"/>
          </a:xfrm>
          <a:prstGeom prst="rect">
            <a:avLst/>
          </a:prstGeom>
          <a:noFill/>
          <a:ln>
            <a:noFill/>
          </a:ln>
        </p:spPr>
      </p:pic>
      <p:sp>
        <p:nvSpPr>
          <p:cNvPr id="201" name="Google Shape;201;p8"/>
          <p:cNvSpPr txBox="1"/>
          <p:nvPr/>
        </p:nvSpPr>
        <p:spPr>
          <a:xfrm>
            <a:off x="5871998" y="5501045"/>
            <a:ext cx="516481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dirty="0" smtClean="0">
                <a:solidFill>
                  <a:srgbClr val="29BB89"/>
                </a:solidFill>
                <a:latin typeface="Quattrocento Sans"/>
                <a:ea typeface="Quattrocento Sans"/>
                <a:cs typeface="Quattrocento Sans"/>
                <a:sym typeface="Quattrocento Sans"/>
              </a:rPr>
              <a:t>ΕΥΘΥΓΡΑΜΜ</a:t>
            </a:r>
            <a:r>
              <a:rPr lang="el-GR" sz="1600" b="1" i="0" u="none" strike="noStrike" cap="none" dirty="0" smtClean="0">
                <a:solidFill>
                  <a:srgbClr val="29BB89"/>
                </a:solidFill>
                <a:latin typeface="Quattrocento Sans"/>
                <a:ea typeface="Quattrocento Sans"/>
                <a:cs typeface="Quattrocento Sans"/>
                <a:sym typeface="Quattrocento Sans"/>
              </a:rPr>
              <a:t>Ι</a:t>
            </a:r>
            <a:r>
              <a:rPr lang="en-GB" sz="1600" b="1" i="0" u="none" strike="noStrike" cap="none" dirty="0" smtClean="0">
                <a:solidFill>
                  <a:srgbClr val="29BB89"/>
                </a:solidFill>
                <a:latin typeface="Quattrocento Sans"/>
                <a:ea typeface="Quattrocento Sans"/>
                <a:cs typeface="Quattrocento Sans"/>
                <a:sym typeface="Quattrocento Sans"/>
              </a:rPr>
              <a:t>ΖΕΤΑΙ </a:t>
            </a:r>
            <a:r>
              <a:rPr lang="en-GB" sz="1600" b="1" i="0" u="none" strike="noStrike" cap="none" dirty="0">
                <a:solidFill>
                  <a:srgbClr val="29BB89"/>
                </a:solidFill>
                <a:latin typeface="Quattrocento Sans"/>
                <a:ea typeface="Quattrocento Sans"/>
                <a:cs typeface="Quattrocento Sans"/>
                <a:sym typeface="Quattrocento Sans"/>
              </a:rPr>
              <a:t>ΜΕ ΤΗΝ </a:t>
            </a:r>
            <a:r>
              <a:rPr lang="en-GB" sz="1600" b="1" i="0" u="none" strike="noStrike" cap="none" dirty="0" smtClean="0">
                <a:solidFill>
                  <a:srgbClr val="29BB89"/>
                </a:solidFill>
                <a:latin typeface="Quattrocento Sans"/>
                <a:ea typeface="Quattrocento Sans"/>
                <a:cs typeface="Quattrocento Sans"/>
                <a:sym typeface="Quattrocento Sans"/>
              </a:rPr>
              <a:t>ΑΥΞΑΝ</a:t>
            </a:r>
            <a:r>
              <a:rPr lang="el-GR" sz="1600" b="1" i="0" u="none" strike="noStrike" cap="none" dirty="0" smtClean="0">
                <a:solidFill>
                  <a:srgbClr val="29BB89"/>
                </a:solidFill>
                <a:latin typeface="Quattrocento Sans"/>
                <a:ea typeface="Quattrocento Sans"/>
                <a:cs typeface="Quattrocento Sans"/>
                <a:sym typeface="Quattrocento Sans"/>
              </a:rPr>
              <a:t>Ο</a:t>
            </a:r>
            <a:r>
              <a:rPr lang="en-GB" sz="1600" b="1" i="0" u="none" strike="noStrike" cap="none" dirty="0" smtClean="0">
                <a:solidFill>
                  <a:srgbClr val="29BB89"/>
                </a:solidFill>
                <a:latin typeface="Quattrocento Sans"/>
                <a:ea typeface="Quattrocento Sans"/>
                <a:cs typeface="Quattrocento Sans"/>
                <a:sym typeface="Quattrocento Sans"/>
              </a:rPr>
              <a:t>ΜΕΝΗ </a:t>
            </a:r>
            <a:r>
              <a:rPr lang="en-GB" sz="1600" b="1" i="0" u="none" strike="noStrike" cap="none" dirty="0">
                <a:solidFill>
                  <a:srgbClr val="29BB89"/>
                </a:solidFill>
                <a:latin typeface="Quattrocento Sans"/>
                <a:ea typeface="Quattrocento Sans"/>
                <a:cs typeface="Quattrocento Sans"/>
                <a:sym typeface="Quattrocento Sans"/>
              </a:rPr>
              <a:t>ΤΆΣΗ ΤΩΝ ΝΈΩΝ </a:t>
            </a:r>
            <a:endParaRPr dirty="0"/>
          </a:p>
        </p:txBody>
      </p:sp>
      <p:sp>
        <p:nvSpPr>
          <p:cNvPr id="202" name="Google Shape;202;p8"/>
          <p:cNvSpPr txBox="1"/>
          <p:nvPr/>
        </p:nvSpPr>
        <p:spPr>
          <a:xfrm>
            <a:off x="5871999" y="5868984"/>
            <a:ext cx="6437232" cy="7110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lt1"/>
                </a:solidFill>
                <a:latin typeface="Quattrocento Sans"/>
                <a:ea typeface="Quattrocento Sans"/>
                <a:cs typeface="Quattrocento Sans"/>
                <a:sym typeface="Quattrocento Sans"/>
              </a:rPr>
              <a:t>να αποκτήσουν μεγαλύτερη κοινωνική και περιβαλλοντική συνείδηση</a:t>
            </a:r>
            <a:endParaRPr/>
          </a:p>
        </p:txBody>
      </p:sp>
      <p:sp>
        <p:nvSpPr>
          <p:cNvPr id="203" name="Google Shape;203;p8"/>
          <p:cNvSpPr txBox="1"/>
          <p:nvPr/>
        </p:nvSpPr>
        <p:spPr>
          <a:xfrm>
            <a:off x="5873193" y="1774262"/>
            <a:ext cx="1765200" cy="34321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a:solidFill>
                  <a:srgbClr val="29BB89"/>
                </a:solidFill>
                <a:latin typeface="Quattrocento Sans"/>
                <a:ea typeface="Quattrocento Sans"/>
                <a:cs typeface="Quattrocento Sans"/>
                <a:sym typeface="Quattrocento Sans"/>
              </a:rPr>
              <a:t>ΟΡΙΣΜΟΣ</a:t>
            </a:r>
            <a:endParaRPr sz="1600" b="1" i="0" u="none" strike="noStrike" cap="none">
              <a:solidFill>
                <a:srgbClr val="29BB89"/>
              </a:solidFill>
              <a:latin typeface="Quattrocento Sans"/>
              <a:ea typeface="Quattrocento Sans"/>
              <a:cs typeface="Quattrocento Sans"/>
              <a:sym typeface="Quattrocento Sans"/>
            </a:endParaRPr>
          </a:p>
        </p:txBody>
      </p:sp>
      <p:sp>
        <p:nvSpPr>
          <p:cNvPr id="204" name="Google Shape;204;p8"/>
          <p:cNvSpPr txBox="1"/>
          <p:nvPr/>
        </p:nvSpPr>
        <p:spPr>
          <a:xfrm>
            <a:off x="5873192" y="1984965"/>
            <a:ext cx="5483656" cy="71103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1100"/>
              <a:buFont typeface="Arial"/>
              <a:buNone/>
            </a:pPr>
            <a:r>
              <a:rPr lang="en-GB" sz="1400" b="0" i="0" u="none" strike="noStrike" cap="none" dirty="0">
                <a:solidFill>
                  <a:schemeClr val="lt1"/>
                </a:solidFill>
                <a:latin typeface="Quattrocento Sans"/>
                <a:ea typeface="Quattrocento Sans"/>
                <a:cs typeface="Quattrocento Sans"/>
                <a:sym typeface="Quattrocento Sans"/>
              </a:rPr>
              <a:t>Η </a:t>
            </a:r>
            <a:r>
              <a:rPr lang="en-GB" sz="1400" b="0" i="0" u="none" strike="noStrike" cap="none" dirty="0" err="1">
                <a:solidFill>
                  <a:schemeClr val="lt1"/>
                </a:solidFill>
                <a:latin typeface="Quattrocento Sans"/>
                <a:ea typeface="Quattrocento Sans"/>
                <a:cs typeface="Quattrocento Sans"/>
                <a:sym typeface="Quattrocento Sans"/>
              </a:rPr>
              <a:t>κοινωνική</a:t>
            </a:r>
            <a:r>
              <a:rPr lang="en-GB" sz="1400" b="0" i="0" u="none" strike="noStrike" cap="none" dirty="0">
                <a:solidFill>
                  <a:schemeClr val="lt1"/>
                </a:solidFill>
                <a:latin typeface="Quattrocento Sans"/>
                <a:ea typeface="Quattrocento Sans"/>
                <a:cs typeface="Quattrocento Sans"/>
                <a:sym typeface="Quattrocento Sans"/>
              </a:rPr>
              <a:t> επ</a:t>
            </a:r>
            <a:r>
              <a:rPr lang="en-GB" sz="1400" b="0" i="0" u="none" strike="noStrike" cap="none" dirty="0" err="1">
                <a:solidFill>
                  <a:schemeClr val="lt1"/>
                </a:solidFill>
                <a:latin typeface="Quattrocento Sans"/>
                <a:ea typeface="Quattrocento Sans"/>
                <a:cs typeface="Quattrocento Sans"/>
                <a:sym typeface="Quattrocento Sans"/>
              </a:rPr>
              <a:t>ιχειρημ</a:t>
            </a:r>
            <a:r>
              <a:rPr lang="en-GB" sz="1400" b="0" i="0" u="none" strike="noStrike" cap="none" dirty="0">
                <a:solidFill>
                  <a:schemeClr val="lt1"/>
                </a:solidFill>
                <a:latin typeface="Quattrocento Sans"/>
                <a:ea typeface="Quattrocento Sans"/>
                <a:cs typeface="Quattrocento Sans"/>
                <a:sym typeface="Quattrocento Sans"/>
              </a:rPr>
              <a:t>ατικότητα είναι μια διαδικασία δημιουργίας ή μετασχηματισμού οργανισμών για την προώθηση λύσεων σε κοινωνικά προβλήματα, όπως η φτώχεια, η ασθένεια, ο αναλφαβητισμός, η καταστροφή του περιβάλλοντος, η παραβίαση των ανθρωπίνων δικαιωμάτων και η διαφθορά, ώστε να βελτιωθεί η ζωή ενός μεγάλου αριθμού ανθρώπων (Borstein and Davies, 2010).</a:t>
            </a:r>
            <a:endParaRPr sz="1400" b="0" i="0" u="none" strike="noStrike" cap="none" dirty="0">
              <a:solidFill>
                <a:schemeClr val="lt1"/>
              </a:solidFill>
              <a:latin typeface="Arial"/>
              <a:ea typeface="Arial"/>
              <a:cs typeface="Arial"/>
              <a:sym typeface="Arial"/>
            </a:endParaRPr>
          </a:p>
        </p:txBody>
      </p:sp>
      <p:sp>
        <p:nvSpPr>
          <p:cNvPr id="205" name="Google Shape;205;p8"/>
          <p:cNvSpPr txBox="1"/>
          <p:nvPr/>
        </p:nvSpPr>
        <p:spPr>
          <a:xfrm>
            <a:off x="5871999" y="3411128"/>
            <a:ext cx="5669232"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dirty="0">
                <a:solidFill>
                  <a:srgbClr val="29BB89"/>
                </a:solidFill>
                <a:latin typeface="Quattrocento Sans"/>
                <a:ea typeface="Quattrocento Sans"/>
                <a:cs typeface="Quattrocento Sans"/>
                <a:sym typeface="Quattrocento Sans"/>
              </a:rPr>
              <a:t>ΟΙ </a:t>
            </a:r>
            <a:r>
              <a:rPr lang="en-GB" sz="1600" b="1" i="0" u="none" strike="noStrike" cap="none" dirty="0" smtClean="0">
                <a:solidFill>
                  <a:srgbClr val="29BB89"/>
                </a:solidFill>
                <a:latin typeface="Quattrocento Sans"/>
                <a:ea typeface="Quattrocento Sans"/>
                <a:cs typeface="Quattrocento Sans"/>
                <a:sym typeface="Quattrocento Sans"/>
              </a:rPr>
              <a:t>ΚΟΙΝΩΝΙΚΟ</a:t>
            </a:r>
            <a:r>
              <a:rPr lang="el-GR" sz="1600" b="1" i="0" u="none" strike="noStrike" cap="none" dirty="0" smtClean="0">
                <a:solidFill>
                  <a:srgbClr val="29BB89"/>
                </a:solidFill>
                <a:latin typeface="Quattrocento Sans"/>
                <a:ea typeface="Quattrocento Sans"/>
                <a:cs typeface="Quattrocento Sans"/>
                <a:sym typeface="Quattrocento Sans"/>
              </a:rPr>
              <a:t>Ι</a:t>
            </a:r>
            <a:r>
              <a:rPr lang="en-GB" sz="1600" b="1" i="0" u="none" strike="noStrike" cap="none" dirty="0" smtClean="0">
                <a:solidFill>
                  <a:srgbClr val="29BB89"/>
                </a:solidFill>
                <a:latin typeface="Quattrocento Sans"/>
                <a:ea typeface="Quattrocento Sans"/>
                <a:cs typeface="Quattrocento Sans"/>
                <a:sym typeface="Quattrocento Sans"/>
              </a:rPr>
              <a:t> </a:t>
            </a:r>
            <a:r>
              <a:rPr lang="en-GB" sz="1600" b="1" i="0" u="none" strike="noStrike" cap="none" dirty="0">
                <a:solidFill>
                  <a:srgbClr val="29BB89"/>
                </a:solidFill>
                <a:latin typeface="Quattrocento Sans"/>
                <a:ea typeface="Quattrocento Sans"/>
                <a:cs typeface="Quattrocento Sans"/>
                <a:sym typeface="Quattrocento Sans"/>
              </a:rPr>
              <a:t>ΕΠΙΧΕΙΡΗΜΑΤΊΕΣ </a:t>
            </a:r>
            <a:r>
              <a:rPr lang="en-GB" sz="1600" b="1" i="0" u="none" strike="noStrike" cap="none" dirty="0" smtClean="0">
                <a:solidFill>
                  <a:srgbClr val="29BB89"/>
                </a:solidFill>
                <a:latin typeface="Quattrocento Sans"/>
                <a:ea typeface="Quattrocento Sans"/>
                <a:cs typeface="Quattrocento Sans"/>
                <a:sym typeface="Quattrocento Sans"/>
              </a:rPr>
              <a:t>ΔΗΜΙΟΥΡΓΟ</a:t>
            </a:r>
            <a:r>
              <a:rPr lang="el-GR" sz="1600" b="1" i="0" u="none" strike="noStrike" cap="none" dirty="0" smtClean="0">
                <a:solidFill>
                  <a:srgbClr val="29BB89"/>
                </a:solidFill>
                <a:latin typeface="Quattrocento Sans"/>
                <a:ea typeface="Quattrocento Sans"/>
                <a:cs typeface="Quattrocento Sans"/>
                <a:sym typeface="Quattrocento Sans"/>
              </a:rPr>
              <a:t>Υ</a:t>
            </a:r>
            <a:r>
              <a:rPr lang="en-GB" sz="1600" b="1" i="0" u="none" strike="noStrike" cap="none" dirty="0" smtClean="0">
                <a:solidFill>
                  <a:srgbClr val="29BB89"/>
                </a:solidFill>
                <a:latin typeface="Quattrocento Sans"/>
                <a:ea typeface="Quattrocento Sans"/>
                <a:cs typeface="Quattrocento Sans"/>
                <a:sym typeface="Quattrocento Sans"/>
              </a:rPr>
              <a:t>Ν ΔΗΜ</a:t>
            </a:r>
            <a:r>
              <a:rPr lang="el-GR" sz="1600" b="1" i="0" u="none" strike="noStrike" cap="none" dirty="0" smtClean="0">
                <a:solidFill>
                  <a:srgbClr val="29BB89"/>
                </a:solidFill>
                <a:latin typeface="Quattrocento Sans"/>
                <a:ea typeface="Quattrocento Sans"/>
                <a:cs typeface="Quattrocento Sans"/>
                <a:sym typeface="Quattrocento Sans"/>
              </a:rPr>
              <a:t>Ο</a:t>
            </a:r>
            <a:r>
              <a:rPr lang="en-GB" sz="1600" b="1" i="0" u="none" strike="noStrike" cap="none" dirty="0" smtClean="0">
                <a:solidFill>
                  <a:srgbClr val="29BB89"/>
                </a:solidFill>
                <a:latin typeface="Quattrocento Sans"/>
                <a:ea typeface="Quattrocento Sans"/>
                <a:cs typeface="Quattrocento Sans"/>
                <a:sym typeface="Quattrocento Sans"/>
              </a:rPr>
              <a:t>ΣΙΑ ΑΞ</a:t>
            </a:r>
            <a:r>
              <a:rPr lang="el-GR" sz="1600" b="1" i="0" u="none" strike="noStrike" cap="none" dirty="0" smtClean="0">
                <a:solidFill>
                  <a:srgbClr val="29BB89"/>
                </a:solidFill>
                <a:latin typeface="Quattrocento Sans"/>
                <a:ea typeface="Quattrocento Sans"/>
                <a:cs typeface="Quattrocento Sans"/>
                <a:sym typeface="Quattrocento Sans"/>
              </a:rPr>
              <a:t>Ι</a:t>
            </a:r>
            <a:r>
              <a:rPr lang="en-GB" sz="1600" b="1" i="0" u="none" strike="noStrike" cap="none" dirty="0" smtClean="0">
                <a:solidFill>
                  <a:srgbClr val="29BB89"/>
                </a:solidFill>
                <a:latin typeface="Quattrocento Sans"/>
                <a:ea typeface="Quattrocento Sans"/>
                <a:cs typeface="Quattrocento Sans"/>
                <a:sym typeface="Quattrocento Sans"/>
              </a:rPr>
              <a:t>Α</a:t>
            </a:r>
            <a:endParaRPr dirty="0"/>
          </a:p>
        </p:txBody>
      </p:sp>
      <p:sp>
        <p:nvSpPr>
          <p:cNvPr id="206" name="Google Shape;206;p8"/>
          <p:cNvSpPr txBox="1"/>
          <p:nvPr/>
        </p:nvSpPr>
        <p:spPr>
          <a:xfrm>
            <a:off x="5873191" y="3721425"/>
            <a:ext cx="5401361" cy="7110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dirty="0">
                <a:solidFill>
                  <a:schemeClr val="lt1"/>
                </a:solidFill>
                <a:latin typeface="Quattrocento Sans"/>
                <a:ea typeface="Quattrocento Sans"/>
                <a:cs typeface="Quattrocento Sans"/>
                <a:sym typeface="Quattrocento Sans"/>
              </a:rPr>
              <a:t>να επ</a:t>
            </a:r>
            <a:r>
              <a:rPr lang="en-GB" sz="1400" b="0" i="0" u="none" strike="noStrike" cap="none" dirty="0" err="1">
                <a:solidFill>
                  <a:schemeClr val="lt1"/>
                </a:solidFill>
                <a:latin typeface="Quattrocento Sans"/>
                <a:ea typeface="Quattrocento Sans"/>
                <a:cs typeface="Quattrocento Sans"/>
                <a:sym typeface="Quattrocento Sans"/>
              </a:rPr>
              <a:t>ιδιώκουν</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νέες</a:t>
            </a:r>
            <a:r>
              <a:rPr lang="en-GB" sz="1400" b="0" i="0" u="none" strike="noStrike" cap="none" dirty="0">
                <a:solidFill>
                  <a:schemeClr val="lt1"/>
                </a:solidFill>
                <a:latin typeface="Quattrocento Sans"/>
                <a:ea typeface="Quattrocento Sans"/>
                <a:cs typeface="Quattrocento Sans"/>
                <a:sym typeface="Quattrocento Sans"/>
              </a:rPr>
              <a:t> </a:t>
            </a:r>
            <a:r>
              <a:rPr lang="en-GB" sz="1400" b="0" i="0" u="none" strike="noStrike" cap="none" dirty="0" err="1">
                <a:solidFill>
                  <a:schemeClr val="lt1"/>
                </a:solidFill>
                <a:latin typeface="Quattrocento Sans"/>
                <a:ea typeface="Quattrocento Sans"/>
                <a:cs typeface="Quattrocento Sans"/>
                <a:sym typeface="Quattrocento Sans"/>
              </a:rPr>
              <a:t>ευκ</a:t>
            </a:r>
            <a:r>
              <a:rPr lang="en-GB" sz="1400" b="0" i="0" u="none" strike="noStrike" cap="none" dirty="0">
                <a:solidFill>
                  <a:schemeClr val="lt1"/>
                </a:solidFill>
                <a:latin typeface="Quattrocento Sans"/>
                <a:ea typeface="Quattrocento Sans"/>
                <a:cs typeface="Quattrocento Sans"/>
                <a:sym typeface="Quattrocento Sans"/>
              </a:rPr>
              <a:t>αιρίες, να καινοτομούν και να προσαρμόζονται, να ενεργούν με τόλμη, να επηρεάζουν πόρους που δεν ελέγχουν και να επιδεικνύουν έντονο αίσθημα υπευθυνότητας.</a:t>
            </a:r>
            <a:endParaRPr sz="1400" b="0" i="0" u="none" strike="noStrike" cap="none" dirty="0">
              <a:solidFill>
                <a:schemeClr val="lt1"/>
              </a:solidFill>
              <a:latin typeface="Quattrocento Sans"/>
              <a:ea typeface="Quattrocento Sans"/>
              <a:cs typeface="Quattrocento Sans"/>
              <a:sym typeface="Quattrocento Sans"/>
            </a:endParaRPr>
          </a:p>
        </p:txBody>
      </p:sp>
      <p:sp>
        <p:nvSpPr>
          <p:cNvPr id="207" name="Google Shape;207;p8"/>
          <p:cNvSpPr txBox="1"/>
          <p:nvPr/>
        </p:nvSpPr>
        <p:spPr>
          <a:xfrm>
            <a:off x="5873191" y="4587050"/>
            <a:ext cx="5045609"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r>
              <a:rPr lang="en-GB" sz="1600" b="1" i="0" u="none" strike="noStrike" cap="none" dirty="0" smtClean="0">
                <a:solidFill>
                  <a:srgbClr val="29BB89"/>
                </a:solidFill>
                <a:latin typeface="Quattrocento Sans"/>
                <a:ea typeface="Quattrocento Sans"/>
                <a:cs typeface="Quattrocento Sans"/>
                <a:sym typeface="Quattrocento Sans"/>
              </a:rPr>
              <a:t>ΜΠΟΡΕ</a:t>
            </a:r>
            <a:r>
              <a:rPr lang="el-GR" sz="1600" b="1" i="0" u="none" strike="noStrike" cap="none" dirty="0" smtClean="0">
                <a:solidFill>
                  <a:srgbClr val="29BB89"/>
                </a:solidFill>
                <a:latin typeface="Quattrocento Sans"/>
                <a:ea typeface="Quattrocento Sans"/>
                <a:cs typeface="Quattrocento Sans"/>
                <a:sym typeface="Quattrocento Sans"/>
              </a:rPr>
              <a:t>Ι</a:t>
            </a:r>
            <a:r>
              <a:rPr lang="en-GB" sz="1600" b="1" i="0" u="none" strike="noStrike" cap="none" dirty="0" smtClean="0">
                <a:solidFill>
                  <a:srgbClr val="29BB89"/>
                </a:solidFill>
                <a:latin typeface="Quattrocento Sans"/>
                <a:ea typeface="Quattrocento Sans"/>
                <a:cs typeface="Quattrocento Sans"/>
                <a:sym typeface="Quattrocento Sans"/>
              </a:rPr>
              <a:t> </a:t>
            </a:r>
            <a:r>
              <a:rPr lang="en-GB" sz="1600" b="1" i="0" u="none" strike="noStrike" cap="none" dirty="0">
                <a:solidFill>
                  <a:srgbClr val="29BB89"/>
                </a:solidFill>
                <a:latin typeface="Quattrocento Sans"/>
                <a:ea typeface="Quattrocento Sans"/>
                <a:cs typeface="Quattrocento Sans"/>
                <a:sym typeface="Quattrocento Sans"/>
              </a:rPr>
              <a:t>ΝΑ </a:t>
            </a:r>
            <a:r>
              <a:rPr lang="en-GB" sz="1600" b="1" i="0" u="none" strike="noStrike" cap="none" dirty="0" smtClean="0">
                <a:solidFill>
                  <a:srgbClr val="29BB89"/>
                </a:solidFill>
                <a:latin typeface="Quattrocento Sans"/>
                <a:ea typeface="Quattrocento Sans"/>
                <a:cs typeface="Quattrocento Sans"/>
                <a:sym typeface="Quattrocento Sans"/>
              </a:rPr>
              <a:t>ΜΕΙ</a:t>
            </a:r>
            <a:r>
              <a:rPr lang="el-GR" sz="1600" b="1" dirty="0">
                <a:solidFill>
                  <a:srgbClr val="29BB89"/>
                </a:solidFill>
                <a:latin typeface="Quattrocento Sans"/>
                <a:ea typeface="Quattrocento Sans"/>
                <a:cs typeface="Quattrocento Sans"/>
                <a:sym typeface="Quattrocento Sans"/>
              </a:rPr>
              <a:t>Ω</a:t>
            </a:r>
            <a:r>
              <a:rPr lang="en-GB" sz="1600" b="1" i="0" u="none" strike="noStrike" cap="none" dirty="0" smtClean="0">
                <a:solidFill>
                  <a:srgbClr val="29BB89"/>
                </a:solidFill>
                <a:latin typeface="Quattrocento Sans"/>
                <a:ea typeface="Quattrocento Sans"/>
                <a:cs typeface="Quattrocento Sans"/>
                <a:sym typeface="Quattrocento Sans"/>
              </a:rPr>
              <a:t>ΣΕΙ </a:t>
            </a:r>
            <a:r>
              <a:rPr lang="en-GB" sz="1600" b="1" i="0" u="none" strike="noStrike" cap="none" dirty="0">
                <a:solidFill>
                  <a:srgbClr val="29BB89"/>
                </a:solidFill>
                <a:latin typeface="Quattrocento Sans"/>
                <a:ea typeface="Quattrocento Sans"/>
                <a:cs typeface="Quattrocento Sans"/>
                <a:sym typeface="Quattrocento Sans"/>
              </a:rPr>
              <a:t>ΟΡΙΣΜΈΝΕΣ ΑΠΌ ΤΙΣ </a:t>
            </a:r>
            <a:r>
              <a:rPr lang="en-GB" sz="1600" b="1" i="0" u="none" strike="noStrike" cap="none" dirty="0" smtClean="0">
                <a:solidFill>
                  <a:srgbClr val="29BB89"/>
                </a:solidFill>
                <a:latin typeface="Quattrocento Sans"/>
                <a:ea typeface="Quattrocento Sans"/>
                <a:cs typeface="Quattrocento Sans"/>
                <a:sym typeface="Quattrocento Sans"/>
              </a:rPr>
              <a:t>ΠΡΟΚΛ</a:t>
            </a:r>
            <a:r>
              <a:rPr lang="el-GR" sz="1600" b="1" i="0" u="none" strike="noStrike" cap="none" dirty="0" smtClean="0">
                <a:solidFill>
                  <a:srgbClr val="29BB89"/>
                </a:solidFill>
                <a:latin typeface="Quattrocento Sans"/>
                <a:ea typeface="Quattrocento Sans"/>
                <a:cs typeface="Quattrocento Sans"/>
                <a:sym typeface="Quattrocento Sans"/>
              </a:rPr>
              <a:t>Η</a:t>
            </a:r>
            <a:r>
              <a:rPr lang="en-GB" sz="1600" b="1" i="0" u="none" strike="noStrike" cap="none" dirty="0" smtClean="0">
                <a:solidFill>
                  <a:srgbClr val="29BB89"/>
                </a:solidFill>
                <a:latin typeface="Quattrocento Sans"/>
                <a:ea typeface="Quattrocento Sans"/>
                <a:cs typeface="Quattrocento Sans"/>
                <a:sym typeface="Quattrocento Sans"/>
              </a:rPr>
              <a:t>ΣΕΙΣ</a:t>
            </a:r>
            <a:endParaRPr dirty="0"/>
          </a:p>
        </p:txBody>
      </p:sp>
      <p:sp>
        <p:nvSpPr>
          <p:cNvPr id="208" name="Google Shape;208;p8"/>
          <p:cNvSpPr txBox="1"/>
          <p:nvPr/>
        </p:nvSpPr>
        <p:spPr>
          <a:xfrm>
            <a:off x="5873192" y="4860889"/>
            <a:ext cx="5310623" cy="4173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400"/>
              <a:buFont typeface="Abel"/>
              <a:buNone/>
            </a:pPr>
            <a:r>
              <a:rPr lang="en-GB" sz="1400" b="0" i="0" u="none" strike="noStrike" cap="none">
                <a:solidFill>
                  <a:schemeClr val="lt1"/>
                </a:solidFill>
                <a:latin typeface="Quattrocento Sans"/>
                <a:ea typeface="Quattrocento Sans"/>
                <a:cs typeface="Quattrocento Sans"/>
                <a:sym typeface="Quattrocento Sans"/>
              </a:rPr>
              <a:t>που συνδέονται με τις συμβατικές μορφές επιχειρήσεων</a:t>
            </a:r>
            <a:endParaRPr/>
          </a:p>
        </p:txBody>
      </p:sp>
      <p:sp>
        <p:nvSpPr>
          <p:cNvPr id="209" name="Google Shape;209;p8"/>
          <p:cNvSpPr txBox="1"/>
          <p:nvPr/>
        </p:nvSpPr>
        <p:spPr>
          <a:xfrm>
            <a:off x="1370968" y="5494237"/>
            <a:ext cx="3795392" cy="5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err="1">
                <a:solidFill>
                  <a:schemeClr val="lt1"/>
                </a:solidFill>
                <a:latin typeface="Arial"/>
                <a:ea typeface="Arial"/>
                <a:cs typeface="Arial"/>
                <a:sym typeface="Arial"/>
              </a:rPr>
              <a:t>Γι</a:t>
            </a:r>
            <a:r>
              <a:rPr lang="en-GB" sz="1000" b="0" i="0" u="none" strike="noStrike" cap="none" dirty="0">
                <a:solidFill>
                  <a:schemeClr val="lt1"/>
                </a:solidFill>
                <a:latin typeface="Arial"/>
                <a:ea typeface="Arial"/>
                <a:cs typeface="Arial"/>
                <a:sym typeface="Arial"/>
              </a:rPr>
              <a:t>α να τροποποιήσετε αυτό το γράφημα, κάντε κλικ σε αυτό, ακολουθήστε το σύνδεσμο, αλλάξτε τα δεδομένα και επικολλήστε το γράφημα που προκύπτει εδώ</a:t>
            </a:r>
            <a:endParaRPr sz="1000" b="0" i="0" u="none" strike="noStrike" cap="none" dirty="0">
              <a:solidFill>
                <a:schemeClr val="lt1"/>
              </a:solidFill>
              <a:latin typeface="Arial"/>
              <a:ea typeface="Arial"/>
              <a:cs typeface="Arial"/>
              <a:sym typeface="Arial"/>
            </a:endParaRPr>
          </a:p>
        </p:txBody>
      </p:sp>
      <p:sp>
        <p:nvSpPr>
          <p:cNvPr id="210" name="Google Shape;210;p8"/>
          <p:cNvSpPr/>
          <p:nvPr/>
        </p:nvSpPr>
        <p:spPr>
          <a:xfrm>
            <a:off x="5621362" y="1822908"/>
            <a:ext cx="185100" cy="185100"/>
          </a:xfrm>
          <a:prstGeom prst="ellipse">
            <a:avLst/>
          </a:prstGeom>
          <a:solidFill>
            <a:schemeClr val="accent1"/>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8"/>
          <p:cNvSpPr/>
          <p:nvPr/>
        </p:nvSpPr>
        <p:spPr>
          <a:xfrm>
            <a:off x="5621362" y="3518749"/>
            <a:ext cx="185100" cy="185100"/>
          </a:xfrm>
          <a:prstGeom prst="ellipse">
            <a:avLst/>
          </a:prstGeom>
          <a:solidFill>
            <a:srgbClr val="DC67F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8"/>
          <p:cNvSpPr/>
          <p:nvPr/>
        </p:nvSpPr>
        <p:spPr>
          <a:xfrm>
            <a:off x="5621362" y="4702964"/>
            <a:ext cx="185100" cy="185100"/>
          </a:xfrm>
          <a:prstGeom prst="ellipse">
            <a:avLst/>
          </a:prstGeom>
          <a:solidFill>
            <a:srgbClr val="80E0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8"/>
          <p:cNvSpPr/>
          <p:nvPr/>
        </p:nvSpPr>
        <p:spPr>
          <a:xfrm>
            <a:off x="5637134" y="5391763"/>
            <a:ext cx="185100" cy="185100"/>
          </a:xfrm>
          <a:prstGeom prst="ellipse">
            <a:avLst/>
          </a:prstGeom>
          <a:solidFill>
            <a:srgbClr val="FFFFFF"/>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15" name="Google Shape;215;p8" descr="Text&#10;&#10;Description automatically generated"/>
          <p:cNvPicPr preferRelativeResize="0"/>
          <p:nvPr/>
        </p:nvPicPr>
        <p:blipFill rotWithShape="1">
          <a:blip r:embed="rId6">
            <a:alphaModFix/>
          </a:blip>
          <a:srcRect/>
          <a:stretch/>
        </p:blipFill>
        <p:spPr>
          <a:xfrm>
            <a:off x="235341" y="6242795"/>
            <a:ext cx="1964299" cy="427819"/>
          </a:xfrm>
          <a:prstGeom prst="rect">
            <a:avLst/>
          </a:prstGeom>
          <a:noFill/>
          <a:ln>
            <a:noFill/>
          </a:ln>
        </p:spPr>
      </p:pic>
      <p:pic>
        <p:nvPicPr>
          <p:cNvPr id="216" name="Google Shape;216;p8"/>
          <p:cNvPicPr preferRelativeResize="0"/>
          <p:nvPr/>
        </p:nvPicPr>
        <p:blipFill rotWithShape="1">
          <a:blip r:embed="rId7">
            <a:alphaModFix/>
          </a:blip>
          <a:srcRect/>
          <a:stretch/>
        </p:blipFill>
        <p:spPr>
          <a:xfrm>
            <a:off x="11541231" y="108086"/>
            <a:ext cx="495921" cy="495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2" name="Google Shape;222;p9"/>
          <p:cNvSpPr txBox="1"/>
          <p:nvPr/>
        </p:nvSpPr>
        <p:spPr>
          <a:xfrm>
            <a:off x="2067039" y="719495"/>
            <a:ext cx="8677161"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dirty="0" smtClean="0">
                <a:solidFill>
                  <a:srgbClr val="195562"/>
                </a:solidFill>
                <a:latin typeface="Quattrocento Sans"/>
                <a:ea typeface="Quattrocento Sans"/>
                <a:cs typeface="Quattrocento Sans"/>
                <a:sym typeface="Quattrocento Sans"/>
              </a:rPr>
              <a:t>ΔΙΑΦΟΡ</a:t>
            </a:r>
            <a:r>
              <a:rPr lang="el-GR" sz="3600" b="1" i="0" u="none" strike="noStrike" cap="none" dirty="0" smtClean="0">
                <a:solidFill>
                  <a:srgbClr val="195562"/>
                </a:solidFill>
                <a:latin typeface="Quattrocento Sans"/>
                <a:ea typeface="Quattrocento Sans"/>
                <a:cs typeface="Quattrocento Sans"/>
                <a:sym typeface="Quattrocento Sans"/>
              </a:rPr>
              <a:t>Ε</a:t>
            </a:r>
            <a:r>
              <a:rPr lang="en-GB" sz="3600" b="1" i="0" u="none" strike="noStrike" cap="none" dirty="0" smtClean="0">
                <a:solidFill>
                  <a:srgbClr val="195562"/>
                </a:solidFill>
                <a:latin typeface="Quattrocento Sans"/>
                <a:ea typeface="Quattrocento Sans"/>
                <a:cs typeface="Quattrocento Sans"/>
                <a:sym typeface="Quattrocento Sans"/>
              </a:rPr>
              <a:t>Σ ΜΕΤΑΞ</a:t>
            </a:r>
            <a:r>
              <a:rPr lang="el-GR" sz="3600" b="1" i="0" u="none" strike="noStrike" cap="none" dirty="0" smtClean="0">
                <a:solidFill>
                  <a:srgbClr val="195562"/>
                </a:solidFill>
                <a:latin typeface="Quattrocento Sans"/>
                <a:ea typeface="Quattrocento Sans"/>
                <a:cs typeface="Quattrocento Sans"/>
                <a:sym typeface="Quattrocento Sans"/>
              </a:rPr>
              <a:t>Υ</a:t>
            </a:r>
            <a:r>
              <a:rPr lang="en-GB" sz="3600" b="1" i="0" u="none" strike="noStrike" cap="none" dirty="0" smtClean="0">
                <a:solidFill>
                  <a:srgbClr val="195562"/>
                </a:solidFill>
                <a:latin typeface="Quattrocento Sans"/>
                <a:ea typeface="Quattrocento Sans"/>
                <a:cs typeface="Quattrocento Sans"/>
                <a:sym typeface="Quattrocento Sans"/>
              </a:rPr>
              <a:t> ΕΠΙΧΕΙΡΗΜΑΤΙΚ</a:t>
            </a:r>
            <a:r>
              <a:rPr lang="el-GR" sz="3600" b="1" i="0" u="none" strike="noStrike" cap="none" dirty="0" smtClean="0">
                <a:solidFill>
                  <a:srgbClr val="195562"/>
                </a:solidFill>
                <a:latin typeface="Quattrocento Sans"/>
                <a:ea typeface="Quattrocento Sans"/>
                <a:cs typeface="Quattrocento Sans"/>
                <a:sym typeface="Quattrocento Sans"/>
              </a:rPr>
              <a:t>Η</a:t>
            </a:r>
            <a:r>
              <a:rPr lang="en-GB" sz="3600" b="1" i="0" u="none" strike="noStrike" cap="none" dirty="0" smtClean="0">
                <a:solidFill>
                  <a:srgbClr val="195562"/>
                </a:solidFill>
                <a:latin typeface="Quattrocento Sans"/>
                <a:ea typeface="Quattrocento Sans"/>
                <a:cs typeface="Quattrocento Sans"/>
                <a:sym typeface="Quattrocento Sans"/>
              </a:rPr>
              <a:t>Σ ΕΠΙΧΕΙΡΗΜΑΤΙΚ</a:t>
            </a:r>
            <a:r>
              <a:rPr lang="el-GR" sz="3600" b="1" i="0" u="none" strike="noStrike" cap="none" dirty="0" smtClean="0">
                <a:solidFill>
                  <a:srgbClr val="195562"/>
                </a:solidFill>
                <a:latin typeface="Quattrocento Sans"/>
                <a:ea typeface="Quattrocento Sans"/>
                <a:cs typeface="Quattrocento Sans"/>
                <a:sym typeface="Quattrocento Sans"/>
              </a:rPr>
              <a:t>Ο</a:t>
            </a:r>
            <a:r>
              <a:rPr lang="en-GB" sz="3600" b="1" i="0" u="none" strike="noStrike" cap="none" dirty="0" smtClean="0">
                <a:solidFill>
                  <a:srgbClr val="195562"/>
                </a:solidFill>
                <a:latin typeface="Quattrocento Sans"/>
                <a:ea typeface="Quattrocento Sans"/>
                <a:cs typeface="Quattrocento Sans"/>
                <a:sym typeface="Quattrocento Sans"/>
              </a:rPr>
              <a:t>ΤΗΤΑΣ </a:t>
            </a:r>
            <a:r>
              <a:rPr lang="en-GB" sz="3600" b="1" i="0" u="none" strike="noStrike" cap="none" dirty="0">
                <a:solidFill>
                  <a:srgbClr val="195562"/>
                </a:solidFill>
                <a:latin typeface="Quattrocento Sans"/>
                <a:ea typeface="Quattrocento Sans"/>
                <a:cs typeface="Quattrocento Sans"/>
                <a:sym typeface="Quattrocento Sans"/>
              </a:rPr>
              <a:t>(BE) ΚΑΙ </a:t>
            </a:r>
            <a:r>
              <a:rPr lang="en-GB" sz="3600" b="1" i="0" u="none" strike="noStrike" cap="none" dirty="0" smtClean="0">
                <a:solidFill>
                  <a:srgbClr val="195562"/>
                </a:solidFill>
                <a:latin typeface="Quattrocento Sans"/>
                <a:ea typeface="Quattrocento Sans"/>
                <a:cs typeface="Quattrocento Sans"/>
                <a:sym typeface="Quattrocento Sans"/>
              </a:rPr>
              <a:t>ΚΟΙΝΩΝΙΚ</a:t>
            </a:r>
            <a:r>
              <a:rPr lang="el-GR" sz="3600" b="1" i="0" u="none" strike="noStrike" cap="none" dirty="0" smtClean="0">
                <a:solidFill>
                  <a:srgbClr val="195562"/>
                </a:solidFill>
                <a:latin typeface="Quattrocento Sans"/>
                <a:ea typeface="Quattrocento Sans"/>
                <a:cs typeface="Quattrocento Sans"/>
                <a:sym typeface="Quattrocento Sans"/>
              </a:rPr>
              <a:t>Η</a:t>
            </a:r>
            <a:r>
              <a:rPr lang="en-GB" sz="3600" b="1" i="0" u="none" strike="noStrike" cap="none" dirty="0" smtClean="0">
                <a:solidFill>
                  <a:srgbClr val="195562"/>
                </a:solidFill>
                <a:latin typeface="Quattrocento Sans"/>
                <a:ea typeface="Quattrocento Sans"/>
                <a:cs typeface="Quattrocento Sans"/>
                <a:sym typeface="Quattrocento Sans"/>
              </a:rPr>
              <a:t>Σ ΕΠΙΧΕΙΡΗΜΑΤΙΚ</a:t>
            </a:r>
            <a:r>
              <a:rPr lang="el-GR" sz="3600" b="1" i="0" u="none" strike="noStrike" cap="none" dirty="0" smtClean="0">
                <a:solidFill>
                  <a:srgbClr val="195562"/>
                </a:solidFill>
                <a:latin typeface="Quattrocento Sans"/>
                <a:ea typeface="Quattrocento Sans"/>
                <a:cs typeface="Quattrocento Sans"/>
                <a:sym typeface="Quattrocento Sans"/>
              </a:rPr>
              <a:t>Ο</a:t>
            </a:r>
            <a:r>
              <a:rPr lang="en-GB" sz="3600" b="1" i="0" u="none" strike="noStrike" cap="none" dirty="0" smtClean="0">
                <a:solidFill>
                  <a:srgbClr val="195562"/>
                </a:solidFill>
                <a:latin typeface="Quattrocento Sans"/>
                <a:ea typeface="Quattrocento Sans"/>
                <a:cs typeface="Quattrocento Sans"/>
                <a:sym typeface="Quattrocento Sans"/>
              </a:rPr>
              <a:t>ΤΗΤΑΣ </a:t>
            </a:r>
            <a:r>
              <a:rPr lang="en-GB" sz="3600" b="1" i="0" u="none" strike="noStrike" cap="none" dirty="0">
                <a:solidFill>
                  <a:srgbClr val="195562"/>
                </a:solidFill>
                <a:latin typeface="Quattrocento Sans"/>
                <a:ea typeface="Quattrocento Sans"/>
                <a:cs typeface="Quattrocento Sans"/>
                <a:sym typeface="Quattrocento Sans"/>
              </a:rPr>
              <a:t>(SE)</a:t>
            </a:r>
            <a:endParaRPr sz="3600" b="1" i="0" u="none" strike="noStrike" cap="none" dirty="0">
              <a:solidFill>
                <a:srgbClr val="195562"/>
              </a:solidFill>
              <a:latin typeface="Quattrocento Sans"/>
              <a:ea typeface="Quattrocento Sans"/>
              <a:cs typeface="Quattrocento Sans"/>
              <a:sym typeface="Quattrocento Sans"/>
            </a:endParaRPr>
          </a:p>
        </p:txBody>
      </p:sp>
      <p:sp>
        <p:nvSpPr>
          <p:cNvPr id="223" name="Google Shape;223;p9"/>
          <p:cNvSpPr txBox="1"/>
          <p:nvPr/>
        </p:nvSpPr>
        <p:spPr>
          <a:xfrm>
            <a:off x="4731117" y="2840400"/>
            <a:ext cx="2729765" cy="5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a:solidFill>
                  <a:srgbClr val="195562"/>
                </a:solidFill>
                <a:latin typeface="Quattrocento Sans"/>
                <a:ea typeface="Quattrocento Sans"/>
                <a:cs typeface="Quattrocento Sans"/>
                <a:sym typeface="Quattrocento Sans"/>
              </a:rPr>
              <a:t>Ποιος επενδύει στην επιχειρηματικότητά σας;</a:t>
            </a:r>
            <a:endParaRPr/>
          </a:p>
        </p:txBody>
      </p:sp>
      <p:sp>
        <p:nvSpPr>
          <p:cNvPr id="224" name="Google Shape;224;p9"/>
          <p:cNvSpPr txBox="1"/>
          <p:nvPr/>
        </p:nvSpPr>
        <p:spPr>
          <a:xfrm>
            <a:off x="1344808" y="2973713"/>
            <a:ext cx="2897310" cy="5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dirty="0" err="1">
                <a:solidFill>
                  <a:srgbClr val="195562"/>
                </a:solidFill>
                <a:latin typeface="Quattrocento Sans"/>
                <a:ea typeface="Quattrocento Sans"/>
                <a:cs typeface="Quattrocento Sans"/>
                <a:sym typeface="Quattrocento Sans"/>
              </a:rPr>
              <a:t>Πώς</a:t>
            </a:r>
            <a:r>
              <a:rPr lang="en-GB" sz="1800" b="1" i="0" u="none" strike="noStrike" cap="none" dirty="0">
                <a:solidFill>
                  <a:srgbClr val="195562"/>
                </a:solidFill>
                <a:latin typeface="Quattrocento Sans"/>
                <a:ea typeface="Quattrocento Sans"/>
                <a:cs typeface="Quattrocento Sans"/>
                <a:sym typeface="Quattrocento Sans"/>
              </a:rPr>
              <a:t> </a:t>
            </a:r>
            <a:r>
              <a:rPr lang="en-GB" sz="1800" b="1" i="0" u="none" strike="noStrike" cap="none" dirty="0" err="1">
                <a:solidFill>
                  <a:srgbClr val="195562"/>
                </a:solidFill>
                <a:latin typeface="Quattrocento Sans"/>
                <a:ea typeface="Quattrocento Sans"/>
                <a:cs typeface="Quattrocento Sans"/>
                <a:sym typeface="Quattrocento Sans"/>
              </a:rPr>
              <a:t>χρησιμο</a:t>
            </a:r>
            <a:r>
              <a:rPr lang="en-GB" sz="1800" b="1" i="0" u="none" strike="noStrike" cap="none" dirty="0">
                <a:solidFill>
                  <a:srgbClr val="195562"/>
                </a:solidFill>
                <a:latin typeface="Quattrocento Sans"/>
                <a:ea typeface="Quattrocento Sans"/>
                <a:cs typeface="Quattrocento Sans"/>
                <a:sym typeface="Quattrocento Sans"/>
              </a:rPr>
              <a:t>ποιούνται τα κέρδη;</a:t>
            </a:r>
            <a:endParaRPr dirty="0"/>
          </a:p>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dirty="0">
                <a:solidFill>
                  <a:srgbClr val="195562"/>
                </a:solidFill>
                <a:latin typeface="Quattrocento Sans"/>
                <a:ea typeface="Quattrocento Sans"/>
                <a:cs typeface="Quattrocento Sans"/>
                <a:sym typeface="Quattrocento Sans"/>
              </a:rPr>
              <a:t>(απ</a:t>
            </a:r>
            <a:r>
              <a:rPr lang="en-GB" sz="1800" b="1" i="0" u="none" strike="noStrike" cap="none" dirty="0" err="1">
                <a:solidFill>
                  <a:srgbClr val="195562"/>
                </a:solidFill>
                <a:latin typeface="Quattrocento Sans"/>
                <a:ea typeface="Quattrocento Sans"/>
                <a:cs typeface="Quattrocento Sans"/>
                <a:sym typeface="Quattrocento Sans"/>
              </a:rPr>
              <a:t>οστολή</a:t>
            </a:r>
            <a:r>
              <a:rPr lang="en-GB" sz="1800" b="1" i="0" u="none" strike="noStrike" cap="none" dirty="0">
                <a:solidFill>
                  <a:srgbClr val="195562"/>
                </a:solidFill>
                <a:latin typeface="Quattrocento Sans"/>
                <a:ea typeface="Quattrocento Sans"/>
                <a:cs typeface="Quattrocento Sans"/>
                <a:sym typeface="Quattrocento Sans"/>
              </a:rPr>
              <a:t>)</a:t>
            </a:r>
            <a:endParaRPr dirty="0"/>
          </a:p>
        </p:txBody>
      </p:sp>
      <p:sp>
        <p:nvSpPr>
          <p:cNvPr id="225" name="Google Shape;225;p9"/>
          <p:cNvSpPr txBox="1"/>
          <p:nvPr/>
        </p:nvSpPr>
        <p:spPr>
          <a:xfrm>
            <a:off x="7804215" y="2813169"/>
            <a:ext cx="3126381" cy="5886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r>
              <a:rPr lang="en-GB" sz="1800" b="1" i="0" u="none" strike="noStrike" cap="none">
                <a:solidFill>
                  <a:srgbClr val="195562"/>
                </a:solidFill>
                <a:latin typeface="Quattrocento Sans"/>
                <a:ea typeface="Quattrocento Sans"/>
                <a:cs typeface="Quattrocento Sans"/>
                <a:sym typeface="Quattrocento Sans"/>
              </a:rPr>
              <a:t>Πώς μετράται η απόδοση; (λογοδοσία)</a:t>
            </a:r>
            <a:endParaRPr/>
          </a:p>
        </p:txBody>
      </p:sp>
      <p:pic>
        <p:nvPicPr>
          <p:cNvPr id="227" name="Google Shape;227;p9"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sp>
        <p:nvSpPr>
          <p:cNvPr id="228" name="Google Shape;228;p9"/>
          <p:cNvSpPr/>
          <p:nvPr/>
        </p:nvSpPr>
        <p:spPr>
          <a:xfrm>
            <a:off x="1259398" y="2656150"/>
            <a:ext cx="3024000" cy="836998"/>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9"/>
          <p:cNvSpPr/>
          <p:nvPr/>
        </p:nvSpPr>
        <p:spPr>
          <a:xfrm>
            <a:off x="4584000" y="2656150"/>
            <a:ext cx="3024000" cy="836998"/>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9"/>
          <p:cNvSpPr/>
          <p:nvPr/>
        </p:nvSpPr>
        <p:spPr>
          <a:xfrm>
            <a:off x="7864473" y="2671390"/>
            <a:ext cx="3024000" cy="836998"/>
          </a:xfrm>
          <a:prstGeom prst="roundRect">
            <a:avLst>
              <a:gd name="adj" fmla="val 16667"/>
            </a:avLst>
          </a:prstGeom>
          <a:no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1" name="Google Shape;231;p9"/>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232" name="Google Shape;232;p9"/>
          <p:cNvSpPr txBox="1"/>
          <p:nvPr/>
        </p:nvSpPr>
        <p:spPr>
          <a:xfrm>
            <a:off x="2771398" y="4608045"/>
            <a:ext cx="619681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Επιχειρηματική επιχειρηματικότητα έναντι κοινωνικής επιχειρηματικότητας:</a:t>
            </a:r>
            <a:endParaRPr/>
          </a:p>
          <a:p>
            <a:pPr marL="0" marR="0" lvl="0" indent="0" algn="ctr" rtl="0">
              <a:spcBef>
                <a:spcPts val="0"/>
              </a:spcBef>
              <a:spcAft>
                <a:spcPts val="0"/>
              </a:spcAft>
              <a:buNone/>
            </a:pPr>
            <a:r>
              <a:rPr lang="en-GB"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https://www.youtube.com/watch?v=Mh1rXR40hyk </a:t>
            </a:r>
            <a:endParaRPr/>
          </a:p>
          <a:p>
            <a:pPr marL="0" marR="0" lvl="0" indent="0" algn="ctr" rtl="0">
              <a:spcBef>
                <a:spcPts val="0"/>
              </a:spcBef>
              <a:spcAft>
                <a:spcPts val="0"/>
              </a:spcAft>
              <a:buNone/>
            </a:pPr>
            <a:r>
              <a:rPr lang="en-GB" sz="1800">
                <a:solidFill>
                  <a:schemeClr val="dk1"/>
                </a:solidFill>
                <a:latin typeface="Calibri"/>
                <a:ea typeface="Calibri"/>
                <a:cs typeface="Calibri"/>
                <a:sym typeface="Calibri"/>
              </a:rPr>
              <a:t>Ρυθμίστε την ταχύτητα του βίντεο σε 0,75</a:t>
            </a:r>
            <a:endParaRPr/>
          </a:p>
        </p:txBody>
      </p:sp>
      <p:sp>
        <p:nvSpPr>
          <p:cNvPr id="233" name="Google Shape;233;p9"/>
          <p:cNvSpPr txBox="1"/>
          <p:nvPr/>
        </p:nvSpPr>
        <p:spPr>
          <a:xfrm>
            <a:off x="3487832" y="3837310"/>
            <a:ext cx="8240335" cy="123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3600"/>
              <a:buFont typeface="Fjalla One"/>
              <a:buNone/>
            </a:pPr>
            <a:r>
              <a:rPr lang="en-GB" sz="3600" b="1" i="0" u="none" strike="noStrike" cap="none" dirty="0" smtClean="0">
                <a:solidFill>
                  <a:srgbClr val="195562"/>
                </a:solidFill>
                <a:latin typeface="Quattrocento Sans"/>
                <a:ea typeface="Quattrocento Sans"/>
                <a:cs typeface="Quattrocento Sans"/>
                <a:sym typeface="Quattrocento Sans"/>
              </a:rPr>
              <a:t>ΔΕ</a:t>
            </a:r>
            <a:r>
              <a:rPr lang="el-GR" sz="3600" b="1" i="0" u="none" strike="noStrike" cap="none" dirty="0" smtClean="0">
                <a:solidFill>
                  <a:srgbClr val="195562"/>
                </a:solidFill>
                <a:latin typeface="Quattrocento Sans"/>
                <a:ea typeface="Quattrocento Sans"/>
                <a:cs typeface="Quattrocento Sans"/>
                <a:sym typeface="Quattrocento Sans"/>
              </a:rPr>
              <a:t>Ι</a:t>
            </a:r>
            <a:r>
              <a:rPr lang="en-GB" sz="3600" b="1" i="0" u="none" strike="noStrike" cap="none" dirty="0" smtClean="0">
                <a:solidFill>
                  <a:srgbClr val="195562"/>
                </a:solidFill>
                <a:latin typeface="Quattrocento Sans"/>
                <a:ea typeface="Quattrocento Sans"/>
                <a:cs typeface="Quattrocento Sans"/>
                <a:sym typeface="Quattrocento Sans"/>
              </a:rPr>
              <a:t>ΤΕ ΑΥΤ</a:t>
            </a:r>
            <a:r>
              <a:rPr lang="el-GR" sz="3600" b="1" i="0" u="none" strike="noStrike" cap="none" dirty="0" smtClean="0">
                <a:solidFill>
                  <a:srgbClr val="195562"/>
                </a:solidFill>
                <a:latin typeface="Quattrocento Sans"/>
                <a:ea typeface="Quattrocento Sans"/>
                <a:cs typeface="Quattrocento Sans"/>
                <a:sym typeface="Quattrocento Sans"/>
              </a:rPr>
              <a:t>Ο</a:t>
            </a:r>
            <a:r>
              <a:rPr lang="en-GB" sz="3600" b="1" i="0" u="none" strike="noStrike" cap="none" dirty="0" smtClean="0">
                <a:solidFill>
                  <a:srgbClr val="195562"/>
                </a:solidFill>
                <a:latin typeface="Quattrocento Sans"/>
                <a:ea typeface="Quattrocento Sans"/>
                <a:cs typeface="Quattrocento Sans"/>
                <a:sym typeface="Quattrocento Sans"/>
              </a:rPr>
              <a:t> </a:t>
            </a:r>
            <a:r>
              <a:rPr lang="en-GB" sz="3600" b="1" i="0" u="none" strike="noStrike" cap="none" dirty="0">
                <a:solidFill>
                  <a:srgbClr val="195562"/>
                </a:solidFill>
                <a:latin typeface="Quattrocento Sans"/>
                <a:ea typeface="Quattrocento Sans"/>
                <a:cs typeface="Quattrocento Sans"/>
                <a:sym typeface="Quattrocento Sans"/>
              </a:rPr>
              <a:t>ΤΟ </a:t>
            </a:r>
            <a:r>
              <a:rPr lang="en-GB" sz="3600" b="1" i="0" u="none" strike="noStrike" cap="none" dirty="0" smtClean="0">
                <a:solidFill>
                  <a:srgbClr val="195562"/>
                </a:solidFill>
                <a:latin typeface="Quattrocento Sans"/>
                <a:ea typeface="Quattrocento Sans"/>
                <a:cs typeface="Quattrocento Sans"/>
                <a:sym typeface="Quattrocento Sans"/>
              </a:rPr>
              <a:t>Β</a:t>
            </a:r>
            <a:r>
              <a:rPr lang="el-GR" sz="3600" b="1" i="0" u="none" strike="noStrike" cap="none" dirty="0" smtClean="0">
                <a:solidFill>
                  <a:srgbClr val="195562"/>
                </a:solidFill>
                <a:latin typeface="Quattrocento Sans"/>
                <a:ea typeface="Quattrocento Sans"/>
                <a:cs typeface="Quattrocento Sans"/>
                <a:sym typeface="Quattrocento Sans"/>
              </a:rPr>
              <a:t>Ι</a:t>
            </a:r>
            <a:r>
              <a:rPr lang="en-GB" sz="3600" b="1" i="0" u="none" strike="noStrike" cap="none" dirty="0" smtClean="0">
                <a:solidFill>
                  <a:srgbClr val="195562"/>
                </a:solidFill>
                <a:latin typeface="Quattrocento Sans"/>
                <a:ea typeface="Quattrocento Sans"/>
                <a:cs typeface="Quattrocento Sans"/>
                <a:sym typeface="Quattrocento Sans"/>
              </a:rPr>
              <a:t>ΝΤΕΟ</a:t>
            </a:r>
            <a:endParaRPr sz="3600" b="1" i="0" u="none" strike="noStrike" cap="none" dirty="0">
              <a:solidFill>
                <a:srgbClr val="195562"/>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1724</Words>
  <Application>Microsoft Office PowerPoint</Application>
  <PresentationFormat>Widescreen</PresentationFormat>
  <Paragraphs>113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Noto Sans Symbols</vt:lpstr>
      <vt:lpstr>Varela Round</vt:lpstr>
      <vt:lpstr>Abel</vt:lpstr>
      <vt:lpstr>Quattrocento Sans</vt:lpstr>
      <vt:lpstr>Calibri</vt:lpstr>
      <vt:lpstr>Fjalla One</vt:lpstr>
      <vt:lpstr>Office Theme</vt:lpstr>
      <vt:lpstr>IO1: Πρόγραμμα ενδοϋπηρεσιακής κατάρτισης Ενότητα 1: Επιχειρηματικότητα και κοινωνικές επιχειρήσεις - PPT1</vt:lpstr>
      <vt:lpstr>Ενότητα 1: Περιεχόμενα</vt:lpstr>
      <vt:lpstr>PowerPoint Presentation</vt:lpstr>
      <vt:lpstr>Ενότητα 1 ΣΤΟΧΟΙ</vt:lpstr>
      <vt:lpstr>ΟΡΙΣΜΕΝΟΙ ΟΡΙΣΜΟΙ</vt:lpstr>
      <vt:lpstr>ΟΡΙΣΜΕΝΟΙ ΟΡΙΣΜΟΙ</vt:lpstr>
      <vt:lpstr>ΟΡΙΣΜΕΝΟΙ ΟΡΙΣΜΟΙ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IO1: Πρόγραμμα ενδοϋπηρεσιακής κατάρτισης Ενότητα 1: Επιχειρηματικότητα και κοινωνικές επιχειρήσεις - PPT1</dc:title>
  <dc:creator>Gary</dc:creator>
  <cp:keywords>, docId:B350738E2E005F5DE1E3A5EF19AF5A0E</cp:keywords>
  <cp:lastModifiedBy>Alexandros</cp:lastModifiedBy>
  <cp:revision>2</cp:revision>
  <dcterms:created xsi:type="dcterms:W3CDTF">2021-04-20T08:47:25Z</dcterms:created>
  <dcterms:modified xsi:type="dcterms:W3CDTF">2023-05-16T07:32:06Z</dcterms:modified>
</cp:coreProperties>
</file>