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57" r:id="rId4"/>
    <p:sldId id="258" r:id="rId5"/>
    <p:sldId id="312" r:id="rId6"/>
    <p:sldId id="268" r:id="rId7"/>
    <p:sldId id="313" r:id="rId8"/>
    <p:sldId id="314" r:id="rId9"/>
    <p:sldId id="303" r:id="rId10"/>
    <p:sldId id="31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9D9"/>
    <a:srgbClr val="29BA86"/>
    <a:srgbClr val="195562"/>
    <a:srgbClr val="29BB89"/>
    <a:srgbClr val="FFFFFF"/>
    <a:srgbClr val="3F728A"/>
    <a:srgbClr val="179D96"/>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4" d="100"/>
          <a:sy n="64"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21/02/2022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21/02/2022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‹Nº›</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VHGTsEwbOJY"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VHGTsEwbOJY"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KDCYc_0h13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303013" y="4760111"/>
            <a:ext cx="5585974" cy="937304"/>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In-service Training Programme</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Module 8: </a:t>
            </a:r>
            <a:r>
              <a:rPr lang="en-GB"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Finding Collaborators – Expanding the Network</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and Social Entrepreneurship– PPT2</a:t>
            </a: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Keep your mission in mind</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613028"/>
            <a:ext cx="10588248" cy="1095428"/>
          </a:xfrm>
          <a:prstGeom prst="rect">
            <a:avLst/>
          </a:prstGeom>
          <a:noFill/>
        </p:spPr>
        <p:txBody>
          <a:bodyPr wrap="square" rtlCol="0">
            <a:spAutoFit/>
          </a:bodyPr>
          <a:lstStyle/>
          <a:p>
            <a:pPr algn="just">
              <a:lnSpc>
                <a:spcPct val="107000"/>
              </a:lnSpc>
              <a:spcAft>
                <a:spcPts val="800"/>
              </a:spcAft>
            </a:pPr>
            <a:r>
              <a:rPr lang="en-GB" sz="1800" dirty="0">
                <a:effectLst/>
                <a:latin typeface="Segoe UI" panose="020B0502040204020203" pitchFamily="34" charset="0"/>
                <a:ea typeface="Calibri" panose="020F0502020204030204" pitchFamily="34" charset="0"/>
              </a:rPr>
              <a:t>Measuring impact is not just for the sake of funders, your organisation will benefit too. Measuring impact should not just be an exercise in ticking boxes to justify its existence.</a:t>
            </a: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74155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Module 8: Contents</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15" name="Title 1">
            <a:extLst>
              <a:ext uri="{FF2B5EF4-FFF2-40B4-BE49-F238E27FC236}">
                <a16:creationId xmlns:a16="http://schemas.microsoft.com/office/drawing/2014/main" id="{B613844C-D20E-4B6B-9B38-0014A6A395E0}"/>
              </a:ext>
            </a:extLst>
          </p:cNvPr>
          <p:cNvSpPr txBox="1">
            <a:spLocks/>
          </p:cNvSpPr>
          <p:nvPr/>
        </p:nvSpPr>
        <p:spPr>
          <a:xfrm>
            <a:off x="3262906" y="1471132"/>
            <a:ext cx="7261149" cy="657894"/>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Stakeholders in a social </a:t>
            </a:r>
            <a:r>
              <a:rPr lang="en-IE" sz="2400" dirty="0"/>
              <a:t>enterprise</a:t>
            </a:r>
            <a:endPar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itle 1">
            <a:extLst>
              <a:ext uri="{FF2B5EF4-FFF2-40B4-BE49-F238E27FC236}">
                <a16:creationId xmlns:a16="http://schemas.microsoft.com/office/drawing/2014/main"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b="40296"/>
          <a:stretch/>
        </p:blipFill>
        <p:spPr>
          <a:xfrm>
            <a:off x="1045611" y="0"/>
            <a:ext cx="897978" cy="3428999"/>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0" name="Title 1">
            <a:extLst>
              <a:ext uri="{FF2B5EF4-FFF2-40B4-BE49-F238E27FC236}">
                <a16:creationId xmlns:a16="http://schemas.microsoft.com/office/drawing/2014/main" id="{0F8203BB-5EA8-4755-B72B-68BF0686199C}"/>
              </a:ext>
            </a:extLst>
          </p:cNvPr>
          <p:cNvSpPr txBox="1">
            <a:spLocks/>
          </p:cNvSpPr>
          <p:nvPr/>
        </p:nvSpPr>
        <p:spPr>
          <a:xfrm>
            <a:off x="3262906" y="2616191"/>
            <a:ext cx="7583284" cy="734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Measuring the social impact </a:t>
            </a:r>
            <a:endPar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31779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3FEFAED-3DDE-4A89-872E-E646C67DA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4263" y="2409507"/>
            <a:ext cx="2013790" cy="2968271"/>
          </a:xfrm>
          <a:prstGeom prst="rect">
            <a:avLst/>
          </a:prstGeom>
        </p:spPr>
      </p:pic>
      <p:pic>
        <p:nvPicPr>
          <p:cNvPr id="24" name="Graphic 23">
            <a:extLst>
              <a:ext uri="{FF2B5EF4-FFF2-40B4-BE49-F238E27FC236}">
                <a16:creationId xmlns:a16="http://schemas.microsoft.com/office/drawing/2014/main" id="{425891DB-D6E7-4CDE-8A56-5813AC00D5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15015" y="2409507"/>
            <a:ext cx="2013790" cy="2968271"/>
          </a:xfrm>
          <a:prstGeom prst="rect">
            <a:avLst/>
          </a:prstGeom>
        </p:spPr>
      </p:pic>
      <p:pic>
        <p:nvPicPr>
          <p:cNvPr id="26" name="Graphic 25">
            <a:extLst>
              <a:ext uri="{FF2B5EF4-FFF2-40B4-BE49-F238E27FC236}">
                <a16:creationId xmlns:a16="http://schemas.microsoft.com/office/drawing/2014/main" id="{006D52E4-F8A8-431F-85F7-02C1630A2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5767" y="2409506"/>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id="{F58D6A29-ABF4-4C62-AB18-E3342113E243}"/>
              </a:ext>
            </a:extLst>
          </p:cNvPr>
          <p:cNvSpPr txBox="1"/>
          <p:nvPr/>
        </p:nvSpPr>
        <p:spPr>
          <a:xfrm>
            <a:off x="2550419"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KNOW</a:t>
            </a:r>
          </a:p>
        </p:txBody>
      </p:sp>
      <p:sp>
        <p:nvSpPr>
          <p:cNvPr id="29" name="TextBox 28">
            <a:extLst>
              <a:ext uri="{FF2B5EF4-FFF2-40B4-BE49-F238E27FC236}">
                <a16:creationId xmlns:a16="http://schemas.microsoft.com/office/drawing/2014/main" id="{295B5783-3E87-49EA-90BD-4302731872E4}"/>
              </a:ext>
            </a:extLst>
          </p:cNvPr>
          <p:cNvSpPr txBox="1"/>
          <p:nvPr/>
        </p:nvSpPr>
        <p:spPr>
          <a:xfrm>
            <a:off x="5081170"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UNDERSTAND</a:t>
            </a:r>
          </a:p>
        </p:txBody>
      </p:sp>
      <p:sp>
        <p:nvSpPr>
          <p:cNvPr id="30" name="TextBox 29">
            <a:extLst>
              <a:ext uri="{FF2B5EF4-FFF2-40B4-BE49-F238E27FC236}">
                <a16:creationId xmlns:a16="http://schemas.microsoft.com/office/drawing/2014/main" id="{C48D579B-7518-430E-9AA0-655A44BD4FE1}"/>
              </a:ext>
            </a:extLst>
          </p:cNvPr>
          <p:cNvSpPr txBox="1"/>
          <p:nvPr/>
        </p:nvSpPr>
        <p:spPr>
          <a:xfrm>
            <a:off x="7611923"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COMPREHEND</a:t>
            </a:r>
          </a:p>
        </p:txBody>
      </p:sp>
      <p:sp>
        <p:nvSpPr>
          <p:cNvPr id="32" name="TextBox 31">
            <a:extLst>
              <a:ext uri="{FF2B5EF4-FFF2-40B4-BE49-F238E27FC236}">
                <a16:creationId xmlns:a16="http://schemas.microsoft.com/office/drawing/2014/main" id="{0CE7BC70-096B-4E70-9609-5C487768B159}"/>
              </a:ext>
            </a:extLst>
          </p:cNvPr>
          <p:cNvSpPr txBox="1"/>
          <p:nvPr/>
        </p:nvSpPr>
        <p:spPr>
          <a:xfrm>
            <a:off x="2550418" y="3213098"/>
            <a:ext cx="1681480" cy="523220"/>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What the social impact is</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D1D2DFB1-1C8D-4863-A0C1-EFFC3352A2D2}"/>
              </a:ext>
            </a:extLst>
          </p:cNvPr>
          <p:cNvSpPr txBox="1"/>
          <p:nvPr/>
        </p:nvSpPr>
        <p:spPr>
          <a:xfrm>
            <a:off x="5054854" y="3213098"/>
            <a:ext cx="1681480" cy="1169551"/>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­Understand the importance of measuring the social impact</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a:p>
            <a:pPr algn="ct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5" name="TextBox 34">
            <a:extLst>
              <a:ext uri="{FF2B5EF4-FFF2-40B4-BE49-F238E27FC236}">
                <a16:creationId xmlns:a16="http://schemas.microsoft.com/office/drawing/2014/main" id="{7A720F05-E5A1-4216-A5A2-E0BF5D000479}"/>
              </a:ext>
            </a:extLst>
          </p:cNvPr>
          <p:cNvSpPr txBox="1"/>
          <p:nvPr/>
        </p:nvSpPr>
        <p:spPr>
          <a:xfrm>
            <a:off x="7611922" y="3350613"/>
            <a:ext cx="1681480" cy="954107"/>
          </a:xfrm>
          <a:prstGeom prst="rect">
            <a:avLst/>
          </a:prstGeom>
          <a:noFill/>
        </p:spPr>
        <p:txBody>
          <a:bodyPr wrap="square" rtlCol="0">
            <a:spAutoFit/>
          </a:bodyPr>
          <a:lstStyle>
            <a:defPPr>
              <a:defRPr lang="en-US"/>
            </a:defPPr>
            <a:lvl1pPr algn="ctr">
              <a:defRPr sz="1400">
                <a:solidFill>
                  <a:schemeClr val="bg1"/>
                </a:solidFill>
                <a:latin typeface="Segoe UI" panose="020B0502040204020203" pitchFamily="34" charset="0"/>
                <a:ea typeface="Source Sans Pro" panose="020B0503030403020204" pitchFamily="34" charset="0"/>
                <a:cs typeface="Segoe UI" panose="020B0502040204020203" pitchFamily="34" charset="0"/>
              </a:defRPr>
            </a:lvl1pPr>
          </a:lstStyle>
          <a:p>
            <a:pPr marL="0" lvl="1"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The basics for measuring the social impact of an organisation</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2692861" y="934784"/>
            <a:ext cx="6192371"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OBJECTIVES</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2008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584775"/>
          </a:xfrm>
          <a:prstGeom prst="rect">
            <a:avLst/>
          </a:prstGeom>
          <a:noFill/>
        </p:spPr>
        <p:txBody>
          <a:bodyPr wrap="square">
            <a:spAutoFit/>
          </a:bodyPr>
          <a:lstStyle/>
          <a:p>
            <a:r>
              <a:rPr lang="en-IE" sz="3200" b="1" dirty="0">
                <a:solidFill>
                  <a:srgbClr val="29BB89"/>
                </a:solidFill>
                <a:latin typeface="Segoe UI" panose="020B0502040204020203" pitchFamily="34" charset="0"/>
                <a:cs typeface="Segoe UI" panose="020B0502040204020203" pitchFamily="34" charset="0"/>
              </a:rPr>
              <a:t>Social impact</a:t>
            </a:r>
          </a:p>
        </p:txBody>
      </p:sp>
      <p:sp>
        <p:nvSpPr>
          <p:cNvPr id="16" name="TextBox 15">
            <a:extLst>
              <a:ext uri="{FF2B5EF4-FFF2-40B4-BE49-F238E27FC236}">
                <a16:creationId xmlns:a16="http://schemas.microsoft.com/office/drawing/2014/main" id="{7CCBE002-9590-4D67-9ED4-3A8F6ABCBCC8}"/>
              </a:ext>
            </a:extLst>
          </p:cNvPr>
          <p:cNvSpPr txBox="1"/>
          <p:nvPr/>
        </p:nvSpPr>
        <p:spPr>
          <a:xfrm>
            <a:off x="2754443" y="1569202"/>
            <a:ext cx="6486166" cy="2452851"/>
          </a:xfrm>
          <a:prstGeom prst="rect">
            <a:avLst/>
          </a:prstGeom>
          <a:noFill/>
        </p:spPr>
        <p:txBody>
          <a:bodyPr wrap="square" rtlCol="0">
            <a:spAutoFit/>
          </a:bodyPr>
          <a:lstStyle/>
          <a:p>
            <a:pPr algn="just">
              <a:lnSpc>
                <a:spcPct val="107000"/>
              </a:lnSpc>
              <a:spcAft>
                <a:spcPts val="800"/>
              </a:spcAft>
            </a:pPr>
            <a:r>
              <a:rPr lang="en-GB" sz="1800" dirty="0">
                <a:effectLst/>
                <a:latin typeface="Segoe UI" panose="020B0502040204020203" pitchFamily="34" charset="0"/>
                <a:ea typeface="Calibri" panose="020F0502020204030204" pitchFamily="34" charset="0"/>
              </a:rPr>
              <a:t>Social impact is the effect an organization’s actions have on the wellbeing of the community.  </a:t>
            </a:r>
          </a:p>
          <a:p>
            <a:pPr algn="just">
              <a:lnSpc>
                <a:spcPct val="107000"/>
              </a:lnSpc>
              <a:spcAft>
                <a:spcPts val="800"/>
              </a:spcAft>
            </a:pPr>
            <a:r>
              <a:rPr lang="en-GB" sz="1800" dirty="0">
                <a:effectLst/>
                <a:latin typeface="Segoe UI" panose="020B0502040204020203" pitchFamily="34" charset="0"/>
                <a:ea typeface="Calibri" panose="020F0502020204030204" pitchFamily="34" charset="0"/>
              </a:rPr>
              <a:t>It is significant, positive change that addresses a pressing social challenge – like crime, depression, unemployment. </a:t>
            </a:r>
          </a:p>
          <a:p>
            <a:pPr algn="just">
              <a:lnSpc>
                <a:spcPct val="107000"/>
              </a:lnSpc>
              <a:spcAft>
                <a:spcPts val="800"/>
              </a:spcAft>
            </a:pPr>
            <a:r>
              <a:rPr lang="en-GB" sz="1800" dirty="0">
                <a:effectLst/>
                <a:latin typeface="Segoe UI" panose="020B0502040204020203" pitchFamily="34" charset="0"/>
                <a:ea typeface="Calibri" panose="020F0502020204030204" pitchFamily="34" charset="0"/>
              </a:rPr>
              <a:t>Creating social impact is the result of a deliberate set of activities with a goal matching this definition.</a:t>
            </a:r>
          </a:p>
          <a:p>
            <a:pPr algn="just">
              <a:lnSpc>
                <a:spcPct val="107000"/>
              </a:lnSpc>
              <a:spcAft>
                <a:spcPts val="800"/>
              </a:spcAft>
            </a:pPr>
            <a:endParaRPr lang="en-GB"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584775"/>
          </a:xfrm>
          <a:prstGeom prst="rect">
            <a:avLst/>
          </a:prstGeom>
          <a:noFill/>
        </p:spPr>
        <p:txBody>
          <a:bodyPr wrap="square">
            <a:spAutoFit/>
          </a:bodyPr>
          <a:lstStyle/>
          <a:p>
            <a:r>
              <a:rPr lang="en-IE" sz="3200" b="1" dirty="0">
                <a:solidFill>
                  <a:srgbClr val="29BB89"/>
                </a:solidFill>
                <a:latin typeface="Segoe UI" panose="020B0502040204020203" pitchFamily="34" charset="0"/>
                <a:cs typeface="Segoe UI" panose="020B0502040204020203" pitchFamily="34" charset="0"/>
              </a:rPr>
              <a:t>Measuring the social impact</a:t>
            </a:r>
          </a:p>
        </p:txBody>
      </p:sp>
      <p:sp>
        <p:nvSpPr>
          <p:cNvPr id="16" name="TextBox 15">
            <a:extLst>
              <a:ext uri="{FF2B5EF4-FFF2-40B4-BE49-F238E27FC236}">
                <a16:creationId xmlns:a16="http://schemas.microsoft.com/office/drawing/2014/main" id="{7CCBE002-9590-4D67-9ED4-3A8F6ABCBCC8}"/>
              </a:ext>
            </a:extLst>
          </p:cNvPr>
          <p:cNvSpPr txBox="1"/>
          <p:nvPr/>
        </p:nvSpPr>
        <p:spPr>
          <a:xfrm>
            <a:off x="2754443" y="1569202"/>
            <a:ext cx="6486166" cy="4142288"/>
          </a:xfrm>
          <a:prstGeom prst="rect">
            <a:avLst/>
          </a:prstGeom>
          <a:noFill/>
        </p:spPr>
        <p:txBody>
          <a:bodyPr wrap="square" rtlCol="0">
            <a:spAutoFit/>
          </a:bodyPr>
          <a:lstStyle/>
          <a:p>
            <a:pPr algn="just">
              <a:lnSpc>
                <a:spcPct val="107000"/>
              </a:lnSpc>
              <a:spcAft>
                <a:spcPts val="800"/>
              </a:spcAft>
            </a:pPr>
            <a:r>
              <a:rPr lang="en-GB" sz="1800" dirty="0">
                <a:effectLst/>
                <a:latin typeface="Segoe UI" panose="020B0502040204020203" pitchFamily="34" charset="0"/>
                <a:ea typeface="Calibri" panose="020F0502020204030204" pitchFamily="34" charset="0"/>
              </a:rPr>
              <a:t>When creating a social enterprise you should be confident in the impact you’re having on beneficiaries. </a:t>
            </a:r>
          </a:p>
          <a:p>
            <a:pPr algn="just">
              <a:lnSpc>
                <a:spcPct val="107000"/>
              </a:lnSpc>
              <a:spcAft>
                <a:spcPts val="800"/>
              </a:spcAft>
            </a:pPr>
            <a:r>
              <a:rPr lang="en-GB" sz="1800" dirty="0">
                <a:effectLst/>
                <a:latin typeface="Segoe UI" panose="020B0502040204020203" pitchFamily="34" charset="0"/>
                <a:ea typeface="Calibri" panose="020F0502020204030204" pitchFamily="34" charset="0"/>
              </a:rPr>
              <a:t>But it’s not just enough to know – you need to collect real data that will show the difference you’re making in the world. That’s where social impact measurement comes in.</a:t>
            </a:r>
          </a:p>
          <a:p>
            <a:pPr algn="just">
              <a:lnSpc>
                <a:spcPct val="107000"/>
              </a:lnSpc>
              <a:spcAft>
                <a:spcPts val="800"/>
              </a:spcAft>
            </a:pPr>
            <a:r>
              <a:rPr lang="en-GB" sz="1800" dirty="0">
                <a:effectLst/>
                <a:latin typeface="Segoe UI" panose="020B0502040204020203" pitchFamily="34" charset="0"/>
                <a:ea typeface="Calibri" panose="020F0502020204030204" pitchFamily="34" charset="0"/>
              </a:rPr>
              <a:t>Measuring the social impact will enable your organisation to demonstrate and improve. </a:t>
            </a:r>
          </a:p>
          <a:p>
            <a:pPr algn="just">
              <a:lnSpc>
                <a:spcPct val="107000"/>
              </a:lnSpc>
              <a:spcAft>
                <a:spcPts val="800"/>
              </a:spcAft>
            </a:pPr>
            <a:r>
              <a:rPr lang="en-GB" sz="1800" dirty="0">
                <a:effectLst/>
                <a:latin typeface="Segoe UI" panose="020B0502040204020203" pitchFamily="34" charset="0"/>
                <a:ea typeface="Calibri" panose="020F0502020204030204" pitchFamily="34" charset="0"/>
              </a:rPr>
              <a:t>Demonstrate to stakeholders (including funders) that what your organisation does is making a difference. </a:t>
            </a:r>
          </a:p>
          <a:p>
            <a:pPr algn="just">
              <a:lnSpc>
                <a:spcPct val="107000"/>
              </a:lnSpc>
              <a:spcAft>
                <a:spcPts val="800"/>
              </a:spcAft>
            </a:pPr>
            <a:r>
              <a:rPr lang="en-GB" sz="1800" dirty="0">
                <a:effectLst/>
                <a:latin typeface="Segoe UI" panose="020B0502040204020203" pitchFamily="34" charset="0"/>
                <a:ea typeface="Calibri" panose="020F0502020204030204" pitchFamily="34" charset="0"/>
              </a:rPr>
              <a:t>Measuring and evaluating will also enable your organisation to improve its impact by identifying strengths or weaknesses.</a:t>
            </a:r>
          </a:p>
          <a:p>
            <a:pPr marL="0" lvl="0" indent="0" algn="just">
              <a:buClr>
                <a:schemeClr val="dk1"/>
              </a:buClr>
              <a:buSzPts val="1100"/>
              <a:buNone/>
            </a:pPr>
            <a:endParaRPr lang="en-GB"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73917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Stakeholders engagement</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2196152"/>
            <a:ext cx="10588248" cy="1631216"/>
          </a:xfrm>
          <a:prstGeom prst="rect">
            <a:avLst/>
          </a:prstGeom>
          <a:noFill/>
        </p:spPr>
        <p:txBody>
          <a:bodyPr wrap="square" rtlCol="0">
            <a:spAutoFit/>
          </a:bodyPr>
          <a:lstStyle/>
          <a:p>
            <a:r>
              <a:rPr lang="es-ES" sz="2000" dirty="0">
                <a:latin typeface="Segoe UI" panose="020B0502040204020203" pitchFamily="34" charset="0"/>
                <a:ea typeface="Source Sans Pro" panose="020B0503030403020204" pitchFamily="34" charset="0"/>
                <a:cs typeface="Segoe UI" panose="020B0502040204020203" pitchFamily="34" charset="0"/>
              </a:rPr>
              <a:t>Q</a:t>
            </a:r>
            <a:r>
              <a:rPr lang="en-GB" sz="2000" dirty="0" err="1">
                <a:latin typeface="Segoe UI" panose="020B0502040204020203" pitchFamily="34" charset="0"/>
                <a:ea typeface="Source Sans Pro" panose="020B0503030403020204" pitchFamily="34" charset="0"/>
                <a:cs typeface="Segoe UI" panose="020B0502040204020203" pitchFamily="34" charset="0"/>
              </a:rPr>
              <a:t>uestions</a:t>
            </a:r>
            <a:r>
              <a:rPr lang="en-GB" sz="2000" dirty="0">
                <a:latin typeface="Segoe UI" panose="020B0502040204020203" pitchFamily="34" charset="0"/>
                <a:ea typeface="Source Sans Pro" panose="020B0503030403020204" pitchFamily="34" charset="0"/>
                <a:cs typeface="Segoe UI" panose="020B0502040204020203" pitchFamily="34" charset="0"/>
              </a:rPr>
              <a:t>:</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r>
              <a:rPr lang="en-GB" sz="2000" dirty="0">
                <a:latin typeface="Segoe UI" panose="020B0502040204020203" pitchFamily="34" charset="0"/>
                <a:ea typeface="Source Sans Pro" panose="020B0503030403020204" pitchFamily="34" charset="0"/>
                <a:cs typeface="Segoe UI" panose="020B0502040204020203" pitchFamily="34" charset="0"/>
              </a:rPr>
              <a:t>What is stakeholders engagement?</a:t>
            </a:r>
          </a:p>
          <a:p>
            <a:r>
              <a:rPr lang="en-GB" sz="2000" dirty="0">
                <a:latin typeface="Segoe UI" panose="020B0502040204020203" pitchFamily="34" charset="0"/>
                <a:ea typeface="Source Sans Pro" panose="020B0503030403020204" pitchFamily="34" charset="0"/>
                <a:cs typeface="Segoe UI" panose="020B0502040204020203" pitchFamily="34" charset="0"/>
              </a:rPr>
              <a:t>Why is critical to engage stakeholders?</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1" name="TextBox 9">
            <a:extLst>
              <a:ext uri="{FF2B5EF4-FFF2-40B4-BE49-F238E27FC236}">
                <a16:creationId xmlns:a16="http://schemas.microsoft.com/office/drawing/2014/main" id="{A5599F18-CD9C-4250-815F-9EFEBA5551AF}"/>
              </a:ext>
            </a:extLst>
          </p:cNvPr>
          <p:cNvSpPr txBox="1"/>
          <p:nvPr/>
        </p:nvSpPr>
        <p:spPr>
          <a:xfrm>
            <a:off x="952983" y="1463719"/>
            <a:ext cx="10588248" cy="461665"/>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Watch this video (2’34’’): </a:t>
            </a:r>
            <a:r>
              <a:rPr lang="en-IE" sz="2400" dirty="0">
                <a:latin typeface="Segoe UI" panose="020B0502040204020203" pitchFamily="34" charset="0"/>
                <a:ea typeface="Source Sans Pro" panose="020B0503030403020204" pitchFamily="34" charset="0"/>
                <a:cs typeface="Segoe UI" panose="020B0502040204020203" pitchFamily="34" charset="0"/>
                <a:hlinkClick r:id="rId7"/>
              </a:rPr>
              <a:t>https://www.youtube.com/watch?v=VHGTsEwbOJY</a:t>
            </a:r>
            <a:r>
              <a:rPr lang="en-IE" sz="2400" dirty="0">
                <a:latin typeface="Segoe UI" panose="020B0502040204020203" pitchFamily="34" charset="0"/>
                <a:ea typeface="Source Sans Pro" panose="020B0503030403020204" pitchFamily="34" charset="0"/>
                <a:cs typeface="Segoe UI" panose="020B0502040204020203" pitchFamily="34" charset="0"/>
              </a:rPr>
              <a:t> </a:t>
            </a:r>
          </a:p>
        </p:txBody>
      </p:sp>
    </p:spTree>
    <p:extLst>
      <p:ext uri="{BB962C8B-B14F-4D97-AF65-F5344CB8AC3E}">
        <p14:creationId xmlns:p14="http://schemas.microsoft.com/office/powerpoint/2010/main" val="218204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Stakeholders engagement</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2196152"/>
            <a:ext cx="10588248" cy="3170099"/>
          </a:xfrm>
          <a:prstGeom prst="rect">
            <a:avLst/>
          </a:prstGeom>
          <a:noFill/>
        </p:spPr>
        <p:txBody>
          <a:bodyPr wrap="square" rtlCol="0">
            <a:spAutoFit/>
          </a:bodyPr>
          <a:lstStyle/>
          <a:p>
            <a:r>
              <a:rPr lang="en-GB" sz="2000" dirty="0">
                <a:latin typeface="Segoe UI" panose="020B0502040204020203" pitchFamily="34" charset="0"/>
                <a:ea typeface="Source Sans Pro" panose="020B0503030403020204" pitchFamily="34" charset="0"/>
                <a:cs typeface="Segoe UI" panose="020B0502040204020203" pitchFamily="34" charset="0"/>
              </a:rPr>
              <a:t>Without adequate stakeholder engagement, you cannot even begin to measure impact effectively. </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r>
              <a:rPr lang="en-GB" sz="2000" dirty="0">
                <a:latin typeface="Segoe UI" panose="020B0502040204020203" pitchFamily="34" charset="0"/>
                <a:ea typeface="Source Sans Pro" panose="020B0503030403020204" pitchFamily="34" charset="0"/>
                <a:cs typeface="Segoe UI" panose="020B0502040204020203" pitchFamily="34" charset="0"/>
              </a:rPr>
              <a:t>It helps organizations to proactively consider the needs and desires of anyone who has a stake in their organization, which can foster connections, trust, confidence, and buy-in for your organization’s key initiatives. </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r>
              <a:rPr lang="en-GB" sz="2000" dirty="0">
                <a:latin typeface="Segoe UI" panose="020B0502040204020203" pitchFamily="34" charset="0"/>
                <a:ea typeface="Source Sans Pro" panose="020B0503030403020204" pitchFamily="34" charset="0"/>
                <a:cs typeface="Segoe UI" panose="020B0502040204020203" pitchFamily="34" charset="0"/>
              </a:rPr>
              <a:t>When done well, it can mitigate potential risks and conflicts with stakeholder groups, including uncertainty, dissatisfaction, misalignment, disengagement, and resistance to change.</a:t>
            </a:r>
          </a:p>
        </p:txBody>
      </p:sp>
      <p:sp>
        <p:nvSpPr>
          <p:cNvPr id="11" name="TextBox 9">
            <a:extLst>
              <a:ext uri="{FF2B5EF4-FFF2-40B4-BE49-F238E27FC236}">
                <a16:creationId xmlns:a16="http://schemas.microsoft.com/office/drawing/2014/main" id="{A5599F18-CD9C-4250-815F-9EFEBA5551AF}"/>
              </a:ext>
            </a:extLst>
          </p:cNvPr>
          <p:cNvSpPr txBox="1"/>
          <p:nvPr/>
        </p:nvSpPr>
        <p:spPr>
          <a:xfrm>
            <a:off x="952983" y="1463719"/>
            <a:ext cx="10588248" cy="461665"/>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Watch this video: </a:t>
            </a:r>
            <a:r>
              <a:rPr lang="en-IE" sz="2400" dirty="0">
                <a:latin typeface="Segoe UI" panose="020B0502040204020203" pitchFamily="34" charset="0"/>
                <a:ea typeface="Source Sans Pro" panose="020B0503030403020204" pitchFamily="34" charset="0"/>
                <a:cs typeface="Segoe UI" panose="020B0502040204020203" pitchFamily="34" charset="0"/>
                <a:hlinkClick r:id="rId7"/>
              </a:rPr>
              <a:t>https://www.youtube.com/watch?v=VHGTsEwbOJY</a:t>
            </a:r>
            <a:r>
              <a:rPr lang="en-IE" sz="2400" dirty="0">
                <a:latin typeface="Segoe UI" panose="020B0502040204020203" pitchFamily="34" charset="0"/>
                <a:ea typeface="Source Sans Pro" panose="020B0503030403020204" pitchFamily="34" charset="0"/>
                <a:cs typeface="Segoe UI" panose="020B0502040204020203" pitchFamily="34" charset="0"/>
              </a:rPr>
              <a:t> </a:t>
            </a:r>
          </a:p>
        </p:txBody>
      </p:sp>
    </p:spTree>
    <p:extLst>
      <p:ext uri="{BB962C8B-B14F-4D97-AF65-F5344CB8AC3E}">
        <p14:creationId xmlns:p14="http://schemas.microsoft.com/office/powerpoint/2010/main" val="281728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How to measure the social impact?</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613028"/>
            <a:ext cx="10588248" cy="954107"/>
          </a:xfrm>
          <a:prstGeom prst="rect">
            <a:avLst/>
          </a:prstGeom>
          <a:noFill/>
        </p:spPr>
        <p:txBody>
          <a:bodyPr wrap="square" rtlCol="0">
            <a:spAutoFit/>
          </a:bodyPr>
          <a:lstStyle/>
          <a:p>
            <a:r>
              <a:rPr lang="en-GB" sz="1800" dirty="0">
                <a:effectLst/>
                <a:latin typeface="Segoe UI" panose="020B0502040204020203" pitchFamily="34" charset="0"/>
                <a:ea typeface="Calibri" panose="020F0502020204030204" pitchFamily="34" charset="0"/>
              </a:rPr>
              <a:t>Watch this video (3’12’’): </a:t>
            </a:r>
            <a:r>
              <a:rPr lang="en-GB" sz="1800" dirty="0">
                <a:effectLst/>
                <a:latin typeface="Segoe UI" panose="020B0502040204020203" pitchFamily="34" charset="0"/>
                <a:ea typeface="Calibri" panose="020F0502020204030204" pitchFamily="34" charset="0"/>
                <a:hlinkClick r:id="rId7"/>
              </a:rPr>
              <a:t>https://www.youtube.com/watch?v=KDCYc_0h13g</a:t>
            </a:r>
            <a:r>
              <a:rPr lang="en-GB" sz="1800" dirty="0">
                <a:effectLst/>
                <a:latin typeface="Segoe UI" panose="020B0502040204020203"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800" dirty="0">
              <a:effectLst/>
              <a:latin typeface="Segoe UI" panose="020B0502040204020203" pitchFamily="34" charset="0"/>
              <a:ea typeface="Calibri" panose="020F0502020204030204" pitchFamily="34" charset="0"/>
            </a:endParaRP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8" name="TextBox 9">
            <a:extLst>
              <a:ext uri="{FF2B5EF4-FFF2-40B4-BE49-F238E27FC236}">
                <a16:creationId xmlns:a16="http://schemas.microsoft.com/office/drawing/2014/main" id="{FDC017FD-D7AC-4644-8462-D21A0D574902}"/>
              </a:ext>
            </a:extLst>
          </p:cNvPr>
          <p:cNvSpPr txBox="1"/>
          <p:nvPr/>
        </p:nvSpPr>
        <p:spPr>
          <a:xfrm>
            <a:off x="952983" y="2180039"/>
            <a:ext cx="10588248" cy="3170099"/>
          </a:xfrm>
          <a:prstGeom prst="rect">
            <a:avLst/>
          </a:prstGeom>
          <a:noFill/>
        </p:spPr>
        <p:txBody>
          <a:bodyPr wrap="square" rtlCol="0">
            <a:spAutoFit/>
          </a:bodyPr>
          <a:lstStyle/>
          <a:p>
            <a:r>
              <a:rPr lang="en-GB" sz="2000" dirty="0">
                <a:latin typeface="Segoe UI" panose="020B0502040204020203" pitchFamily="34" charset="0"/>
                <a:ea typeface="Source Sans Pro" panose="020B0503030403020204" pitchFamily="34" charset="0"/>
                <a:cs typeface="Segoe UI" panose="020B0502040204020203" pitchFamily="34" charset="0"/>
              </a:rPr>
              <a:t>Questions:</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r>
              <a:rPr lang="en-GB" sz="2000" dirty="0">
                <a:latin typeface="Segoe UI" panose="020B0502040204020203" pitchFamily="34" charset="0"/>
                <a:ea typeface="Source Sans Pro" panose="020B0503030403020204" pitchFamily="34" charset="0"/>
                <a:cs typeface="Segoe UI" panose="020B0502040204020203" pitchFamily="34" charset="0"/>
              </a:rPr>
              <a:t>Why is important to measure the social impact?</a:t>
            </a:r>
          </a:p>
          <a:p>
            <a:r>
              <a:rPr lang="en-GB" sz="2000" dirty="0">
                <a:latin typeface="Segoe UI" panose="020B0502040204020203" pitchFamily="34" charset="0"/>
                <a:ea typeface="Source Sans Pro" panose="020B0503030403020204" pitchFamily="34" charset="0"/>
                <a:cs typeface="Segoe UI" panose="020B0502040204020203" pitchFamily="34" charset="0"/>
              </a:rPr>
              <a:t>How can we measure the social impact? Which are the main steps?</a:t>
            </a:r>
          </a:p>
          <a:p>
            <a:r>
              <a:rPr lang="en-GB" sz="2000" dirty="0">
                <a:latin typeface="Segoe UI" panose="020B0502040204020203" pitchFamily="34" charset="0"/>
                <a:ea typeface="Source Sans Pro" panose="020B0503030403020204" pitchFamily="34" charset="0"/>
                <a:cs typeface="Segoe UI" panose="020B0502040204020203" pitchFamily="34" charset="0"/>
              </a:rPr>
              <a:t>How can you collate data?</a:t>
            </a:r>
          </a:p>
          <a:p>
            <a:r>
              <a:rPr lang="en-GB" sz="2000" dirty="0">
                <a:latin typeface="Segoe UI" panose="020B0502040204020203" pitchFamily="34" charset="0"/>
                <a:ea typeface="Source Sans Pro" panose="020B0503030403020204" pitchFamily="34" charset="0"/>
                <a:cs typeface="Segoe UI" panose="020B0502040204020203" pitchFamily="34" charset="0"/>
              </a:rPr>
              <a:t>How can you assess those data?</a:t>
            </a:r>
          </a:p>
          <a:p>
            <a:r>
              <a:rPr lang="en-GB" sz="2000" dirty="0">
                <a:latin typeface="Segoe UI" panose="020B0502040204020203" pitchFamily="34" charset="0"/>
                <a:ea typeface="Source Sans Pro" panose="020B0503030403020204" pitchFamily="34" charset="0"/>
                <a:cs typeface="Segoe UI" panose="020B0502040204020203" pitchFamily="34" charset="0"/>
              </a:rPr>
              <a:t>How can you share your results effectively to the right audiences?</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51792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Measuring outcomes, not outputs</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613028"/>
            <a:ext cx="10588248" cy="1785104"/>
          </a:xfrm>
          <a:prstGeom prst="rect">
            <a:avLst/>
          </a:prstGeom>
          <a:noFill/>
        </p:spPr>
        <p:txBody>
          <a:bodyPr wrap="square" rtlCol="0">
            <a:spAutoFit/>
          </a:bodyPr>
          <a:lstStyle/>
          <a:p>
            <a:r>
              <a:rPr lang="en-GB" sz="1800" dirty="0">
                <a:effectLst/>
                <a:latin typeface="Segoe UI" panose="020B0502040204020203" pitchFamily="34" charset="0"/>
                <a:ea typeface="Calibri" panose="020F0502020204030204" pitchFamily="34" charset="0"/>
              </a:rPr>
              <a:t>An output indicates that an activity has taken place, whereas an outcome is an indicator of change. Measuring the quantity of outputs is not enough.  </a:t>
            </a:r>
          </a:p>
          <a:p>
            <a:endParaRPr lang="en-GB" dirty="0">
              <a:latin typeface="Segoe UI" panose="020B0502040204020203" pitchFamily="34" charset="0"/>
              <a:ea typeface="Calibri" panose="020F0502020204030204" pitchFamily="34" charset="0"/>
            </a:endParaRPr>
          </a:p>
          <a:p>
            <a:r>
              <a:rPr lang="en-GB" sz="1800" dirty="0">
                <a:effectLst/>
                <a:latin typeface="Segoe UI" panose="020B0502040204020203" pitchFamily="34" charset="0"/>
                <a:ea typeface="Calibri" panose="020F0502020204030204" pitchFamily="34" charset="0"/>
              </a:rPr>
              <a:t>As an example, distributing 25 nets (output) to avoid mosquitos bites does not necessarily mean that malaria cases are reduced (outcome); the nets may never be used.</a:t>
            </a: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495718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5926</TotalTime>
  <Words>592</Words>
  <Application>Microsoft Office PowerPoint</Application>
  <PresentationFormat>Panorámica</PresentationFormat>
  <Paragraphs>53</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Segoe UI</vt:lpstr>
      <vt:lpstr>Office Theme</vt:lpstr>
      <vt:lpstr>IO1: In-service Training Programme Module 8: Finding Collaborators – Expanding the Networkand Social Entrepreneurship– PPT2</vt:lpstr>
      <vt:lpstr>Module 8: Contents</vt:lpstr>
      <vt:lpstr>OBJECTIVES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lastModifiedBy>Arantxa Aguirre</cp:lastModifiedBy>
  <cp:revision>278</cp:revision>
  <dcterms:created xsi:type="dcterms:W3CDTF">2021-04-20T08:47:25Z</dcterms:created>
  <dcterms:modified xsi:type="dcterms:W3CDTF">2022-02-21T13:40:03Z</dcterms:modified>
</cp:coreProperties>
</file>