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40" r:id="rId3"/>
    <p:sldId id="257" r:id="rId4"/>
    <p:sldId id="258" r:id="rId5"/>
    <p:sldId id="332" r:id="rId6"/>
    <p:sldId id="268" r:id="rId7"/>
    <p:sldId id="333" r:id="rId8"/>
    <p:sldId id="315" r:id="rId9"/>
    <p:sldId id="303" r:id="rId10"/>
    <p:sldId id="341" r:id="rId11"/>
    <p:sldId id="306" r:id="rId12"/>
    <p:sldId id="342" r:id="rId13"/>
    <p:sldId id="326" r:id="rId14"/>
    <p:sldId id="343" r:id="rId15"/>
    <p:sldId id="345" r:id="rId16"/>
    <p:sldId id="339" r:id="rId17"/>
    <p:sldId id="328" r:id="rId18"/>
    <p:sldId id="338" r:id="rId19"/>
    <p:sldId id="337" r:id="rId20"/>
    <p:sldId id="344" r:id="rId21"/>
    <p:sldId id="310" r:id="rId22"/>
    <p:sldId id="312" r:id="rId23"/>
    <p:sldId id="331"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 Nikolaidou" initials="AN" lastIdx="1" clrIdx="0">
    <p:extLst>
      <p:ext uri="{19B8F6BF-5375-455C-9EA6-DF929625EA0E}">
        <p15:presenceInfo xmlns:p15="http://schemas.microsoft.com/office/powerpoint/2012/main" userId="Andria Nikolaid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A86"/>
    <a:srgbClr val="FF9933"/>
    <a:srgbClr val="FF66FF"/>
    <a:srgbClr val="29BB89"/>
    <a:srgbClr val="195562"/>
    <a:srgbClr val="FF0066"/>
    <a:srgbClr val="E6E6E6"/>
    <a:srgbClr val="179D96"/>
    <a:srgbClr val="04B9D9"/>
    <a:srgbClr val="A3C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shopify.com/blog/business-plan-examples" TargetMode="Externa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hyperlink" Target="https://www.shopify.com/blog/business-plan-examples" TargetMode="External"/><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hyperlink" Target="https://www.shopify.com/blog/business-plan-examples" TargetMode="External"/><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3.png"/><Relationship Id="rId7" Type="http://schemas.openxmlformats.org/officeDocument/2006/relationships/hyperlink" Target="https://www.thebalancesmb.com/writing-a-business-plan-179423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hyperlink" Target="http://www.nicholascoriano.com/2013/09/business-plan-management-summary.html" TargetMode="External"/><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hyperlink" Target="https://www.shopify.com/blog/business-plan-examples" TargetMode="External"/><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8.pn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onhike.com/writing-your-business-plan-dont-forget-your-own-professional-development/130724/" TargetMode="External"/><Relationship Id="rId3" Type="http://schemas.openxmlformats.org/officeDocument/2006/relationships/image" Target="../media/image3.png"/><Relationship Id="rId7" Type="http://schemas.openxmlformats.org/officeDocument/2006/relationships/hyperlink" Target="https://www.youtube.com/watch?time_continue=327&amp;v=E6N5Trv8pfQ&amp;feature=emb_titl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hyperlink" Target="https://www.mymarketresearchmethods.com/the-market-research-process-6-steps-to-succes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In-service Training Programme</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Module </a:t>
            </a: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6: </a:t>
            </a:r>
            <a:r>
              <a:rPr lang="en-GB"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How to build a business plan</a:t>
            </a:r>
            <a:r>
              <a:rPr lang="en-GB"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GB"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t>
            </a: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PPT2</a:t>
            </a:r>
            <a:endPar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pic>
        <p:nvPicPr>
          <p:cNvPr id="2" name="Picture 1"/>
          <p:cNvPicPr>
            <a:picLocks noChangeAspect="1"/>
          </p:cNvPicPr>
          <p:nvPr/>
        </p:nvPicPr>
        <p:blipFill>
          <a:blip r:embed="rId7"/>
          <a:stretch>
            <a:fillRect/>
          </a:stretch>
        </p:blipFill>
        <p:spPr>
          <a:xfrm>
            <a:off x="2270280" y="1411184"/>
            <a:ext cx="7118033" cy="4782553"/>
          </a:xfrm>
          <a:prstGeom prst="rect">
            <a:avLst/>
          </a:prstGeom>
        </p:spPr>
      </p:pic>
      <p:sp>
        <p:nvSpPr>
          <p:cNvPr id="4" name="Rectangle 3"/>
          <p:cNvSpPr/>
          <p:nvPr/>
        </p:nvSpPr>
        <p:spPr>
          <a:xfrm>
            <a:off x="3601166" y="6133453"/>
            <a:ext cx="3305713" cy="230832"/>
          </a:xfrm>
          <a:prstGeom prst="rect">
            <a:avLst/>
          </a:prstGeom>
        </p:spPr>
        <p:txBody>
          <a:bodyPr wrap="none">
            <a:spAutoFit/>
          </a:bodyPr>
          <a:lstStyle/>
          <a:p>
            <a:r>
              <a:rPr lang="en-US" sz="900" i="1" dirty="0" smtClean="0">
                <a:latin typeface="Segoe UI" panose="020B0502040204020203" pitchFamily="34" charset="0"/>
                <a:cs typeface="Segoe UI" panose="020B0502040204020203" pitchFamily="34" charset="0"/>
              </a:rPr>
              <a:t>Source: </a:t>
            </a:r>
            <a:r>
              <a:rPr lang="en-US" sz="900" i="1" dirty="0" smtClean="0">
                <a:latin typeface="Segoe UI" panose="020B0502040204020203" pitchFamily="34" charset="0"/>
                <a:cs typeface="Segoe UI" panose="020B0502040204020203" pitchFamily="34" charset="0"/>
                <a:hlinkClick r:id="rId8"/>
              </a:rPr>
              <a:t>https</a:t>
            </a:r>
            <a:r>
              <a:rPr lang="en-US" sz="900" i="1" dirty="0">
                <a:latin typeface="Segoe UI" panose="020B0502040204020203" pitchFamily="34" charset="0"/>
                <a:cs typeface="Segoe UI" panose="020B0502040204020203" pitchFamily="34" charset="0"/>
                <a:hlinkClick r:id="rId8"/>
              </a:rPr>
              <a:t>://</a:t>
            </a:r>
            <a:r>
              <a:rPr lang="en-US" sz="900" i="1" dirty="0" smtClean="0">
                <a:latin typeface="Segoe UI" panose="020B0502040204020203" pitchFamily="34" charset="0"/>
                <a:cs typeface="Segoe UI" panose="020B0502040204020203" pitchFamily="34" charset="0"/>
                <a:hlinkClick r:id="rId8"/>
              </a:rPr>
              <a:t>www.shopify.com/blog/business-plan-examples</a:t>
            </a:r>
            <a:endParaRPr lang="en-GB" sz="900" i="1" dirty="0" smtClean="0">
              <a:latin typeface="Segoe UI" panose="020B0502040204020203" pitchFamily="34" charset="0"/>
              <a:cs typeface="Segoe UI" panose="020B0502040204020203" pitchFamily="34" charset="0"/>
            </a:endParaRPr>
          </a:p>
        </p:txBody>
      </p:sp>
      <p:sp>
        <p:nvSpPr>
          <p:cNvPr id="5" name="Rectangle 4"/>
          <p:cNvSpPr/>
          <p:nvPr/>
        </p:nvSpPr>
        <p:spPr>
          <a:xfrm>
            <a:off x="2288568" y="5340097"/>
            <a:ext cx="6599400" cy="295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9037267" y="5169511"/>
            <a:ext cx="756955" cy="3185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794221" y="4957568"/>
            <a:ext cx="1818959" cy="307777"/>
          </a:xfrm>
          <a:prstGeom prst="rect">
            <a:avLst/>
          </a:prstGeom>
        </p:spPr>
        <p:txBody>
          <a:bodyPr wrap="none">
            <a:spAutoFit/>
          </a:bodyPr>
          <a:lstStyle/>
          <a:p>
            <a:r>
              <a:rPr lang="en-GB" sz="1400" dirty="0">
                <a:latin typeface="Segoe UI" panose="020B0502040204020203" pitchFamily="34" charset="0"/>
                <a:cs typeface="Segoe UI" panose="020B0502040204020203" pitchFamily="34" charset="0"/>
              </a:rPr>
              <a:t>financial projections </a:t>
            </a:r>
            <a:endParaRPr lang="en-US" sz="1400" dirty="0">
              <a:latin typeface="Segoe UI" panose="020B0502040204020203" pitchFamily="34" charset="0"/>
              <a:cs typeface="Segoe UI" panose="020B0502040204020203" pitchFamily="34" charset="0"/>
            </a:endParaRPr>
          </a:p>
        </p:txBody>
      </p:sp>
      <p:sp>
        <p:nvSpPr>
          <p:cNvPr id="13" name="Rectangle 12"/>
          <p:cNvSpPr/>
          <p:nvPr/>
        </p:nvSpPr>
        <p:spPr>
          <a:xfrm>
            <a:off x="10152037" y="2784809"/>
            <a:ext cx="1894744" cy="523220"/>
          </a:xfrm>
          <a:prstGeom prst="rect">
            <a:avLst/>
          </a:prstGeom>
        </p:spPr>
        <p:txBody>
          <a:bodyPr wrap="square">
            <a:spAutoFit/>
          </a:bodyPr>
          <a:lstStyle/>
          <a:p>
            <a:r>
              <a:rPr lang="en-GB" sz="1400" dirty="0">
                <a:latin typeface="Segoe UI" panose="020B0502040204020203" pitchFamily="34" charset="0"/>
                <a:cs typeface="Segoe UI" panose="020B0502040204020203" pitchFamily="34" charset="0"/>
              </a:rPr>
              <a:t>description of the target market</a:t>
            </a:r>
            <a:endParaRPr lang="en-US" sz="1400" dirty="0">
              <a:latin typeface="Segoe UI" panose="020B0502040204020203" pitchFamily="34" charset="0"/>
              <a:cs typeface="Segoe UI" panose="020B0502040204020203" pitchFamily="34" charset="0"/>
            </a:endParaRPr>
          </a:p>
        </p:txBody>
      </p:sp>
      <p:sp>
        <p:nvSpPr>
          <p:cNvPr id="19" name="Rectangle 18"/>
          <p:cNvSpPr/>
          <p:nvPr/>
        </p:nvSpPr>
        <p:spPr>
          <a:xfrm>
            <a:off x="2293620" y="2879782"/>
            <a:ext cx="6950964" cy="1223859"/>
          </a:xfrm>
          <a:prstGeom prst="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9388312" y="3096945"/>
            <a:ext cx="756955" cy="318536"/>
          </a:xfrm>
          <a:prstGeom prst="straightConnector1">
            <a:avLst/>
          </a:prstGeom>
          <a:ln w="28575">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5158" y="3823730"/>
            <a:ext cx="1271215" cy="738664"/>
          </a:xfrm>
          <a:prstGeom prst="rect">
            <a:avLst/>
          </a:prstGeom>
        </p:spPr>
        <p:txBody>
          <a:bodyPr wrap="square">
            <a:spAutoFit/>
          </a:bodyPr>
          <a:lstStyle/>
          <a:p>
            <a:r>
              <a:rPr lang="en-GB" sz="1400" dirty="0">
                <a:latin typeface="Segoe UI" panose="020B0502040204020203" pitchFamily="34" charset="0"/>
                <a:cs typeface="Segoe UI" panose="020B0502040204020203" pitchFamily="34" charset="0"/>
              </a:rPr>
              <a:t>how these will “solve a problem</a:t>
            </a:r>
            <a:r>
              <a:rPr lang="en-GB" sz="1400" dirty="0" smtClean="0">
                <a:latin typeface="Segoe UI" panose="020B0502040204020203" pitchFamily="34" charset="0"/>
                <a:cs typeface="Segoe UI" panose="020B0502040204020203" pitchFamily="34" charset="0"/>
              </a:rPr>
              <a:t>”</a:t>
            </a:r>
            <a:endParaRPr lang="en-US" sz="1400" dirty="0"/>
          </a:p>
        </p:txBody>
      </p:sp>
      <p:sp>
        <p:nvSpPr>
          <p:cNvPr id="15" name="Rectangle 14"/>
          <p:cNvSpPr/>
          <p:nvPr/>
        </p:nvSpPr>
        <p:spPr>
          <a:xfrm>
            <a:off x="239592" y="1556093"/>
            <a:ext cx="1426781" cy="523220"/>
          </a:xfrm>
          <a:prstGeom prst="rect">
            <a:avLst/>
          </a:prstGeom>
        </p:spPr>
        <p:txBody>
          <a:bodyPr wrap="square">
            <a:spAutoFit/>
          </a:bodyPr>
          <a:lstStyle/>
          <a:p>
            <a:r>
              <a:rPr lang="en-GB" sz="1400" dirty="0">
                <a:latin typeface="Segoe UI" panose="020B0502040204020203" pitchFamily="34" charset="0"/>
                <a:cs typeface="Segoe UI" panose="020B0502040204020203" pitchFamily="34" charset="0"/>
              </a:rPr>
              <a:t>overview of the organisation</a:t>
            </a:r>
            <a:endParaRPr lang="en-US" sz="1400" dirty="0"/>
          </a:p>
        </p:txBody>
      </p:sp>
      <p:sp>
        <p:nvSpPr>
          <p:cNvPr id="22" name="Rectangle 21"/>
          <p:cNvSpPr/>
          <p:nvPr/>
        </p:nvSpPr>
        <p:spPr>
          <a:xfrm>
            <a:off x="2288568" y="1817703"/>
            <a:ext cx="6956016" cy="96710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599584" y="1894180"/>
            <a:ext cx="600056" cy="46993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88568" y="4217591"/>
            <a:ext cx="6956016" cy="948470"/>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1599584" y="4217591"/>
            <a:ext cx="600056" cy="46993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9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3" grpId="0"/>
      <p:bldP spid="19" grpId="0" animBg="1"/>
      <p:bldP spid="14" grpId="0"/>
      <p:bldP spid="15" grpId="0"/>
      <p:bldP spid="22"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613028"/>
            <a:ext cx="9233433" cy="3785652"/>
          </a:xfrm>
          <a:prstGeom prst="rect">
            <a:avLst/>
          </a:prstGeom>
          <a:noFill/>
        </p:spPr>
        <p:txBody>
          <a:bodyPr wrap="square" rtlCol="0">
            <a:spAutoFit/>
          </a:bodyPr>
          <a:lstStyle/>
          <a:p>
            <a:r>
              <a:rPr lang="en-GB" sz="2000" b="1" dirty="0">
                <a:latin typeface="Segoe UI" panose="020B0502040204020203" pitchFamily="34" charset="0"/>
                <a:ea typeface="Source Sans Pro" panose="020B0503030403020204" pitchFamily="34" charset="0"/>
                <a:cs typeface="Segoe UI" panose="020B0502040204020203" pitchFamily="34" charset="0"/>
              </a:rPr>
              <a:t>Step 2. Company overview (background and history</a:t>
            </a:r>
            <a:r>
              <a:rPr lang="en-GB" sz="2000" b="1" dirty="0" smtClean="0">
                <a:latin typeface="Segoe UI" panose="020B0502040204020203" pitchFamily="34" charset="0"/>
                <a:ea typeface="Source Sans Pro" panose="020B0503030403020204" pitchFamily="34" charset="0"/>
                <a:cs typeface="Segoe UI" panose="020B0502040204020203" pitchFamily="34" charset="0"/>
              </a:rPr>
              <a:t>)</a:t>
            </a:r>
          </a:p>
          <a:p>
            <a:endParaRPr lang="en-GB" b="1" dirty="0" smtClean="0">
              <a:latin typeface="Segoe UI" panose="020B0502040204020203" pitchFamily="34" charset="0"/>
              <a:ea typeface="Source Sans Pro" panose="020B0503030403020204" pitchFamily="34" charset="0"/>
              <a:cs typeface="Segoe UI" panose="020B0502040204020203" pitchFamily="34" charset="0"/>
            </a:endParaRPr>
          </a:p>
          <a:p>
            <a:pPr fontAlgn="base"/>
            <a:r>
              <a:rPr lang="en-GB" dirty="0" smtClean="0">
                <a:latin typeface="Segoe UI" panose="020B0502040204020203" pitchFamily="34" charset="0"/>
                <a:cs typeface="Segoe UI" panose="020B0502040204020203" pitchFamily="34" charset="0"/>
              </a:rPr>
              <a:t>In </a:t>
            </a:r>
            <a:r>
              <a:rPr lang="en-GB" dirty="0">
                <a:latin typeface="Segoe UI" panose="020B0502040204020203" pitchFamily="34" charset="0"/>
                <a:cs typeface="Segoe UI" panose="020B0502040204020203" pitchFamily="34" charset="0"/>
              </a:rPr>
              <a:t>case </a:t>
            </a:r>
            <a:r>
              <a:rPr lang="en-GB" dirty="0" smtClean="0">
                <a:latin typeface="Segoe UI" panose="020B0502040204020203" pitchFamily="34" charset="0"/>
                <a:cs typeface="Segoe UI" panose="020B0502040204020203" pitchFamily="34" charset="0"/>
              </a:rPr>
              <a:t>of an establish business, </a:t>
            </a:r>
            <a:r>
              <a:rPr lang="en-GB" dirty="0">
                <a:latin typeface="Segoe UI" panose="020B0502040204020203" pitchFamily="34" charset="0"/>
                <a:cs typeface="Segoe UI" panose="020B0502040204020203" pitchFamily="34" charset="0"/>
              </a:rPr>
              <a:t>this section provides an overview of the business, including its vision, mission and values as well as the legal structure. </a:t>
            </a:r>
            <a:endParaRPr lang="en-GB" dirty="0" smtClean="0">
              <a:latin typeface="Segoe UI" panose="020B0502040204020203" pitchFamily="34" charset="0"/>
              <a:cs typeface="Segoe UI" panose="020B0502040204020203" pitchFamily="34" charset="0"/>
            </a:endParaRPr>
          </a:p>
          <a:p>
            <a:pPr fontAlgn="base"/>
            <a:r>
              <a:rPr lang="en-GB" dirty="0" smtClean="0">
                <a:latin typeface="Segoe UI" panose="020B0502040204020203" pitchFamily="34" charset="0"/>
                <a:cs typeface="Segoe UI" panose="020B0502040204020203" pitchFamily="34" charset="0"/>
              </a:rPr>
              <a:t>It </a:t>
            </a:r>
            <a:r>
              <a:rPr lang="en-GB" dirty="0">
                <a:latin typeface="Segoe UI" panose="020B0502040204020203" pitchFamily="34" charset="0"/>
                <a:cs typeface="Segoe UI" panose="020B0502040204020203" pitchFamily="34" charset="0"/>
              </a:rPr>
              <a:t>covers the </a:t>
            </a:r>
            <a:r>
              <a:rPr lang="en-GB" dirty="0" smtClean="0">
                <a:latin typeface="Segoe UI" panose="020B0502040204020203" pitchFamily="34" charset="0"/>
                <a:cs typeface="Segoe UI" panose="020B0502040204020203" pitchFamily="34" charset="0"/>
              </a:rPr>
              <a:t>core </a:t>
            </a:r>
            <a:r>
              <a:rPr lang="en-GB" dirty="0">
                <a:latin typeface="Segoe UI" panose="020B0502040204020203" pitchFamily="34" charset="0"/>
                <a:cs typeface="Segoe UI" panose="020B0502040204020203" pitchFamily="34" charset="0"/>
              </a:rPr>
              <a:t>expertise, a brief description of the existing products/services, the team structure and the qualitative and quantitative success of the organisation over the years.</a:t>
            </a:r>
            <a:endParaRPr lang="en-GB" b="1" dirty="0">
              <a:latin typeface="Segoe UI" panose="020B0502040204020203" pitchFamily="34" charset="0"/>
              <a:cs typeface="Segoe UI" panose="020B0502040204020203" pitchFamily="34" charset="0"/>
            </a:endParaRPr>
          </a:p>
          <a:p>
            <a:endParaRPr lang="en-GB"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In </a:t>
            </a:r>
            <a:r>
              <a:rPr lang="en-GB" dirty="0">
                <a:latin typeface="Segoe UI" panose="020B0502040204020203" pitchFamily="34" charset="0"/>
                <a:cs typeface="Segoe UI" panose="020B0502040204020203" pitchFamily="34" charset="0"/>
              </a:rPr>
              <a:t>the case of a start-up company, this section </a:t>
            </a:r>
            <a:r>
              <a:rPr lang="en-GB" dirty="0" smtClean="0">
                <a:latin typeface="Segoe UI" panose="020B0502040204020203" pitchFamily="34" charset="0"/>
                <a:cs typeface="Segoe UI" panose="020B0502040204020203" pitchFamily="34" charset="0"/>
              </a:rPr>
              <a:t>provides </a:t>
            </a:r>
            <a:r>
              <a:rPr lang="en-GB" dirty="0">
                <a:latin typeface="Segoe UI" panose="020B0502040204020203" pitchFamily="34" charset="0"/>
                <a:cs typeface="Segoe UI" panose="020B0502040204020203" pitchFamily="34" charset="0"/>
              </a:rPr>
              <a:t>answers to the following questions:</a:t>
            </a:r>
            <a:endParaRPr lang="en-GB" sz="2000"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dirty="0">
                <a:latin typeface="Segoe UI" panose="020B0502040204020203" pitchFamily="34" charset="0"/>
                <a:cs typeface="Segoe UI" panose="020B0502040204020203" pitchFamily="34" charset="0"/>
              </a:rPr>
              <a:t>What the start-up will </a:t>
            </a:r>
            <a:r>
              <a:rPr lang="en-GB" dirty="0" smtClean="0">
                <a:latin typeface="Segoe UI" panose="020B0502040204020203" pitchFamily="34" charset="0"/>
                <a:cs typeface="Segoe UI" panose="020B0502040204020203" pitchFamily="34" charset="0"/>
              </a:rPr>
              <a:t>provide?</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What </a:t>
            </a:r>
            <a:r>
              <a:rPr lang="en-GB" dirty="0">
                <a:latin typeface="Segoe UI" panose="020B0502040204020203" pitchFamily="34" charset="0"/>
                <a:cs typeface="Segoe UI" panose="020B0502040204020203" pitchFamily="34" charset="0"/>
              </a:rPr>
              <a:t>the needs will be, to run the </a:t>
            </a:r>
            <a:r>
              <a:rPr lang="en-GB" dirty="0" smtClean="0">
                <a:latin typeface="Segoe UI" panose="020B0502040204020203" pitchFamily="34" charset="0"/>
                <a:cs typeface="Segoe UI" panose="020B0502040204020203" pitchFamily="34" charset="0"/>
              </a:rPr>
              <a:t>business?</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Who </a:t>
            </a:r>
            <a:r>
              <a:rPr lang="en-GB" dirty="0">
                <a:latin typeface="Segoe UI" panose="020B0502040204020203" pitchFamily="34" charset="0"/>
                <a:cs typeface="Segoe UI" panose="020B0502040204020203" pitchFamily="34" charset="0"/>
              </a:rPr>
              <a:t>will service the </a:t>
            </a:r>
            <a:r>
              <a:rPr lang="en-GB" dirty="0" smtClean="0">
                <a:latin typeface="Segoe UI" panose="020B0502040204020203" pitchFamily="34" charset="0"/>
                <a:cs typeface="Segoe UI" panose="020B0502040204020203" pitchFamily="34" charset="0"/>
              </a:rPr>
              <a:t>customers?</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Who </a:t>
            </a:r>
            <a:r>
              <a:rPr lang="en-GB" dirty="0">
                <a:latin typeface="Segoe UI" panose="020B0502040204020203" pitchFamily="34" charset="0"/>
                <a:cs typeface="Segoe UI" panose="020B0502040204020203" pitchFamily="34" charset="0"/>
              </a:rPr>
              <a:t>the customers </a:t>
            </a:r>
            <a:r>
              <a:rPr lang="en-GB" dirty="0" smtClean="0">
                <a:latin typeface="Segoe UI" panose="020B0502040204020203" pitchFamily="34" charset="0"/>
                <a:cs typeface="Segoe UI" panose="020B0502040204020203" pitchFamily="34" charset="0"/>
              </a:rPr>
              <a:t>are</a:t>
            </a:r>
            <a:r>
              <a:rPr lang="en-GB" dirty="0">
                <a:latin typeface="Segoe UI" panose="020B0502040204020203" pitchFamily="34" charset="0"/>
                <a:cs typeface="Segoe UI" panose="020B0502040204020203" pitchFamily="34" charset="0"/>
              </a:rPr>
              <a:t>?</a:t>
            </a:r>
            <a:endParaRPr lang="en-GB" sz="2000" b="1"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657458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pic>
        <p:nvPicPr>
          <p:cNvPr id="2" name="Picture 1"/>
          <p:cNvPicPr>
            <a:picLocks noChangeAspect="1"/>
          </p:cNvPicPr>
          <p:nvPr/>
        </p:nvPicPr>
        <p:blipFill>
          <a:blip r:embed="rId7"/>
          <a:stretch>
            <a:fillRect/>
          </a:stretch>
        </p:blipFill>
        <p:spPr>
          <a:xfrm>
            <a:off x="1383215" y="1922264"/>
            <a:ext cx="9285961" cy="3790188"/>
          </a:xfrm>
          <a:prstGeom prst="rect">
            <a:avLst/>
          </a:prstGeom>
        </p:spPr>
      </p:pic>
      <p:sp>
        <p:nvSpPr>
          <p:cNvPr id="11" name="Rectangle 10"/>
          <p:cNvSpPr/>
          <p:nvPr/>
        </p:nvSpPr>
        <p:spPr>
          <a:xfrm>
            <a:off x="3887459" y="5712452"/>
            <a:ext cx="3355406" cy="230832"/>
          </a:xfrm>
          <a:prstGeom prst="rect">
            <a:avLst/>
          </a:prstGeom>
        </p:spPr>
        <p:txBody>
          <a:bodyPr wrap="none">
            <a:spAutoFit/>
          </a:bodyPr>
          <a:lstStyle/>
          <a:p>
            <a:r>
              <a:rPr lang="en-US" sz="900" i="1" dirty="0" smtClean="0">
                <a:latin typeface="Segoe UI" panose="020B0502040204020203" pitchFamily="34" charset="0"/>
                <a:cs typeface="Segoe UI" panose="020B0502040204020203" pitchFamily="34" charset="0"/>
              </a:rPr>
              <a:t>Source: </a:t>
            </a:r>
            <a:r>
              <a:rPr lang="en-US" sz="900" i="1" dirty="0" smtClean="0">
                <a:latin typeface="Segoe UI" panose="020B0502040204020203" pitchFamily="34" charset="0"/>
                <a:cs typeface="Segoe UI" panose="020B0502040204020203" pitchFamily="34" charset="0"/>
                <a:hlinkClick r:id="rId8"/>
              </a:rPr>
              <a:t>https</a:t>
            </a:r>
            <a:r>
              <a:rPr lang="en-US" sz="900" i="1" dirty="0">
                <a:latin typeface="Segoe UI" panose="020B0502040204020203" pitchFamily="34" charset="0"/>
                <a:cs typeface="Segoe UI" panose="020B0502040204020203" pitchFamily="34" charset="0"/>
                <a:hlinkClick r:id="rId8"/>
              </a:rPr>
              <a:t>://</a:t>
            </a:r>
            <a:r>
              <a:rPr lang="en-US" sz="900" i="1" dirty="0" smtClean="0">
                <a:latin typeface="Segoe UI" panose="020B0502040204020203" pitchFamily="34" charset="0"/>
                <a:cs typeface="Segoe UI" panose="020B0502040204020203" pitchFamily="34" charset="0"/>
                <a:hlinkClick r:id="rId8"/>
              </a:rPr>
              <a:t>www.shopify.com/blog/business-plan-examples</a:t>
            </a:r>
            <a:endParaRPr lang="en-GB" sz="900" i="1" dirty="0" smtClean="0">
              <a:latin typeface="Segoe UI" panose="020B0502040204020203" pitchFamily="34" charset="0"/>
              <a:cs typeface="Segoe UI" panose="020B0502040204020203" pitchFamily="34" charset="0"/>
            </a:endParaRPr>
          </a:p>
        </p:txBody>
      </p:sp>
      <p:sp>
        <p:nvSpPr>
          <p:cNvPr id="4" name="Rectangle 3"/>
          <p:cNvSpPr/>
          <p:nvPr/>
        </p:nvSpPr>
        <p:spPr>
          <a:xfrm>
            <a:off x="952983" y="1393225"/>
            <a:ext cx="6096000" cy="646331"/>
          </a:xfrm>
          <a:prstGeom prst="rect">
            <a:avLst/>
          </a:prstGeom>
        </p:spPr>
        <p:txBody>
          <a:bodyPr>
            <a:spAutoFit/>
          </a:bodyPr>
          <a:lstStyle/>
          <a:p>
            <a:r>
              <a:rPr lang="en-GB" b="1" dirty="0">
                <a:latin typeface="Segoe UI" panose="020B0502040204020203" pitchFamily="34" charset="0"/>
                <a:ea typeface="Source Sans Pro" panose="020B0503030403020204" pitchFamily="34" charset="0"/>
                <a:cs typeface="Segoe UI" panose="020B0502040204020203" pitchFamily="34" charset="0"/>
              </a:rPr>
              <a:t>Step 2. Company overview (background and history)</a:t>
            </a:r>
          </a:p>
          <a:p>
            <a:endParaRPr lang="en-GB" b="1"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835621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439292"/>
            <a:ext cx="9224289" cy="4124206"/>
          </a:xfrm>
          <a:prstGeom prst="rect">
            <a:avLst/>
          </a:prstGeom>
          <a:noFill/>
        </p:spPr>
        <p:txBody>
          <a:bodyPr wrap="square" rtlCol="0">
            <a:spAutoFit/>
          </a:bodyPr>
          <a:lstStyle/>
          <a:p>
            <a:r>
              <a:rPr lang="en-GB" sz="2000" b="1" dirty="0">
                <a:latin typeface="Segoe UI" panose="020B0502040204020203" pitchFamily="34" charset="0"/>
                <a:ea typeface="Source Sans Pro" panose="020B0503030403020204" pitchFamily="34" charset="0"/>
                <a:cs typeface="Segoe UI" panose="020B0502040204020203" pitchFamily="34" charset="0"/>
              </a:rPr>
              <a:t>Step 3. Products and services </a:t>
            </a:r>
          </a:p>
          <a:p>
            <a:endParaRPr lang="en-GB" sz="1400" dirty="0" smtClean="0">
              <a:latin typeface="Segoe UI" panose="020B0502040204020203" pitchFamily="34" charset="0"/>
              <a:ea typeface="Source Sans Pro" panose="020B0503030403020204" pitchFamily="34" charset="0"/>
              <a:cs typeface="Segoe UI" panose="020B0502040204020203" pitchFamily="34" charset="0"/>
            </a:endParaRPr>
          </a:p>
          <a:p>
            <a:pPr fontAlgn="base"/>
            <a:r>
              <a:rPr lang="en-GB" dirty="0">
                <a:latin typeface="Segoe UI" panose="020B0502040204020203" pitchFamily="34" charset="0"/>
                <a:cs typeface="Segoe UI" panose="020B0502040204020203" pitchFamily="34" charset="0"/>
              </a:rPr>
              <a:t>The products and services section is more than just a list of </a:t>
            </a:r>
            <a:r>
              <a:rPr lang="en-GB" b="1" dirty="0">
                <a:latin typeface="Segoe UI" panose="020B0502040204020203" pitchFamily="34" charset="0"/>
                <a:cs typeface="Segoe UI" panose="020B0502040204020203" pitchFamily="34" charset="0"/>
              </a:rPr>
              <a:t>what </a:t>
            </a:r>
            <a:r>
              <a:rPr lang="en-GB" dirty="0">
                <a:latin typeface="Segoe UI" panose="020B0502040204020203" pitchFamily="34" charset="0"/>
                <a:cs typeface="Segoe UI" panose="020B0502040204020203" pitchFamily="34" charset="0"/>
              </a:rPr>
              <a:t>the organisation is planning to </a:t>
            </a:r>
            <a:r>
              <a:rPr lang="en-GB" dirty="0" smtClean="0">
                <a:latin typeface="Segoe UI" panose="020B0502040204020203" pitchFamily="34" charset="0"/>
                <a:cs typeface="Segoe UI" panose="020B0502040204020203" pitchFamily="34" charset="0"/>
              </a:rPr>
              <a:t>provide. You </a:t>
            </a:r>
            <a:r>
              <a:rPr lang="en-GB" dirty="0">
                <a:latin typeface="Segoe UI" panose="020B0502040204020203" pitchFamily="34" charset="0"/>
                <a:cs typeface="Segoe UI" panose="020B0502040204020203" pitchFamily="34" charset="0"/>
              </a:rPr>
              <a:t>should describe the problem </a:t>
            </a:r>
            <a:r>
              <a:rPr lang="en-GB" dirty="0" smtClean="0">
                <a:latin typeface="Segoe UI" panose="020B0502040204020203" pitchFamily="34" charset="0"/>
                <a:cs typeface="Segoe UI" panose="020B0502040204020203" pitchFamily="34" charset="0"/>
              </a:rPr>
              <a:t>you are planning </a:t>
            </a:r>
            <a:r>
              <a:rPr lang="en-GB" dirty="0">
                <a:latin typeface="Segoe UI" panose="020B0502040204020203" pitchFamily="34" charset="0"/>
                <a:cs typeface="Segoe UI" panose="020B0502040204020203" pitchFamily="34" charset="0"/>
              </a:rPr>
              <a:t>to solve with the particular product or service and how </a:t>
            </a:r>
            <a:r>
              <a:rPr lang="en-GB" dirty="0" smtClean="0">
                <a:latin typeface="Segoe UI" panose="020B0502040204020203" pitchFamily="34" charset="0"/>
                <a:cs typeface="Segoe UI" panose="020B0502040204020203" pitchFamily="34" charset="0"/>
              </a:rPr>
              <a:t>you will </a:t>
            </a:r>
            <a:r>
              <a:rPr lang="en-GB" dirty="0">
                <a:latin typeface="Segoe UI" panose="020B0502040204020203" pitchFamily="34" charset="0"/>
                <a:cs typeface="Segoe UI" panose="020B0502040204020203" pitchFamily="34" charset="0"/>
              </a:rPr>
              <a:t>go about </a:t>
            </a:r>
            <a:r>
              <a:rPr lang="en-GB" dirty="0" smtClean="0">
                <a:latin typeface="Segoe UI" panose="020B0502040204020203" pitchFamily="34" charset="0"/>
                <a:cs typeface="Segoe UI" panose="020B0502040204020203" pitchFamily="34" charset="0"/>
              </a:rPr>
              <a:t>it.</a:t>
            </a:r>
          </a:p>
          <a:p>
            <a:pPr fontAlgn="base"/>
            <a:endParaRPr lang="en-GB" sz="1400" dirty="0">
              <a:latin typeface="Segoe UI" panose="020B0502040204020203" pitchFamily="34" charset="0"/>
              <a:cs typeface="Segoe UI" panose="020B0502040204020203" pitchFamily="34" charset="0"/>
            </a:endParaRPr>
          </a:p>
          <a:p>
            <a:pPr fontAlgn="base"/>
            <a:r>
              <a:rPr lang="en-GB" dirty="0" smtClean="0">
                <a:latin typeface="Segoe UI" panose="020B0502040204020203" pitchFamily="34" charset="0"/>
                <a:cs typeface="Segoe UI" panose="020B0502040204020203" pitchFamily="34" charset="0"/>
              </a:rPr>
              <a:t>Describing </a:t>
            </a:r>
            <a:r>
              <a:rPr lang="en-GB" dirty="0">
                <a:latin typeface="Segoe UI" panose="020B0502040204020203" pitchFamily="34" charset="0"/>
                <a:cs typeface="Segoe UI" panose="020B0502040204020203" pitchFamily="34" charset="0"/>
              </a:rPr>
              <a:t>how the business’ products and services will differ from the competition is important. </a:t>
            </a:r>
            <a:endParaRPr lang="en-GB" dirty="0" smtClean="0">
              <a:latin typeface="Segoe UI" panose="020B0502040204020203" pitchFamily="34" charset="0"/>
              <a:cs typeface="Segoe UI" panose="020B0502040204020203" pitchFamily="34" charset="0"/>
            </a:endParaRPr>
          </a:p>
          <a:p>
            <a:pPr fontAlgn="base"/>
            <a:endParaRPr lang="en-GB" sz="1400" b="1"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In </a:t>
            </a:r>
            <a:r>
              <a:rPr lang="en-GB" dirty="0">
                <a:latin typeface="Segoe UI" panose="020B0502040204020203" pitchFamily="34" charset="0"/>
                <a:cs typeface="Segoe UI" panose="020B0502040204020203" pitchFamily="34" charset="0"/>
              </a:rPr>
              <a:t>case of a non-existent market, describing why the product and/or service will be needed is </a:t>
            </a:r>
            <a:r>
              <a:rPr lang="en-GB" dirty="0" smtClean="0">
                <a:latin typeface="Segoe UI" panose="020B0502040204020203" pitchFamily="34" charset="0"/>
                <a:cs typeface="Segoe UI" panose="020B0502040204020203" pitchFamily="34" charset="0"/>
              </a:rPr>
              <a:t>critical</a:t>
            </a:r>
            <a:r>
              <a:rPr lang="en-GB" dirty="0">
                <a:latin typeface="Segoe UI" panose="020B0502040204020203" pitchFamily="34" charset="0"/>
                <a:cs typeface="Segoe UI" panose="020B0502040204020203" pitchFamily="34" charset="0"/>
              </a:rPr>
              <a:t>, especially if the business plan will serve external purposes, i.e. for acquiring funds or finding partners.</a:t>
            </a:r>
            <a:endParaRPr lang="en-GB" dirty="0" smtClean="0">
              <a:latin typeface="Segoe UI" panose="020B0502040204020203" pitchFamily="34" charset="0"/>
              <a:cs typeface="Segoe UI" panose="020B0502040204020203" pitchFamily="34" charset="0"/>
            </a:endParaRPr>
          </a:p>
          <a:p>
            <a:endParaRPr lang="en-GB" sz="14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Therefore, you should </a:t>
            </a:r>
            <a:r>
              <a:rPr lang="en-GB" dirty="0">
                <a:latin typeface="Segoe UI" panose="020B0502040204020203" pitchFamily="34" charset="0"/>
                <a:cs typeface="Segoe UI" panose="020B0502040204020203" pitchFamily="34" charset="0"/>
              </a:rPr>
              <a:t>explain the nature of the product, its uses, and its value, </a:t>
            </a:r>
            <a:r>
              <a:rPr lang="en-GB" dirty="0" smtClean="0">
                <a:latin typeface="Segoe UI" panose="020B0502040204020203" pitchFamily="34" charset="0"/>
                <a:cs typeface="Segoe UI" panose="020B0502040204020203" pitchFamily="34" charset="0"/>
              </a:rPr>
              <a:t>etc., whilst showcasing </a:t>
            </a:r>
            <a:r>
              <a:rPr lang="en-GB" dirty="0">
                <a:latin typeface="Segoe UI" panose="020B0502040204020203" pitchFamily="34" charset="0"/>
                <a:cs typeface="Segoe UI" panose="020B0502040204020203" pitchFamily="34" charset="0"/>
              </a:rPr>
              <a:t>the </a:t>
            </a:r>
            <a:r>
              <a:rPr lang="en-GB" b="1" dirty="0">
                <a:latin typeface="Segoe UI" panose="020B0502040204020203" pitchFamily="34" charset="0"/>
                <a:cs typeface="Segoe UI" panose="020B0502040204020203" pitchFamily="34" charset="0"/>
              </a:rPr>
              <a:t>quality, value, and benefits </a:t>
            </a:r>
            <a:r>
              <a:rPr lang="en-GB" dirty="0" smtClean="0">
                <a:latin typeface="Segoe UI" panose="020B0502040204020203" pitchFamily="34" charset="0"/>
                <a:cs typeface="Segoe UI" panose="020B0502040204020203" pitchFamily="34" charset="0"/>
              </a:rPr>
              <a:t>you will </a:t>
            </a:r>
            <a:r>
              <a:rPr lang="en-GB" dirty="0">
                <a:latin typeface="Segoe UI" panose="020B0502040204020203" pitchFamily="34" charset="0"/>
                <a:cs typeface="Segoe UI" panose="020B0502040204020203" pitchFamily="34" charset="0"/>
              </a:rPr>
              <a:t>offer through this </a:t>
            </a:r>
            <a:r>
              <a:rPr lang="en-GB" dirty="0" smtClean="0">
                <a:latin typeface="Segoe UI" panose="020B0502040204020203" pitchFamily="34" charset="0"/>
                <a:cs typeface="Segoe UI" panose="020B0502040204020203" pitchFamily="34" charset="0"/>
              </a:rPr>
              <a:t>launch</a:t>
            </a:r>
            <a:r>
              <a:rPr lang="en-GB" dirty="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9807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521196"/>
            <a:ext cx="4734585" cy="3877985"/>
          </a:xfrm>
          <a:prstGeom prst="rect">
            <a:avLst/>
          </a:prstGeom>
          <a:noFill/>
        </p:spPr>
        <p:txBody>
          <a:bodyPr wrap="square" rtlCol="0">
            <a:spAutoFit/>
          </a:bodyPr>
          <a:lstStyle/>
          <a:p>
            <a:r>
              <a:rPr lang="en-GB" sz="2000" b="1" dirty="0">
                <a:latin typeface="Segoe UI" panose="020B0502040204020203" pitchFamily="34" charset="0"/>
                <a:ea typeface="Source Sans Pro" panose="020B0503030403020204" pitchFamily="34" charset="0"/>
                <a:cs typeface="Segoe UI" panose="020B0502040204020203" pitchFamily="34" charset="0"/>
              </a:rPr>
              <a:t>Step 3. Products and services </a:t>
            </a:r>
          </a:p>
          <a:p>
            <a:endParaRPr lang="en-GB" sz="14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In this section, you can </a:t>
            </a:r>
            <a:r>
              <a:rPr lang="en-GB" dirty="0">
                <a:latin typeface="Segoe UI" panose="020B0502040204020203" pitchFamily="34" charset="0"/>
                <a:cs typeface="Segoe UI" panose="020B0502040204020203" pitchFamily="34" charset="0"/>
              </a:rPr>
              <a:t>include </a:t>
            </a:r>
            <a:r>
              <a:rPr lang="en-GB" b="1" dirty="0">
                <a:latin typeface="Segoe UI" panose="020B0502040204020203" pitchFamily="34" charset="0"/>
                <a:cs typeface="Segoe UI" panose="020B0502040204020203" pitchFamily="34" charset="0"/>
              </a:rPr>
              <a:t>pricing</a:t>
            </a:r>
            <a:r>
              <a:rPr lang="en-GB" dirty="0">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product lifespan</a:t>
            </a:r>
            <a:r>
              <a:rPr lang="en-GB" dirty="0">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and benefits to the consumer</a:t>
            </a:r>
            <a:r>
              <a:rPr lang="en-GB" dirty="0">
                <a:latin typeface="Segoe UI" panose="020B0502040204020203" pitchFamily="34" charset="0"/>
                <a:cs typeface="Segoe UI" panose="020B0502040204020203" pitchFamily="34" charset="0"/>
              </a:rPr>
              <a:t> as well as information about the </a:t>
            </a:r>
            <a:r>
              <a:rPr lang="en-GB" b="1" dirty="0">
                <a:latin typeface="Segoe UI" panose="020B0502040204020203" pitchFamily="34" charset="0"/>
                <a:cs typeface="Segoe UI" panose="020B0502040204020203" pitchFamily="34" charset="0"/>
              </a:rPr>
              <a:t>production and manufacturing processes</a:t>
            </a:r>
            <a:r>
              <a:rPr lang="en-GB" dirty="0">
                <a:latin typeface="Segoe UI" panose="020B0502040204020203" pitchFamily="34" charset="0"/>
                <a:cs typeface="Segoe UI" panose="020B0502040204020203" pitchFamily="34" charset="0"/>
              </a:rPr>
              <a:t>, any patents or R&amp;D or proprietary technology the business may be using</a:t>
            </a:r>
            <a:r>
              <a:rPr lang="en-GB" dirty="0" smtClean="0">
                <a:latin typeface="Segoe UI" panose="020B0502040204020203" pitchFamily="34" charset="0"/>
                <a:cs typeface="Segoe UI" panose="020B0502040204020203" pitchFamily="34" charset="0"/>
              </a:rPr>
              <a:t>.</a:t>
            </a:r>
          </a:p>
          <a:p>
            <a:endParaRPr lang="en-GB" sz="1400"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In addition, you can provide an </a:t>
            </a:r>
            <a:r>
              <a:rPr lang="en-GB" dirty="0">
                <a:latin typeface="Segoe UI" panose="020B0502040204020203" pitchFamily="34" charset="0"/>
                <a:cs typeface="Segoe UI" panose="020B0502040204020203" pitchFamily="34" charset="0"/>
              </a:rPr>
              <a:t>overview of the </a:t>
            </a:r>
            <a:r>
              <a:rPr lang="en-GB" b="1" dirty="0">
                <a:latin typeface="Segoe UI" panose="020B0502040204020203" pitchFamily="34" charset="0"/>
                <a:cs typeface="Segoe UI" panose="020B0502040204020203" pitchFamily="34" charset="0"/>
              </a:rPr>
              <a:t>next steps needed to be accomplished </a:t>
            </a:r>
            <a:r>
              <a:rPr lang="en-GB" dirty="0">
                <a:latin typeface="Segoe UI" panose="020B0502040204020203" pitchFamily="34" charset="0"/>
                <a:cs typeface="Segoe UI" panose="020B0502040204020203" pitchFamily="34" charset="0"/>
              </a:rPr>
              <a:t>in order to get the product or service ready to sell. </a:t>
            </a:r>
            <a:r>
              <a:rPr lang="en-GB" dirty="0" smtClean="0">
                <a:latin typeface="Segoe UI" panose="020B0502040204020203" pitchFamily="34" charset="0"/>
                <a:cs typeface="Segoe UI" panose="020B0502040204020203" pitchFamily="34" charset="0"/>
              </a:rPr>
              <a:t>Important </a:t>
            </a:r>
            <a:r>
              <a:rPr lang="en-GB" dirty="0">
                <a:latin typeface="Segoe UI" panose="020B0502040204020203" pitchFamily="34" charset="0"/>
                <a:cs typeface="Segoe UI" panose="020B0502040204020203" pitchFamily="34" charset="0"/>
              </a:rPr>
              <a:t>milestones such as taking on pre-orders, need to be outlined here</a:t>
            </a:r>
            <a:r>
              <a:rPr lang="en-GB" dirty="0" smtClean="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7"/>
          <a:stretch>
            <a:fillRect/>
          </a:stretch>
        </p:blipFill>
        <p:spPr>
          <a:xfrm>
            <a:off x="5944976" y="2066544"/>
            <a:ext cx="6247024" cy="3116692"/>
          </a:xfrm>
          <a:prstGeom prst="rect">
            <a:avLst/>
          </a:prstGeom>
        </p:spPr>
      </p:pic>
      <p:sp>
        <p:nvSpPr>
          <p:cNvPr id="11" name="Rectangle 10"/>
          <p:cNvSpPr/>
          <p:nvPr/>
        </p:nvSpPr>
        <p:spPr>
          <a:xfrm>
            <a:off x="8483478" y="5168349"/>
            <a:ext cx="3305713" cy="230832"/>
          </a:xfrm>
          <a:prstGeom prst="rect">
            <a:avLst/>
          </a:prstGeom>
        </p:spPr>
        <p:txBody>
          <a:bodyPr wrap="none">
            <a:spAutoFit/>
          </a:bodyPr>
          <a:lstStyle/>
          <a:p>
            <a:r>
              <a:rPr lang="en-US" sz="900" i="1" dirty="0" smtClean="0">
                <a:latin typeface="Segoe UI" panose="020B0502040204020203" pitchFamily="34" charset="0"/>
                <a:cs typeface="Segoe UI" panose="020B0502040204020203" pitchFamily="34" charset="0"/>
              </a:rPr>
              <a:t>Source: </a:t>
            </a:r>
            <a:r>
              <a:rPr lang="en-US" sz="900" i="1" dirty="0" smtClean="0">
                <a:latin typeface="Segoe UI" panose="020B0502040204020203" pitchFamily="34" charset="0"/>
                <a:cs typeface="Segoe UI" panose="020B0502040204020203" pitchFamily="34" charset="0"/>
                <a:hlinkClick r:id="rId8"/>
              </a:rPr>
              <a:t>https</a:t>
            </a:r>
            <a:r>
              <a:rPr lang="en-US" sz="900" i="1" dirty="0">
                <a:latin typeface="Segoe UI" panose="020B0502040204020203" pitchFamily="34" charset="0"/>
                <a:cs typeface="Segoe UI" panose="020B0502040204020203" pitchFamily="34" charset="0"/>
                <a:hlinkClick r:id="rId8"/>
              </a:rPr>
              <a:t>://</a:t>
            </a:r>
            <a:r>
              <a:rPr lang="en-US" sz="900" i="1" dirty="0" smtClean="0">
                <a:latin typeface="Segoe UI" panose="020B0502040204020203" pitchFamily="34" charset="0"/>
                <a:cs typeface="Segoe UI" panose="020B0502040204020203" pitchFamily="34" charset="0"/>
                <a:hlinkClick r:id="rId8"/>
              </a:rPr>
              <a:t>www.shopify.com/blog/business-plan-examples</a:t>
            </a:r>
            <a:endParaRPr lang="en-GB" sz="900" i="1"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7894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25829"/>
            <a:ext cx="10588248" cy="4878259"/>
          </a:xfrm>
          <a:prstGeom prst="rect">
            <a:avLst/>
          </a:prstGeom>
          <a:noFill/>
        </p:spPr>
        <p:txBody>
          <a:bodyPr wrap="square" rtlCol="0">
            <a:spAutoFit/>
          </a:bodyPr>
          <a:lstStyle/>
          <a:p>
            <a:r>
              <a:rPr lang="en-GB" sz="2000" b="1" dirty="0">
                <a:latin typeface="Segoe UI" panose="020B0502040204020203" pitchFamily="34" charset="0"/>
                <a:ea typeface="Source Sans Pro" panose="020B0503030403020204" pitchFamily="34" charset="0"/>
                <a:cs typeface="Segoe UI" panose="020B0502040204020203" pitchFamily="34" charset="0"/>
              </a:rPr>
              <a:t>Step 4. Customer and Market </a:t>
            </a:r>
            <a:r>
              <a:rPr lang="en-GB" sz="2000" b="1" dirty="0" smtClean="0">
                <a:latin typeface="Segoe UI" panose="020B0502040204020203" pitchFamily="34" charset="0"/>
                <a:ea typeface="Source Sans Pro" panose="020B0503030403020204" pitchFamily="34" charset="0"/>
                <a:cs typeface="Segoe UI" panose="020B0502040204020203" pitchFamily="34" charset="0"/>
              </a:rPr>
              <a:t>Analysis</a:t>
            </a:r>
          </a:p>
          <a:p>
            <a:endParaRPr lang="en-GB" sz="1400" b="1" dirty="0">
              <a:latin typeface="Segoe UI" panose="020B0502040204020203" pitchFamily="34" charset="0"/>
              <a:ea typeface="Source Sans Pro" panose="020B0503030403020204" pitchFamily="34" charset="0"/>
              <a:cs typeface="Segoe UI" panose="020B0502040204020203" pitchFamily="34" charset="0"/>
            </a:endParaRPr>
          </a:p>
          <a:p>
            <a:pPr lvl="0" fontAlgn="base">
              <a:spcAft>
                <a:spcPts val="1000"/>
              </a:spcAft>
            </a:pPr>
            <a:r>
              <a:rPr lang="en-US" dirty="0" smtClean="0">
                <a:latin typeface="Segoe UI" panose="020B0502040204020203" pitchFamily="34" charset="0"/>
                <a:cs typeface="Segoe UI" panose="020B0502040204020203" pitchFamily="34" charset="0"/>
              </a:rPr>
              <a:t>A </a:t>
            </a:r>
            <a:r>
              <a:rPr lang="en-US" dirty="0">
                <a:latin typeface="Segoe UI" panose="020B0502040204020203" pitchFamily="34" charset="0"/>
                <a:cs typeface="Segoe UI" panose="020B0502040204020203" pitchFamily="34" charset="0"/>
              </a:rPr>
              <a:t>successful business plan includes the following under this section: </a:t>
            </a:r>
          </a:p>
          <a:p>
            <a:pPr marL="285750" lvl="0" indent="-285750" fontAlgn="base">
              <a:spcAft>
                <a:spcPts val="1000"/>
              </a:spcAft>
              <a:buFont typeface="Wingdings" panose="05000000000000000000" pitchFamily="2" charset="2"/>
              <a:buChar char="ü"/>
            </a:pPr>
            <a:r>
              <a:rPr lang="en-US" b="1" dirty="0">
                <a:latin typeface="Segoe UI" panose="020B0502040204020203" pitchFamily="34" charset="0"/>
                <a:cs typeface="Segoe UI" panose="020B0502040204020203" pitchFamily="34" charset="0"/>
              </a:rPr>
              <a:t>Industry Description and Outlook: </a:t>
            </a:r>
            <a:r>
              <a:rPr lang="en-US" dirty="0">
                <a:latin typeface="Segoe UI" panose="020B0502040204020203" pitchFamily="34" charset="0"/>
                <a:cs typeface="Segoe UI" panose="020B0502040204020203" pitchFamily="34" charset="0"/>
              </a:rPr>
              <a:t>Includes background information about the industry, its challenges, its size, growth patterns and future </a:t>
            </a:r>
            <a:r>
              <a:rPr lang="en-US" dirty="0" smtClean="0">
                <a:latin typeface="Segoe UI" panose="020B0502040204020203" pitchFamily="34" charset="0"/>
                <a:cs typeface="Segoe UI" panose="020B0502040204020203" pitchFamily="34" charset="0"/>
              </a:rPr>
              <a:t>outlook.</a:t>
            </a:r>
          </a:p>
          <a:p>
            <a:pPr marL="285750" lvl="0" indent="-285750" fontAlgn="base">
              <a:spcAft>
                <a:spcPts val="1000"/>
              </a:spcAft>
              <a:buFont typeface="Wingdings" panose="05000000000000000000" pitchFamily="2" charset="2"/>
              <a:buChar char="ü"/>
            </a:pPr>
            <a:r>
              <a:rPr lang="en-US" b="1" dirty="0" smtClean="0">
                <a:latin typeface="Segoe UI" panose="020B0502040204020203" pitchFamily="34" charset="0"/>
                <a:cs typeface="Segoe UI" panose="020B0502040204020203" pitchFamily="34" charset="0"/>
              </a:rPr>
              <a:t>Target </a:t>
            </a:r>
            <a:r>
              <a:rPr lang="en-US" b="1" dirty="0">
                <a:latin typeface="Segoe UI" panose="020B0502040204020203" pitchFamily="34" charset="0"/>
                <a:cs typeface="Segoe UI" panose="020B0502040204020203" pitchFamily="34" charset="0"/>
              </a:rPr>
              <a:t>Market: </a:t>
            </a:r>
            <a:r>
              <a:rPr lang="en-US" dirty="0">
                <a:latin typeface="Segoe UI" panose="020B0502040204020203" pitchFamily="34" charset="0"/>
                <a:cs typeface="Segoe UI" panose="020B0502040204020203" pitchFamily="34" charset="0"/>
              </a:rPr>
              <a:t>Includes demographic information of the target audience, including age, gender and level of earnings. In this section, organisations assess the size of their potential market, how much it might spend, and how they will reach their potential </a:t>
            </a:r>
            <a:r>
              <a:rPr lang="en-US" dirty="0" smtClean="0">
                <a:latin typeface="Segoe UI" panose="020B0502040204020203" pitchFamily="34" charset="0"/>
                <a:cs typeface="Segoe UI" panose="020B0502040204020203" pitchFamily="34" charset="0"/>
              </a:rPr>
              <a:t>customers.</a:t>
            </a:r>
          </a:p>
          <a:p>
            <a:pPr marL="285750" lvl="0" indent="-285750" fontAlgn="base">
              <a:buFont typeface="Wingdings" panose="05000000000000000000" pitchFamily="2" charset="2"/>
              <a:buChar char="ü"/>
            </a:pPr>
            <a:r>
              <a:rPr lang="en-US" b="1" dirty="0" smtClean="0">
                <a:latin typeface="Segoe UI" panose="020B0502040204020203" pitchFamily="34" charset="0"/>
                <a:cs typeface="Segoe UI" panose="020B0502040204020203" pitchFamily="34" charset="0"/>
              </a:rPr>
              <a:t>Market </a:t>
            </a:r>
            <a:r>
              <a:rPr lang="en-US" b="1" dirty="0">
                <a:latin typeface="Segoe UI" panose="020B0502040204020203" pitchFamily="34" charset="0"/>
                <a:cs typeface="Segoe UI" panose="020B0502040204020203" pitchFamily="34" charset="0"/>
              </a:rPr>
              <a:t>Need: </a:t>
            </a:r>
            <a:r>
              <a:rPr lang="en-GB" dirty="0" smtClean="0">
                <a:latin typeface="Segoe UI" panose="020B0502040204020203" pitchFamily="34" charset="0"/>
                <a:cs typeface="Segoe UI" panose="020B0502040204020203" pitchFamily="34" charset="0"/>
              </a:rPr>
              <a:t>You</a:t>
            </a:r>
            <a:r>
              <a:rPr lang="en-GB" b="1" dirty="0" smtClean="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can introduce their competitive </a:t>
            </a:r>
            <a:r>
              <a:rPr lang="en-GB" dirty="0" smtClean="0">
                <a:latin typeface="Segoe UI" panose="020B0502040204020203" pitchFamily="34" charset="0"/>
                <a:cs typeface="Segoe UI" panose="020B0502040204020203" pitchFamily="34" charset="0"/>
              </a:rPr>
              <a:t>advantage here. Refer to the below:</a:t>
            </a:r>
            <a:endParaRPr lang="en-US" b="1" dirty="0" smtClean="0">
              <a:latin typeface="Segoe UI" panose="020B0502040204020203" pitchFamily="34" charset="0"/>
              <a:cs typeface="Segoe UI" panose="020B0502040204020203" pitchFamily="34" charset="0"/>
            </a:endParaRPr>
          </a:p>
          <a:p>
            <a:pPr marL="539750" lvl="0" indent="-274638" fontAlgn="base">
              <a:buFontTx/>
              <a:buChar char="-"/>
            </a:pPr>
            <a:r>
              <a:rPr lang="en-US" dirty="0" smtClean="0">
                <a:latin typeface="Segoe UI" panose="020B0502040204020203" pitchFamily="34" charset="0"/>
                <a:cs typeface="Segoe UI" panose="020B0502040204020203" pitchFamily="34" charset="0"/>
              </a:rPr>
              <a:t>What </a:t>
            </a:r>
            <a:r>
              <a:rPr lang="en-US" dirty="0">
                <a:latin typeface="Segoe UI" panose="020B0502040204020203" pitchFamily="34" charset="0"/>
                <a:cs typeface="Segoe UI" panose="020B0502040204020203" pitchFamily="34" charset="0"/>
              </a:rPr>
              <a:t>factors influence the need for the product and/or </a:t>
            </a:r>
            <a:r>
              <a:rPr lang="en-US" dirty="0" smtClean="0">
                <a:latin typeface="Segoe UI" panose="020B0502040204020203" pitchFamily="34" charset="0"/>
                <a:cs typeface="Segoe UI" panose="020B0502040204020203" pitchFamily="34" charset="0"/>
              </a:rPr>
              <a:t>service?</a:t>
            </a:r>
          </a:p>
          <a:p>
            <a:pPr marL="539750" lvl="0" indent="-274638" fontAlgn="base">
              <a:buFontTx/>
              <a:buChar char="-"/>
            </a:pPr>
            <a:r>
              <a:rPr lang="en-US" dirty="0" smtClean="0">
                <a:latin typeface="Segoe UI" panose="020B0502040204020203" pitchFamily="34" charset="0"/>
                <a:cs typeface="Segoe UI" panose="020B0502040204020203" pitchFamily="34" charset="0"/>
              </a:rPr>
              <a:t>Did </a:t>
            </a:r>
            <a:r>
              <a:rPr lang="en-US" dirty="0">
                <a:latin typeface="Segoe UI" panose="020B0502040204020203" pitchFamily="34" charset="0"/>
                <a:cs typeface="Segoe UI" panose="020B0502040204020203" pitchFamily="34" charset="0"/>
              </a:rPr>
              <a:t>the need exist before or is the organisation trying to create </a:t>
            </a:r>
            <a:r>
              <a:rPr lang="en-US" dirty="0" smtClean="0">
                <a:latin typeface="Segoe UI" panose="020B0502040204020203" pitchFamily="34" charset="0"/>
                <a:cs typeface="Segoe UI" panose="020B0502040204020203" pitchFamily="34" charset="0"/>
              </a:rPr>
              <a:t>it</a:t>
            </a:r>
          </a:p>
          <a:p>
            <a:pPr marL="539750" lvl="0" indent="-274638" fontAlgn="base">
              <a:buFontTx/>
              <a:buChar char="-"/>
            </a:pPr>
            <a:r>
              <a:rPr lang="en-US" dirty="0" smtClean="0">
                <a:latin typeface="Segoe UI" panose="020B0502040204020203" pitchFamily="34" charset="0"/>
                <a:cs typeface="Segoe UI" panose="020B0502040204020203" pitchFamily="34" charset="0"/>
              </a:rPr>
              <a:t>Why </a:t>
            </a:r>
            <a:r>
              <a:rPr lang="en-US" dirty="0">
                <a:latin typeface="Segoe UI" panose="020B0502040204020203" pitchFamily="34" charset="0"/>
                <a:cs typeface="Segoe UI" panose="020B0502040204020203" pitchFamily="34" charset="0"/>
              </a:rPr>
              <a:t>will customers want to do business with the organisation, possibly choosing it over someone else?</a:t>
            </a:r>
          </a:p>
          <a:p>
            <a:pPr marL="285750" lvl="0" indent="-285750" fontAlgn="base">
              <a:buFont typeface="Wingdings" panose="05000000000000000000" pitchFamily="2" charset="2"/>
              <a:buChar char="ü"/>
            </a:pPr>
            <a:r>
              <a:rPr lang="en-US" b="1" dirty="0">
                <a:latin typeface="Segoe UI" panose="020B0502040204020203" pitchFamily="34" charset="0"/>
                <a:cs typeface="Segoe UI" panose="020B0502040204020203" pitchFamily="34" charset="0"/>
              </a:rPr>
              <a:t>Market Growth: </a:t>
            </a:r>
            <a:r>
              <a:rPr lang="en-GB" dirty="0" smtClean="0">
                <a:latin typeface="Segoe UI" panose="020B0502040204020203" pitchFamily="34" charset="0"/>
                <a:cs typeface="Segoe UI" panose="020B0502040204020203" pitchFamily="34" charset="0"/>
              </a:rPr>
              <a:t>You should make </a:t>
            </a:r>
            <a:r>
              <a:rPr lang="en-GB" dirty="0">
                <a:latin typeface="Segoe UI" panose="020B0502040204020203" pitchFamily="34" charset="0"/>
                <a:cs typeface="Segoe UI" panose="020B0502040204020203" pitchFamily="34" charset="0"/>
              </a:rPr>
              <a:t>sales projections and know what the business may look like down the road</a:t>
            </a:r>
            <a:r>
              <a:rPr lang="en-GB" dirty="0" smtClean="0">
                <a:latin typeface="Segoe UI" panose="020B0502040204020203" pitchFamily="34" charset="0"/>
                <a:cs typeface="Segoe UI" panose="020B0502040204020203" pitchFamily="34" charset="0"/>
              </a:rPr>
              <a:t>. “</a:t>
            </a:r>
            <a:r>
              <a:rPr lang="en-US" i="1" dirty="0" smtClean="0">
                <a:latin typeface="Segoe UI" panose="020B0502040204020203" pitchFamily="34" charset="0"/>
                <a:cs typeface="Segoe UI" panose="020B0502040204020203" pitchFamily="34" charset="0"/>
              </a:rPr>
              <a:t>Have </a:t>
            </a:r>
            <a:r>
              <a:rPr lang="en-US" i="1" dirty="0">
                <a:latin typeface="Segoe UI" panose="020B0502040204020203" pitchFamily="34" charset="0"/>
                <a:cs typeface="Segoe UI" panose="020B0502040204020203" pitchFamily="34" charset="0"/>
              </a:rPr>
              <a:t>the number of people in your target market been increasing or decreasing over the last several years? By how much per </a:t>
            </a:r>
            <a:r>
              <a:rPr lang="en-US" i="1" dirty="0" smtClean="0">
                <a:latin typeface="Segoe UI" panose="020B0502040204020203" pitchFamily="34" charset="0"/>
                <a:cs typeface="Segoe UI" panose="020B0502040204020203" pitchFamily="34" charset="0"/>
              </a:rPr>
              <a:t>year?”</a:t>
            </a:r>
          </a:p>
        </p:txBody>
      </p:sp>
    </p:spTree>
    <p:extLst>
      <p:ext uri="{BB962C8B-B14F-4D97-AF65-F5344CB8AC3E}">
        <p14:creationId xmlns:p14="http://schemas.microsoft.com/office/powerpoint/2010/main" val="328718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316113"/>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029069"/>
            <a:ext cx="10588248" cy="5006499"/>
          </a:xfrm>
          <a:prstGeom prst="rect">
            <a:avLst/>
          </a:prstGeom>
          <a:noFill/>
        </p:spPr>
        <p:txBody>
          <a:bodyPr wrap="square" rtlCol="0">
            <a:spAutoFit/>
          </a:bodyPr>
          <a:lstStyle/>
          <a:p>
            <a:r>
              <a:rPr lang="en-GB" sz="2000" b="1" dirty="0">
                <a:latin typeface="Segoe UI" panose="020B0502040204020203" pitchFamily="34" charset="0"/>
                <a:ea typeface="Source Sans Pro" panose="020B0503030403020204" pitchFamily="34" charset="0"/>
                <a:cs typeface="Segoe UI" panose="020B0502040204020203" pitchFamily="34" charset="0"/>
              </a:rPr>
              <a:t>Step 4. Customer and Market </a:t>
            </a:r>
            <a:r>
              <a:rPr lang="en-GB" sz="2000" b="1" dirty="0" smtClean="0">
                <a:latin typeface="Segoe UI" panose="020B0502040204020203" pitchFamily="34" charset="0"/>
                <a:ea typeface="Source Sans Pro" panose="020B0503030403020204" pitchFamily="34" charset="0"/>
                <a:cs typeface="Segoe UI" panose="020B0502040204020203" pitchFamily="34" charset="0"/>
              </a:rPr>
              <a:t>Analysis</a:t>
            </a:r>
          </a:p>
          <a:p>
            <a:endParaRPr lang="en-GB" sz="1400" b="1" dirty="0">
              <a:latin typeface="Segoe UI" panose="020B0502040204020203" pitchFamily="34" charset="0"/>
              <a:ea typeface="Source Sans Pro" panose="020B0503030403020204" pitchFamily="34" charset="0"/>
              <a:cs typeface="Segoe UI" panose="020B0502040204020203" pitchFamily="34" charset="0"/>
            </a:endParaRPr>
          </a:p>
          <a:p>
            <a:pPr marL="285750" lvl="0" indent="-285750" fontAlgn="base">
              <a:buFont typeface="Wingdings" panose="05000000000000000000" pitchFamily="2" charset="2"/>
              <a:buChar char="ü"/>
            </a:pPr>
            <a:r>
              <a:rPr lang="en-US" b="1" dirty="0">
                <a:latin typeface="Segoe UI" panose="020B0502040204020203" pitchFamily="34" charset="0"/>
                <a:cs typeface="Segoe UI" panose="020B0502040204020203" pitchFamily="34" charset="0"/>
              </a:rPr>
              <a:t>Market Trends:</a:t>
            </a:r>
            <a:r>
              <a:rPr lang="en-US" dirty="0">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You </a:t>
            </a:r>
            <a:r>
              <a:rPr lang="en-GB" dirty="0">
                <a:latin typeface="Segoe UI" panose="020B0502040204020203" pitchFamily="34" charset="0"/>
                <a:cs typeface="Segoe UI" panose="020B0502040204020203" pitchFamily="34" charset="0"/>
              </a:rPr>
              <a:t>should think about the types of changes that could affect the specific market they are interested in.</a:t>
            </a:r>
            <a:endParaRPr lang="en-US" dirty="0" smtClean="0">
              <a:latin typeface="Segoe UI" panose="020B0502040204020203" pitchFamily="34" charset="0"/>
              <a:cs typeface="Segoe UI" panose="020B0502040204020203" pitchFamily="34" charset="0"/>
            </a:endParaRPr>
          </a:p>
          <a:p>
            <a:pPr marL="539750" lvl="0" indent="-274638" fontAlgn="base">
              <a:buFontTx/>
              <a:buChar char="-"/>
            </a:pPr>
            <a:r>
              <a:rPr lang="en-US" dirty="0" smtClean="0">
                <a:latin typeface="Segoe UI" panose="020B0502040204020203" pitchFamily="34" charset="0"/>
                <a:cs typeface="Segoe UI" panose="020B0502040204020203" pitchFamily="34" charset="0"/>
              </a:rPr>
              <a:t>Is </a:t>
            </a:r>
            <a:r>
              <a:rPr lang="en-US" dirty="0">
                <a:latin typeface="Segoe UI" panose="020B0502040204020203" pitchFamily="34" charset="0"/>
                <a:cs typeface="Segoe UI" panose="020B0502040204020203" pitchFamily="34" charset="0"/>
              </a:rPr>
              <a:t>there a shift to more natural or organic ingredients that might impact your </a:t>
            </a:r>
            <a:r>
              <a:rPr lang="en-US" dirty="0" smtClean="0">
                <a:latin typeface="Segoe UI" panose="020B0502040204020203" pitchFamily="34" charset="0"/>
                <a:cs typeface="Segoe UI" panose="020B0502040204020203" pitchFamily="34" charset="0"/>
              </a:rPr>
              <a:t>business?</a:t>
            </a:r>
          </a:p>
          <a:p>
            <a:pPr marL="539750" lvl="0" indent="-274638" fontAlgn="base">
              <a:buFontTx/>
              <a:buChar char="-"/>
            </a:pPr>
            <a:r>
              <a:rPr lang="en-US" dirty="0" smtClean="0">
                <a:latin typeface="Segoe UI" panose="020B0502040204020203" pitchFamily="34" charset="0"/>
                <a:cs typeface="Segoe UI" panose="020B0502040204020203" pitchFamily="34" charset="0"/>
              </a:rPr>
              <a:t>How </a:t>
            </a:r>
            <a:r>
              <a:rPr lang="en-US" dirty="0">
                <a:latin typeface="Segoe UI" panose="020B0502040204020203" pitchFamily="34" charset="0"/>
                <a:cs typeface="Segoe UI" panose="020B0502040204020203" pitchFamily="34" charset="0"/>
              </a:rPr>
              <a:t>might energy prices figure </a:t>
            </a:r>
            <a:r>
              <a:rPr lang="en-US" dirty="0" smtClean="0">
                <a:latin typeface="Segoe UI" panose="020B0502040204020203" pitchFamily="34" charset="0"/>
                <a:cs typeface="Segoe UI" panose="020B0502040204020203" pitchFamily="34" charset="0"/>
              </a:rPr>
              <a:t>in?</a:t>
            </a:r>
          </a:p>
          <a:p>
            <a:pPr marL="539750" lvl="0" indent="-274638" fontAlgn="base">
              <a:spcAft>
                <a:spcPts val="1000"/>
              </a:spcAft>
              <a:buFontTx/>
              <a:buChar char="-"/>
            </a:pPr>
            <a:r>
              <a:rPr lang="en-US" dirty="0" smtClean="0">
                <a:latin typeface="Segoe UI" panose="020B0502040204020203" pitchFamily="34" charset="0"/>
                <a:cs typeface="Segoe UI" panose="020B0502040204020203" pitchFamily="34" charset="0"/>
              </a:rPr>
              <a:t>The </a:t>
            </a:r>
            <a:r>
              <a:rPr lang="en-US" dirty="0">
                <a:latin typeface="Segoe UI" panose="020B0502040204020203" pitchFamily="34" charset="0"/>
                <a:cs typeface="Segoe UI" panose="020B0502040204020203" pitchFamily="34" charset="0"/>
              </a:rPr>
              <a:t>easy availability of the internet and smartphone technology? </a:t>
            </a:r>
          </a:p>
          <a:p>
            <a:pPr marL="285750" lvl="0" indent="-285750" fontAlgn="base">
              <a:spcAft>
                <a:spcPts val="1000"/>
              </a:spcAft>
              <a:buFont typeface="Wingdings" panose="05000000000000000000" pitchFamily="2" charset="2"/>
              <a:buChar char="ü"/>
            </a:pPr>
            <a:r>
              <a:rPr lang="en-US" b="1" dirty="0">
                <a:latin typeface="Segoe UI" panose="020B0502040204020203" pitchFamily="34" charset="0"/>
                <a:cs typeface="Segoe UI" panose="020B0502040204020203" pitchFamily="34" charset="0"/>
              </a:rPr>
              <a:t>Market Research Testing: </a:t>
            </a:r>
            <a:r>
              <a:rPr lang="en-US" dirty="0">
                <a:latin typeface="Segoe UI" panose="020B0502040204020203" pitchFamily="34" charset="0"/>
                <a:cs typeface="Segoe UI" panose="020B0502040204020203" pitchFamily="34" charset="0"/>
              </a:rPr>
              <a:t>It assists </a:t>
            </a:r>
            <a:r>
              <a:rPr lang="en-US" dirty="0" smtClean="0">
                <a:latin typeface="Segoe UI" panose="020B0502040204020203" pitchFamily="34" charset="0"/>
                <a:cs typeface="Segoe UI" panose="020B0502040204020203" pitchFamily="34" charset="0"/>
              </a:rPr>
              <a:t>you figure </a:t>
            </a:r>
            <a:r>
              <a:rPr lang="en-US" dirty="0">
                <a:latin typeface="Segoe UI" panose="020B0502040204020203" pitchFamily="34" charset="0"/>
                <a:cs typeface="Segoe UI" panose="020B0502040204020203" pitchFamily="34" charset="0"/>
              </a:rPr>
              <a:t>out where </a:t>
            </a:r>
            <a:r>
              <a:rPr lang="en-US" dirty="0" smtClean="0">
                <a:latin typeface="Segoe UI" panose="020B0502040204020203" pitchFamily="34" charset="0"/>
                <a:cs typeface="Segoe UI" panose="020B0502040204020203" pitchFamily="34" charset="0"/>
              </a:rPr>
              <a:t>you </a:t>
            </a:r>
            <a:r>
              <a:rPr lang="en-US" dirty="0">
                <a:latin typeface="Segoe UI" panose="020B0502040204020203" pitchFamily="34" charset="0"/>
                <a:cs typeface="Segoe UI" panose="020B0502040204020203" pitchFamily="34" charset="0"/>
              </a:rPr>
              <a:t>stand in the market, including the viability of </a:t>
            </a:r>
            <a:r>
              <a:rPr lang="en-US" dirty="0" smtClean="0">
                <a:latin typeface="Segoe UI" panose="020B0502040204020203" pitchFamily="34" charset="0"/>
                <a:cs typeface="Segoe UI" panose="020B0502040204020203" pitchFamily="34" charset="0"/>
              </a:rPr>
              <a:t>your </a:t>
            </a:r>
            <a:r>
              <a:rPr lang="en-US" dirty="0">
                <a:latin typeface="Segoe UI" panose="020B0502040204020203" pitchFamily="34" charset="0"/>
                <a:cs typeface="Segoe UI" panose="020B0502040204020203" pitchFamily="34" charset="0"/>
              </a:rPr>
              <a:t>potential product and/or service.</a:t>
            </a:r>
          </a:p>
          <a:p>
            <a:pPr marL="285750" lvl="0" indent="-285750" fontAlgn="base">
              <a:spcAft>
                <a:spcPts val="1000"/>
              </a:spcAft>
              <a:buFont typeface="Wingdings" panose="05000000000000000000" pitchFamily="2" charset="2"/>
              <a:buChar char="ü"/>
            </a:pPr>
            <a:r>
              <a:rPr lang="en-US" b="1" dirty="0">
                <a:latin typeface="Segoe UI" panose="020B0502040204020203" pitchFamily="34" charset="0"/>
                <a:cs typeface="Segoe UI" panose="020B0502040204020203" pitchFamily="34" charset="0"/>
              </a:rPr>
              <a:t>Competitive Analysis: </a:t>
            </a:r>
            <a:r>
              <a:rPr lang="en-US" dirty="0">
                <a:latin typeface="Segoe UI" panose="020B0502040204020203" pitchFamily="34" charset="0"/>
                <a:cs typeface="Segoe UI" panose="020B0502040204020203" pitchFamily="34" charset="0"/>
              </a:rPr>
              <a:t>This can be achieved by performing a SWOT analysis</a:t>
            </a:r>
          </a:p>
          <a:p>
            <a:pPr marL="285750" lvl="0" indent="-285750" fontAlgn="base">
              <a:buFont typeface="Wingdings" panose="05000000000000000000" pitchFamily="2" charset="2"/>
              <a:buChar char="ü"/>
            </a:pPr>
            <a:r>
              <a:rPr lang="en-US" b="1" dirty="0">
                <a:latin typeface="Segoe UI" panose="020B0502040204020203" pitchFamily="34" charset="0"/>
                <a:cs typeface="Segoe UI" panose="020B0502040204020203" pitchFamily="34" charset="0"/>
              </a:rPr>
              <a:t>Barriers to Entry: </a:t>
            </a:r>
            <a:r>
              <a:rPr lang="en-GB" dirty="0" smtClean="0">
                <a:latin typeface="Segoe UI" panose="020B0502040204020203" pitchFamily="34" charset="0"/>
                <a:cs typeface="Segoe UI" panose="020B0502040204020203" pitchFamily="34" charset="0"/>
              </a:rPr>
              <a:t>You </a:t>
            </a:r>
            <a:r>
              <a:rPr lang="en-GB" dirty="0">
                <a:latin typeface="Segoe UI" panose="020B0502040204020203" pitchFamily="34" charset="0"/>
                <a:cs typeface="Segoe UI" panose="020B0502040204020203" pitchFamily="34" charset="0"/>
              </a:rPr>
              <a:t>should be clear on what barriers exist, if any, in the market </a:t>
            </a:r>
            <a:r>
              <a:rPr lang="en-GB" dirty="0" smtClean="0">
                <a:latin typeface="Segoe UI" panose="020B0502040204020203" pitchFamily="34" charset="0"/>
                <a:cs typeface="Segoe UI" panose="020B0502040204020203" pitchFamily="34" charset="0"/>
              </a:rPr>
              <a:t>you </a:t>
            </a:r>
            <a:r>
              <a:rPr lang="en-GB" dirty="0">
                <a:latin typeface="Segoe UI" panose="020B0502040204020203" pitchFamily="34" charset="0"/>
                <a:cs typeface="Segoe UI" panose="020B0502040204020203" pitchFamily="34" charset="0"/>
              </a:rPr>
              <a:t>want to enter. </a:t>
            </a:r>
            <a:endParaRPr lang="en-US" dirty="0" smtClean="0">
              <a:latin typeface="Segoe UI" panose="020B0502040204020203" pitchFamily="34" charset="0"/>
              <a:cs typeface="Segoe UI" panose="020B0502040204020203" pitchFamily="34" charset="0"/>
            </a:endParaRPr>
          </a:p>
          <a:p>
            <a:pPr marL="539750" lvl="0" indent="-285750" fontAlgn="base">
              <a:buFontTx/>
              <a:buChar char="-"/>
            </a:pPr>
            <a:r>
              <a:rPr lang="en-US" dirty="0" smtClean="0">
                <a:latin typeface="Segoe UI" panose="020B0502040204020203" pitchFamily="34" charset="0"/>
                <a:cs typeface="Segoe UI" panose="020B0502040204020203" pitchFamily="34" charset="0"/>
              </a:rPr>
              <a:t>Do </a:t>
            </a:r>
            <a:r>
              <a:rPr lang="en-US" dirty="0">
                <a:latin typeface="Segoe UI" panose="020B0502040204020203" pitchFamily="34" charset="0"/>
                <a:cs typeface="Segoe UI" panose="020B0502040204020203" pitchFamily="34" charset="0"/>
              </a:rPr>
              <a:t>you have technical knowledge that’s difficult to </a:t>
            </a:r>
            <a:r>
              <a:rPr lang="en-US" dirty="0" smtClean="0">
                <a:latin typeface="Segoe UI" panose="020B0502040204020203" pitchFamily="34" charset="0"/>
                <a:cs typeface="Segoe UI" panose="020B0502040204020203" pitchFamily="34" charset="0"/>
              </a:rPr>
              <a:t>get?</a:t>
            </a:r>
          </a:p>
          <a:p>
            <a:pPr marL="539750" lvl="0" indent="-285750" fontAlgn="base">
              <a:buFontTx/>
              <a:buChar char="-"/>
            </a:pPr>
            <a:r>
              <a:rPr lang="en-US" dirty="0" smtClean="0">
                <a:latin typeface="Segoe UI" panose="020B0502040204020203" pitchFamily="34" charset="0"/>
                <a:cs typeface="Segoe UI" panose="020B0502040204020203" pitchFamily="34" charset="0"/>
              </a:rPr>
              <a:t>A </a:t>
            </a:r>
            <a:r>
              <a:rPr lang="en-US" dirty="0">
                <a:latin typeface="Segoe UI" panose="020B0502040204020203" pitchFamily="34" charset="0"/>
                <a:cs typeface="Segoe UI" panose="020B0502040204020203" pitchFamily="34" charset="0"/>
              </a:rPr>
              <a:t>specialized product no one else can </a:t>
            </a:r>
            <a:r>
              <a:rPr lang="en-US" dirty="0" smtClean="0">
                <a:latin typeface="Segoe UI" panose="020B0502040204020203" pitchFamily="34" charset="0"/>
                <a:cs typeface="Segoe UI" panose="020B0502040204020203" pitchFamily="34" charset="0"/>
              </a:rPr>
              <a:t>manufacture</a:t>
            </a:r>
          </a:p>
          <a:p>
            <a:pPr marL="539750" lvl="0" indent="-285750" fontAlgn="base">
              <a:spcAft>
                <a:spcPts val="1000"/>
              </a:spcAft>
              <a:buFontTx/>
              <a:buChar char="-"/>
            </a:pPr>
            <a:r>
              <a:rPr lang="en-US" dirty="0" smtClean="0">
                <a:latin typeface="Segoe UI" panose="020B0502040204020203" pitchFamily="34" charset="0"/>
                <a:cs typeface="Segoe UI" panose="020B0502040204020203" pitchFamily="34" charset="0"/>
              </a:rPr>
              <a:t>A </a:t>
            </a:r>
            <a:r>
              <a:rPr lang="en-US" dirty="0">
                <a:latin typeface="Segoe UI" panose="020B0502040204020203" pitchFamily="34" charset="0"/>
                <a:cs typeface="Segoe UI" panose="020B0502040204020203" pitchFamily="34" charset="0"/>
              </a:rPr>
              <a:t>service that takes years to perfect?</a:t>
            </a:r>
          </a:p>
          <a:p>
            <a:pPr marL="285750" lvl="0" indent="-285750" fontAlgn="base">
              <a:buFont typeface="Wingdings" panose="05000000000000000000" pitchFamily="2" charset="2"/>
              <a:buChar char="ü"/>
            </a:pPr>
            <a:r>
              <a:rPr lang="en-US" b="1" dirty="0">
                <a:latin typeface="Segoe UI" panose="020B0502040204020203" pitchFamily="34" charset="0"/>
                <a:cs typeface="Segoe UI" panose="020B0502040204020203" pitchFamily="34" charset="0"/>
              </a:rPr>
              <a:t>Regulations: </a:t>
            </a:r>
            <a:r>
              <a:rPr lang="en-US" dirty="0" smtClean="0">
                <a:latin typeface="Segoe UI" panose="020B0502040204020203" pitchFamily="34" charset="0"/>
                <a:cs typeface="Segoe UI" panose="020B0502040204020203" pitchFamily="34" charset="0"/>
              </a:rPr>
              <a:t>If operating in an industry </a:t>
            </a:r>
            <a:r>
              <a:rPr lang="en-US" dirty="0">
                <a:latin typeface="Segoe UI" panose="020B0502040204020203" pitchFamily="34" charset="0"/>
                <a:cs typeface="Segoe UI" panose="020B0502040204020203" pitchFamily="34" charset="0"/>
              </a:rPr>
              <a:t>covered by regulations, </a:t>
            </a:r>
            <a:r>
              <a:rPr lang="en-US" dirty="0" smtClean="0">
                <a:latin typeface="Segoe UI" panose="020B0502040204020203" pitchFamily="34" charset="0"/>
                <a:cs typeface="Segoe UI" panose="020B0502040204020203" pitchFamily="34" charset="0"/>
              </a:rPr>
              <a:t>you need </a:t>
            </a:r>
            <a:r>
              <a:rPr lang="en-US" dirty="0">
                <a:latin typeface="Segoe UI" panose="020B0502040204020203" pitchFamily="34" charset="0"/>
                <a:cs typeface="Segoe UI" panose="020B0502040204020203" pitchFamily="34" charset="0"/>
              </a:rPr>
              <a:t>to consider how these regulations apply to </a:t>
            </a:r>
            <a:r>
              <a:rPr lang="en-US" dirty="0" smtClean="0">
                <a:latin typeface="Segoe UI" panose="020B0502040204020203" pitchFamily="34" charset="0"/>
                <a:cs typeface="Segoe UI" panose="020B0502040204020203" pitchFamily="34" charset="0"/>
              </a:rPr>
              <a:t>your </a:t>
            </a:r>
            <a:r>
              <a:rPr lang="en-US" dirty="0">
                <a:latin typeface="Segoe UI" panose="020B0502040204020203" pitchFamily="34" charset="0"/>
                <a:cs typeface="Segoe UI" panose="020B0502040204020203" pitchFamily="34" charset="0"/>
              </a:rPr>
              <a:t>business and how </a:t>
            </a:r>
            <a:r>
              <a:rPr lang="en-US" dirty="0" smtClean="0">
                <a:latin typeface="Segoe UI" panose="020B0502040204020203" pitchFamily="34" charset="0"/>
                <a:cs typeface="Segoe UI" panose="020B0502040204020203" pitchFamily="34" charset="0"/>
              </a:rPr>
              <a:t>you </a:t>
            </a:r>
            <a:r>
              <a:rPr lang="en-US" dirty="0">
                <a:latin typeface="Segoe UI" panose="020B0502040204020203" pitchFamily="34" charset="0"/>
                <a:cs typeface="Segoe UI" panose="020B0502040204020203" pitchFamily="34" charset="0"/>
              </a:rPr>
              <a:t>will comply with them.</a:t>
            </a:r>
            <a:r>
              <a:rPr lang="en-GB" b="1" dirty="0">
                <a:latin typeface="Segoe UI" panose="020B0502040204020203" pitchFamily="34" charset="0"/>
                <a:ea typeface="Source Sans Pro" panose="020B0503030403020204" pitchFamily="34" charset="0"/>
                <a:cs typeface="Segoe UI" panose="020B0502040204020203" pitchFamily="34" charset="0"/>
              </a:rPr>
              <a:t> </a:t>
            </a:r>
          </a:p>
        </p:txBody>
      </p:sp>
    </p:spTree>
    <p:extLst>
      <p:ext uri="{BB962C8B-B14F-4D97-AF65-F5344CB8AC3E}">
        <p14:creationId xmlns:p14="http://schemas.microsoft.com/office/powerpoint/2010/main" val="3571413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2" name="Rectangle 1"/>
          <p:cNvSpPr/>
          <p:nvPr/>
        </p:nvSpPr>
        <p:spPr>
          <a:xfrm>
            <a:off x="968038" y="1333441"/>
            <a:ext cx="6402026" cy="4647426"/>
          </a:xfrm>
          <a:prstGeom prst="rect">
            <a:avLst/>
          </a:prstGeom>
        </p:spPr>
        <p:txBody>
          <a:bodyPr wrap="square">
            <a:spAutoFit/>
          </a:bodyPr>
          <a:lstStyle/>
          <a:p>
            <a:r>
              <a:rPr lang="en-GB" sz="2000" b="1" dirty="0">
                <a:latin typeface="Segoe UI" panose="020B0502040204020203" pitchFamily="34" charset="0"/>
                <a:ea typeface="Source Sans Pro" panose="020B0503030403020204" pitchFamily="34" charset="0"/>
                <a:cs typeface="Segoe UI" panose="020B0502040204020203" pitchFamily="34" charset="0"/>
              </a:rPr>
              <a:t>Step 5. Marketing and Sales </a:t>
            </a:r>
            <a:r>
              <a:rPr lang="en-GB" sz="2000" b="1" dirty="0" smtClean="0">
                <a:latin typeface="Segoe UI" panose="020B0502040204020203" pitchFamily="34" charset="0"/>
                <a:ea typeface="Source Sans Pro" panose="020B0503030403020204" pitchFamily="34" charset="0"/>
                <a:cs typeface="Segoe UI" panose="020B0502040204020203" pitchFamily="34" charset="0"/>
              </a:rPr>
              <a:t>strategy</a:t>
            </a:r>
          </a:p>
          <a:p>
            <a:endParaRPr lang="en-GB" sz="1400" b="1" dirty="0">
              <a:latin typeface="Segoe UI" panose="020B0502040204020203" pitchFamily="34" charset="0"/>
              <a:ea typeface="Source Sans Pro" panose="020B0503030403020204"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Once </a:t>
            </a:r>
            <a:r>
              <a:rPr lang="en-GB" dirty="0">
                <a:latin typeface="Segoe UI" panose="020B0502040204020203" pitchFamily="34" charset="0"/>
                <a:cs typeface="Segoe UI" panose="020B0502040204020203" pitchFamily="34" charset="0"/>
              </a:rPr>
              <a:t>the market is analysed, the competitors are assessed and the customers' needs are identified, </a:t>
            </a:r>
            <a:r>
              <a:rPr lang="en-GB" dirty="0" smtClean="0">
                <a:latin typeface="Segoe UI" panose="020B0502040204020203" pitchFamily="34" charset="0"/>
                <a:cs typeface="Segoe UI" panose="020B0502040204020203" pitchFamily="34" charset="0"/>
              </a:rPr>
              <a:t>you should </a:t>
            </a:r>
            <a:r>
              <a:rPr lang="en-GB" dirty="0">
                <a:latin typeface="Segoe UI" panose="020B0502040204020203" pitchFamily="34" charset="0"/>
                <a:cs typeface="Segoe UI" panose="020B0502040204020203" pitchFamily="34" charset="0"/>
              </a:rPr>
              <a:t>proceed with the development of an initial marketing and sales plans. </a:t>
            </a:r>
          </a:p>
          <a:p>
            <a:endParaRPr lang="en-GB" sz="14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This </a:t>
            </a:r>
            <a:r>
              <a:rPr lang="en-GB" dirty="0">
                <a:latin typeface="Segoe UI" panose="020B0502040204020203" pitchFamily="34" charset="0"/>
                <a:cs typeface="Segoe UI" panose="020B0502040204020203" pitchFamily="34" charset="0"/>
              </a:rPr>
              <a:t>section discusses the </a:t>
            </a:r>
            <a:r>
              <a:rPr lang="en-GB" b="1" dirty="0">
                <a:latin typeface="Segoe UI" panose="020B0502040204020203" pitchFamily="34" charset="0"/>
                <a:cs typeface="Segoe UI" panose="020B0502040204020203" pitchFamily="34" charset="0"/>
              </a:rPr>
              <a:t>methods the organisations will use to promote its products and/or services</a:t>
            </a:r>
            <a:r>
              <a:rPr lang="en-GB" dirty="0">
                <a:latin typeface="Segoe UI" panose="020B0502040204020203" pitchFamily="34" charset="0"/>
                <a:cs typeface="Segoe UI" panose="020B0502040204020203" pitchFamily="34" charset="0"/>
              </a:rPr>
              <a:t> and </a:t>
            </a:r>
            <a:r>
              <a:rPr lang="en-GB" b="1" dirty="0">
                <a:latin typeface="Segoe UI" panose="020B0502040204020203" pitchFamily="34" charset="0"/>
                <a:cs typeface="Segoe UI" panose="020B0502040204020203" pitchFamily="34" charset="0"/>
              </a:rPr>
              <a:t>track the results </a:t>
            </a:r>
            <a:r>
              <a:rPr lang="en-GB" dirty="0">
                <a:latin typeface="Segoe UI" panose="020B0502040204020203" pitchFamily="34" charset="0"/>
                <a:cs typeface="Segoe UI" panose="020B0502040204020203" pitchFamily="34" charset="0"/>
              </a:rPr>
              <a:t>and overall </a:t>
            </a:r>
            <a:r>
              <a:rPr lang="en-GB" dirty="0" smtClean="0">
                <a:latin typeface="Segoe UI" panose="020B0502040204020203" pitchFamily="34" charset="0"/>
                <a:cs typeface="Segoe UI" panose="020B0502040204020203" pitchFamily="34" charset="0"/>
              </a:rPr>
              <a:t>success.</a:t>
            </a:r>
          </a:p>
          <a:p>
            <a:endParaRPr lang="en-GB" sz="14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It </a:t>
            </a:r>
            <a:r>
              <a:rPr lang="en-GB" dirty="0">
                <a:latin typeface="Segoe UI" panose="020B0502040204020203" pitchFamily="34" charset="0"/>
                <a:cs typeface="Segoe UI" panose="020B0502040204020203" pitchFamily="34" charset="0"/>
              </a:rPr>
              <a:t>involves understanding </a:t>
            </a:r>
            <a:r>
              <a:rPr lang="en-GB" b="1" dirty="0">
                <a:latin typeface="Segoe UI" panose="020B0502040204020203" pitchFamily="34" charset="0"/>
                <a:cs typeface="Segoe UI" panose="020B0502040204020203" pitchFamily="34" charset="0"/>
              </a:rPr>
              <a:t>where </a:t>
            </a:r>
            <a:r>
              <a:rPr lang="en-GB" dirty="0">
                <a:latin typeface="Segoe UI" panose="020B0502040204020203" pitchFamily="34" charset="0"/>
                <a:cs typeface="Segoe UI" panose="020B0502040204020203" pitchFamily="34" charset="0"/>
              </a:rPr>
              <a:t>and </a:t>
            </a:r>
            <a:r>
              <a:rPr lang="en-GB" b="1" dirty="0">
                <a:latin typeface="Segoe UI" panose="020B0502040204020203" pitchFamily="34" charset="0"/>
                <a:cs typeface="Segoe UI" panose="020B0502040204020203" pitchFamily="34" charset="0"/>
              </a:rPr>
              <a:t>how </a:t>
            </a:r>
            <a:r>
              <a:rPr lang="en-GB" dirty="0" smtClean="0">
                <a:latin typeface="Segoe UI" panose="020B0502040204020203" pitchFamily="34" charset="0"/>
                <a:cs typeface="Segoe UI" panose="020B0502040204020203" pitchFamily="34" charset="0"/>
              </a:rPr>
              <a:t>you </a:t>
            </a:r>
            <a:r>
              <a:rPr lang="en-GB" dirty="0">
                <a:latin typeface="Segoe UI" panose="020B0502040204020203" pitchFamily="34" charset="0"/>
                <a:cs typeface="Segoe UI" panose="020B0502040204020203" pitchFamily="34" charset="0"/>
              </a:rPr>
              <a:t>plan to sell </a:t>
            </a:r>
            <a:r>
              <a:rPr lang="en-GB" dirty="0" smtClean="0">
                <a:latin typeface="Segoe UI" panose="020B0502040204020203" pitchFamily="34" charset="0"/>
                <a:cs typeface="Segoe UI" panose="020B0502040204020203" pitchFamily="34" charset="0"/>
              </a:rPr>
              <a:t>your products and/or service and </a:t>
            </a:r>
            <a:r>
              <a:rPr lang="en-GB" dirty="0">
                <a:latin typeface="Segoe UI" panose="020B0502040204020203" pitchFamily="34" charset="0"/>
                <a:cs typeface="Segoe UI" panose="020B0502040204020203" pitchFamily="34" charset="0"/>
              </a:rPr>
              <a:t>which sales targets </a:t>
            </a:r>
            <a:r>
              <a:rPr lang="en-GB" dirty="0" smtClean="0">
                <a:latin typeface="Segoe UI" panose="020B0502040204020203" pitchFamily="34" charset="0"/>
                <a:cs typeface="Segoe UI" panose="020B0502040204020203" pitchFamily="34" charset="0"/>
              </a:rPr>
              <a:t>you </a:t>
            </a:r>
            <a:r>
              <a:rPr lang="en-GB" dirty="0">
                <a:latin typeface="Segoe UI" panose="020B0502040204020203" pitchFamily="34" charset="0"/>
                <a:cs typeface="Segoe UI" panose="020B0502040204020203" pitchFamily="34" charset="0"/>
              </a:rPr>
              <a:t>have.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It should </a:t>
            </a:r>
            <a:r>
              <a:rPr lang="en-GB" dirty="0">
                <a:latin typeface="Segoe UI" panose="020B0502040204020203" pitchFamily="34" charset="0"/>
                <a:cs typeface="Segoe UI" panose="020B0502040204020203" pitchFamily="34" charset="0"/>
              </a:rPr>
              <a:t>include solid examples, such as hiring a number of sales representatives to sell in the field, open one or more physical shops or set up an online store.</a:t>
            </a:r>
            <a:endParaRPr lang="en-GB" sz="2000" b="1" dirty="0">
              <a:latin typeface="Segoe UI" panose="020B0502040204020203" pitchFamily="34" charset="0"/>
              <a:ea typeface="Source Sans Pro" panose="020B0503030403020204" pitchFamily="34" charset="0"/>
              <a:cs typeface="Segoe UI" panose="020B0502040204020203" pitchFamily="34" charset="0"/>
            </a:endParaRPr>
          </a:p>
        </p:txBody>
      </p:sp>
      <p:sp>
        <p:nvSpPr>
          <p:cNvPr id="4" name="Rectangle 3"/>
          <p:cNvSpPr/>
          <p:nvPr/>
        </p:nvSpPr>
        <p:spPr>
          <a:xfrm>
            <a:off x="8010144" y="5639031"/>
            <a:ext cx="4027008" cy="230832"/>
          </a:xfrm>
          <a:prstGeom prst="rect">
            <a:avLst/>
          </a:prstGeom>
        </p:spPr>
        <p:txBody>
          <a:bodyPr wrap="square">
            <a:spAutoFit/>
          </a:bodyPr>
          <a:lstStyle/>
          <a:p>
            <a:r>
              <a:rPr lang="en-US" sz="900" i="1" dirty="0" smtClean="0">
                <a:latin typeface="Segoe UI" panose="020B0502040204020203" pitchFamily="34" charset="0"/>
                <a:cs typeface="Segoe UI" panose="020B0502040204020203" pitchFamily="34" charset="0"/>
              </a:rPr>
              <a:t>Source: </a:t>
            </a:r>
            <a:r>
              <a:rPr lang="en-US" sz="900" i="1" dirty="0" smtClean="0">
                <a:latin typeface="Segoe UI" panose="020B0502040204020203" pitchFamily="34" charset="0"/>
                <a:cs typeface="Segoe UI" panose="020B0502040204020203" pitchFamily="34" charset="0"/>
                <a:hlinkClick r:id="rId7"/>
              </a:rPr>
              <a:t>https</a:t>
            </a:r>
            <a:r>
              <a:rPr lang="en-US" sz="900" i="1" dirty="0">
                <a:latin typeface="Segoe UI" panose="020B0502040204020203" pitchFamily="34" charset="0"/>
                <a:cs typeface="Segoe UI" panose="020B0502040204020203" pitchFamily="34" charset="0"/>
                <a:hlinkClick r:id="rId7"/>
              </a:rPr>
              <a:t>://</a:t>
            </a:r>
            <a:r>
              <a:rPr lang="en-US" sz="900" i="1" dirty="0" smtClean="0">
                <a:latin typeface="Segoe UI" panose="020B0502040204020203" pitchFamily="34" charset="0"/>
                <a:cs typeface="Segoe UI" panose="020B0502040204020203" pitchFamily="34" charset="0"/>
                <a:hlinkClick r:id="rId7"/>
              </a:rPr>
              <a:t>www.thebalancesmb.com/writing-a-business-plan-1794231</a:t>
            </a:r>
            <a:endParaRPr lang="en-US" sz="900" i="1" dirty="0" smtClean="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585776" y="2093976"/>
            <a:ext cx="4606224" cy="3455279"/>
          </a:xfrm>
          <a:prstGeom prst="rect">
            <a:avLst/>
          </a:prstGeom>
        </p:spPr>
      </p:pic>
    </p:spTree>
    <p:extLst>
      <p:ext uri="{BB962C8B-B14F-4D97-AF65-F5344CB8AC3E}">
        <p14:creationId xmlns:p14="http://schemas.microsoft.com/office/powerpoint/2010/main" val="1855269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8" y="1987527"/>
            <a:ext cx="3644945" cy="6096001"/>
          </a:xfrm>
          <a:prstGeom prst="rect">
            <a:avLst/>
          </a:prstGeom>
        </p:spPr>
      </p:pic>
      <p:sp>
        <p:nvSpPr>
          <p:cNvPr id="2" name="Rectangle 1"/>
          <p:cNvSpPr/>
          <p:nvPr/>
        </p:nvSpPr>
        <p:spPr>
          <a:xfrm>
            <a:off x="952983" y="1279690"/>
            <a:ext cx="6481089" cy="4770537"/>
          </a:xfrm>
          <a:prstGeom prst="rect">
            <a:avLst/>
          </a:prstGeom>
        </p:spPr>
        <p:txBody>
          <a:bodyPr wrap="square">
            <a:spAutoFit/>
          </a:bodyPr>
          <a:lstStyle/>
          <a:p>
            <a:r>
              <a:rPr lang="en-GB" sz="2000" b="1" dirty="0" smtClean="0">
                <a:latin typeface="Segoe UI" panose="020B0502040204020203" pitchFamily="34" charset="0"/>
                <a:ea typeface="Source Sans Pro" panose="020B0503030403020204" pitchFamily="34" charset="0"/>
                <a:cs typeface="Segoe UI" panose="020B0502040204020203" pitchFamily="34" charset="0"/>
              </a:rPr>
              <a:t>Step </a:t>
            </a:r>
            <a:r>
              <a:rPr lang="en-GB" sz="2000" b="1" dirty="0">
                <a:latin typeface="Segoe UI" panose="020B0502040204020203" pitchFamily="34" charset="0"/>
                <a:ea typeface="Source Sans Pro" panose="020B0503030403020204" pitchFamily="34" charset="0"/>
                <a:cs typeface="Segoe UI" panose="020B0502040204020203" pitchFamily="34" charset="0"/>
              </a:rPr>
              <a:t>6. Management </a:t>
            </a:r>
            <a:r>
              <a:rPr lang="en-GB" sz="2000" b="1" dirty="0" smtClean="0">
                <a:latin typeface="Segoe UI" panose="020B0502040204020203" pitchFamily="34" charset="0"/>
                <a:ea typeface="Source Sans Pro" panose="020B0503030403020204" pitchFamily="34" charset="0"/>
                <a:cs typeface="Segoe UI" panose="020B0502040204020203" pitchFamily="34" charset="0"/>
              </a:rPr>
              <a:t>structure</a:t>
            </a:r>
          </a:p>
          <a:p>
            <a:endParaRPr lang="en-GB" sz="1400" b="1" dirty="0">
              <a:latin typeface="Segoe UI" panose="020B0502040204020203" pitchFamily="34" charset="0"/>
              <a:ea typeface="Source Sans Pro" panose="020B0503030403020204" pitchFamily="34" charset="0"/>
              <a:cs typeface="Segoe UI" panose="020B0502040204020203" pitchFamily="34" charset="0"/>
            </a:endParaRPr>
          </a:p>
          <a:p>
            <a:pPr fontAlgn="base"/>
            <a:r>
              <a:rPr lang="en-GB" dirty="0">
                <a:latin typeface="Segoe UI" panose="020B0502040204020203" pitchFamily="34" charset="0"/>
                <a:cs typeface="Segoe UI" panose="020B0502040204020203" pitchFamily="34" charset="0"/>
              </a:rPr>
              <a:t>M</a:t>
            </a:r>
            <a:r>
              <a:rPr lang="en-GB" dirty="0" smtClean="0">
                <a:latin typeface="Segoe UI" panose="020B0502040204020203" pitchFamily="34" charset="0"/>
                <a:cs typeface="Segoe UI" panose="020B0502040204020203" pitchFamily="34" charset="0"/>
              </a:rPr>
              <a:t>anagement </a:t>
            </a:r>
            <a:r>
              <a:rPr lang="en-GB" dirty="0">
                <a:latin typeface="Segoe UI" panose="020B0502040204020203" pitchFamily="34" charset="0"/>
                <a:cs typeface="Segoe UI" panose="020B0502040204020203" pitchFamily="34" charset="0"/>
              </a:rPr>
              <a:t>team </a:t>
            </a:r>
            <a:r>
              <a:rPr lang="en-GB" dirty="0" smtClean="0">
                <a:latin typeface="Segoe UI" panose="020B0502040204020203" pitchFamily="34" charset="0"/>
                <a:cs typeface="Segoe UI" panose="020B0502040204020203" pitchFamily="34" charset="0"/>
              </a:rPr>
              <a:t>is </a:t>
            </a:r>
            <a:r>
              <a:rPr lang="en-GB" dirty="0">
                <a:latin typeface="Segoe UI" panose="020B0502040204020203" pitchFamily="34" charset="0"/>
                <a:cs typeface="Segoe UI" panose="020B0502040204020203" pitchFamily="34" charset="0"/>
              </a:rPr>
              <a:t>responsible for </a:t>
            </a:r>
            <a:r>
              <a:rPr lang="en-GB" b="1" dirty="0">
                <a:latin typeface="Segoe UI" panose="020B0502040204020203" pitchFamily="34" charset="0"/>
                <a:cs typeface="Segoe UI" panose="020B0502040204020203" pitchFamily="34" charset="0"/>
              </a:rPr>
              <a:t>establishing the objectives and goals</a:t>
            </a:r>
            <a:r>
              <a:rPr lang="en-GB" dirty="0">
                <a:latin typeface="Segoe UI" panose="020B0502040204020203" pitchFamily="34" charset="0"/>
                <a:cs typeface="Segoe UI" panose="020B0502040204020203" pitchFamily="34" charset="0"/>
              </a:rPr>
              <a:t> of the business and for </a:t>
            </a:r>
            <a:r>
              <a:rPr lang="en-GB" b="1" dirty="0">
                <a:latin typeface="Segoe UI" panose="020B0502040204020203" pitchFamily="34" charset="0"/>
                <a:cs typeface="Segoe UI" panose="020B0502040204020203" pitchFamily="34" charset="0"/>
              </a:rPr>
              <a:t>enforcing strategies</a:t>
            </a:r>
            <a:r>
              <a:rPr lang="en-GB" dirty="0">
                <a:latin typeface="Segoe UI" panose="020B0502040204020203" pitchFamily="34" charset="0"/>
                <a:cs typeface="Segoe UI" panose="020B0502040204020203" pitchFamily="34" charset="0"/>
              </a:rPr>
              <a:t> that focus on achieving those goals. </a:t>
            </a:r>
            <a:endParaRPr lang="en-GB" dirty="0" smtClean="0">
              <a:latin typeface="Segoe UI" panose="020B0502040204020203" pitchFamily="34" charset="0"/>
              <a:cs typeface="Segoe UI" panose="020B0502040204020203" pitchFamily="34" charset="0"/>
            </a:endParaRPr>
          </a:p>
          <a:p>
            <a:pPr fontAlgn="base"/>
            <a:endParaRPr lang="en-GB" sz="1200" dirty="0">
              <a:latin typeface="Segoe UI" panose="020B0502040204020203" pitchFamily="34" charset="0"/>
              <a:cs typeface="Segoe UI" panose="020B0502040204020203" pitchFamily="34" charset="0"/>
            </a:endParaRPr>
          </a:p>
          <a:p>
            <a:pPr fontAlgn="base"/>
            <a:r>
              <a:rPr lang="en-GB" dirty="0" smtClean="0">
                <a:latin typeface="Segoe UI" panose="020B0502040204020203" pitchFamily="34" charset="0"/>
                <a:cs typeface="Segoe UI" panose="020B0502040204020203" pitchFamily="34" charset="0"/>
              </a:rPr>
              <a:t>The </a:t>
            </a:r>
            <a:r>
              <a:rPr lang="en-GB" dirty="0">
                <a:latin typeface="Segoe UI" panose="020B0502040204020203" pitchFamily="34" charset="0"/>
                <a:cs typeface="Segoe UI" panose="020B0502040204020203" pitchFamily="34" charset="0"/>
              </a:rPr>
              <a:t>business plan should include the </a:t>
            </a:r>
            <a:r>
              <a:rPr lang="en-GB" b="1" dirty="0">
                <a:latin typeface="Segoe UI" panose="020B0502040204020203" pitchFamily="34" charset="0"/>
                <a:cs typeface="Segoe UI" panose="020B0502040204020203" pitchFamily="34" charset="0"/>
              </a:rPr>
              <a:t>positions</a:t>
            </a:r>
            <a:r>
              <a:rPr lang="en-GB" dirty="0">
                <a:latin typeface="Segoe UI" panose="020B0502040204020203" pitchFamily="34" charset="0"/>
                <a:cs typeface="Segoe UI" panose="020B0502040204020203" pitchFamily="34" charset="0"/>
              </a:rPr>
              <a:t> in the company and </a:t>
            </a:r>
            <a:r>
              <a:rPr lang="en-GB" b="1" dirty="0">
                <a:latin typeface="Segoe UI" panose="020B0502040204020203" pitchFamily="34" charset="0"/>
                <a:cs typeface="Segoe UI" panose="020B0502040204020203" pitchFamily="34" charset="0"/>
              </a:rPr>
              <a:t>definitions for each position</a:t>
            </a:r>
            <a:r>
              <a:rPr lang="en-GB" dirty="0">
                <a:latin typeface="Segoe UI" panose="020B0502040204020203" pitchFamily="34" charset="0"/>
                <a:cs typeface="Segoe UI" panose="020B0502040204020203" pitchFamily="34" charset="0"/>
              </a:rPr>
              <a:t>, including their </a:t>
            </a:r>
            <a:r>
              <a:rPr lang="en-GB" b="1" dirty="0">
                <a:latin typeface="Segoe UI" panose="020B0502040204020203" pitchFamily="34" charset="0"/>
                <a:cs typeface="Segoe UI" panose="020B0502040204020203" pitchFamily="34" charset="0"/>
              </a:rPr>
              <a:t>roles and responsibilities</a:t>
            </a:r>
            <a:r>
              <a:rPr lang="en-GB" dirty="0">
                <a:latin typeface="Segoe UI" panose="020B0502040204020203" pitchFamily="34" charset="0"/>
                <a:cs typeface="Segoe UI" panose="020B0502040204020203" pitchFamily="34" charset="0"/>
              </a:rPr>
              <a:t>, as well as the </a:t>
            </a:r>
            <a:r>
              <a:rPr lang="en-GB" b="1" dirty="0">
                <a:latin typeface="Segoe UI" panose="020B0502040204020203" pitchFamily="34" charset="0"/>
                <a:cs typeface="Segoe UI" panose="020B0502040204020203" pitchFamily="34" charset="0"/>
              </a:rPr>
              <a:t>reporting structure for each role</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pPr fontAlgn="base"/>
            <a:endParaRPr lang="en-GB" sz="1200" b="1"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In cases of </a:t>
            </a:r>
            <a:r>
              <a:rPr lang="en-GB" b="1" dirty="0">
                <a:latin typeface="Segoe UI" panose="020B0502040204020203" pitchFamily="34" charset="0"/>
                <a:cs typeface="Segoe UI" panose="020B0502040204020203" pitchFamily="34" charset="0"/>
              </a:rPr>
              <a:t>start-up companies</a:t>
            </a:r>
            <a:r>
              <a:rPr lang="en-GB" dirty="0">
                <a:latin typeface="Segoe UI" panose="020B0502040204020203" pitchFamily="34" charset="0"/>
                <a:cs typeface="Segoe UI" panose="020B0502040204020203" pitchFamily="34" charset="0"/>
              </a:rPr>
              <a:t>, which might not have any employees, it is advisable to </a:t>
            </a:r>
            <a:r>
              <a:rPr lang="en-GB" b="1" dirty="0">
                <a:latin typeface="Segoe UI" panose="020B0502040204020203" pitchFamily="34" charset="0"/>
                <a:cs typeface="Segoe UI" panose="020B0502040204020203" pitchFamily="34" charset="0"/>
              </a:rPr>
              <a:t>have a list of roles </a:t>
            </a:r>
            <a:r>
              <a:rPr lang="en-GB" dirty="0">
                <a:latin typeface="Segoe UI" panose="020B0502040204020203" pitchFamily="34" charset="0"/>
                <a:cs typeface="Segoe UI" panose="020B0502040204020203" pitchFamily="34" charset="0"/>
              </a:rPr>
              <a:t>that could be more idealistic to the culture and vision of the organisations. </a:t>
            </a:r>
            <a:endParaRPr lang="en-GB" dirty="0" smtClean="0">
              <a:latin typeface="Segoe UI" panose="020B0502040204020203" pitchFamily="34" charset="0"/>
              <a:cs typeface="Segoe UI" panose="020B0502040204020203" pitchFamily="34" charset="0"/>
            </a:endParaRPr>
          </a:p>
          <a:p>
            <a:endParaRPr lang="en-GB" sz="1200"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All </a:t>
            </a:r>
            <a:r>
              <a:rPr lang="en-GB" dirty="0">
                <a:latin typeface="Segoe UI" panose="020B0502040204020203" pitchFamily="34" charset="0"/>
                <a:cs typeface="Segoe UI" panose="020B0502040204020203" pitchFamily="34" charset="0"/>
              </a:rPr>
              <a:t>businesses should </a:t>
            </a:r>
            <a:r>
              <a:rPr lang="en-GB" b="1" dirty="0">
                <a:latin typeface="Segoe UI" panose="020B0502040204020203" pitchFamily="34" charset="0"/>
                <a:cs typeface="Segoe UI" panose="020B0502040204020203" pitchFamily="34" charset="0"/>
              </a:rPr>
              <a:t>demonstrate a clear understanding of workflow</a:t>
            </a:r>
            <a:r>
              <a:rPr lang="en-GB" dirty="0">
                <a:latin typeface="Segoe UI" panose="020B0502040204020203" pitchFamily="34" charset="0"/>
                <a:cs typeface="Segoe UI" panose="020B0502040204020203" pitchFamily="34" charset="0"/>
              </a:rPr>
              <a:t> and how it will be handled through every phase of growth and expansion</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rotWithShape="1">
          <a:blip r:embed="rId7"/>
          <a:srcRect l="238" b="923"/>
          <a:stretch/>
        </p:blipFill>
        <p:spPr>
          <a:xfrm>
            <a:off x="7312763" y="2271443"/>
            <a:ext cx="4879238" cy="2685379"/>
          </a:xfrm>
          <a:prstGeom prst="rect">
            <a:avLst/>
          </a:prstGeom>
        </p:spPr>
      </p:pic>
      <p:sp>
        <p:nvSpPr>
          <p:cNvPr id="5" name="Rectangle 4"/>
          <p:cNvSpPr/>
          <p:nvPr/>
        </p:nvSpPr>
        <p:spPr>
          <a:xfrm>
            <a:off x="7994904" y="5035527"/>
            <a:ext cx="4197097" cy="373912"/>
          </a:xfrm>
          <a:prstGeom prst="rect">
            <a:avLst/>
          </a:prstGeom>
        </p:spPr>
        <p:txBody>
          <a:bodyPr wrap="square">
            <a:spAutoFit/>
          </a:bodyPr>
          <a:lstStyle/>
          <a:p>
            <a:r>
              <a:rPr lang="en-US" sz="900" i="1" dirty="0" smtClean="0">
                <a:latin typeface="Segoe UI" panose="020B0502040204020203" pitchFamily="34" charset="0"/>
                <a:cs typeface="Segoe UI" panose="020B0502040204020203" pitchFamily="34" charset="0"/>
              </a:rPr>
              <a:t>Source: </a:t>
            </a:r>
            <a:r>
              <a:rPr lang="en-US" sz="900" i="1" dirty="0" smtClean="0">
                <a:latin typeface="Segoe UI" panose="020B0502040204020203" pitchFamily="34" charset="0"/>
                <a:cs typeface="Segoe UI" panose="020B0502040204020203" pitchFamily="34" charset="0"/>
                <a:hlinkClick r:id="rId8"/>
              </a:rPr>
              <a:t>http</a:t>
            </a:r>
            <a:r>
              <a:rPr lang="en-US" sz="900" i="1" dirty="0">
                <a:latin typeface="Segoe UI" panose="020B0502040204020203" pitchFamily="34" charset="0"/>
                <a:cs typeface="Segoe UI" panose="020B0502040204020203" pitchFamily="34" charset="0"/>
                <a:hlinkClick r:id="rId8"/>
              </a:rPr>
              <a:t>://</a:t>
            </a:r>
            <a:r>
              <a:rPr lang="en-US" sz="900" i="1" dirty="0" smtClean="0">
                <a:latin typeface="Segoe UI" panose="020B0502040204020203" pitchFamily="34" charset="0"/>
                <a:cs typeface="Segoe UI" panose="020B0502040204020203" pitchFamily="34" charset="0"/>
                <a:hlinkClick r:id="rId8"/>
              </a:rPr>
              <a:t>www.nicholascoriano.com/2013/09/business-plan-management-summary.html</a:t>
            </a:r>
            <a:endParaRPr lang="en-US" sz="900" i="1"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83342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2" name="Rectangle 1"/>
          <p:cNvSpPr/>
          <p:nvPr/>
        </p:nvSpPr>
        <p:spPr>
          <a:xfrm>
            <a:off x="952983" y="1356319"/>
            <a:ext cx="10056393" cy="5073184"/>
          </a:xfrm>
          <a:prstGeom prst="rect">
            <a:avLst/>
          </a:prstGeom>
        </p:spPr>
        <p:txBody>
          <a:bodyPr wrap="square">
            <a:spAutoFit/>
          </a:bodyPr>
          <a:lstStyle/>
          <a:p>
            <a:r>
              <a:rPr lang="en-GB" sz="2000" b="1" dirty="0" smtClean="0">
                <a:latin typeface="Segoe UI" panose="020B0502040204020203" pitchFamily="34" charset="0"/>
                <a:ea typeface="Source Sans Pro" panose="020B0503030403020204" pitchFamily="34" charset="0"/>
                <a:cs typeface="Segoe UI" panose="020B0502040204020203" pitchFamily="34" charset="0"/>
              </a:rPr>
              <a:t>Step </a:t>
            </a:r>
            <a:r>
              <a:rPr lang="en-GB" sz="2000" b="1" dirty="0">
                <a:latin typeface="Segoe UI" panose="020B0502040204020203" pitchFamily="34" charset="0"/>
                <a:ea typeface="Source Sans Pro" panose="020B0503030403020204" pitchFamily="34" charset="0"/>
                <a:cs typeface="Segoe UI" panose="020B0502040204020203" pitchFamily="34" charset="0"/>
              </a:rPr>
              <a:t>7. Financial planning, and a </a:t>
            </a:r>
            <a:r>
              <a:rPr lang="en-GB" sz="2000" b="1" dirty="0" smtClean="0">
                <a:latin typeface="Segoe UI" panose="020B0502040204020203" pitchFamily="34" charset="0"/>
                <a:ea typeface="Source Sans Pro" panose="020B0503030403020204" pitchFamily="34" charset="0"/>
                <a:cs typeface="Segoe UI" panose="020B0502040204020203" pitchFamily="34" charset="0"/>
              </a:rPr>
              <a:t>budget</a:t>
            </a:r>
          </a:p>
          <a:p>
            <a:endParaRPr lang="en-GB" sz="1400" b="1" dirty="0">
              <a:latin typeface="Segoe UI" panose="020B0502040204020203" pitchFamily="34" charset="0"/>
              <a:ea typeface="Source Sans Pro" panose="020B0503030403020204" pitchFamily="34" charset="0"/>
              <a:cs typeface="Segoe UI" panose="020B0502040204020203" pitchFamily="34" charset="0"/>
            </a:endParaRPr>
          </a:p>
          <a:p>
            <a:pPr fontAlgn="base"/>
            <a:r>
              <a:rPr lang="en-GB" dirty="0">
                <a:latin typeface="Segoe UI" panose="020B0502040204020203" pitchFamily="34" charset="0"/>
                <a:cs typeface="Segoe UI" panose="020B0502040204020203" pitchFamily="34" charset="0"/>
              </a:rPr>
              <a:t>It answers the question “</a:t>
            </a:r>
            <a:r>
              <a:rPr lang="en-GB" i="1" dirty="0">
                <a:latin typeface="Segoe UI" panose="020B0502040204020203" pitchFamily="34" charset="0"/>
                <a:cs typeface="Segoe UI" panose="020B0502040204020203" pitchFamily="34" charset="0"/>
              </a:rPr>
              <a:t>Can the organisation make a profit?</a:t>
            </a:r>
            <a:r>
              <a:rPr lang="en-GB" dirty="0">
                <a:latin typeface="Segoe UI" panose="020B0502040204020203" pitchFamily="34" charset="0"/>
                <a:cs typeface="Segoe UI" panose="020B0502040204020203" pitchFamily="34" charset="0"/>
              </a:rPr>
              <a:t>". Business financials for most start-ups are less complicated, and a business degree is not required to build a solid financial forecast. </a:t>
            </a:r>
            <a:endParaRPr lang="en-GB" dirty="0" smtClean="0">
              <a:latin typeface="Segoe UI" panose="020B0502040204020203" pitchFamily="34" charset="0"/>
              <a:cs typeface="Segoe UI" panose="020B0502040204020203" pitchFamily="34" charset="0"/>
            </a:endParaRPr>
          </a:p>
          <a:p>
            <a:pPr fontAlgn="base"/>
            <a:endParaRPr lang="en-GB" sz="1400" dirty="0">
              <a:latin typeface="Segoe UI" panose="020B0502040204020203" pitchFamily="34" charset="0"/>
              <a:cs typeface="Segoe UI" panose="020B0502040204020203" pitchFamily="34" charset="0"/>
            </a:endParaRPr>
          </a:p>
          <a:p>
            <a:pPr fontAlgn="base">
              <a:spcAft>
                <a:spcPts val="1000"/>
              </a:spcAft>
            </a:pPr>
            <a:r>
              <a:rPr lang="en-GB" dirty="0" smtClean="0">
                <a:latin typeface="Segoe UI" panose="020B0502040204020203" pitchFamily="34" charset="0"/>
                <a:cs typeface="Segoe UI" panose="020B0502040204020203" pitchFamily="34" charset="0"/>
              </a:rPr>
              <a:t>A </a:t>
            </a:r>
            <a:r>
              <a:rPr lang="en-GB" dirty="0">
                <a:latin typeface="Segoe UI" panose="020B0502040204020203" pitchFamily="34" charset="0"/>
                <a:cs typeface="Segoe UI" panose="020B0502040204020203" pitchFamily="34" charset="0"/>
              </a:rPr>
              <a:t>typical financial plan will include:</a:t>
            </a:r>
            <a:endParaRPr lang="en-GB" b="1" dirty="0">
              <a:latin typeface="Segoe UI" panose="020B0502040204020203" pitchFamily="34" charset="0"/>
              <a:cs typeface="Segoe UI" panose="020B0502040204020203" pitchFamily="34" charset="0"/>
            </a:endParaRPr>
          </a:p>
          <a:p>
            <a:pPr marL="342900" indent="-342900" fontAlgn="base">
              <a:spcAft>
                <a:spcPts val="1000"/>
              </a:spcAft>
              <a:buFont typeface="+mj-lt"/>
              <a:buAutoNum type="arabicPeriod"/>
            </a:pPr>
            <a:r>
              <a:rPr lang="en-GB" b="1" dirty="0">
                <a:latin typeface="Segoe UI" panose="020B0502040204020203" pitchFamily="34" charset="0"/>
                <a:cs typeface="Segoe UI" panose="020B0502040204020203" pitchFamily="34" charset="0"/>
              </a:rPr>
              <a:t>Sales and revenue projections: </a:t>
            </a:r>
            <a:r>
              <a:rPr lang="en-GB" dirty="0">
                <a:latin typeface="Segoe UI" panose="020B0502040204020203" pitchFamily="34" charset="0"/>
                <a:cs typeface="Segoe UI" panose="020B0502040204020203" pitchFamily="34" charset="0"/>
              </a:rPr>
              <a:t>It is a monthly sales and revenue forecast for the first 12 months, and then annual projections for the remaining three to five years. </a:t>
            </a:r>
            <a:endParaRPr lang="en-GB" dirty="0" smtClean="0">
              <a:latin typeface="Segoe UI" panose="020B0502040204020203" pitchFamily="34" charset="0"/>
              <a:cs typeface="Segoe UI" panose="020B0502040204020203" pitchFamily="34" charset="0"/>
            </a:endParaRPr>
          </a:p>
          <a:p>
            <a:pPr marL="342900" indent="-342900" fontAlgn="base">
              <a:spcAft>
                <a:spcPts val="1000"/>
              </a:spcAft>
              <a:buFont typeface="+mj-lt"/>
              <a:buAutoNum type="arabicPeriod"/>
            </a:pPr>
            <a:r>
              <a:rPr lang="en-GB" b="1" dirty="0" smtClean="0">
                <a:latin typeface="Segoe UI" panose="020B0502040204020203" pitchFamily="34" charset="0"/>
                <a:cs typeface="Segoe UI" panose="020B0502040204020203" pitchFamily="34" charset="0"/>
              </a:rPr>
              <a:t>Profit </a:t>
            </a:r>
            <a:r>
              <a:rPr lang="en-GB" b="1" dirty="0">
                <a:latin typeface="Segoe UI" panose="020B0502040204020203" pitchFamily="34" charset="0"/>
                <a:cs typeface="Segoe UI" panose="020B0502040204020203" pitchFamily="34" charset="0"/>
              </a:rPr>
              <a:t>and loss statement: </a:t>
            </a:r>
            <a:r>
              <a:rPr lang="en-GB" dirty="0">
                <a:latin typeface="Segoe UI" panose="020B0502040204020203" pitchFamily="34" charset="0"/>
                <a:cs typeface="Segoe UI" panose="020B0502040204020203" pitchFamily="34" charset="0"/>
              </a:rPr>
              <a:t>It states the revenue and expenses and shows if the business is making a profit or taking a loss at a given period of time. </a:t>
            </a:r>
            <a:endParaRPr lang="en-GB" dirty="0" smtClean="0">
              <a:latin typeface="Segoe UI" panose="020B0502040204020203" pitchFamily="34" charset="0"/>
              <a:cs typeface="Segoe UI" panose="020B0502040204020203" pitchFamily="34" charset="0"/>
            </a:endParaRPr>
          </a:p>
          <a:p>
            <a:pPr marL="342900" indent="-342900" fontAlgn="base">
              <a:spcAft>
                <a:spcPts val="1000"/>
              </a:spcAft>
              <a:buFont typeface="+mj-lt"/>
              <a:buAutoNum type="arabicPeriod"/>
            </a:pPr>
            <a:r>
              <a:rPr lang="en-GB" b="1" dirty="0" smtClean="0">
                <a:latin typeface="Segoe UI" panose="020B0502040204020203" pitchFamily="34" charset="0"/>
                <a:cs typeface="Segoe UI" panose="020B0502040204020203" pitchFamily="34" charset="0"/>
              </a:rPr>
              <a:t>Cash </a:t>
            </a:r>
            <a:r>
              <a:rPr lang="en-GB" b="1" dirty="0">
                <a:latin typeface="Segoe UI" panose="020B0502040204020203" pitchFamily="34" charset="0"/>
                <a:cs typeface="Segoe UI" panose="020B0502040204020203" pitchFamily="34" charset="0"/>
              </a:rPr>
              <a:t>flow statement: </a:t>
            </a:r>
            <a:r>
              <a:rPr lang="en-GB" dirty="0">
                <a:latin typeface="Segoe UI" panose="020B0502040204020203" pitchFamily="34" charset="0"/>
                <a:cs typeface="Segoe UI" panose="020B0502040204020203" pitchFamily="34" charset="0"/>
              </a:rPr>
              <a:t>It is a projection of cash receipts and expense payments and shows how and when cash will flow through the business at any given point. </a:t>
            </a:r>
            <a:endParaRPr lang="en-GB" dirty="0" smtClean="0">
              <a:latin typeface="Segoe UI" panose="020B0502040204020203" pitchFamily="34" charset="0"/>
              <a:cs typeface="Segoe UI" panose="020B0502040204020203" pitchFamily="34" charset="0"/>
            </a:endParaRPr>
          </a:p>
          <a:p>
            <a:pPr marL="342900" indent="-342900" fontAlgn="base">
              <a:spcAft>
                <a:spcPts val="1000"/>
              </a:spcAft>
              <a:buFont typeface="+mj-lt"/>
              <a:buAutoNum type="arabicPeriod"/>
            </a:pPr>
            <a:r>
              <a:rPr lang="en-GB" b="1" dirty="0">
                <a:latin typeface="Segoe UI" panose="020B0502040204020203" pitchFamily="34" charset="0"/>
                <a:cs typeface="Segoe UI" panose="020B0502040204020203" pitchFamily="34" charset="0"/>
              </a:rPr>
              <a:t>Balance sheet: </a:t>
            </a:r>
            <a:r>
              <a:rPr lang="en-GB" dirty="0">
                <a:latin typeface="Segoe UI" panose="020B0502040204020203" pitchFamily="34" charset="0"/>
                <a:cs typeface="Segoe UI" panose="020B0502040204020203" pitchFamily="34" charset="0"/>
              </a:rPr>
              <a:t>It describes the </a:t>
            </a:r>
            <a:r>
              <a:rPr lang="en-GB" dirty="0" smtClean="0">
                <a:latin typeface="Segoe UI" panose="020B0502040204020203" pitchFamily="34" charset="0"/>
                <a:cs typeface="Segoe UI" panose="020B0502040204020203" pitchFamily="34" charset="0"/>
              </a:rPr>
              <a:t>company’s </a:t>
            </a:r>
            <a:r>
              <a:rPr lang="en-GB" dirty="0">
                <a:latin typeface="Segoe UI" panose="020B0502040204020203" pitchFamily="34" charset="0"/>
                <a:cs typeface="Segoe UI" panose="020B0502040204020203" pitchFamily="34" charset="0"/>
              </a:rPr>
              <a:t>cash position including assets, liabilities, shareholders, and earnings retained to fund future operations or to serve as funding for expansion and growth. It indicates the financial health of a business.</a:t>
            </a:r>
          </a:p>
          <a:p>
            <a:pPr marL="342900" indent="-342900" fontAlgn="base">
              <a:spcAft>
                <a:spcPts val="1000"/>
              </a:spcAft>
              <a:buFont typeface="+mj-lt"/>
              <a:buAutoNum type="arabicPeriod"/>
            </a:pP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22145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Module </a:t>
            </a:r>
            <a:r>
              <a:rPr lang="en-IE" sz="36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6: </a:t>
            </a: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Contents</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1926" b="40296"/>
          <a:stretch/>
        </p:blipFill>
        <p:spPr>
          <a:xfrm>
            <a:off x="1045611" y="0"/>
            <a:ext cx="897978" cy="3428999"/>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541231" y="108086"/>
            <a:ext cx="495921" cy="495921"/>
          </a:xfrm>
          <a:prstGeom prst="rect">
            <a:avLst/>
          </a:prstGeom>
        </p:spPr>
      </p:pic>
      <p:sp>
        <p:nvSpPr>
          <p:cNvPr id="18" name="Title 1">
            <a:extLst>
              <a:ext uri="{FF2B5EF4-FFF2-40B4-BE49-F238E27FC236}">
                <a16:creationId xmlns:a16="http://schemas.microsoft.com/office/drawing/2014/main" id="{B613844C-D20E-4B6B-9B38-0014A6A395E0}"/>
              </a:ext>
            </a:extLst>
          </p:cNvPr>
          <p:cNvSpPr txBox="1">
            <a:spLocks/>
          </p:cNvSpPr>
          <p:nvPr/>
        </p:nvSpPr>
        <p:spPr>
          <a:xfrm>
            <a:off x="2832921" y="1234208"/>
            <a:ext cx="7261149" cy="1000992"/>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a:spcAft>
                <a:spcPts val="1200"/>
              </a:spcAft>
              <a:defRPr/>
            </a:pPr>
            <a:r>
              <a:rPr lang="en-IE" sz="2400" dirty="0" smtClean="0">
                <a:solidFill>
                  <a:srgbClr val="195562"/>
                </a:solidFill>
              </a:rPr>
              <a:t>Business </a:t>
            </a:r>
            <a:r>
              <a:rPr lang="en-IE" sz="2400" dirty="0">
                <a:solidFill>
                  <a:srgbClr val="195562"/>
                </a:solidFill>
              </a:rPr>
              <a:t>Model Canvas and Social Business Model </a:t>
            </a:r>
            <a:r>
              <a:rPr lang="en-IE" sz="2400" dirty="0" smtClean="0">
                <a:solidFill>
                  <a:srgbClr val="195562"/>
                </a:solidFill>
              </a:rPr>
              <a:t>Canvas</a:t>
            </a:r>
            <a:endParaRPr lang="en-IE" sz="2400" dirty="0">
              <a:solidFill>
                <a:srgbClr val="195562"/>
              </a:solidFill>
            </a:endParaRPr>
          </a:p>
        </p:txBody>
      </p:sp>
      <p:sp>
        <p:nvSpPr>
          <p:cNvPr id="11" name="Title 1">
            <a:extLst>
              <a:ext uri="{FF2B5EF4-FFF2-40B4-BE49-F238E27FC236}">
                <a16:creationId xmlns:a16="http://schemas.microsoft.com/office/drawing/2014/main" id="{0E21429E-2746-46D2-AA7C-D3EBF3087088}"/>
              </a:ext>
            </a:extLst>
          </p:cNvPr>
          <p:cNvSpPr txBox="1">
            <a:spLocks/>
          </p:cNvSpPr>
          <p:nvPr/>
        </p:nvSpPr>
        <p:spPr>
          <a:xfrm>
            <a:off x="2293620" y="2735471"/>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smtClean="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endPar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12" name="Title 1">
            <a:extLst>
              <a:ext uri="{FF2B5EF4-FFF2-40B4-BE49-F238E27FC236}">
                <a16:creationId xmlns:a16="http://schemas.microsoft.com/office/drawing/2014/main" id="{B613844C-D20E-4B6B-9B38-0014A6A395E0}"/>
              </a:ext>
            </a:extLst>
          </p:cNvPr>
          <p:cNvSpPr txBox="1">
            <a:spLocks/>
          </p:cNvSpPr>
          <p:nvPr/>
        </p:nvSpPr>
        <p:spPr>
          <a:xfrm>
            <a:off x="2875230" y="2498547"/>
            <a:ext cx="7261149" cy="1000992"/>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lvl="0">
              <a:spcAft>
                <a:spcPts val="1200"/>
              </a:spcAft>
              <a:defRPr/>
            </a:pPr>
            <a:r>
              <a:rPr lang="en-IE" sz="2400" b="1" dirty="0" smtClean="0">
                <a:solidFill>
                  <a:srgbClr val="195562"/>
                </a:solidFill>
              </a:rPr>
              <a:t>Business </a:t>
            </a:r>
            <a:r>
              <a:rPr lang="en-IE" sz="2400" b="1" dirty="0">
                <a:solidFill>
                  <a:srgbClr val="195562"/>
                </a:solidFill>
              </a:rPr>
              <a:t>Plan, Importance and </a:t>
            </a:r>
            <a:r>
              <a:rPr lang="en-IE" sz="2400" b="1" dirty="0" smtClean="0">
                <a:solidFill>
                  <a:srgbClr val="195562"/>
                </a:solidFill>
              </a:rPr>
              <a:t>Drafting</a:t>
            </a:r>
            <a:endParaRPr lang="en-IE" sz="2400" b="1" dirty="0">
              <a:solidFill>
                <a:srgbClr val="195562"/>
              </a:solidFill>
            </a:endParaRPr>
          </a:p>
        </p:txBody>
      </p:sp>
    </p:spTree>
    <p:extLst>
      <p:ext uri="{BB962C8B-B14F-4D97-AF65-F5344CB8AC3E}">
        <p14:creationId xmlns:p14="http://schemas.microsoft.com/office/powerpoint/2010/main" val="2677775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8984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2" name="Rectangle 1"/>
          <p:cNvSpPr/>
          <p:nvPr/>
        </p:nvSpPr>
        <p:spPr>
          <a:xfrm>
            <a:off x="952983" y="1539199"/>
            <a:ext cx="5767857" cy="3426579"/>
          </a:xfrm>
          <a:prstGeom prst="rect">
            <a:avLst/>
          </a:prstGeom>
        </p:spPr>
        <p:txBody>
          <a:bodyPr wrap="square">
            <a:spAutoFit/>
          </a:bodyPr>
          <a:lstStyle/>
          <a:p>
            <a:r>
              <a:rPr lang="en-GB" sz="2000" b="1" dirty="0" smtClean="0">
                <a:latin typeface="Segoe UI" panose="020B0502040204020203" pitchFamily="34" charset="0"/>
                <a:ea typeface="Source Sans Pro" panose="020B0503030403020204" pitchFamily="34" charset="0"/>
                <a:cs typeface="Segoe UI" panose="020B0502040204020203" pitchFamily="34" charset="0"/>
              </a:rPr>
              <a:t>Step </a:t>
            </a:r>
            <a:r>
              <a:rPr lang="en-GB" sz="2000" b="1" dirty="0">
                <a:latin typeface="Segoe UI" panose="020B0502040204020203" pitchFamily="34" charset="0"/>
                <a:ea typeface="Source Sans Pro" panose="020B0503030403020204" pitchFamily="34" charset="0"/>
                <a:cs typeface="Segoe UI" panose="020B0502040204020203" pitchFamily="34" charset="0"/>
              </a:rPr>
              <a:t>7. Financial planning, and a </a:t>
            </a:r>
            <a:r>
              <a:rPr lang="en-GB" sz="2000" b="1" dirty="0" smtClean="0">
                <a:latin typeface="Segoe UI" panose="020B0502040204020203" pitchFamily="34" charset="0"/>
                <a:ea typeface="Source Sans Pro" panose="020B0503030403020204" pitchFamily="34" charset="0"/>
                <a:cs typeface="Segoe UI" panose="020B0502040204020203" pitchFamily="34" charset="0"/>
              </a:rPr>
              <a:t>budget</a:t>
            </a:r>
          </a:p>
          <a:p>
            <a:endParaRPr lang="en-GB" b="1" dirty="0">
              <a:latin typeface="Segoe UI" panose="020B0502040204020203" pitchFamily="34" charset="0"/>
              <a:ea typeface="Source Sans Pro" panose="020B0503030403020204" pitchFamily="34" charset="0"/>
              <a:cs typeface="Segoe UI" panose="020B0502040204020203" pitchFamily="34" charset="0"/>
            </a:endParaRPr>
          </a:p>
          <a:p>
            <a:pPr fontAlgn="base">
              <a:spcAft>
                <a:spcPts val="1000"/>
              </a:spcAft>
            </a:pPr>
            <a:r>
              <a:rPr lang="en-GB" dirty="0">
                <a:latin typeface="Segoe UI" panose="020B0502040204020203" pitchFamily="34" charset="0"/>
                <a:cs typeface="Segoe UI" panose="020B0502040204020203" pitchFamily="34" charset="0"/>
              </a:rPr>
              <a:t>A typical financial plan will include:</a:t>
            </a:r>
            <a:endParaRPr lang="en-GB" b="1" dirty="0">
              <a:latin typeface="Segoe UI" panose="020B0502040204020203" pitchFamily="34" charset="0"/>
              <a:cs typeface="Segoe UI" panose="020B0502040204020203" pitchFamily="34" charset="0"/>
            </a:endParaRPr>
          </a:p>
          <a:p>
            <a:pPr marL="457200" indent="-457200" fontAlgn="base">
              <a:spcAft>
                <a:spcPts val="1000"/>
              </a:spcAft>
              <a:buFont typeface="+mj-lt"/>
              <a:buAutoNum type="arabicPeriod" startAt="4"/>
            </a:pPr>
            <a:r>
              <a:rPr lang="en-GB" b="1" dirty="0" smtClean="0">
                <a:latin typeface="Segoe UI" panose="020B0502040204020203" pitchFamily="34" charset="0"/>
                <a:cs typeface="Segoe UI" panose="020B0502040204020203" pitchFamily="34" charset="0"/>
              </a:rPr>
              <a:t>Operating </a:t>
            </a:r>
            <a:r>
              <a:rPr lang="en-GB" b="1" dirty="0">
                <a:latin typeface="Segoe UI" panose="020B0502040204020203" pitchFamily="34" charset="0"/>
                <a:cs typeface="Segoe UI" panose="020B0502040204020203" pitchFamily="34" charset="0"/>
              </a:rPr>
              <a:t>Budget: </a:t>
            </a:r>
            <a:r>
              <a:rPr lang="en-GB" dirty="0">
                <a:latin typeface="Segoe UI" panose="020B0502040204020203" pitchFamily="34" charset="0"/>
                <a:cs typeface="Segoe UI" panose="020B0502040204020203" pitchFamily="34" charset="0"/>
              </a:rPr>
              <a:t>It is a detailed breakdown of income and expenses and provides a guide for how the company will operate from a  monetary point of </a:t>
            </a:r>
            <a:r>
              <a:rPr lang="en-GB" dirty="0" smtClean="0">
                <a:latin typeface="Segoe UI" panose="020B0502040204020203" pitchFamily="34" charset="0"/>
                <a:cs typeface="Segoe UI" panose="020B0502040204020203" pitchFamily="34" charset="0"/>
              </a:rPr>
              <a:t>view.</a:t>
            </a:r>
          </a:p>
          <a:p>
            <a:pPr marL="457200" indent="-457200" fontAlgn="base">
              <a:buFont typeface="+mj-lt"/>
              <a:buAutoNum type="arabicPeriod" startAt="4"/>
            </a:pPr>
            <a:r>
              <a:rPr lang="en-GB" b="1" dirty="0" smtClean="0">
                <a:latin typeface="Segoe UI" panose="020B0502040204020203" pitchFamily="34" charset="0"/>
                <a:cs typeface="Segoe UI" panose="020B0502040204020203" pitchFamily="34" charset="0"/>
              </a:rPr>
              <a:t>Break-Even </a:t>
            </a:r>
            <a:r>
              <a:rPr lang="en-GB" b="1" dirty="0">
                <a:latin typeface="Segoe UI" panose="020B0502040204020203" pitchFamily="34" charset="0"/>
                <a:cs typeface="Segoe UI" panose="020B0502040204020203" pitchFamily="34" charset="0"/>
              </a:rPr>
              <a:t>Analysis: </a:t>
            </a:r>
            <a:r>
              <a:rPr lang="en-GB" dirty="0">
                <a:latin typeface="Segoe UI" panose="020B0502040204020203" pitchFamily="34" charset="0"/>
                <a:cs typeface="Segoe UI" panose="020B0502040204020203" pitchFamily="34" charset="0"/>
              </a:rPr>
              <a:t>It is a projection of the revenue required to cover all fixed and variable expenses. It shows when, under specific conditions, a business can expect to become profitable.</a:t>
            </a:r>
            <a:endParaRPr lang="en-GB" b="1" dirty="0" smtClean="0">
              <a:latin typeface="Segoe UI" panose="020B0502040204020203" pitchFamily="34" charset="0"/>
              <a:ea typeface="Source Sans Pro" panose="020B0503030403020204" pitchFamily="34" charset="0"/>
              <a:cs typeface="Segoe UI" panose="020B0502040204020203" pitchFamily="34" charset="0"/>
            </a:endParaRPr>
          </a:p>
        </p:txBody>
      </p:sp>
      <p:pic>
        <p:nvPicPr>
          <p:cNvPr id="4" name="Picture 3"/>
          <p:cNvPicPr>
            <a:picLocks noChangeAspect="1"/>
          </p:cNvPicPr>
          <p:nvPr/>
        </p:nvPicPr>
        <p:blipFill rotWithShape="1">
          <a:blip r:embed="rId7"/>
          <a:srcRect r="6984"/>
          <a:stretch/>
        </p:blipFill>
        <p:spPr>
          <a:xfrm>
            <a:off x="7086600" y="1503706"/>
            <a:ext cx="5105399" cy="4501164"/>
          </a:xfrm>
          <a:prstGeom prst="rect">
            <a:avLst/>
          </a:prstGeom>
        </p:spPr>
      </p:pic>
      <p:sp>
        <p:nvSpPr>
          <p:cNvPr id="10" name="Rectangle 9"/>
          <p:cNvSpPr/>
          <p:nvPr/>
        </p:nvSpPr>
        <p:spPr>
          <a:xfrm>
            <a:off x="8137685" y="6063609"/>
            <a:ext cx="4054315" cy="261610"/>
          </a:xfrm>
          <a:prstGeom prst="rect">
            <a:avLst/>
          </a:prstGeom>
        </p:spPr>
        <p:txBody>
          <a:bodyPr wrap="none">
            <a:spAutoFit/>
          </a:bodyPr>
          <a:lstStyle/>
          <a:p>
            <a:r>
              <a:rPr lang="en-US" sz="1100" i="1" dirty="0" smtClean="0">
                <a:latin typeface="Segoe UI" panose="020B0502040204020203" pitchFamily="34" charset="0"/>
                <a:cs typeface="Segoe UI" panose="020B0502040204020203" pitchFamily="34" charset="0"/>
              </a:rPr>
              <a:t>Source: </a:t>
            </a:r>
            <a:r>
              <a:rPr lang="en-US" sz="1100" i="1" dirty="0" smtClean="0">
                <a:latin typeface="Segoe UI" panose="020B0502040204020203" pitchFamily="34" charset="0"/>
                <a:cs typeface="Segoe UI" panose="020B0502040204020203" pitchFamily="34" charset="0"/>
                <a:hlinkClick r:id="rId8"/>
              </a:rPr>
              <a:t>https</a:t>
            </a:r>
            <a:r>
              <a:rPr lang="en-US" sz="1100" i="1" dirty="0">
                <a:latin typeface="Segoe UI" panose="020B0502040204020203" pitchFamily="34" charset="0"/>
                <a:cs typeface="Segoe UI" panose="020B0502040204020203" pitchFamily="34" charset="0"/>
                <a:hlinkClick r:id="rId8"/>
              </a:rPr>
              <a:t>://</a:t>
            </a:r>
            <a:r>
              <a:rPr lang="en-US" sz="1100" i="1" dirty="0" smtClean="0">
                <a:latin typeface="Segoe UI" panose="020B0502040204020203" pitchFamily="34" charset="0"/>
                <a:cs typeface="Segoe UI" panose="020B0502040204020203" pitchFamily="34" charset="0"/>
                <a:hlinkClick r:id="rId8"/>
              </a:rPr>
              <a:t>www.shopify.com/blog/business-plan-examples</a:t>
            </a:r>
            <a:endParaRPr lang="en-GB" sz="1100" i="1"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074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KEY POINTS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502931"/>
            <a:ext cx="10588248" cy="707886"/>
          </a:xfrm>
          <a:prstGeom prst="rect">
            <a:avLst/>
          </a:prstGeom>
          <a:noFill/>
        </p:spPr>
        <p:txBody>
          <a:bodyPr wrap="square" rtlCol="0">
            <a:spAutoFit/>
          </a:bodyPr>
          <a:lstStyle/>
          <a:p>
            <a:r>
              <a:rPr lang="en-GB" sz="2000" dirty="0" smtClean="0">
                <a:latin typeface="Segoe UI" panose="020B0502040204020203" pitchFamily="34" charset="0"/>
                <a:ea typeface="Source Sans Pro" panose="020B0503030403020204" pitchFamily="34" charset="0"/>
                <a:cs typeface="Segoe UI" panose="020B0502040204020203" pitchFamily="34" charset="0"/>
              </a:rPr>
              <a:t>Which are the key points of Business Plan?</a:t>
            </a: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023525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566284"/>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KEY POINTS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61673"/>
            <a:ext cx="10588248" cy="4862870"/>
          </a:xfrm>
          <a:prstGeom prst="rect">
            <a:avLst/>
          </a:prstGeom>
          <a:noFill/>
        </p:spPr>
        <p:txBody>
          <a:bodyPr wrap="square" rtlCol="0">
            <a:spAutoFit/>
          </a:bodyPr>
          <a:lstStyle/>
          <a:p>
            <a:r>
              <a:rPr lang="en-GB" dirty="0" smtClean="0">
                <a:latin typeface="Segoe UI" panose="020B0502040204020203" pitchFamily="34" charset="0"/>
                <a:ea typeface="Source Sans Pro" panose="020B0503030403020204" pitchFamily="34" charset="0"/>
                <a:cs typeface="Segoe UI" panose="020B0502040204020203" pitchFamily="34" charset="0"/>
              </a:rPr>
              <a:t>Business Plan is </a:t>
            </a:r>
            <a:r>
              <a:rPr lang="en-GB" b="1" dirty="0" smtClean="0">
                <a:solidFill>
                  <a:srgbClr val="29BA86"/>
                </a:solidFill>
                <a:latin typeface="Segoe UI" panose="020B0502040204020203" pitchFamily="34" charset="0"/>
                <a:ea typeface="Source Sans Pro" panose="020B0503030403020204" pitchFamily="34" charset="0"/>
                <a:cs typeface="Segoe UI" panose="020B0502040204020203" pitchFamily="34" charset="0"/>
              </a:rPr>
              <a:t>drafted by any organisation</a:t>
            </a:r>
            <a:r>
              <a:rPr lang="en-GB" dirty="0" smtClean="0">
                <a:latin typeface="Segoe UI" panose="020B0502040204020203" pitchFamily="34" charset="0"/>
                <a:ea typeface="Source Sans Pro" panose="020B0503030403020204" pitchFamily="34" charset="0"/>
                <a:cs typeface="Segoe UI" panose="020B0502040204020203" pitchFamily="34" charset="0"/>
              </a:rPr>
              <a:t>; whether that is a start-up or well established.</a:t>
            </a:r>
          </a:p>
          <a:p>
            <a:endParaRPr lang="en-GB" sz="1400" dirty="0">
              <a:latin typeface="Segoe UI" panose="020B0502040204020203" pitchFamily="34" charset="0"/>
              <a:ea typeface="Source Sans Pro" panose="020B0503030403020204" pitchFamily="34" charset="0"/>
              <a:cs typeface="Segoe UI" panose="020B0502040204020203" pitchFamily="34" charset="0"/>
            </a:endParaRPr>
          </a:p>
          <a:p>
            <a:r>
              <a:rPr lang="en-GB" dirty="0" smtClean="0">
                <a:latin typeface="Segoe UI" panose="020B0502040204020203" pitchFamily="34" charset="0"/>
                <a:ea typeface="Source Sans Pro" panose="020B0503030403020204" pitchFamily="34" charset="0"/>
                <a:cs typeface="Segoe UI" panose="020B0502040204020203" pitchFamily="34" charset="0"/>
              </a:rPr>
              <a:t>It is prepared </a:t>
            </a:r>
            <a:r>
              <a:rPr lang="en-GB" dirty="0">
                <a:latin typeface="Segoe UI" panose="020B0502040204020203" pitchFamily="34" charset="0"/>
                <a:ea typeface="Source Sans Pro" panose="020B0503030403020204" pitchFamily="34" charset="0"/>
                <a:cs typeface="Segoe UI" panose="020B0502040204020203" pitchFamily="34" charset="0"/>
              </a:rPr>
              <a:t>both for </a:t>
            </a:r>
            <a:r>
              <a:rPr lang="en-GB" b="1" dirty="0">
                <a:solidFill>
                  <a:srgbClr val="29BA86"/>
                </a:solidFill>
                <a:latin typeface="Segoe UI" panose="020B0502040204020203" pitchFamily="34" charset="0"/>
                <a:ea typeface="Source Sans Pro" panose="020B0503030403020204" pitchFamily="34" charset="0"/>
                <a:cs typeface="Segoe UI" panose="020B0502040204020203" pitchFamily="34" charset="0"/>
              </a:rPr>
              <a:t>internal</a:t>
            </a:r>
            <a:r>
              <a:rPr lang="en-GB" dirty="0">
                <a:latin typeface="Segoe UI" panose="020B0502040204020203" pitchFamily="34" charset="0"/>
                <a:ea typeface="Source Sans Pro" panose="020B0503030403020204" pitchFamily="34" charset="0"/>
                <a:cs typeface="Segoe UI" panose="020B0502040204020203" pitchFamily="34" charset="0"/>
              </a:rPr>
              <a:t> and </a:t>
            </a:r>
            <a:r>
              <a:rPr lang="en-GB" b="1" dirty="0">
                <a:solidFill>
                  <a:srgbClr val="29BA86"/>
                </a:solidFill>
                <a:latin typeface="Segoe UI" panose="020B0502040204020203" pitchFamily="34" charset="0"/>
                <a:ea typeface="Source Sans Pro" panose="020B0503030403020204" pitchFamily="34" charset="0"/>
                <a:cs typeface="Segoe UI" panose="020B0502040204020203" pitchFamily="34" charset="0"/>
              </a:rPr>
              <a:t>external purposes</a:t>
            </a:r>
            <a:r>
              <a:rPr lang="en-GB" dirty="0">
                <a:latin typeface="Segoe UI" panose="020B0502040204020203" pitchFamily="34" charset="0"/>
                <a:ea typeface="Source Sans Pro" panose="020B0503030403020204" pitchFamily="34" charset="0"/>
                <a:cs typeface="Segoe UI" panose="020B0502040204020203" pitchFamily="34" charset="0"/>
              </a:rPr>
              <a:t>. Therefore, an important question to answer before drafting the business plan is “</a:t>
            </a:r>
            <a:r>
              <a:rPr lang="en-GB" i="1" dirty="0">
                <a:latin typeface="Segoe UI" panose="020B0502040204020203" pitchFamily="34" charset="0"/>
                <a:ea typeface="Source Sans Pro" panose="020B0503030403020204" pitchFamily="34" charset="0"/>
                <a:cs typeface="Segoe UI" panose="020B0502040204020203" pitchFamily="34" charset="0"/>
              </a:rPr>
              <a:t>Who will the reader be</a:t>
            </a:r>
            <a:r>
              <a:rPr lang="en-GB" dirty="0">
                <a:latin typeface="Segoe UI" panose="020B0502040204020203" pitchFamily="34" charset="0"/>
                <a:ea typeface="Source Sans Pro" panose="020B0503030403020204" pitchFamily="34" charset="0"/>
                <a:cs typeface="Segoe UI" panose="020B0502040204020203" pitchFamily="34" charset="0"/>
              </a:rPr>
              <a:t>?” and “</a:t>
            </a:r>
            <a:r>
              <a:rPr lang="en-GB" i="1" dirty="0">
                <a:latin typeface="Segoe UI" panose="020B0502040204020203" pitchFamily="34" charset="0"/>
                <a:ea typeface="Source Sans Pro" panose="020B0503030403020204" pitchFamily="34" charset="0"/>
                <a:cs typeface="Segoe UI" panose="020B0502040204020203" pitchFamily="34" charset="0"/>
              </a:rPr>
              <a:t>What does the organisation want the reader’s response to be</a:t>
            </a:r>
            <a:r>
              <a:rPr lang="en-GB" dirty="0">
                <a:latin typeface="Segoe UI" panose="020B0502040204020203" pitchFamily="34" charset="0"/>
                <a:ea typeface="Source Sans Pro" panose="020B0503030403020204" pitchFamily="34" charset="0"/>
                <a:cs typeface="Segoe UI" panose="020B0502040204020203" pitchFamily="34" charset="0"/>
              </a:rPr>
              <a:t>?”. </a:t>
            </a:r>
            <a:endParaRPr lang="en-GB" dirty="0" smtClean="0">
              <a:latin typeface="Segoe UI" panose="020B0502040204020203" pitchFamily="34" charset="0"/>
              <a:ea typeface="Source Sans Pro" panose="020B0503030403020204" pitchFamily="34" charset="0"/>
              <a:cs typeface="Segoe UI" panose="020B0502040204020203" pitchFamily="34" charset="0"/>
            </a:endParaRPr>
          </a:p>
          <a:p>
            <a:endParaRPr lang="en-GB" sz="1400" dirty="0">
              <a:latin typeface="Segoe UI" panose="020B0502040204020203" pitchFamily="34" charset="0"/>
              <a:ea typeface="Source Sans Pro" panose="020B0503030403020204" pitchFamily="34" charset="0"/>
              <a:cs typeface="Segoe UI" panose="020B0502040204020203" pitchFamily="34" charset="0"/>
            </a:endParaRPr>
          </a:p>
          <a:p>
            <a:r>
              <a:rPr lang="en-GB" dirty="0">
                <a:solidFill>
                  <a:srgbClr val="000000"/>
                </a:solidFill>
                <a:latin typeface="Segoe UI" panose="020B0502040204020203" pitchFamily="34" charset="0"/>
                <a:cs typeface="Segoe UI" panose="020B0502040204020203" pitchFamily="34" charset="0"/>
              </a:rPr>
              <a:t>T</a:t>
            </a:r>
            <a:r>
              <a:rPr lang="en-GB" dirty="0" smtClean="0">
                <a:solidFill>
                  <a:srgbClr val="000000"/>
                </a:solidFill>
                <a:latin typeface="Segoe UI" panose="020B0502040204020203" pitchFamily="34" charset="0"/>
                <a:cs typeface="Segoe UI" panose="020B0502040204020203" pitchFamily="34" charset="0"/>
              </a:rPr>
              <a:t>he </a:t>
            </a:r>
            <a:r>
              <a:rPr lang="en-GB" dirty="0">
                <a:solidFill>
                  <a:srgbClr val="000000"/>
                </a:solidFill>
                <a:latin typeface="Segoe UI" panose="020B0502040204020203" pitchFamily="34" charset="0"/>
                <a:cs typeface="Segoe UI" panose="020B0502040204020203" pitchFamily="34" charset="0"/>
              </a:rPr>
              <a:t>plan should be </a:t>
            </a:r>
            <a:r>
              <a:rPr lang="en-GB" b="1" dirty="0">
                <a:solidFill>
                  <a:srgbClr val="29BA86"/>
                </a:solidFill>
                <a:latin typeface="Segoe UI" panose="020B0502040204020203" pitchFamily="34" charset="0"/>
                <a:cs typeface="Segoe UI" panose="020B0502040204020203" pitchFamily="34" charset="0"/>
              </a:rPr>
              <a:t>concise</a:t>
            </a:r>
            <a:r>
              <a:rPr lang="en-GB" dirty="0">
                <a:solidFill>
                  <a:srgbClr val="000000"/>
                </a:solidFill>
                <a:latin typeface="Segoe UI" panose="020B0502040204020203" pitchFamily="34" charset="0"/>
                <a:cs typeface="Segoe UI" panose="020B0502040204020203" pitchFamily="34" charset="0"/>
              </a:rPr>
              <a:t> and allow the reader – whoever that is; employee, banker, potential investor – to gain an understanding of the organisation, its goals and plans</a:t>
            </a:r>
            <a:r>
              <a:rPr lang="en-GB" dirty="0" smtClean="0">
                <a:solidFill>
                  <a:srgbClr val="000000"/>
                </a:solidFill>
                <a:latin typeface="Segoe UI" panose="020B0502040204020203" pitchFamily="34" charset="0"/>
                <a:cs typeface="Segoe UI" panose="020B0502040204020203" pitchFamily="34" charset="0"/>
              </a:rPr>
              <a:t>.</a:t>
            </a:r>
          </a:p>
          <a:p>
            <a:endParaRPr lang="en-GB" sz="1400" dirty="0">
              <a:solidFill>
                <a:srgbClr val="000000"/>
              </a:solidFill>
              <a:latin typeface="Segoe UI" panose="020B0502040204020203" pitchFamily="34" charset="0"/>
              <a:cs typeface="Segoe UI" panose="020B0502040204020203" pitchFamily="34" charset="0"/>
            </a:endParaRPr>
          </a:p>
          <a:p>
            <a:r>
              <a:rPr lang="en-GB" dirty="0" smtClean="0">
                <a:solidFill>
                  <a:srgbClr val="000000"/>
                </a:solidFill>
                <a:latin typeface="Segoe UI" panose="020B0502040204020203" pitchFamily="34" charset="0"/>
                <a:cs typeface="Segoe UI" panose="020B0502040204020203" pitchFamily="34" charset="0"/>
              </a:rPr>
              <a:t>Business Plan is a </a:t>
            </a:r>
            <a:r>
              <a:rPr lang="en-GB" b="1" dirty="0" smtClean="0">
                <a:solidFill>
                  <a:srgbClr val="29BA86"/>
                </a:solidFill>
                <a:latin typeface="Segoe UI" panose="020B0502040204020203" pitchFamily="34" charset="0"/>
                <a:cs typeface="Segoe UI" panose="020B0502040204020203" pitchFamily="34" charset="0"/>
              </a:rPr>
              <a:t>dynamic document</a:t>
            </a:r>
            <a:r>
              <a:rPr lang="en-GB" dirty="0" smtClean="0">
                <a:solidFill>
                  <a:srgbClr val="000000"/>
                </a:solidFill>
                <a:latin typeface="Segoe UI" panose="020B0502040204020203" pitchFamily="34" charset="0"/>
                <a:cs typeface="Segoe UI" panose="020B0502040204020203" pitchFamily="34" charset="0"/>
              </a:rPr>
              <a:t>, and therefore, needs to </a:t>
            </a:r>
            <a:r>
              <a:rPr lang="en-GB" b="1" dirty="0" smtClean="0">
                <a:solidFill>
                  <a:srgbClr val="000000"/>
                </a:solidFill>
                <a:latin typeface="Segoe UI" panose="020B0502040204020203" pitchFamily="34" charset="0"/>
                <a:cs typeface="Segoe UI" panose="020B0502040204020203" pitchFamily="34" charset="0"/>
              </a:rPr>
              <a:t>revisited and updated on a regular basis </a:t>
            </a:r>
            <a:r>
              <a:rPr lang="en-GB" dirty="0" smtClean="0">
                <a:solidFill>
                  <a:srgbClr val="000000"/>
                </a:solidFill>
                <a:latin typeface="Segoe UI" panose="020B0502040204020203" pitchFamily="34" charset="0"/>
                <a:cs typeface="Segoe UI" panose="020B0502040204020203" pitchFamily="34" charset="0"/>
              </a:rPr>
              <a:t>depending on market conditions and changes in the business structure, goals and objectives and operations.</a:t>
            </a:r>
          </a:p>
          <a:p>
            <a:endParaRPr lang="en-GB" sz="1400" dirty="0" smtClean="0">
              <a:solidFill>
                <a:srgbClr val="000000"/>
              </a:solidFill>
              <a:latin typeface="Segoe UI" panose="020B0502040204020203" pitchFamily="34" charset="0"/>
              <a:cs typeface="Segoe UI" panose="020B0502040204020203" pitchFamily="34" charset="0"/>
            </a:endParaRPr>
          </a:p>
          <a:p>
            <a:pPr algn="just" fontAlgn="base"/>
            <a:r>
              <a:rPr lang="en-GB" dirty="0">
                <a:solidFill>
                  <a:srgbClr val="000000"/>
                </a:solidFill>
                <a:latin typeface="Segoe UI" panose="020B0502040204020203" pitchFamily="34" charset="0"/>
                <a:cs typeface="Segoe UI" panose="020B0502040204020203" pitchFamily="34" charset="0"/>
              </a:rPr>
              <a:t>According to a study</a:t>
            </a:r>
            <a:r>
              <a:rPr lang="en-GB" i="1" dirty="0">
                <a:solidFill>
                  <a:srgbClr val="000000"/>
                </a:solidFill>
                <a:latin typeface="Segoe UI" panose="020B0502040204020203" pitchFamily="34" charset="0"/>
                <a:cs typeface="Segoe UI" panose="020B0502040204020203" pitchFamily="34" charset="0"/>
              </a:rPr>
              <a:t> (</a:t>
            </a:r>
            <a:r>
              <a:rPr lang="en-GB" i="1" dirty="0" err="1">
                <a:solidFill>
                  <a:srgbClr val="000000"/>
                </a:solidFill>
                <a:latin typeface="Segoe UI" panose="020B0502040204020203" pitchFamily="34" charset="0"/>
                <a:cs typeface="Segoe UI" panose="020B0502040204020203" pitchFamily="34" charset="0"/>
              </a:rPr>
              <a:t>Brinckmann</a:t>
            </a:r>
            <a:r>
              <a:rPr lang="en-GB" i="1" dirty="0">
                <a:solidFill>
                  <a:srgbClr val="000000"/>
                </a:solidFill>
                <a:latin typeface="Segoe UI" panose="020B0502040204020203" pitchFamily="34" charset="0"/>
                <a:cs typeface="Segoe UI" panose="020B0502040204020203" pitchFamily="34" charset="0"/>
              </a:rPr>
              <a:t>, J., </a:t>
            </a:r>
            <a:r>
              <a:rPr lang="en-GB" i="1" dirty="0" err="1">
                <a:solidFill>
                  <a:srgbClr val="000000"/>
                </a:solidFill>
                <a:latin typeface="Segoe UI" panose="020B0502040204020203" pitchFamily="34" charset="0"/>
                <a:cs typeface="Segoe UI" panose="020B0502040204020203" pitchFamily="34" charset="0"/>
              </a:rPr>
              <a:t>Grichnik</a:t>
            </a:r>
            <a:r>
              <a:rPr lang="en-GB" i="1" dirty="0">
                <a:solidFill>
                  <a:srgbClr val="000000"/>
                </a:solidFill>
                <a:latin typeface="Segoe UI" panose="020B0502040204020203" pitchFamily="34" charset="0"/>
                <a:cs typeface="Segoe UI" panose="020B0502040204020203" pitchFamily="34" charset="0"/>
              </a:rPr>
              <a:t>, D., &amp; </a:t>
            </a:r>
            <a:r>
              <a:rPr lang="en-GB" i="1" dirty="0" err="1">
                <a:solidFill>
                  <a:srgbClr val="000000"/>
                </a:solidFill>
                <a:latin typeface="Segoe UI" panose="020B0502040204020203" pitchFamily="34" charset="0"/>
                <a:cs typeface="Segoe UI" panose="020B0502040204020203" pitchFamily="34" charset="0"/>
              </a:rPr>
              <a:t>Kapsa</a:t>
            </a:r>
            <a:r>
              <a:rPr lang="en-GB" i="1" dirty="0">
                <a:solidFill>
                  <a:srgbClr val="000000"/>
                </a:solidFill>
                <a:latin typeface="Segoe UI" panose="020B0502040204020203" pitchFamily="34" charset="0"/>
                <a:cs typeface="Segoe UI" panose="020B0502040204020203" pitchFamily="34" charset="0"/>
              </a:rPr>
              <a:t>, D. (2010). Should entrepreneurs plan or just storm the castle? A meta-analysis on contextual factors impacting the business planning–performance relationship in small firms), </a:t>
            </a:r>
            <a:r>
              <a:rPr lang="en-GB" dirty="0">
                <a:solidFill>
                  <a:srgbClr val="000000"/>
                </a:solidFill>
                <a:latin typeface="Segoe UI" panose="020B0502040204020203" pitchFamily="34" charset="0"/>
                <a:cs typeface="Segoe UI" panose="020B0502040204020203" pitchFamily="34" charset="0"/>
              </a:rPr>
              <a:t>organisations, who experienced </a:t>
            </a:r>
            <a:r>
              <a:rPr lang="en-GB" b="1" dirty="0">
                <a:solidFill>
                  <a:srgbClr val="000000"/>
                </a:solidFill>
                <a:latin typeface="Segoe UI" panose="020B0502040204020203" pitchFamily="34" charset="0"/>
                <a:cs typeface="Segoe UI" panose="020B0502040204020203" pitchFamily="34" charset="0"/>
              </a:rPr>
              <a:t>over 92% growth</a:t>
            </a:r>
            <a:r>
              <a:rPr lang="en-GB" dirty="0">
                <a:solidFill>
                  <a:srgbClr val="000000"/>
                </a:solidFill>
                <a:latin typeface="Segoe UI" panose="020B0502040204020203" pitchFamily="34" charset="0"/>
                <a:cs typeface="Segoe UI" panose="020B0502040204020203" pitchFamily="34" charset="0"/>
              </a:rPr>
              <a:t> in sales from one year to the next usually </a:t>
            </a:r>
            <a:r>
              <a:rPr lang="en-GB" b="1" dirty="0">
                <a:solidFill>
                  <a:srgbClr val="000000"/>
                </a:solidFill>
                <a:latin typeface="Segoe UI" panose="020B0502040204020203" pitchFamily="34" charset="0"/>
                <a:cs typeface="Segoe UI" panose="020B0502040204020203" pitchFamily="34" charset="0"/>
              </a:rPr>
              <a:t>had business plans</a:t>
            </a:r>
            <a:r>
              <a:rPr lang="en-GB" dirty="0">
                <a:solidFill>
                  <a:srgbClr val="000000"/>
                </a:solidFill>
                <a:latin typeface="Segoe UI" panose="020B0502040204020203" pitchFamily="34" charset="0"/>
                <a:cs typeface="Segoe UI" panose="020B0502040204020203" pitchFamily="34" charset="0"/>
              </a:rPr>
              <a:t>. In addition, 71% of the fast-growing businesses have a business </a:t>
            </a:r>
            <a:r>
              <a:rPr lang="en-GB" dirty="0" smtClean="0">
                <a:solidFill>
                  <a:srgbClr val="000000"/>
                </a:solidFill>
                <a:latin typeface="Segoe UI" panose="020B0502040204020203" pitchFamily="34" charset="0"/>
                <a:cs typeface="Segoe UI" panose="020B0502040204020203" pitchFamily="34" charset="0"/>
              </a:rPr>
              <a:t>plan</a:t>
            </a:r>
            <a:r>
              <a:rPr lang="en-GB" dirty="0">
                <a:solidFill>
                  <a:srgbClr val="000000"/>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756786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KEY POINTS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502931"/>
            <a:ext cx="10588248"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Segoe UI" panose="020B0502040204020203" pitchFamily="34" charset="0"/>
                <a:ea typeface="Source Sans Pro" panose="020B0503030403020204" pitchFamily="34" charset="0"/>
                <a:cs typeface="Segoe UI" panose="020B0502040204020203" pitchFamily="34" charset="0"/>
              </a:rPr>
              <a:t>Think about the key points in this module </a:t>
            </a:r>
            <a:r>
              <a:rPr lang="en-GB" sz="2000" dirty="0" smtClean="0">
                <a:latin typeface="Segoe UI" panose="020B0502040204020203" pitchFamily="34" charset="0"/>
                <a:ea typeface="Source Sans Pro" panose="020B0503030403020204" pitchFamily="34" charset="0"/>
                <a:cs typeface="Segoe UI" panose="020B0502040204020203" pitchFamily="34" charset="0"/>
              </a:rPr>
              <a:t>6. </a:t>
            </a: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342900" indent="-342900">
              <a:buFont typeface="Arial" panose="020B0604020202020204" pitchFamily="34" charset="0"/>
              <a:buChar char="•"/>
            </a:pPr>
            <a:r>
              <a:rPr lang="en-US" sz="20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R</a:t>
            </a:r>
            <a:r>
              <a:rPr lang="en-US" sz="2000" dirty="0">
                <a:solidFill>
                  <a:srgbClr val="000000"/>
                </a:solidFill>
                <a:effectLst/>
                <a:latin typeface="Segoe UI" panose="020B0502040204020203" pitchFamily="34" charset="0"/>
                <a:ea typeface="Calibri" panose="020F0502020204030204" pitchFamily="34" charset="0"/>
              </a:rPr>
              <a:t>eflect on what you have learned in today’s sessions and try to identify the new facts that you did not know before today. </a:t>
            </a:r>
            <a:endParaRPr lang="en-GB" sz="2000" dirty="0">
              <a:solidFill>
                <a:srgbClr val="000000"/>
              </a:solidFill>
              <a:effectLst/>
              <a:latin typeface="Segoe UI" panose="020B0502040204020203" pitchFamily="34" charset="0"/>
              <a:ea typeface="Times New Roman" panose="02020603050405020304" pitchFamily="18" charset="0"/>
            </a:endParaRP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193959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cstate="hqprint">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190234"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720986"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251738"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2356390"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KNOW</a:t>
            </a:r>
          </a:p>
        </p:txBody>
      </p:sp>
      <p:sp>
        <p:nvSpPr>
          <p:cNvPr id="29" name="TextBox 28">
            <a:extLst>
              <a:ext uri="{FF2B5EF4-FFF2-40B4-BE49-F238E27FC236}">
                <a16:creationId xmlns:a16="http://schemas.microsoft.com/office/drawing/2014/main" id="{295B5783-3E87-49EA-90BD-4302731872E4}"/>
              </a:ext>
            </a:extLst>
          </p:cNvPr>
          <p:cNvSpPr txBox="1"/>
          <p:nvPr/>
        </p:nvSpPr>
        <p:spPr>
          <a:xfrm>
            <a:off x="4887141"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UNDERSTAND</a:t>
            </a:r>
          </a:p>
        </p:txBody>
      </p:sp>
      <p:sp>
        <p:nvSpPr>
          <p:cNvPr id="30" name="TextBox 29">
            <a:extLst>
              <a:ext uri="{FF2B5EF4-FFF2-40B4-BE49-F238E27FC236}">
                <a16:creationId xmlns:a16="http://schemas.microsoft.com/office/drawing/2014/main" id="{C48D579B-7518-430E-9AA0-655A44BD4FE1}"/>
              </a:ext>
            </a:extLst>
          </p:cNvPr>
          <p:cNvSpPr txBox="1"/>
          <p:nvPr/>
        </p:nvSpPr>
        <p:spPr>
          <a:xfrm>
            <a:off x="7417894" y="2644628"/>
            <a:ext cx="1681480" cy="307777"/>
          </a:xfrm>
          <a:prstGeom prst="rect">
            <a:avLst/>
          </a:prstGeom>
          <a:noFill/>
        </p:spPr>
        <p:txBody>
          <a:bodyPr wrap="square" rtlCol="0">
            <a:spAutoFit/>
          </a:bodyPr>
          <a:lstStyle/>
          <a:p>
            <a:pPr algn="ctr"/>
            <a:r>
              <a:rPr lang="en-IE" sz="14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KNOW</a:t>
            </a:r>
            <a:endPar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id="{0CE7BC70-096B-4E70-9609-5C487768B159}"/>
              </a:ext>
            </a:extLst>
          </p:cNvPr>
          <p:cNvSpPr txBox="1"/>
          <p:nvPr/>
        </p:nvSpPr>
        <p:spPr>
          <a:xfrm>
            <a:off x="2381646" y="3181936"/>
            <a:ext cx="1660506" cy="1384995"/>
          </a:xfrm>
          <a:prstGeom prst="rect">
            <a:avLst/>
          </a:prstGeom>
          <a:noFill/>
        </p:spPr>
        <p:txBody>
          <a:bodyPr wrap="square" rtlCol="0">
            <a:spAutoFit/>
          </a:bodyPr>
          <a:lstStyle/>
          <a:p>
            <a:pPr algn="ct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Know </a:t>
            </a: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definition, the characteristics and the </a:t>
            </a: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reasons of preparing </a:t>
            </a: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a business </a:t>
            </a: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plan</a:t>
            </a:r>
            <a:endPar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4860825" y="3213098"/>
            <a:ext cx="1681480" cy="954107"/>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­Understand the importance of </a:t>
            </a: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preparing a business plan</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5" name="TextBox 34">
            <a:extLst>
              <a:ext uri="{FF2B5EF4-FFF2-40B4-BE49-F238E27FC236}">
                <a16:creationId xmlns:a16="http://schemas.microsoft.com/office/drawing/2014/main" id="{7A720F05-E5A1-4216-A5A2-E0BF5D000479}"/>
              </a:ext>
            </a:extLst>
          </p:cNvPr>
          <p:cNvSpPr txBox="1"/>
          <p:nvPr/>
        </p:nvSpPr>
        <p:spPr>
          <a:xfrm>
            <a:off x="7417894" y="3187527"/>
            <a:ext cx="1681480" cy="738664"/>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r>
              <a:rPr lang="en-GB" dirty="0" smtClean="0"/>
              <a:t>Know the </a:t>
            </a:r>
            <a:r>
              <a:rPr lang="en-GB" dirty="0"/>
              <a:t>steps of preparing a business plan</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OBJECTIVES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553998"/>
          </a:xfrm>
          <a:prstGeom prst="rect">
            <a:avLst/>
          </a:prstGeom>
          <a:noFill/>
        </p:spPr>
        <p:txBody>
          <a:bodyPr wrap="square">
            <a:spAutoFit/>
          </a:bodyPr>
          <a:lstStyle/>
          <a:p>
            <a:r>
              <a:rPr lang="en-GB" sz="3000" b="1" dirty="0">
                <a:solidFill>
                  <a:srgbClr val="29BB89"/>
                </a:solidFill>
                <a:latin typeface="Segoe UI" panose="020B0502040204020203" pitchFamily="34" charset="0"/>
                <a:cs typeface="Segoe UI" panose="020B0502040204020203" pitchFamily="34" charset="0"/>
              </a:rPr>
              <a:t>What is a Business Plan?</a:t>
            </a: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1569202"/>
            <a:ext cx="6486166" cy="4010970"/>
          </a:xfrm>
          <a:prstGeom prst="rect">
            <a:avLst/>
          </a:prstGeom>
          <a:noFill/>
        </p:spPr>
        <p:txBody>
          <a:bodyPr wrap="square" rtlCol="0">
            <a:spAutoFit/>
          </a:bodyPr>
          <a:lstStyle/>
          <a:p>
            <a:pPr>
              <a:lnSpc>
                <a:spcPct val="107000"/>
              </a:lnSpc>
            </a:pPr>
            <a:r>
              <a:rPr lang="en-GB" dirty="0" smtClean="0">
                <a:latin typeface="Segoe UI" panose="020B0502040204020203" pitchFamily="34" charset="0"/>
                <a:ea typeface="Calibri" panose="020F0502020204030204" pitchFamily="34" charset="0"/>
              </a:rPr>
              <a:t>It is </a:t>
            </a:r>
            <a:r>
              <a:rPr lang="en-GB" dirty="0">
                <a:latin typeface="Segoe UI" panose="020B0502040204020203" pitchFamily="34" charset="0"/>
                <a:ea typeface="Calibri" panose="020F0502020204030204" pitchFamily="34" charset="0"/>
              </a:rPr>
              <a:t>a </a:t>
            </a:r>
            <a:r>
              <a:rPr lang="en-GB" b="1" dirty="0">
                <a:latin typeface="Segoe UI" panose="020B0502040204020203" pitchFamily="34" charset="0"/>
                <a:ea typeface="Calibri" panose="020F0502020204030204" pitchFamily="34" charset="0"/>
              </a:rPr>
              <a:t>comprehensive and structured document </a:t>
            </a:r>
            <a:r>
              <a:rPr lang="en-GB" dirty="0">
                <a:latin typeface="Segoe UI" panose="020B0502040204020203" pitchFamily="34" charset="0"/>
                <a:ea typeface="Calibri" panose="020F0502020204030204" pitchFamily="34" charset="0"/>
              </a:rPr>
              <a:t>on how an organisation is planning to achieve its goals and ultimately align its products and/or services with its mission and vision.</a:t>
            </a:r>
          </a:p>
          <a:p>
            <a:pPr>
              <a:lnSpc>
                <a:spcPct val="107000"/>
              </a:lnSpc>
            </a:pPr>
            <a:endParaRPr lang="en-GB" sz="1100" dirty="0" smtClean="0">
              <a:latin typeface="Segoe UI" panose="020B0502040204020203" pitchFamily="34" charset="0"/>
              <a:ea typeface="Calibri" panose="020F0502020204030204" pitchFamily="34" charset="0"/>
            </a:endParaRPr>
          </a:p>
          <a:p>
            <a:pPr>
              <a:lnSpc>
                <a:spcPct val="107000"/>
              </a:lnSpc>
            </a:pPr>
            <a:r>
              <a:rPr lang="en-GB" dirty="0" smtClean="0">
                <a:latin typeface="Segoe UI" panose="020B0502040204020203" pitchFamily="34" charset="0"/>
                <a:ea typeface="Calibri" panose="020F0502020204030204" pitchFamily="34" charset="0"/>
              </a:rPr>
              <a:t>Think </a:t>
            </a:r>
            <a:r>
              <a:rPr lang="en-GB" dirty="0">
                <a:latin typeface="Segoe UI" panose="020B0502040204020203" pitchFamily="34" charset="0"/>
                <a:ea typeface="Calibri" panose="020F0502020204030204" pitchFamily="34" charset="0"/>
              </a:rPr>
              <a:t>of it as a </a:t>
            </a:r>
            <a:r>
              <a:rPr lang="en-GB" b="1" dirty="0">
                <a:latin typeface="Segoe UI" panose="020B0502040204020203" pitchFamily="34" charset="0"/>
                <a:ea typeface="Calibri" panose="020F0502020204030204" pitchFamily="34" charset="0"/>
              </a:rPr>
              <a:t>documented roadmap</a:t>
            </a:r>
            <a:r>
              <a:rPr lang="en-GB" dirty="0">
                <a:latin typeface="Segoe UI" panose="020B0502040204020203" pitchFamily="34" charset="0"/>
                <a:ea typeface="Calibri" panose="020F0502020204030204" pitchFamily="34" charset="0"/>
              </a:rPr>
              <a:t>, which provides directions as well as a point of reference to organisations, during the process of converting an idea into a viable product or service. </a:t>
            </a:r>
            <a:endParaRPr lang="en-GB" dirty="0" smtClean="0">
              <a:latin typeface="Segoe UI" panose="020B0502040204020203" pitchFamily="34" charset="0"/>
              <a:ea typeface="Calibri" panose="020F0502020204030204" pitchFamily="34" charset="0"/>
            </a:endParaRPr>
          </a:p>
          <a:p>
            <a:pPr>
              <a:lnSpc>
                <a:spcPct val="107000"/>
              </a:lnSpc>
            </a:pPr>
            <a:endParaRPr lang="en-GB" sz="1100" dirty="0">
              <a:latin typeface="Segoe UI" panose="020B0502040204020203" pitchFamily="34" charset="0"/>
              <a:cs typeface="Segoe UI" panose="020B0502040204020203" pitchFamily="34" charset="0"/>
            </a:endParaRPr>
          </a:p>
          <a:p>
            <a:pPr>
              <a:lnSpc>
                <a:spcPct val="107000"/>
              </a:lnSpc>
              <a:spcAft>
                <a:spcPts val="800"/>
              </a:spcAft>
            </a:pPr>
            <a:r>
              <a:rPr lang="en-GB" dirty="0" smtClean="0">
                <a:latin typeface="Segoe UI" panose="020B0502040204020203" pitchFamily="34" charset="0"/>
                <a:cs typeface="Segoe UI" panose="020B0502040204020203" pitchFamily="34" charset="0"/>
              </a:rPr>
              <a:t>Usually</a:t>
            </a:r>
            <a:r>
              <a:rPr lang="en-GB" dirty="0">
                <a:latin typeface="Segoe UI" panose="020B0502040204020203" pitchFamily="34" charset="0"/>
                <a:cs typeface="Segoe UI" panose="020B0502040204020203" pitchFamily="34" charset="0"/>
              </a:rPr>
              <a:t>, business plans cover the next one to three years and outline the</a:t>
            </a:r>
            <a:r>
              <a:rPr lang="en-GB" b="1" dirty="0">
                <a:latin typeface="Segoe UI" panose="020B0502040204020203" pitchFamily="34" charset="0"/>
                <a:cs typeface="Segoe UI" panose="020B0502040204020203" pitchFamily="34" charset="0"/>
              </a:rPr>
              <a:t> current and desirable position</a:t>
            </a:r>
            <a:r>
              <a:rPr lang="en-GB" dirty="0">
                <a:latin typeface="Segoe UI" panose="020B0502040204020203" pitchFamily="34" charset="0"/>
                <a:cs typeface="Segoe UI" panose="020B0502040204020203" pitchFamily="34" charset="0"/>
              </a:rPr>
              <a:t> of the organisation as well as the </a:t>
            </a:r>
            <a:r>
              <a:rPr lang="en-GB" b="1" dirty="0">
                <a:latin typeface="Segoe UI" panose="020B0502040204020203" pitchFamily="34" charset="0"/>
                <a:cs typeface="Segoe UI" panose="020B0502040204020203" pitchFamily="34" charset="0"/>
              </a:rPr>
              <a:t>marketing, financial, and operational</a:t>
            </a:r>
            <a:r>
              <a:rPr lang="en-GB" dirty="0">
                <a:latin typeface="Segoe UI" panose="020B0502040204020203" pitchFamily="34" charset="0"/>
                <a:cs typeface="Segoe UI" panose="020B0502040204020203" pitchFamily="34" charset="0"/>
              </a:rPr>
              <a:t> aspect of delivering the new product and/or service in the market.</a:t>
            </a:r>
            <a:endParaRPr lang="en-GB" dirty="0">
              <a:latin typeface="Segoe UI" panose="020B0502040204020203" pitchFamily="34" charset="0"/>
              <a:ea typeface="Calibri" panose="020F050202020403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553998"/>
          </a:xfrm>
          <a:prstGeom prst="rect">
            <a:avLst/>
          </a:prstGeom>
          <a:noFill/>
        </p:spPr>
        <p:txBody>
          <a:bodyPr wrap="square">
            <a:spAutoFit/>
          </a:bodyPr>
          <a:lstStyle/>
          <a:p>
            <a:r>
              <a:rPr lang="en-GB" sz="3000" b="1" dirty="0" smtClean="0">
                <a:solidFill>
                  <a:srgbClr val="29BB89"/>
                </a:solidFill>
                <a:latin typeface="Segoe UI" panose="020B0502040204020203" pitchFamily="34" charset="0"/>
                <a:cs typeface="Segoe UI" panose="020B0502040204020203" pitchFamily="34" charset="0"/>
              </a:rPr>
              <a:t>Real Life Example</a:t>
            </a:r>
            <a:endParaRPr lang="en-GB" sz="30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1569202"/>
            <a:ext cx="6486166" cy="4175951"/>
          </a:xfrm>
          <a:prstGeom prst="rect">
            <a:avLst/>
          </a:prstGeom>
          <a:noFill/>
        </p:spPr>
        <p:txBody>
          <a:bodyPr wrap="square" rtlCol="0">
            <a:spAutoFit/>
          </a:bodyPr>
          <a:lstStyle/>
          <a:p>
            <a:pPr>
              <a:lnSpc>
                <a:spcPct val="107000"/>
              </a:lnSpc>
            </a:pPr>
            <a:r>
              <a:rPr lang="en-GB" sz="2000" dirty="0">
                <a:latin typeface="Segoe UI" panose="020B0502040204020203" pitchFamily="34" charset="0"/>
                <a:ea typeface="Calibri" panose="020F0502020204030204" pitchFamily="34" charset="0"/>
              </a:rPr>
              <a:t>Let us take the example of preparing for a road trip; you need to plan it in advance, to have a map at your disposal to be your reference and guidance, to determine the final destination beforehand, and decide on the what, how and when you are going to </a:t>
            </a:r>
            <a:r>
              <a:rPr lang="en-GB" sz="2000" dirty="0" smtClean="0">
                <a:latin typeface="Segoe UI" panose="020B0502040204020203" pitchFamily="34" charset="0"/>
                <a:ea typeface="Calibri" panose="020F0502020204030204" pitchFamily="34" charset="0"/>
              </a:rPr>
              <a:t>go.</a:t>
            </a:r>
          </a:p>
          <a:p>
            <a:pPr>
              <a:lnSpc>
                <a:spcPct val="107000"/>
              </a:lnSpc>
            </a:pPr>
            <a:endParaRPr lang="en-GB" sz="1200" dirty="0">
              <a:latin typeface="Segoe UI" panose="020B0502040204020203" pitchFamily="34" charset="0"/>
              <a:ea typeface="Calibri" panose="020F0502020204030204" pitchFamily="34" charset="0"/>
            </a:endParaRPr>
          </a:p>
          <a:p>
            <a:pPr>
              <a:lnSpc>
                <a:spcPct val="107000"/>
              </a:lnSpc>
            </a:pPr>
            <a:r>
              <a:rPr lang="en-GB" sz="2000" dirty="0" smtClean="0">
                <a:latin typeface="Segoe UI" panose="020B0502040204020203" pitchFamily="34" charset="0"/>
                <a:ea typeface="Calibri" panose="020F0502020204030204" pitchFamily="34" charset="0"/>
              </a:rPr>
              <a:t>If </a:t>
            </a:r>
            <a:r>
              <a:rPr lang="en-GB" sz="2000" dirty="0">
                <a:latin typeface="Segoe UI" panose="020B0502040204020203" pitchFamily="34" charset="0"/>
                <a:ea typeface="Calibri" panose="020F0502020204030204" pitchFamily="34" charset="0"/>
              </a:rPr>
              <a:t>this preparation is not performed in advance, then there is the risk that you will end up asking the locals for directions, along the way.</a:t>
            </a:r>
          </a:p>
          <a:p>
            <a:pPr>
              <a:lnSpc>
                <a:spcPct val="107000"/>
              </a:lnSpc>
            </a:pPr>
            <a:endParaRPr lang="en-GB" sz="1200" dirty="0">
              <a:latin typeface="Segoe UI" panose="020B0502040204020203" pitchFamily="34" charset="0"/>
              <a:ea typeface="Calibri" panose="020F0502020204030204" pitchFamily="34" charset="0"/>
            </a:endParaRPr>
          </a:p>
          <a:p>
            <a:pPr>
              <a:lnSpc>
                <a:spcPct val="107000"/>
              </a:lnSpc>
            </a:pPr>
            <a:r>
              <a:rPr lang="en-GB" sz="2000" dirty="0">
                <a:latin typeface="Segoe UI" panose="020B0502040204020203" pitchFamily="34" charset="0"/>
                <a:ea typeface="Calibri" panose="020F0502020204030204" pitchFamily="34" charset="0"/>
              </a:rPr>
              <a:t>Think of a business plan as a road map; you can still travel without it, however the possibility of getting lost is higher. </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118868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Why </a:t>
            </a:r>
            <a:r>
              <a:rPr lang="en-GB" sz="3600" b="1" dirty="0" smtClean="0">
                <a:solidFill>
                  <a:srgbClr val="29BA86"/>
                </a:solidFill>
                <a:latin typeface="Segoe UI" panose="020B0502040204020203" pitchFamily="34" charset="0"/>
                <a:cs typeface="Segoe UI" panose="020B0502040204020203" pitchFamily="34" charset="0"/>
              </a:rPr>
              <a:t>is writing a Business Plan important</a:t>
            </a:r>
            <a:r>
              <a:rPr lang="en-GB" sz="3600" b="1" dirty="0">
                <a:solidFill>
                  <a:srgbClr val="29BA86"/>
                </a:solidFill>
                <a:latin typeface="Segoe UI" panose="020B0502040204020203" pitchFamily="34" charset="0"/>
                <a:cs typeface="Segoe UI" panose="020B0502040204020203" pitchFamily="34" charset="0"/>
              </a:rPr>
              <a:t>?</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1054607" y="3712088"/>
            <a:ext cx="5987933" cy="1631216"/>
          </a:xfrm>
          <a:prstGeom prst="rect">
            <a:avLst/>
          </a:prstGeom>
          <a:noFill/>
        </p:spPr>
        <p:txBody>
          <a:bodyPr wrap="square" rtlCol="0">
            <a:spAutoFit/>
          </a:bodyPr>
          <a:lstStyle/>
          <a:p>
            <a:r>
              <a:rPr lang="en-IE" sz="2000" dirty="0">
                <a:latin typeface="Segoe UI" panose="020B0502040204020203" pitchFamily="34" charset="0"/>
                <a:ea typeface="Source Sans Pro" panose="020B0503030403020204" pitchFamily="34" charset="0"/>
                <a:cs typeface="Segoe UI" panose="020B0502040204020203" pitchFamily="34" charset="0"/>
              </a:rPr>
              <a:t>Questions:</a:t>
            </a:r>
          </a:p>
          <a:p>
            <a:pPr marL="342900" indent="-342900">
              <a:buFont typeface="Arial" panose="020B0604020202020204" pitchFamily="34" charset="0"/>
              <a:buChar char="•"/>
            </a:pPr>
            <a:r>
              <a:rPr lang="en-IE" sz="2000" dirty="0">
                <a:latin typeface="Segoe UI" panose="020B0502040204020203" pitchFamily="34" charset="0"/>
                <a:ea typeface="Source Sans Pro" panose="020B0503030403020204" pitchFamily="34" charset="0"/>
                <a:cs typeface="Segoe UI" panose="020B0502040204020203" pitchFamily="34" charset="0"/>
              </a:rPr>
              <a:t>Why </a:t>
            </a:r>
            <a:r>
              <a:rPr lang="en-IE" sz="2000" dirty="0" smtClean="0">
                <a:latin typeface="Segoe UI" panose="020B0502040204020203" pitchFamily="34" charset="0"/>
                <a:ea typeface="Source Sans Pro" panose="020B0503030403020204" pitchFamily="34" charset="0"/>
                <a:cs typeface="Segoe UI" panose="020B0502040204020203" pitchFamily="34" charset="0"/>
              </a:rPr>
              <a:t>is writing a Business Plan important?</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What are the purposes of writing a Business Plan? Is it only for the interest of internal or external parties?</a:t>
            </a:r>
          </a:p>
        </p:txBody>
      </p:sp>
      <p:sp>
        <p:nvSpPr>
          <p:cNvPr id="11" name="TextBox 9">
            <a:extLst>
              <a:ext uri="{FF2B5EF4-FFF2-40B4-BE49-F238E27FC236}">
                <a16:creationId xmlns:a16="http://schemas.microsoft.com/office/drawing/2014/main" id="{A5599F18-CD9C-4250-815F-9EFEBA5551AF}"/>
              </a:ext>
            </a:extLst>
          </p:cNvPr>
          <p:cNvSpPr txBox="1"/>
          <p:nvPr/>
        </p:nvSpPr>
        <p:spPr>
          <a:xfrm>
            <a:off x="1054607" y="2505169"/>
            <a:ext cx="10044801" cy="1015663"/>
          </a:xfrm>
          <a:prstGeom prst="rect">
            <a:avLst/>
          </a:prstGeom>
          <a:noFill/>
        </p:spPr>
        <p:txBody>
          <a:bodyPr wrap="square" rtlCol="0">
            <a:spAutoFit/>
          </a:bodyPr>
          <a:lstStyle/>
          <a:p>
            <a:r>
              <a:rPr lang="en-IE" sz="2000" dirty="0">
                <a:latin typeface="Segoe UI" panose="020B0502040204020203" pitchFamily="34" charset="0"/>
                <a:ea typeface="Source Sans Pro" panose="020B0503030403020204" pitchFamily="34" charset="0"/>
                <a:cs typeface="Segoe UI" panose="020B0502040204020203" pitchFamily="34" charset="0"/>
              </a:rPr>
              <a:t>Watch this video: </a:t>
            </a:r>
            <a:r>
              <a:rPr lang="en-IE" sz="2000" dirty="0">
                <a:latin typeface="Segoe UI" panose="020B0502040204020203" pitchFamily="34" charset="0"/>
                <a:ea typeface="Source Sans Pro" panose="020B0503030403020204" pitchFamily="34" charset="0"/>
                <a:cs typeface="Segoe UI" panose="020B0502040204020203" pitchFamily="34" charset="0"/>
                <a:hlinkClick r:id="rId7"/>
              </a:rPr>
              <a:t>https://</a:t>
            </a:r>
            <a:r>
              <a:rPr lang="en-IE" sz="2000" dirty="0" smtClean="0">
                <a:latin typeface="Segoe UI" panose="020B0502040204020203" pitchFamily="34" charset="0"/>
                <a:ea typeface="Source Sans Pro" panose="020B0503030403020204" pitchFamily="34" charset="0"/>
                <a:cs typeface="Segoe UI" panose="020B0502040204020203" pitchFamily="34" charset="0"/>
                <a:hlinkClick r:id="rId7"/>
              </a:rPr>
              <a:t>www.youtube.com/watch?time_continue=327&amp;v=E6N5Trv8pfQ&amp;feature=emb_title</a:t>
            </a:r>
            <a:endParaRPr lang="en-IE" sz="2000" dirty="0" smtClean="0">
              <a:latin typeface="Segoe UI" panose="020B0502040204020203" pitchFamily="34" charset="0"/>
              <a:ea typeface="Source Sans Pro" panose="020B0503030403020204" pitchFamily="34" charset="0"/>
              <a:cs typeface="Segoe UI" panose="020B0502040204020203" pitchFamily="34" charset="0"/>
            </a:endParaRPr>
          </a:p>
        </p:txBody>
      </p:sp>
      <p:sp>
        <p:nvSpPr>
          <p:cNvPr id="2" name="Rectangle 1"/>
          <p:cNvSpPr/>
          <p:nvPr/>
        </p:nvSpPr>
        <p:spPr>
          <a:xfrm>
            <a:off x="1054607" y="1564529"/>
            <a:ext cx="10044801" cy="707886"/>
          </a:xfrm>
          <a:prstGeom prst="rect">
            <a:avLst/>
          </a:prstGeom>
        </p:spPr>
        <p:txBody>
          <a:bodyPr wrap="square">
            <a:spAutoFit/>
          </a:bodyPr>
          <a:lstStyle/>
          <a:p>
            <a:r>
              <a:rPr lang="en-GB" sz="2000" dirty="0">
                <a:solidFill>
                  <a:srgbClr val="000000"/>
                </a:solidFill>
                <a:latin typeface="Segoe UI" panose="020B0502040204020203" pitchFamily="34" charset="0"/>
                <a:cs typeface="Segoe UI" panose="020B0502040204020203" pitchFamily="34" charset="0"/>
              </a:rPr>
              <a:t>Benjamin Franklin, the Founding Father of the United States, once said “</a:t>
            </a:r>
            <a:r>
              <a:rPr lang="en-GB" sz="2000" i="1" dirty="0">
                <a:solidFill>
                  <a:srgbClr val="000000"/>
                </a:solidFill>
                <a:latin typeface="Segoe UI" panose="020B0502040204020203" pitchFamily="34" charset="0"/>
                <a:cs typeface="Segoe UI" panose="020B0502040204020203" pitchFamily="34" charset="0"/>
              </a:rPr>
              <a:t>If you fail to plan, you are planning to fail</a:t>
            </a:r>
            <a:r>
              <a:rPr lang="en-GB" sz="2000" dirty="0">
                <a:solidFill>
                  <a:srgbClr val="000000"/>
                </a:solidFill>
                <a:latin typeface="Segoe UI" panose="020B0502040204020203" pitchFamily="34" charset="0"/>
                <a:cs typeface="Segoe UI" panose="020B0502040204020203" pitchFamily="34" charset="0"/>
              </a:rPr>
              <a:t>”.</a:t>
            </a:r>
            <a:endParaRPr lang="en-US" sz="2000" dirty="0">
              <a:latin typeface="Segoe UI" panose="020B0502040204020203" pitchFamily="34" charset="0"/>
              <a:cs typeface="Segoe UI" panose="020B0502040204020203" pitchFamily="34" charset="0"/>
            </a:endParaRPr>
          </a:p>
        </p:txBody>
      </p:sp>
      <p:sp>
        <p:nvSpPr>
          <p:cNvPr id="12" name="Rectangle 11"/>
          <p:cNvSpPr/>
          <p:nvPr/>
        </p:nvSpPr>
        <p:spPr>
          <a:xfrm>
            <a:off x="7241030" y="6301282"/>
            <a:ext cx="4950967" cy="369332"/>
          </a:xfrm>
          <a:prstGeom prst="rect">
            <a:avLst/>
          </a:prstGeom>
        </p:spPr>
        <p:txBody>
          <a:bodyPr wrap="square">
            <a:spAutoFit/>
          </a:bodyPr>
          <a:lstStyle/>
          <a:p>
            <a:pPr>
              <a:spcAft>
                <a:spcPts val="1200"/>
              </a:spcAft>
            </a:pPr>
            <a:r>
              <a:rPr lang="en-US" sz="900" i="1" dirty="0" smtClean="0">
                <a:solidFill>
                  <a:srgbClr val="000000"/>
                </a:solidFill>
                <a:latin typeface="Segoe UI" panose="020B0502040204020203" pitchFamily="34" charset="0"/>
                <a:cs typeface="Segoe UI" panose="020B0502040204020203" pitchFamily="34" charset="0"/>
              </a:rPr>
              <a:t>Source</a:t>
            </a:r>
            <a:r>
              <a:rPr lang="en-US" sz="900" i="1" dirty="0">
                <a:solidFill>
                  <a:srgbClr val="000000"/>
                </a:solidFill>
                <a:latin typeface="Segoe UI" panose="020B0502040204020203" pitchFamily="34" charset="0"/>
                <a:cs typeface="Segoe UI" panose="020B0502040204020203" pitchFamily="34" charset="0"/>
              </a:rPr>
              <a:t>: </a:t>
            </a:r>
            <a:r>
              <a:rPr lang="en-US" sz="900" i="1" u="sng" dirty="0">
                <a:solidFill>
                  <a:srgbClr val="1155CC"/>
                </a:solidFill>
                <a:latin typeface="Segoe UI" panose="020B0502040204020203" pitchFamily="34" charset="0"/>
                <a:cs typeface="Segoe UI" panose="020B0502040204020203" pitchFamily="34" charset="0"/>
                <a:hlinkClick r:id="rId8"/>
              </a:rPr>
              <a:t>https://onhike.com/writing-your-business-plan-dont-forget-your-own-professional-development/130724</a:t>
            </a:r>
            <a:r>
              <a:rPr lang="en-US" sz="900" i="1" u="sng" dirty="0" smtClean="0">
                <a:solidFill>
                  <a:srgbClr val="1155CC"/>
                </a:solidFill>
                <a:latin typeface="Segoe UI" panose="020B0502040204020203" pitchFamily="34" charset="0"/>
                <a:cs typeface="Segoe UI" panose="020B0502040204020203" pitchFamily="34" charset="0"/>
                <a:hlinkClick r:id="rId8"/>
              </a:rPr>
              <a:t>/</a:t>
            </a:r>
            <a:endParaRPr lang="en-US" sz="900" dirty="0">
              <a:effectLst/>
              <a:latin typeface="Segoe UI" panose="020B0502040204020203" pitchFamily="34" charset="0"/>
              <a:cs typeface="Segoe UI" panose="020B0502040204020203" pitchFamily="34" charset="0"/>
            </a:endParaRPr>
          </a:p>
        </p:txBody>
      </p:sp>
      <p:pic>
        <p:nvPicPr>
          <p:cNvPr id="13" name="Picture 4" descr="https://lh6.googleusercontent.com/ABB6xja-exoWWUOcDeCZMh7IoIjVGR4RIrna7nmDBaQAHdZ947UJ1xPNQowXCMw0THBRgehjRKXd2a8wJPieRIwr7VSYp5SyiOsahpb0nSiBbasCKoiSKn9xtunKVA"/>
          <p:cNvPicPr>
            <a:picLocks noChangeAspect="1" noChangeArrowheads="1"/>
          </p:cNvPicPr>
          <p:nvPr/>
        </p:nvPicPr>
        <p:blipFill rotWithShape="1">
          <a:blip r:embed="rId9">
            <a:extLst>
              <a:ext uri="{28A0092B-C50C-407E-A947-70E740481C1C}">
                <a14:useLocalDpi xmlns:a14="http://schemas.microsoft.com/office/drawing/2010/main" val="0"/>
              </a:ext>
            </a:extLst>
          </a:blip>
          <a:srcRect r="543"/>
          <a:stretch/>
        </p:blipFill>
        <p:spPr bwMode="auto">
          <a:xfrm>
            <a:off x="7267926" y="3501913"/>
            <a:ext cx="4924075" cy="279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47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1270616" y="1238055"/>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lvl="0" algn="l"/>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Better decision </a:t>
            </a:r>
            <a:r>
              <a:rPr lang="en-GB"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making</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1308059" y="1498725"/>
            <a:ext cx="10233171" cy="9974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Having a well-documented plan helps the organisation to </a:t>
            </a:r>
            <a:r>
              <a:rPr lang="en-GB" b="1" dirty="0">
                <a:latin typeface="Segoe UI" panose="020B0502040204020203" pitchFamily="34" charset="0"/>
                <a:cs typeface="Segoe UI" panose="020B0502040204020203" pitchFamily="34" charset="0"/>
              </a:rPr>
              <a:t>make critical decisions</a:t>
            </a:r>
            <a:r>
              <a:rPr lang="en-GB" dirty="0">
                <a:latin typeface="Segoe UI" panose="020B0502040204020203" pitchFamily="34" charset="0"/>
                <a:cs typeface="Segoe UI" panose="020B0502040204020203" pitchFamily="34" charset="0"/>
              </a:rPr>
              <a:t> ahead of time and hence </a:t>
            </a:r>
            <a:r>
              <a:rPr lang="en-GB" b="1" dirty="0">
                <a:latin typeface="Segoe UI" panose="020B0502040204020203" pitchFamily="34" charset="0"/>
                <a:cs typeface="Segoe UI" panose="020B0502040204020203" pitchFamily="34" charset="0"/>
              </a:rPr>
              <a:t>avoid a crisis</a:t>
            </a:r>
            <a:r>
              <a:rPr lang="en-GB" dirty="0">
                <a:latin typeface="Segoe UI" panose="020B0502040204020203" pitchFamily="34" charset="0"/>
                <a:cs typeface="Segoe UI" panose="020B0502040204020203" pitchFamily="34" charset="0"/>
              </a:rPr>
              <a:t>. Answering questions such as “what” and “how” the product/service will be launched and performing exercises such as revenue and expense projections need to be determined from an early stage. These actions will provide </a:t>
            </a:r>
            <a:r>
              <a:rPr lang="en-GB" b="1" dirty="0">
                <a:latin typeface="Segoe UI" panose="020B0502040204020203" pitchFamily="34" charset="0"/>
                <a:cs typeface="Segoe UI" panose="020B0502040204020203" pitchFamily="34" charset="0"/>
              </a:rPr>
              <a:t>solid insights</a:t>
            </a:r>
            <a:r>
              <a:rPr lang="en-GB" dirty="0">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articulate the vision in realistic terms</a:t>
            </a:r>
            <a:r>
              <a:rPr lang="en-GB" dirty="0">
                <a:latin typeface="Segoe UI" panose="020B0502040204020203" pitchFamily="34" charset="0"/>
                <a:cs typeface="Segoe UI" panose="020B0502040204020203" pitchFamily="34" charset="0"/>
              </a:rPr>
              <a:t> and </a:t>
            </a:r>
            <a:r>
              <a:rPr lang="en-GB" b="1" dirty="0">
                <a:latin typeface="Segoe UI" panose="020B0502040204020203" pitchFamily="34" charset="0"/>
                <a:cs typeface="Segoe UI" panose="020B0502040204020203" pitchFamily="34" charset="0"/>
              </a:rPr>
              <a:t>identify gaps</a:t>
            </a:r>
            <a:r>
              <a:rPr lang="en-GB" dirty="0">
                <a:latin typeface="Segoe UI" panose="020B0502040204020203" pitchFamily="34" charset="0"/>
                <a:cs typeface="Segoe UI" panose="020B0502040204020203" pitchFamily="34" charset="0"/>
              </a:rPr>
              <a:t> in the overall strategy for the organisation to take timely remedies and decisions.</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1308061" y="3693191"/>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n-GB" b="1" dirty="0">
                <a:solidFill>
                  <a:srgbClr val="29BB89"/>
                </a:solidFill>
                <a:latin typeface="Segoe UI" panose="020B0502040204020203" pitchFamily="34" charset="0"/>
                <a:cs typeface="Segoe UI" panose="020B0502040204020203" pitchFamily="34" charset="0"/>
              </a:rPr>
              <a:t>Keeping </a:t>
            </a:r>
            <a:r>
              <a:rPr lang="en-GB" b="1" dirty="0" smtClean="0">
                <a:solidFill>
                  <a:srgbClr val="29BB89"/>
                </a:solidFill>
                <a:latin typeface="Segoe UI" panose="020B0502040204020203" pitchFamily="34" charset="0"/>
                <a:cs typeface="Segoe UI" panose="020B0502040204020203" pitchFamily="34" charset="0"/>
              </a:rPr>
              <a:t>tracking</a:t>
            </a:r>
            <a:endParaRPr lang="en-GB" b="1" dirty="0">
              <a:solidFill>
                <a:srgbClr val="29BB89"/>
              </a:solidFill>
              <a:latin typeface="Segoe UI" panose="020B0502040204020203"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1308061" y="4021381"/>
            <a:ext cx="10233169" cy="8123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fontAlgn="base"/>
            <a:r>
              <a:rPr lang="en-GB" dirty="0">
                <a:latin typeface="Segoe UI" panose="020B0502040204020203" pitchFamily="34" charset="0"/>
                <a:cs typeface="Segoe UI" panose="020B0502040204020203" pitchFamily="34" charset="0"/>
              </a:rPr>
              <a:t>Business plans can be the best way of keeping an organisation </a:t>
            </a:r>
            <a:r>
              <a:rPr lang="en-GB" b="1" dirty="0">
                <a:latin typeface="Segoe UI" panose="020B0502040204020203" pitchFamily="34" charset="0"/>
                <a:cs typeface="Segoe UI" panose="020B0502040204020203" pitchFamily="34" charset="0"/>
              </a:rPr>
              <a:t>accountable to its long-term vision and strategy</a:t>
            </a:r>
            <a:r>
              <a:rPr lang="en-GB" dirty="0">
                <a:latin typeface="Segoe UI" panose="020B0502040204020203" pitchFamily="34" charset="0"/>
                <a:cs typeface="Segoe UI" panose="020B0502040204020203" pitchFamily="34" charset="0"/>
              </a:rPr>
              <a:t> in all levels of the organisations, not just the senior management. Business plans should include SMART goals and benchmarks, which help organisations understand whether they are heading in the right direction.</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1057424" y="1299562"/>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541231" y="108086"/>
            <a:ext cx="495921" cy="495921"/>
          </a:xfrm>
          <a:prstGeom prst="rect">
            <a:avLst/>
          </a:prstGeom>
        </p:spPr>
      </p:pic>
      <p:sp>
        <p:nvSpPr>
          <p:cNvPr id="18" name="Google Shape;868;p37">
            <a:extLst>
              <a:ext uri="{FF2B5EF4-FFF2-40B4-BE49-F238E27FC236}">
                <a16:creationId xmlns:a16="http://schemas.microsoft.com/office/drawing/2014/main" id="{D22FC614-DB0A-492F-B6BE-42823E7C8532}"/>
              </a:ext>
            </a:extLst>
          </p:cNvPr>
          <p:cNvSpPr txBox="1">
            <a:spLocks noGrp="1"/>
          </p:cNvSpPr>
          <p:nvPr/>
        </p:nvSpPr>
        <p:spPr>
          <a:xfrm>
            <a:off x="911430" y="400068"/>
            <a:ext cx="9508919"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US"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The importance of writing a Business Plan</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Google Shape;878;p37">
            <a:extLst>
              <a:ext uri="{FF2B5EF4-FFF2-40B4-BE49-F238E27FC236}">
                <a16:creationId xmlns:a16="http://schemas.microsoft.com/office/drawing/2014/main" id="{1F7D687C-88CE-4B0A-938D-84D2E3B01AE6}"/>
              </a:ext>
            </a:extLst>
          </p:cNvPr>
          <p:cNvSpPr txBox="1">
            <a:spLocks noGrp="1"/>
          </p:cNvSpPr>
          <p:nvPr/>
        </p:nvSpPr>
        <p:spPr>
          <a:xfrm>
            <a:off x="1308061" y="2539570"/>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n-GB" b="1" dirty="0">
                <a:solidFill>
                  <a:srgbClr val="29BB89"/>
                </a:solidFill>
                <a:latin typeface="Segoe UI" panose="020B0502040204020203" pitchFamily="34" charset="0"/>
                <a:cs typeface="Segoe UI" panose="020B0502040204020203" pitchFamily="34" charset="0"/>
              </a:rPr>
              <a:t>Providing feedback on your business </a:t>
            </a:r>
            <a:r>
              <a:rPr lang="en-GB" b="1" dirty="0" smtClean="0">
                <a:solidFill>
                  <a:srgbClr val="29BB89"/>
                </a:solidFill>
                <a:latin typeface="Segoe UI" panose="020B0502040204020203" pitchFamily="34" charset="0"/>
                <a:cs typeface="Segoe UI" panose="020B0502040204020203" pitchFamily="34" charset="0"/>
              </a:rPr>
              <a:t>idea</a:t>
            </a:r>
            <a:endParaRPr lang="en-GB" b="1" dirty="0">
              <a:solidFill>
                <a:srgbClr val="29BB89"/>
              </a:solidFill>
              <a:latin typeface="Segoe UI" panose="020B0502040204020203" pitchFamily="34" charset="0"/>
              <a:cs typeface="Segoe UI" panose="020B0502040204020203" pitchFamily="34" charset="0"/>
            </a:endParaRPr>
          </a:p>
        </p:txBody>
      </p:sp>
      <p:sp>
        <p:nvSpPr>
          <p:cNvPr id="23" name="Google Shape;884;p37">
            <a:extLst>
              <a:ext uri="{FF2B5EF4-FFF2-40B4-BE49-F238E27FC236}">
                <a16:creationId xmlns:a16="http://schemas.microsoft.com/office/drawing/2014/main" id="{D4157D40-33B1-4A5A-8882-14C3BFFFA388}"/>
              </a:ext>
            </a:extLst>
          </p:cNvPr>
          <p:cNvSpPr/>
          <p:nvPr/>
        </p:nvSpPr>
        <p:spPr>
          <a:xfrm>
            <a:off x="1057424" y="2647191"/>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5" name="Google Shape;875;p37">
            <a:extLst>
              <a:ext uri="{FF2B5EF4-FFF2-40B4-BE49-F238E27FC236}">
                <a16:creationId xmlns:a16="http://schemas.microsoft.com/office/drawing/2014/main" id="{B6B08347-080D-4FE5-8154-73197186A5EB}"/>
              </a:ext>
            </a:extLst>
          </p:cNvPr>
          <p:cNvSpPr txBox="1">
            <a:spLocks noGrp="1"/>
          </p:cNvSpPr>
          <p:nvPr/>
        </p:nvSpPr>
        <p:spPr>
          <a:xfrm>
            <a:off x="1308060" y="2831570"/>
            <a:ext cx="10233170" cy="8223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fontAlgn="base"/>
            <a:r>
              <a:rPr lang="en-GB" dirty="0" smtClean="0">
                <a:latin typeface="Segoe UI" panose="020B0502040204020203" pitchFamily="34" charset="0"/>
                <a:cs typeface="Segoe UI" panose="020B0502040204020203" pitchFamily="34" charset="0"/>
              </a:rPr>
              <a:t>It provides </a:t>
            </a:r>
            <a:r>
              <a:rPr lang="en-GB" dirty="0">
                <a:latin typeface="Segoe UI" panose="020B0502040204020203" pitchFamily="34" charset="0"/>
                <a:cs typeface="Segoe UI" panose="020B0502040204020203" pitchFamily="34" charset="0"/>
              </a:rPr>
              <a:t>constructive feedback to </a:t>
            </a:r>
            <a:r>
              <a:rPr lang="en-GB" dirty="0" smtClean="0">
                <a:latin typeface="Segoe UI" panose="020B0502040204020203" pitchFamily="34" charset="0"/>
                <a:cs typeface="Segoe UI" panose="020B0502040204020203" pitchFamily="34" charset="0"/>
              </a:rPr>
              <a:t>organisations for formulating </a:t>
            </a:r>
            <a:r>
              <a:rPr lang="en-GB" dirty="0">
                <a:latin typeface="Segoe UI" panose="020B0502040204020203" pitchFamily="34" charset="0"/>
                <a:cs typeface="Segoe UI" panose="020B0502040204020203" pitchFamily="34" charset="0"/>
              </a:rPr>
              <a:t>and </a:t>
            </a:r>
            <a:r>
              <a:rPr lang="en-GB" dirty="0" smtClean="0">
                <a:latin typeface="Segoe UI" panose="020B0502040204020203" pitchFamily="34" charset="0"/>
                <a:cs typeface="Segoe UI" panose="020B0502040204020203" pitchFamily="34" charset="0"/>
              </a:rPr>
              <a:t>executing their </a:t>
            </a:r>
            <a:r>
              <a:rPr lang="en-GB" dirty="0">
                <a:latin typeface="Segoe UI" panose="020B0502040204020203" pitchFamily="34" charset="0"/>
                <a:cs typeface="Segoe UI" panose="020B0502040204020203" pitchFamily="34" charset="0"/>
              </a:rPr>
              <a:t>ideas. </a:t>
            </a:r>
            <a:r>
              <a:rPr lang="en-GB" dirty="0" smtClean="0">
                <a:latin typeface="Segoe UI" panose="020B0502040204020203" pitchFamily="34" charset="0"/>
                <a:cs typeface="Segoe UI" panose="020B0502040204020203" pitchFamily="34" charset="0"/>
              </a:rPr>
              <a:t>They can </a:t>
            </a:r>
            <a:r>
              <a:rPr lang="en-GB" dirty="0">
                <a:latin typeface="Segoe UI" panose="020B0502040204020203" pitchFamily="34" charset="0"/>
                <a:cs typeface="Segoe UI" panose="020B0502040204020203" pitchFamily="34" charset="0"/>
              </a:rPr>
              <a:t>assess </a:t>
            </a:r>
            <a:r>
              <a:rPr lang="en-GB" dirty="0" smtClean="0">
                <a:latin typeface="Segoe UI" panose="020B0502040204020203" pitchFamily="34" charset="0"/>
                <a:cs typeface="Segoe UI" panose="020B0502040204020203" pitchFamily="34" charset="0"/>
              </a:rPr>
              <a:t>their </a:t>
            </a:r>
            <a:r>
              <a:rPr lang="en-GB" dirty="0">
                <a:latin typeface="Segoe UI" panose="020B0502040204020203" pitchFamily="34" charset="0"/>
                <a:cs typeface="Segoe UI" panose="020B0502040204020203" pitchFamily="34" charset="0"/>
              </a:rPr>
              <a:t>current resources (monetary and non-monetary</a:t>
            </a:r>
            <a:r>
              <a:rPr lang="en-GB" dirty="0" smtClean="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i.e. whether capital is required externally, whether more workforce will need to be employed. </a:t>
            </a:r>
          </a:p>
        </p:txBody>
      </p:sp>
      <p:sp>
        <p:nvSpPr>
          <p:cNvPr id="24" name="Google Shape;878;p37">
            <a:extLst>
              <a:ext uri="{FF2B5EF4-FFF2-40B4-BE49-F238E27FC236}">
                <a16:creationId xmlns:a16="http://schemas.microsoft.com/office/drawing/2014/main" id="{F1EED842-AF3F-467F-AF9C-A79F194252EC}"/>
              </a:ext>
            </a:extLst>
          </p:cNvPr>
          <p:cNvSpPr txBox="1">
            <a:spLocks noGrp="1"/>
          </p:cNvSpPr>
          <p:nvPr/>
        </p:nvSpPr>
        <p:spPr>
          <a:xfrm>
            <a:off x="1308061" y="4812805"/>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n-GB" b="1" dirty="0">
                <a:solidFill>
                  <a:srgbClr val="29BB89"/>
                </a:solidFill>
                <a:latin typeface="Segoe UI" panose="020B0502040204020203" pitchFamily="34" charset="0"/>
                <a:cs typeface="Segoe UI" panose="020B0502040204020203" pitchFamily="34" charset="0"/>
              </a:rPr>
              <a:t>Support into the financing </a:t>
            </a:r>
            <a:r>
              <a:rPr lang="en-GB" b="1" dirty="0" smtClean="0">
                <a:solidFill>
                  <a:srgbClr val="29BB89"/>
                </a:solidFill>
                <a:latin typeface="Segoe UI" panose="020B0502040204020203" pitchFamily="34" charset="0"/>
                <a:cs typeface="Segoe UI" panose="020B0502040204020203" pitchFamily="34" charset="0"/>
              </a:rPr>
              <a:t>process</a:t>
            </a:r>
            <a:endParaRPr lang="en-GB" b="1" dirty="0">
              <a:solidFill>
                <a:srgbClr val="29BB89"/>
              </a:solidFill>
              <a:latin typeface="Segoe UI" panose="020B0502040204020203" pitchFamily="34" charset="0"/>
              <a:cs typeface="Segoe UI" panose="020B0502040204020203" pitchFamily="34" charset="0"/>
            </a:endParaRPr>
          </a:p>
        </p:txBody>
      </p:sp>
      <p:sp>
        <p:nvSpPr>
          <p:cNvPr id="26" name="Google Shape;879;p37">
            <a:extLst>
              <a:ext uri="{FF2B5EF4-FFF2-40B4-BE49-F238E27FC236}">
                <a16:creationId xmlns:a16="http://schemas.microsoft.com/office/drawing/2014/main" id="{94DB03C9-D404-4F0F-9010-E1718371A309}"/>
              </a:ext>
            </a:extLst>
          </p:cNvPr>
          <p:cNvSpPr txBox="1">
            <a:spLocks noGrp="1"/>
          </p:cNvSpPr>
          <p:nvPr/>
        </p:nvSpPr>
        <p:spPr>
          <a:xfrm>
            <a:off x="1308061" y="5140995"/>
            <a:ext cx="10233169" cy="8123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fontAlgn="base"/>
            <a:r>
              <a:rPr lang="en-GB" dirty="0">
                <a:latin typeface="Segoe UI" panose="020B0502040204020203" pitchFamily="34" charset="0"/>
                <a:cs typeface="Segoe UI" panose="020B0502040204020203" pitchFamily="34" charset="0"/>
              </a:rPr>
              <a:t>Organisations, who plan to obtain external financing, need to be well prepared for their business presentation. </a:t>
            </a:r>
            <a:r>
              <a:rPr lang="en-GB" dirty="0" smtClean="0">
                <a:latin typeface="Segoe UI" panose="020B0502040204020203" pitchFamily="34" charset="0"/>
                <a:cs typeface="Segoe UI" panose="020B0502040204020203" pitchFamily="34" charset="0"/>
              </a:rPr>
              <a:t>Therefore, need to have </a:t>
            </a:r>
            <a:r>
              <a:rPr lang="en-GB" dirty="0">
                <a:latin typeface="Segoe UI" panose="020B0502040204020203" pitchFamily="34" charset="0"/>
                <a:cs typeface="Segoe UI" panose="020B0502040204020203" pitchFamily="34" charset="0"/>
              </a:rPr>
              <a:t>a concise business plan. Banks and investors want to know where the organisation stands as at the date of the pitch and how viable is the proposed idea. </a:t>
            </a:r>
            <a:r>
              <a:rPr lang="en-GB" b="1" dirty="0">
                <a:latin typeface="Segoe UI" panose="020B0502040204020203" pitchFamily="34" charset="0"/>
                <a:cs typeface="Segoe UI" panose="020B0502040204020203" pitchFamily="34" charset="0"/>
              </a:rPr>
              <a:t>Having a business plan increases the likelihood of getting funded by 2.5x times more</a:t>
            </a:r>
            <a:r>
              <a:rPr lang="en-GB" dirty="0">
                <a:latin typeface="Segoe UI" panose="020B0502040204020203" pitchFamily="34" charset="0"/>
                <a:cs typeface="Segoe UI" panose="020B0502040204020203" pitchFamily="34" charset="0"/>
              </a:rPr>
              <a:t>.</a:t>
            </a:r>
          </a:p>
        </p:txBody>
      </p:sp>
      <p:sp>
        <p:nvSpPr>
          <p:cNvPr id="27" name="Google Shape;884;p37">
            <a:extLst>
              <a:ext uri="{FF2B5EF4-FFF2-40B4-BE49-F238E27FC236}">
                <a16:creationId xmlns:a16="http://schemas.microsoft.com/office/drawing/2014/main" id="{0D6B5B3C-6127-497F-9798-6B41F00584A9}"/>
              </a:ext>
            </a:extLst>
          </p:cNvPr>
          <p:cNvSpPr/>
          <p:nvPr/>
        </p:nvSpPr>
        <p:spPr>
          <a:xfrm>
            <a:off x="1057424" y="4920426"/>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8" name="Google Shape;883;p37">
            <a:extLst>
              <a:ext uri="{FF2B5EF4-FFF2-40B4-BE49-F238E27FC236}">
                <a16:creationId xmlns:a16="http://schemas.microsoft.com/office/drawing/2014/main" id="{B71015F1-1D56-4008-8562-3BD70D1E34C1}"/>
              </a:ext>
            </a:extLst>
          </p:cNvPr>
          <p:cNvSpPr/>
          <p:nvPr/>
        </p:nvSpPr>
        <p:spPr>
          <a:xfrm>
            <a:off x="1057424" y="3778543"/>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9596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a:t>
            </a:r>
            <a:r>
              <a:rPr lang="en-GB" sz="3600" b="1" dirty="0" smtClean="0">
                <a:solidFill>
                  <a:srgbClr val="29BA86"/>
                </a:solidFill>
                <a:latin typeface="Segoe UI" panose="020B0502040204020203" pitchFamily="34" charset="0"/>
                <a:cs typeface="Segoe UI" panose="020B0502040204020203" pitchFamily="34" charset="0"/>
              </a:rPr>
              <a:t>writing </a:t>
            </a:r>
            <a:r>
              <a:rPr lang="en-GB" sz="3600" b="1" dirty="0">
                <a:solidFill>
                  <a:srgbClr val="29BA86"/>
                </a:solidFill>
                <a:latin typeface="Segoe UI" panose="020B0502040204020203" pitchFamily="34" charset="0"/>
                <a:cs typeface="Segoe UI" panose="020B0502040204020203" pitchFamily="34" charset="0"/>
              </a:rPr>
              <a:t>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7" y="2000840"/>
            <a:ext cx="3644945" cy="6096001"/>
          </a:xfrm>
          <a:prstGeom prst="rect">
            <a:avLst/>
          </a:prstGeom>
        </p:spPr>
      </p:pic>
      <p:sp>
        <p:nvSpPr>
          <p:cNvPr id="2" name="Rectangle 1"/>
          <p:cNvSpPr/>
          <p:nvPr/>
        </p:nvSpPr>
        <p:spPr>
          <a:xfrm>
            <a:off x="952983" y="1622980"/>
            <a:ext cx="7327417" cy="3693319"/>
          </a:xfrm>
          <a:prstGeom prst="rect">
            <a:avLst/>
          </a:prstGeom>
        </p:spPr>
        <p:txBody>
          <a:bodyPr wrap="square">
            <a:spAutoFit/>
          </a:bodyPr>
          <a:lstStyle/>
          <a:p>
            <a:r>
              <a:rPr lang="en-GB" b="1" dirty="0" smtClean="0">
                <a:latin typeface="Segoe UI" panose="020B0502040204020203" pitchFamily="34" charset="0"/>
                <a:ea typeface="Source Sans Pro" panose="020B0503030403020204" pitchFamily="34" charset="0"/>
                <a:cs typeface="Segoe UI" panose="020B0502040204020203" pitchFamily="34" charset="0"/>
              </a:rPr>
              <a:t>Step 1</a:t>
            </a:r>
            <a:r>
              <a:rPr lang="en-GB" b="1" dirty="0">
                <a:latin typeface="Segoe UI" panose="020B0502040204020203" pitchFamily="34" charset="0"/>
                <a:ea typeface="Source Sans Pro" panose="020B0503030403020204" pitchFamily="34" charset="0"/>
                <a:cs typeface="Segoe UI" panose="020B0502040204020203" pitchFamily="34" charset="0"/>
              </a:rPr>
              <a:t>. </a:t>
            </a:r>
            <a:r>
              <a:rPr lang="en-GB" b="1" dirty="0" smtClean="0">
                <a:latin typeface="Segoe UI" panose="020B0502040204020203" pitchFamily="34" charset="0"/>
                <a:ea typeface="Source Sans Pro" panose="020B0503030403020204" pitchFamily="34" charset="0"/>
                <a:cs typeface="Segoe UI" panose="020B0502040204020203" pitchFamily="34" charset="0"/>
              </a:rPr>
              <a:t>Executive </a:t>
            </a:r>
            <a:r>
              <a:rPr lang="en-GB" b="1" dirty="0">
                <a:latin typeface="Segoe UI" panose="020B0502040204020203" pitchFamily="34" charset="0"/>
                <a:ea typeface="Source Sans Pro" panose="020B0503030403020204" pitchFamily="34" charset="0"/>
                <a:cs typeface="Segoe UI" panose="020B0502040204020203" pitchFamily="34" charset="0"/>
              </a:rPr>
              <a:t>summary </a:t>
            </a:r>
            <a:endParaRPr lang="en-GB" b="1" dirty="0" smtClean="0">
              <a:latin typeface="Segoe UI" panose="020B0502040204020203" pitchFamily="34" charset="0"/>
              <a:ea typeface="Source Sans Pro" panose="020B0503030403020204" pitchFamily="34" charset="0"/>
              <a:cs typeface="Segoe UI" panose="020B0502040204020203" pitchFamily="34" charset="0"/>
            </a:endParaRPr>
          </a:p>
          <a:p>
            <a:endParaRPr lang="en-GB" b="1" dirty="0">
              <a:latin typeface="Segoe UI" panose="020B0502040204020203" pitchFamily="34" charset="0"/>
              <a:ea typeface="Source Sans Pro" panose="020B0503030403020204" pitchFamily="34" charset="0"/>
              <a:cs typeface="Segoe UI" panose="020B0502040204020203" pitchFamily="34" charset="0"/>
            </a:endParaRPr>
          </a:p>
          <a:p>
            <a:r>
              <a:rPr lang="en-GB" b="1" dirty="0" smtClean="0">
                <a:latin typeface="Segoe UI" panose="020B0502040204020203" pitchFamily="34" charset="0"/>
                <a:ea typeface="Source Sans Pro" panose="020B0503030403020204" pitchFamily="34" charset="0"/>
                <a:cs typeface="Segoe UI" panose="020B0502040204020203" pitchFamily="34" charset="0"/>
              </a:rPr>
              <a:t>Step </a:t>
            </a:r>
            <a:r>
              <a:rPr lang="en-GB" b="1" dirty="0">
                <a:latin typeface="Segoe UI" panose="020B0502040204020203" pitchFamily="34" charset="0"/>
                <a:ea typeface="Source Sans Pro" panose="020B0503030403020204" pitchFamily="34" charset="0"/>
                <a:cs typeface="Segoe UI" panose="020B0502040204020203" pitchFamily="34" charset="0"/>
              </a:rPr>
              <a:t>2. </a:t>
            </a:r>
            <a:r>
              <a:rPr lang="en-GB" b="1" dirty="0" smtClean="0">
                <a:latin typeface="Segoe UI" panose="020B0502040204020203" pitchFamily="34" charset="0"/>
                <a:ea typeface="Source Sans Pro" panose="020B0503030403020204" pitchFamily="34" charset="0"/>
                <a:cs typeface="Segoe UI" panose="020B0502040204020203" pitchFamily="34" charset="0"/>
              </a:rPr>
              <a:t>Company </a:t>
            </a:r>
            <a:r>
              <a:rPr lang="en-GB" b="1" dirty="0">
                <a:latin typeface="Segoe UI" panose="020B0502040204020203" pitchFamily="34" charset="0"/>
                <a:ea typeface="Source Sans Pro" panose="020B0503030403020204" pitchFamily="34" charset="0"/>
                <a:cs typeface="Segoe UI" panose="020B0502040204020203" pitchFamily="34" charset="0"/>
              </a:rPr>
              <a:t>overview (background and history) </a:t>
            </a:r>
            <a:endParaRPr lang="en-GB" b="1" dirty="0" smtClean="0">
              <a:latin typeface="Segoe UI" panose="020B0502040204020203" pitchFamily="34" charset="0"/>
              <a:ea typeface="Source Sans Pro" panose="020B0503030403020204" pitchFamily="34" charset="0"/>
              <a:cs typeface="Segoe UI" panose="020B0502040204020203" pitchFamily="34" charset="0"/>
            </a:endParaRPr>
          </a:p>
          <a:p>
            <a:endParaRPr lang="en-GB" b="1" dirty="0">
              <a:latin typeface="Segoe UI" panose="020B0502040204020203" pitchFamily="34" charset="0"/>
              <a:ea typeface="Source Sans Pro" panose="020B0503030403020204" pitchFamily="34" charset="0"/>
              <a:cs typeface="Segoe UI" panose="020B0502040204020203" pitchFamily="34" charset="0"/>
            </a:endParaRPr>
          </a:p>
          <a:p>
            <a:r>
              <a:rPr lang="en-GB" b="1" dirty="0">
                <a:latin typeface="Segoe UI" panose="020B0502040204020203" pitchFamily="34" charset="0"/>
                <a:ea typeface="Source Sans Pro" panose="020B0503030403020204" pitchFamily="34" charset="0"/>
                <a:cs typeface="Segoe UI" panose="020B0502040204020203" pitchFamily="34" charset="0"/>
              </a:rPr>
              <a:t>Step 3. </a:t>
            </a:r>
            <a:r>
              <a:rPr lang="en-GB" b="1" dirty="0" smtClean="0">
                <a:latin typeface="Segoe UI" panose="020B0502040204020203" pitchFamily="34" charset="0"/>
                <a:ea typeface="Source Sans Pro" panose="020B0503030403020204" pitchFamily="34" charset="0"/>
                <a:cs typeface="Segoe UI" panose="020B0502040204020203" pitchFamily="34" charset="0"/>
              </a:rPr>
              <a:t>Products </a:t>
            </a:r>
            <a:r>
              <a:rPr lang="en-GB" b="1" dirty="0">
                <a:latin typeface="Segoe UI" panose="020B0502040204020203" pitchFamily="34" charset="0"/>
                <a:ea typeface="Source Sans Pro" panose="020B0503030403020204" pitchFamily="34" charset="0"/>
                <a:cs typeface="Segoe UI" panose="020B0502040204020203" pitchFamily="34" charset="0"/>
              </a:rPr>
              <a:t>and services </a:t>
            </a:r>
            <a:endParaRPr lang="en-GB" b="1" dirty="0" smtClean="0">
              <a:latin typeface="Segoe UI" panose="020B0502040204020203" pitchFamily="34" charset="0"/>
              <a:ea typeface="Source Sans Pro" panose="020B0503030403020204" pitchFamily="34" charset="0"/>
              <a:cs typeface="Segoe UI" panose="020B0502040204020203" pitchFamily="34" charset="0"/>
            </a:endParaRPr>
          </a:p>
          <a:p>
            <a:endParaRPr lang="en-GB" b="1" dirty="0">
              <a:latin typeface="Segoe UI" panose="020B0502040204020203" pitchFamily="34" charset="0"/>
              <a:ea typeface="Source Sans Pro" panose="020B0503030403020204" pitchFamily="34" charset="0"/>
              <a:cs typeface="Segoe UI" panose="020B0502040204020203" pitchFamily="34" charset="0"/>
            </a:endParaRPr>
          </a:p>
          <a:p>
            <a:r>
              <a:rPr lang="en-GB" b="1" dirty="0">
                <a:latin typeface="Segoe UI" panose="020B0502040204020203" pitchFamily="34" charset="0"/>
                <a:ea typeface="Source Sans Pro" panose="020B0503030403020204" pitchFamily="34" charset="0"/>
                <a:cs typeface="Segoe UI" panose="020B0502040204020203" pitchFamily="34" charset="0"/>
              </a:rPr>
              <a:t>Step 4. </a:t>
            </a:r>
            <a:r>
              <a:rPr lang="en-GB" b="1" dirty="0" smtClean="0">
                <a:latin typeface="Segoe UI" panose="020B0502040204020203" pitchFamily="34" charset="0"/>
                <a:ea typeface="Source Sans Pro" panose="020B0503030403020204" pitchFamily="34" charset="0"/>
                <a:cs typeface="Segoe UI" panose="020B0502040204020203" pitchFamily="34" charset="0"/>
              </a:rPr>
              <a:t>Customer </a:t>
            </a:r>
            <a:r>
              <a:rPr lang="en-GB" b="1" dirty="0">
                <a:latin typeface="Segoe UI" panose="020B0502040204020203" pitchFamily="34" charset="0"/>
                <a:ea typeface="Source Sans Pro" panose="020B0503030403020204" pitchFamily="34" charset="0"/>
                <a:cs typeface="Segoe UI" panose="020B0502040204020203" pitchFamily="34" charset="0"/>
              </a:rPr>
              <a:t>and Market Analysis </a:t>
            </a:r>
            <a:endParaRPr lang="en-GB" b="1" dirty="0" smtClean="0">
              <a:latin typeface="Segoe UI" panose="020B0502040204020203" pitchFamily="34" charset="0"/>
              <a:ea typeface="Source Sans Pro" panose="020B0503030403020204" pitchFamily="34" charset="0"/>
              <a:cs typeface="Segoe UI" panose="020B0502040204020203" pitchFamily="34" charset="0"/>
            </a:endParaRPr>
          </a:p>
          <a:p>
            <a:endParaRPr lang="en-GB" b="1" dirty="0">
              <a:latin typeface="Segoe UI" panose="020B0502040204020203" pitchFamily="34" charset="0"/>
              <a:ea typeface="Source Sans Pro" panose="020B0503030403020204" pitchFamily="34" charset="0"/>
              <a:cs typeface="Segoe UI" panose="020B0502040204020203" pitchFamily="34" charset="0"/>
            </a:endParaRPr>
          </a:p>
          <a:p>
            <a:r>
              <a:rPr lang="en-GB" b="1" dirty="0">
                <a:latin typeface="Segoe UI" panose="020B0502040204020203" pitchFamily="34" charset="0"/>
                <a:ea typeface="Source Sans Pro" panose="020B0503030403020204" pitchFamily="34" charset="0"/>
                <a:cs typeface="Segoe UI" panose="020B0502040204020203" pitchFamily="34" charset="0"/>
              </a:rPr>
              <a:t>Step 5. </a:t>
            </a:r>
            <a:r>
              <a:rPr lang="en-GB" b="1" dirty="0" smtClean="0">
                <a:latin typeface="Segoe UI" panose="020B0502040204020203" pitchFamily="34" charset="0"/>
                <a:ea typeface="Source Sans Pro" panose="020B0503030403020204" pitchFamily="34" charset="0"/>
                <a:cs typeface="Segoe UI" panose="020B0502040204020203" pitchFamily="34" charset="0"/>
              </a:rPr>
              <a:t>Marketing </a:t>
            </a:r>
            <a:r>
              <a:rPr lang="en-GB" b="1" dirty="0">
                <a:latin typeface="Segoe UI" panose="020B0502040204020203" pitchFamily="34" charset="0"/>
                <a:ea typeface="Source Sans Pro" panose="020B0503030403020204" pitchFamily="34" charset="0"/>
                <a:cs typeface="Segoe UI" panose="020B0502040204020203" pitchFamily="34" charset="0"/>
              </a:rPr>
              <a:t>and Sales strategy</a:t>
            </a:r>
            <a:endParaRPr lang="en-GB" b="1" dirty="0" smtClean="0">
              <a:latin typeface="Segoe UI" panose="020B0502040204020203" pitchFamily="34" charset="0"/>
              <a:ea typeface="Source Sans Pro" panose="020B0503030403020204" pitchFamily="34" charset="0"/>
              <a:cs typeface="Segoe UI" panose="020B0502040204020203" pitchFamily="34" charset="0"/>
            </a:endParaRPr>
          </a:p>
          <a:p>
            <a:endParaRPr lang="en-GB" b="1" dirty="0">
              <a:latin typeface="Segoe UI" panose="020B0502040204020203" pitchFamily="34" charset="0"/>
              <a:ea typeface="Source Sans Pro" panose="020B0503030403020204" pitchFamily="34" charset="0"/>
              <a:cs typeface="Segoe UI" panose="020B0502040204020203" pitchFamily="34" charset="0"/>
            </a:endParaRPr>
          </a:p>
          <a:p>
            <a:r>
              <a:rPr lang="en-GB" b="1" dirty="0">
                <a:latin typeface="Segoe UI" panose="020B0502040204020203" pitchFamily="34" charset="0"/>
                <a:ea typeface="Source Sans Pro" panose="020B0503030403020204" pitchFamily="34" charset="0"/>
                <a:cs typeface="Segoe UI" panose="020B0502040204020203" pitchFamily="34" charset="0"/>
              </a:rPr>
              <a:t>Step 6. </a:t>
            </a:r>
            <a:r>
              <a:rPr lang="en-GB" b="1" dirty="0" smtClean="0">
                <a:latin typeface="Segoe UI" panose="020B0502040204020203" pitchFamily="34" charset="0"/>
                <a:ea typeface="Source Sans Pro" panose="020B0503030403020204" pitchFamily="34" charset="0"/>
                <a:cs typeface="Segoe UI" panose="020B0502040204020203" pitchFamily="34" charset="0"/>
              </a:rPr>
              <a:t>Management structure</a:t>
            </a:r>
          </a:p>
          <a:p>
            <a:endParaRPr lang="en-GB" b="1" dirty="0">
              <a:latin typeface="Segoe UI" panose="020B0502040204020203" pitchFamily="34" charset="0"/>
              <a:ea typeface="Source Sans Pro" panose="020B0503030403020204" pitchFamily="34" charset="0"/>
              <a:cs typeface="Segoe UI" panose="020B0502040204020203" pitchFamily="34" charset="0"/>
            </a:endParaRPr>
          </a:p>
          <a:p>
            <a:r>
              <a:rPr lang="en-GB" b="1" dirty="0">
                <a:latin typeface="Segoe UI" panose="020B0502040204020203" pitchFamily="34" charset="0"/>
                <a:ea typeface="Source Sans Pro" panose="020B0503030403020204" pitchFamily="34" charset="0"/>
                <a:cs typeface="Segoe UI" panose="020B0502040204020203" pitchFamily="34" charset="0"/>
              </a:rPr>
              <a:t>Step 7. </a:t>
            </a:r>
            <a:r>
              <a:rPr lang="en-GB" b="1" dirty="0" smtClean="0">
                <a:latin typeface="Segoe UI" panose="020B0502040204020203" pitchFamily="34" charset="0"/>
                <a:ea typeface="Source Sans Pro" panose="020B0503030403020204" pitchFamily="34" charset="0"/>
                <a:cs typeface="Segoe UI" panose="020B0502040204020203" pitchFamily="34" charset="0"/>
              </a:rPr>
              <a:t>Financial </a:t>
            </a:r>
            <a:r>
              <a:rPr lang="en-GB" b="1" dirty="0">
                <a:latin typeface="Segoe UI" panose="020B0502040204020203" pitchFamily="34" charset="0"/>
                <a:ea typeface="Source Sans Pro" panose="020B0503030403020204" pitchFamily="34" charset="0"/>
                <a:cs typeface="Segoe UI" panose="020B0502040204020203" pitchFamily="34" charset="0"/>
              </a:rPr>
              <a:t>planning, and a budget </a:t>
            </a:r>
          </a:p>
        </p:txBody>
      </p:sp>
      <p:sp>
        <p:nvSpPr>
          <p:cNvPr id="5" name="Rectangle 4"/>
          <p:cNvSpPr/>
          <p:nvPr/>
        </p:nvSpPr>
        <p:spPr>
          <a:xfrm>
            <a:off x="8588375" y="5625481"/>
            <a:ext cx="3603625" cy="230832"/>
          </a:xfrm>
          <a:prstGeom prst="rect">
            <a:avLst/>
          </a:prstGeom>
        </p:spPr>
        <p:txBody>
          <a:bodyPr wrap="square">
            <a:spAutoFit/>
          </a:bodyPr>
          <a:lstStyle/>
          <a:p>
            <a:r>
              <a:rPr lang="en-US" sz="900" i="1" dirty="0" smtClean="0">
                <a:solidFill>
                  <a:srgbClr val="000000"/>
                </a:solidFill>
                <a:latin typeface="Segoe UI" panose="020B0502040204020203" pitchFamily="34" charset="0"/>
                <a:cs typeface="Segoe UI" panose="020B0502040204020203" pitchFamily="34" charset="0"/>
              </a:rPr>
              <a:t>Source</a:t>
            </a:r>
            <a:r>
              <a:rPr lang="en-US" sz="900" i="1" dirty="0">
                <a:solidFill>
                  <a:srgbClr val="000000"/>
                </a:solidFill>
                <a:latin typeface="Segoe UI" panose="020B0502040204020203" pitchFamily="34" charset="0"/>
                <a:cs typeface="Segoe UI" panose="020B0502040204020203" pitchFamily="34" charset="0"/>
              </a:rPr>
              <a:t>: </a:t>
            </a:r>
            <a:r>
              <a:rPr lang="en-US" sz="900" i="1" u="sng" dirty="0">
                <a:solidFill>
                  <a:srgbClr val="1155CC"/>
                </a:solidFill>
                <a:latin typeface="Segoe UI" panose="020B0502040204020203" pitchFamily="34" charset="0"/>
                <a:cs typeface="Segoe UI" panose="020B0502040204020203" pitchFamily="34" charset="0"/>
                <a:hlinkClick r:id="rId7"/>
              </a:rPr>
              <a:t>https://ncube.com/blog/how-to-write-startup-business-plan</a:t>
            </a:r>
            <a:r>
              <a:rPr lang="en-US" sz="900" i="1" u="sng" dirty="0" smtClean="0">
                <a:solidFill>
                  <a:srgbClr val="1155CC"/>
                </a:solidFill>
                <a:latin typeface="Segoe UI" panose="020B0502040204020203" pitchFamily="34" charset="0"/>
                <a:cs typeface="Segoe UI" panose="020B0502040204020203" pitchFamily="34" charset="0"/>
                <a:hlinkClick r:id="rId7"/>
              </a:rPr>
              <a:t>/</a:t>
            </a:r>
            <a:endParaRPr lang="en-US" sz="900"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rotWithShape="1">
          <a:blip r:embed="rId8"/>
          <a:srcRect t="4755"/>
          <a:stretch/>
        </p:blipFill>
        <p:spPr>
          <a:xfrm>
            <a:off x="7071999" y="1780781"/>
            <a:ext cx="5120001" cy="3757144"/>
          </a:xfrm>
          <a:prstGeom prst="rect">
            <a:avLst/>
          </a:prstGeom>
        </p:spPr>
      </p:pic>
    </p:spTree>
    <p:extLst>
      <p:ext uri="{BB962C8B-B14F-4D97-AF65-F5344CB8AC3E}">
        <p14:creationId xmlns:p14="http://schemas.microsoft.com/office/powerpoint/2010/main" val="2867382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Key steps for writing a business plan</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472153"/>
            <a:ext cx="10588248" cy="4431983"/>
          </a:xfrm>
          <a:prstGeom prst="rect">
            <a:avLst/>
          </a:prstGeom>
          <a:noFill/>
        </p:spPr>
        <p:txBody>
          <a:bodyPr wrap="square" rtlCol="0">
            <a:spAutoFit/>
          </a:bodyPr>
          <a:lstStyle/>
          <a:p>
            <a:r>
              <a:rPr lang="en-GB" sz="2000" b="1" dirty="0">
                <a:latin typeface="Segoe UI" panose="020B0502040204020203" pitchFamily="34" charset="0"/>
                <a:ea typeface="Source Sans Pro" panose="020B0503030403020204" pitchFamily="34" charset="0"/>
                <a:cs typeface="Segoe UI" panose="020B0502040204020203" pitchFamily="34" charset="0"/>
              </a:rPr>
              <a:t>Step 1. Executive summary </a:t>
            </a:r>
          </a:p>
          <a:p>
            <a:endParaRPr lang="en-GB" sz="1400" b="1" dirty="0">
              <a:latin typeface="Segoe UI" panose="020B0502040204020203" pitchFamily="34" charset="0"/>
              <a:ea typeface="Source Sans Pro" panose="020B0503030403020204" pitchFamily="34" charset="0"/>
              <a:cs typeface="Segoe UI" panose="020B0502040204020203" pitchFamily="34" charset="0"/>
            </a:endParaRPr>
          </a:p>
          <a:p>
            <a:pPr fontAlgn="base"/>
            <a:r>
              <a:rPr lang="en-GB" dirty="0">
                <a:latin typeface="Segoe UI" panose="020B0502040204020203" pitchFamily="34" charset="0"/>
                <a:cs typeface="Segoe UI" panose="020B0502040204020203" pitchFamily="34" charset="0"/>
              </a:rPr>
              <a:t>It is an overview of the organisation’s purpose and goals. </a:t>
            </a:r>
            <a:r>
              <a:rPr lang="en-GB" dirty="0" smtClean="0">
                <a:latin typeface="Segoe UI" panose="020B0502040204020203" pitchFamily="34" charset="0"/>
                <a:cs typeface="Segoe UI" panose="020B0502040204020203" pitchFamily="34" charset="0"/>
              </a:rPr>
              <a:t>It cover </a:t>
            </a:r>
            <a:r>
              <a:rPr lang="en-GB" dirty="0">
                <a:latin typeface="Segoe UI" panose="020B0502040204020203" pitchFamily="34" charset="0"/>
                <a:cs typeface="Segoe UI" panose="020B0502040204020203" pitchFamily="34" charset="0"/>
              </a:rPr>
              <a:t>an outline of the products and/or services the organisation intends to introduce into the market, and how these will “solve a problem”. </a:t>
            </a:r>
            <a:endParaRPr lang="en-GB" dirty="0" smtClean="0">
              <a:latin typeface="Segoe UI" panose="020B0502040204020203" pitchFamily="34" charset="0"/>
              <a:cs typeface="Segoe UI" panose="020B0502040204020203" pitchFamily="34" charset="0"/>
            </a:endParaRPr>
          </a:p>
          <a:p>
            <a:pPr fontAlgn="base"/>
            <a:endParaRPr lang="en-GB" sz="1400" dirty="0">
              <a:latin typeface="Segoe UI" panose="020B0502040204020203" pitchFamily="34" charset="0"/>
              <a:cs typeface="Segoe UI" panose="020B0502040204020203" pitchFamily="34" charset="0"/>
            </a:endParaRPr>
          </a:p>
          <a:p>
            <a:pPr fontAlgn="base"/>
            <a:r>
              <a:rPr lang="en-GB" dirty="0" smtClean="0">
                <a:latin typeface="Segoe UI" panose="020B0502040204020203" pitchFamily="34" charset="0"/>
                <a:cs typeface="Segoe UI" panose="020B0502040204020203" pitchFamily="34" charset="0"/>
              </a:rPr>
              <a:t>It includes </a:t>
            </a:r>
            <a:r>
              <a:rPr lang="en-GB" dirty="0">
                <a:latin typeface="Segoe UI" panose="020B0502040204020203" pitchFamily="34" charset="0"/>
                <a:cs typeface="Segoe UI" panose="020B0502040204020203" pitchFamily="34" charset="0"/>
              </a:rPr>
              <a:t>a description of the target market, a brief competitors’ analysis, viability justifications through financial projections and, last but not least, the “ask”, i.e. funding requirements, if the organisation is planning to acquire finance</a:t>
            </a:r>
            <a:r>
              <a:rPr lang="en-GB" dirty="0" smtClean="0">
                <a:latin typeface="Segoe UI" panose="020B0502040204020203" pitchFamily="34" charset="0"/>
                <a:cs typeface="Segoe UI" panose="020B0502040204020203" pitchFamily="34" charset="0"/>
              </a:rPr>
              <a:t>.</a:t>
            </a:r>
          </a:p>
          <a:p>
            <a:pPr fontAlgn="base"/>
            <a:endParaRPr lang="en-GB" b="1" dirty="0">
              <a:latin typeface="Segoe UI" panose="020B0502040204020203" pitchFamily="34" charset="0"/>
              <a:cs typeface="Segoe UI" panose="020B0502040204020203" pitchFamily="34" charset="0"/>
            </a:endParaRPr>
          </a:p>
          <a:p>
            <a:r>
              <a:rPr lang="en-GB" b="1" dirty="0">
                <a:latin typeface="Segoe UI" panose="020B0502040204020203" pitchFamily="34" charset="0"/>
                <a:cs typeface="Segoe UI" panose="020B0502040204020203" pitchFamily="34" charset="0"/>
              </a:rPr>
              <a:t>Quick takeaway:</a:t>
            </a:r>
            <a:endParaRPr lang="en-GB" sz="2000"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It is </a:t>
            </a:r>
            <a:r>
              <a:rPr lang="en-GB" dirty="0">
                <a:latin typeface="Segoe UI" panose="020B0502040204020203" pitchFamily="34" charset="0"/>
                <a:cs typeface="Segoe UI" panose="020B0502040204020203" pitchFamily="34" charset="0"/>
              </a:rPr>
              <a:t>a snapshot of the entire business plan and aims to present and convince the end reader about the business idea; think of it as the “elevator pitch</a:t>
            </a:r>
            <a:r>
              <a:rPr lang="en-GB"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Ideally, </a:t>
            </a:r>
            <a:r>
              <a:rPr lang="en-GB" dirty="0">
                <a:latin typeface="Segoe UI" panose="020B0502040204020203" pitchFamily="34" charset="0"/>
                <a:cs typeface="Segoe UI" panose="020B0502040204020203" pitchFamily="34" charset="0"/>
              </a:rPr>
              <a:t>i</a:t>
            </a:r>
            <a:r>
              <a:rPr lang="en-GB" dirty="0" smtClean="0">
                <a:latin typeface="Segoe UI" panose="020B0502040204020203" pitchFamily="34" charset="0"/>
                <a:cs typeface="Segoe UI" panose="020B0502040204020203" pitchFamily="34" charset="0"/>
              </a:rPr>
              <a:t>t is only </a:t>
            </a:r>
            <a:r>
              <a:rPr lang="en-GB" dirty="0">
                <a:latin typeface="Segoe UI" panose="020B0502040204020203" pitchFamily="34" charset="0"/>
                <a:cs typeface="Segoe UI" panose="020B0502040204020203" pitchFamily="34" charset="0"/>
              </a:rPr>
              <a:t>one to two pages and although it comes first in order, business advisors suggest that organisations write </a:t>
            </a:r>
            <a:r>
              <a:rPr lang="en-GB" dirty="0" smtClean="0">
                <a:latin typeface="Segoe UI" panose="020B0502040204020203" pitchFamily="34" charset="0"/>
                <a:cs typeface="Segoe UI" panose="020B0502040204020203" pitchFamily="34" charset="0"/>
              </a:rPr>
              <a:t>it last.</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It </a:t>
            </a:r>
            <a:r>
              <a:rPr lang="en-GB" dirty="0">
                <a:latin typeface="Segoe UI" panose="020B0502040204020203" pitchFamily="34" charset="0"/>
                <a:cs typeface="Segoe UI" panose="020B0502040204020203" pitchFamily="34" charset="0"/>
              </a:rPr>
              <a:t>can act as a stand-alone document; investors usually read only the executive summary and if they find it interesting they will request to have the detailed plan</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95718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11180</TotalTime>
  <Words>2017</Words>
  <Application>Microsoft Office PowerPoint</Application>
  <PresentationFormat>Widescreen</PresentationFormat>
  <Paragraphs>184</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Abel</vt:lpstr>
      <vt:lpstr>Arial</vt:lpstr>
      <vt:lpstr>Calibri</vt:lpstr>
      <vt:lpstr>Calibri Light</vt:lpstr>
      <vt:lpstr>Fjalla One</vt:lpstr>
      <vt:lpstr>Segoe UI</vt:lpstr>
      <vt:lpstr>Source Sans Pro</vt:lpstr>
      <vt:lpstr>Source Sans Pro Bold</vt:lpstr>
      <vt:lpstr>Times New Roman</vt:lpstr>
      <vt:lpstr>Wingdings</vt:lpstr>
      <vt:lpstr>Office Theme</vt:lpstr>
      <vt:lpstr>IO1: In-service Training Programme Module 6: How to build a business plan – PPT2</vt:lpstr>
      <vt:lpstr>Module 6: Contents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Andria Nikolaidou</cp:lastModifiedBy>
  <cp:revision>362</cp:revision>
  <dcterms:created xsi:type="dcterms:W3CDTF">2021-04-20T08:47:25Z</dcterms:created>
  <dcterms:modified xsi:type="dcterms:W3CDTF">2022-03-29T14:55:56Z</dcterms:modified>
</cp:coreProperties>
</file>